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27" d="100"/>
          <a:sy n="27" d="100"/>
        </p:scale>
        <p:origin x="67" y="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E280-3EA6-494B-A7BE-44C7594452BF}" type="datetimeFigureOut">
              <a:rPr kumimoji="1" lang="ja-JP" altLang="en-US" smtClean="0"/>
              <a:t>2020/6/3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17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E280-3EA6-494B-A7BE-44C7594452BF}" type="datetimeFigureOut">
              <a:rPr kumimoji="1" lang="ja-JP" altLang="en-US" smtClean="0"/>
              <a:t>2020/6/3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85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E280-3EA6-494B-A7BE-44C7594452BF}" type="datetimeFigureOut">
              <a:rPr kumimoji="1" lang="ja-JP" altLang="en-US" smtClean="0"/>
              <a:t>2020/6/3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9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E280-3EA6-494B-A7BE-44C7594452BF}" type="datetimeFigureOut">
              <a:rPr kumimoji="1" lang="ja-JP" altLang="en-US" smtClean="0"/>
              <a:t>2020/6/3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80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E280-3EA6-494B-A7BE-44C7594452BF}" type="datetimeFigureOut">
              <a:rPr kumimoji="1" lang="ja-JP" altLang="en-US" smtClean="0"/>
              <a:t>2020/6/3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6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E280-3EA6-494B-A7BE-44C7594452BF}" type="datetimeFigureOut">
              <a:rPr kumimoji="1" lang="ja-JP" altLang="en-US" smtClean="0"/>
              <a:t>2020/6/3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12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E280-3EA6-494B-A7BE-44C7594452BF}" type="datetimeFigureOut">
              <a:rPr kumimoji="1" lang="ja-JP" altLang="en-US" smtClean="0"/>
              <a:t>2020/6/3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87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E280-3EA6-494B-A7BE-44C7594452BF}" type="datetimeFigureOut">
              <a:rPr kumimoji="1" lang="ja-JP" altLang="en-US" smtClean="0"/>
              <a:t>2020/6/3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6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E280-3EA6-494B-A7BE-44C7594452BF}" type="datetimeFigureOut">
              <a:rPr kumimoji="1" lang="ja-JP" altLang="en-US" smtClean="0"/>
              <a:t>2020/6/3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85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46E280-3EA6-494B-A7BE-44C7594452BF}" type="datetimeFigureOut">
              <a:rPr kumimoji="1" lang="ja-JP" altLang="en-US" smtClean="0"/>
              <a:t>2020/6/3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36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E280-3EA6-494B-A7BE-44C7594452BF}" type="datetimeFigureOut">
              <a:rPr kumimoji="1" lang="ja-JP" altLang="en-US" smtClean="0"/>
              <a:t>2020/6/3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43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46E280-3EA6-494B-A7BE-44C7594452BF}" type="datetimeFigureOut">
              <a:rPr kumimoji="1" lang="ja-JP" altLang="en-US" smtClean="0"/>
              <a:t>2020/6/3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6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383E1E-A981-45C1-A8BC-8F8EC763B5AD}"/>
              </a:ext>
            </a:extLst>
          </p:cNvPr>
          <p:cNvSpPr txBox="1"/>
          <p:nvPr/>
        </p:nvSpPr>
        <p:spPr>
          <a:xfrm>
            <a:off x="2954866" y="2150533"/>
            <a:ext cx="62822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/>
              <a:t>　　　進捗報告</a:t>
            </a:r>
            <a:endParaRPr kumimoji="1" lang="en-US" altLang="ja-JP" sz="6000" dirty="0"/>
          </a:p>
          <a:p>
            <a:r>
              <a:rPr kumimoji="1" lang="ja-JP" altLang="en-US" sz="2800" dirty="0"/>
              <a:t>　　　　　</a:t>
            </a:r>
            <a:r>
              <a:rPr kumimoji="1" lang="en-US" altLang="ja-JP" sz="2800" dirty="0"/>
              <a:t>2020/05/28 ~ 2020/06/03</a:t>
            </a:r>
          </a:p>
          <a:p>
            <a:r>
              <a:rPr kumimoji="1" lang="ja-JP" altLang="en-US" sz="2400" dirty="0"/>
              <a:t>渡邊幹斗（発表者）</a:t>
            </a:r>
            <a:r>
              <a:rPr kumimoji="1" lang="en-US" altLang="zh-TW" sz="2400" dirty="0"/>
              <a:t>,</a:t>
            </a:r>
            <a:r>
              <a:rPr kumimoji="1" lang="ja-JP" altLang="en-US" sz="2400" dirty="0"/>
              <a:t>市川晴也</a:t>
            </a:r>
            <a:r>
              <a:rPr kumimoji="1" lang="en-US" altLang="ja-JP" sz="2400" dirty="0"/>
              <a:t>,</a:t>
            </a:r>
            <a:r>
              <a:rPr kumimoji="1" lang="ja-JP" altLang="en-US" sz="2400" dirty="0"/>
              <a:t>近藤羽音</a:t>
            </a:r>
            <a:r>
              <a:rPr kumimoji="1" lang="en-US" altLang="zh-TW" sz="2400" dirty="0"/>
              <a:t>,</a:t>
            </a:r>
            <a:r>
              <a:rPr kumimoji="1" lang="ja-JP" altLang="en-US" sz="2400" dirty="0"/>
              <a:t>佐藤央</a:t>
            </a:r>
            <a:endParaRPr kumimoji="1" lang="zh-TW" altLang="en-US" sz="2400" dirty="0"/>
          </a:p>
          <a:p>
            <a:endParaRPr kumimoji="1" lang="ja-JP" altLang="en-US" dirty="0"/>
          </a:p>
        </p:txBody>
      </p:sp>
      <p:sp>
        <p:nvSpPr>
          <p:cNvPr id="5" name="フッター プレースホルダー 2">
            <a:extLst>
              <a:ext uri="{FF2B5EF4-FFF2-40B4-BE49-F238E27FC236}">
                <a16:creationId xmlns:a16="http://schemas.microsoft.com/office/drawing/2014/main" id="{0DA53FFF-966E-4DB7-B5FA-DEA76CD8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kumimoji="1" lang="zh-TW" altLang="en-US" sz="1100" dirty="0"/>
              <a:t>櫨山研究室　</a:t>
            </a:r>
            <a:r>
              <a:rPr kumimoji="1" lang="en-US" altLang="zh-TW" sz="1100" dirty="0"/>
              <a:t>G1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D1C2E7-B6AC-4C2A-A4C0-CDB1BA4B529B}"/>
              </a:ext>
            </a:extLst>
          </p:cNvPr>
          <p:cNvSpPr txBox="1"/>
          <p:nvPr/>
        </p:nvSpPr>
        <p:spPr>
          <a:xfrm>
            <a:off x="11537576" y="5880847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204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C7F30A-E3DC-447C-9654-2A9870A28226}"/>
              </a:ext>
            </a:extLst>
          </p:cNvPr>
          <p:cNvSpPr txBox="1"/>
          <p:nvPr/>
        </p:nvSpPr>
        <p:spPr>
          <a:xfrm>
            <a:off x="762000" y="558800"/>
            <a:ext cx="6536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1</a:t>
            </a:r>
            <a:r>
              <a:rPr kumimoji="1" lang="ja-JP" altLang="en-US" sz="4800"/>
              <a:t>．今回の予定</a:t>
            </a:r>
            <a:endParaRPr kumimoji="1" lang="ja-JP" altLang="en-US" sz="4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BA1C42D-E55F-44D6-A427-632CCD3A8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22" r="10307" b="20357"/>
          <a:stretch/>
        </p:blipFill>
        <p:spPr>
          <a:xfrm>
            <a:off x="469679" y="2023533"/>
            <a:ext cx="7823877" cy="2810934"/>
          </a:xfrm>
          <a:prstGeom prst="rect">
            <a:avLst/>
          </a:prstGeom>
        </p:spPr>
      </p:pic>
      <p:sp>
        <p:nvSpPr>
          <p:cNvPr id="4" name="フッター プレースホルダー 2">
            <a:extLst>
              <a:ext uri="{FF2B5EF4-FFF2-40B4-BE49-F238E27FC236}">
                <a16:creationId xmlns:a16="http://schemas.microsoft.com/office/drawing/2014/main" id="{298380BE-B87B-45BB-BC41-0DB2ABBB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kumimoji="1" lang="zh-TW" altLang="en-US" sz="1100" dirty="0"/>
              <a:t>櫨山研究室　</a:t>
            </a:r>
            <a:r>
              <a:rPr kumimoji="1" lang="en-US" altLang="zh-TW" sz="1100" dirty="0"/>
              <a:t>G1</a:t>
            </a:r>
            <a:endParaRPr kumimoji="1" lang="ja-JP" altLang="en-US" sz="11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2974E2-2500-4FC7-95C9-47C9E5AE9BE9}"/>
              </a:ext>
            </a:extLst>
          </p:cNvPr>
          <p:cNvSpPr txBox="1"/>
          <p:nvPr/>
        </p:nvSpPr>
        <p:spPr>
          <a:xfrm>
            <a:off x="1462192" y="5276096"/>
            <a:ext cx="9267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スケジュール計画にあるように、第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回から第</a:t>
            </a:r>
            <a:r>
              <a:rPr kumimoji="1" lang="en-US" altLang="ja-JP" sz="2800" dirty="0"/>
              <a:t>4</a:t>
            </a:r>
            <a:r>
              <a:rPr kumimoji="1" lang="ja-JP" altLang="en-US" sz="2800" dirty="0"/>
              <a:t>回までの</a:t>
            </a:r>
            <a:endParaRPr kumimoji="1" lang="en-US" altLang="ja-JP" sz="2800" dirty="0"/>
          </a:p>
          <a:p>
            <a:r>
              <a:rPr kumimoji="1" lang="ja-JP" altLang="en-US" sz="2800" dirty="0"/>
              <a:t>インスペクションの依頼を行う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C057D2-7444-4A53-9D0C-E3A43DCAF7FB}"/>
              </a:ext>
            </a:extLst>
          </p:cNvPr>
          <p:cNvSpPr txBox="1"/>
          <p:nvPr/>
        </p:nvSpPr>
        <p:spPr>
          <a:xfrm>
            <a:off x="11537576" y="5880847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318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0C50D6-EF05-4E0B-BA13-C5AE3CE6C0CD}"/>
              </a:ext>
            </a:extLst>
          </p:cNvPr>
          <p:cNvSpPr txBox="1"/>
          <p:nvPr/>
        </p:nvSpPr>
        <p:spPr>
          <a:xfrm>
            <a:off x="795867" y="592667"/>
            <a:ext cx="5909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2</a:t>
            </a:r>
            <a:r>
              <a:rPr kumimoji="1" lang="ja-JP" altLang="en-US" sz="4800" dirty="0"/>
              <a:t>．達成状況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26F8F8-66D4-4CB8-9DA2-5C50F950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kumimoji="1" lang="zh-TW" altLang="en-US" sz="1100" dirty="0"/>
              <a:t>櫨山研究室　</a:t>
            </a:r>
            <a:r>
              <a:rPr kumimoji="1" lang="en-US" altLang="zh-TW" sz="1100" dirty="0"/>
              <a:t>G1</a:t>
            </a:r>
            <a:endParaRPr kumimoji="1" lang="ja-JP" altLang="en-US" sz="11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54E04D-E72D-4F4D-9893-D23C95A3D652}"/>
              </a:ext>
            </a:extLst>
          </p:cNvPr>
          <p:cNvSpPr txBox="1"/>
          <p:nvPr/>
        </p:nvSpPr>
        <p:spPr>
          <a:xfrm>
            <a:off x="931333" y="2150532"/>
            <a:ext cx="72220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・要求仕様書第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回目　インスペクションの依頼</a:t>
            </a:r>
            <a:endParaRPr kumimoji="1" lang="en-US" altLang="ja-JP" sz="2800" dirty="0"/>
          </a:p>
          <a:p>
            <a:r>
              <a:rPr kumimoji="1" lang="ja-JP" altLang="en-US" sz="2800" dirty="0"/>
              <a:t>　　　　予定：</a:t>
            </a:r>
            <a:r>
              <a:rPr kumimoji="1" lang="en-US" altLang="ja-JP" sz="2800" dirty="0"/>
              <a:t>05/28</a:t>
            </a:r>
            <a:r>
              <a:rPr kumimoji="1" lang="ja-JP" altLang="en-US" sz="2800" dirty="0"/>
              <a:t>　実際</a:t>
            </a:r>
            <a:r>
              <a:rPr kumimoji="1" lang="en-US" altLang="ja-JP" sz="2800" dirty="0"/>
              <a:t>:05/28</a:t>
            </a:r>
            <a:endParaRPr kumimoji="1" lang="en-US" altLang="ja-JP" u="sng" dirty="0">
              <a:solidFill>
                <a:srgbClr val="FF0000"/>
              </a:solidFill>
            </a:endParaRPr>
          </a:p>
          <a:p>
            <a:endParaRPr kumimoji="1" lang="en-US" altLang="ja-JP" sz="1600" dirty="0"/>
          </a:p>
          <a:p>
            <a:r>
              <a:rPr kumimoji="1" lang="ja-JP" altLang="en-US" sz="2800" dirty="0"/>
              <a:t>・要求仕様書第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回目　インスペクションの依頼</a:t>
            </a:r>
            <a:endParaRPr kumimoji="1" lang="en-US" altLang="ja-JP" sz="2800" dirty="0"/>
          </a:p>
          <a:p>
            <a:r>
              <a:rPr kumimoji="1" lang="ja-JP" altLang="en-US" sz="2800" dirty="0"/>
              <a:t>　　　　予定</a:t>
            </a:r>
            <a:r>
              <a:rPr kumimoji="1" lang="en-US" altLang="ja-JP" sz="2800" dirty="0"/>
              <a:t>:05/31</a:t>
            </a:r>
            <a:r>
              <a:rPr kumimoji="1" lang="ja-JP" altLang="en-US" sz="2800" dirty="0"/>
              <a:t>　実際</a:t>
            </a:r>
            <a:r>
              <a:rPr kumimoji="1" lang="en-US" altLang="ja-JP" sz="2800" dirty="0"/>
              <a:t>:05/31</a:t>
            </a:r>
          </a:p>
          <a:p>
            <a:endParaRPr kumimoji="1" lang="en-US" altLang="ja-JP" sz="1600" dirty="0"/>
          </a:p>
          <a:p>
            <a:r>
              <a:rPr kumimoji="1" lang="ja-JP" altLang="en-US" sz="2800" dirty="0"/>
              <a:t>・要求仕様書第</a:t>
            </a:r>
            <a:r>
              <a:rPr kumimoji="1" lang="en-US" altLang="ja-JP" sz="2800" dirty="0"/>
              <a:t>4</a:t>
            </a:r>
            <a:r>
              <a:rPr kumimoji="1" lang="ja-JP" altLang="en-US" sz="2800" dirty="0"/>
              <a:t>回目　インスペクションの依頼</a:t>
            </a:r>
            <a:endParaRPr kumimoji="1" lang="en-US" altLang="ja-JP" sz="2800" dirty="0"/>
          </a:p>
          <a:p>
            <a:r>
              <a:rPr kumimoji="1" lang="ja-JP" altLang="en-US" sz="2800" dirty="0"/>
              <a:t>　　　　予定</a:t>
            </a:r>
            <a:r>
              <a:rPr kumimoji="1" lang="en-US" altLang="ja-JP" sz="2800" dirty="0"/>
              <a:t>:06/03</a:t>
            </a:r>
            <a:r>
              <a:rPr kumimoji="1" lang="ja-JP" altLang="en-US" sz="2800" dirty="0"/>
              <a:t>　実際</a:t>
            </a:r>
            <a:r>
              <a:rPr kumimoji="1" lang="en-US" altLang="ja-JP" sz="2800" dirty="0"/>
              <a:t>: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95262D-B287-4ABD-9405-4C5F7553A34D}"/>
              </a:ext>
            </a:extLst>
          </p:cNvPr>
          <p:cNvSpPr txBox="1"/>
          <p:nvPr/>
        </p:nvSpPr>
        <p:spPr>
          <a:xfrm>
            <a:off x="8534401" y="2302933"/>
            <a:ext cx="272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➡</a:t>
            </a:r>
            <a:r>
              <a:rPr kumimoji="1" lang="ja-JP" altLang="en-US" sz="2800" u="sng" dirty="0">
                <a:solidFill>
                  <a:srgbClr val="FF0000"/>
                </a:solidFill>
              </a:rPr>
              <a:t>予定通り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E76496-4007-403D-B419-5BB63F20AEA6}"/>
              </a:ext>
            </a:extLst>
          </p:cNvPr>
          <p:cNvSpPr txBox="1"/>
          <p:nvPr/>
        </p:nvSpPr>
        <p:spPr>
          <a:xfrm>
            <a:off x="8534401" y="3429000"/>
            <a:ext cx="272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➡</a:t>
            </a:r>
            <a:r>
              <a:rPr kumimoji="1" lang="ja-JP" altLang="en-US" sz="2800" u="sng" dirty="0">
                <a:solidFill>
                  <a:srgbClr val="FF0000"/>
                </a:solidFill>
              </a:rPr>
              <a:t>予定通り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9297DD-CBFB-4A69-909C-F2EB795FBF9F}"/>
              </a:ext>
            </a:extLst>
          </p:cNvPr>
          <p:cNvSpPr txBox="1"/>
          <p:nvPr/>
        </p:nvSpPr>
        <p:spPr>
          <a:xfrm>
            <a:off x="11537576" y="5880847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019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2">
            <a:extLst>
              <a:ext uri="{FF2B5EF4-FFF2-40B4-BE49-F238E27FC236}">
                <a16:creationId xmlns:a16="http://schemas.microsoft.com/office/drawing/2014/main" id="{94101477-C491-4E8D-888E-3114C502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kumimoji="1" lang="zh-TW" altLang="en-US" sz="1100" dirty="0"/>
              <a:t>櫨山研究室　</a:t>
            </a:r>
            <a:r>
              <a:rPr kumimoji="1" lang="en-US" altLang="zh-TW" sz="1100" dirty="0"/>
              <a:t>G1</a:t>
            </a:r>
            <a:endParaRPr kumimoji="1" lang="ja-JP" altLang="en-US" sz="11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777EB8-EFC3-4EA1-A6C5-AD46EE3E910C}"/>
              </a:ext>
            </a:extLst>
          </p:cNvPr>
          <p:cNvSpPr txBox="1"/>
          <p:nvPr/>
        </p:nvSpPr>
        <p:spPr>
          <a:xfrm>
            <a:off x="762000" y="558800"/>
            <a:ext cx="675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3</a:t>
            </a:r>
            <a:r>
              <a:rPr kumimoji="1" lang="ja-JP" altLang="en-US" sz="4800" dirty="0"/>
              <a:t>．改善した取り組み方法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B72E4F-8439-45FE-AAED-D1306274807D}"/>
              </a:ext>
            </a:extLst>
          </p:cNvPr>
          <p:cNvSpPr txBox="1"/>
          <p:nvPr/>
        </p:nvSpPr>
        <p:spPr>
          <a:xfrm>
            <a:off x="762001" y="1625599"/>
            <a:ext cx="96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➀インスペクションが先輩から返される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DD589B-1323-41EB-ACB6-7B51C390F5D4}"/>
              </a:ext>
            </a:extLst>
          </p:cNvPr>
          <p:cNvSpPr txBox="1"/>
          <p:nvPr/>
        </p:nvSpPr>
        <p:spPr>
          <a:xfrm>
            <a:off x="762000" y="2489576"/>
            <a:ext cx="8619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②オンライン会議を使用して、どこをどう直すのかを決める</a:t>
            </a:r>
            <a:endParaRPr kumimoji="1" lang="en-US" altLang="ja-JP" sz="2400" b="1" dirty="0"/>
          </a:p>
          <a:p>
            <a:r>
              <a:rPr kumimoji="1" lang="ja-JP" altLang="en-US" sz="2400" b="1" dirty="0"/>
              <a:t>　　　　　　　　　　　　　　　　　変更する項目を決めて、</a:t>
            </a:r>
            <a:r>
              <a:rPr kumimoji="1" lang="en-US" altLang="ja-JP" sz="2400" b="1" dirty="0"/>
              <a:t>Issue</a:t>
            </a:r>
            <a:r>
              <a:rPr kumimoji="1" lang="ja-JP" altLang="en-US" sz="2400" b="1" dirty="0"/>
              <a:t>を立てる</a:t>
            </a:r>
            <a:endParaRPr kumimoji="1" lang="en-US" altLang="ja-JP" sz="2400" b="1" dirty="0"/>
          </a:p>
          <a:p>
            <a:r>
              <a:rPr kumimoji="1" lang="ja-JP" altLang="en-US" sz="2400" b="1" dirty="0"/>
              <a:t>　　　　　　　　　　　　　　　　　誰が担当するのかを決める</a:t>
            </a:r>
            <a:endParaRPr kumimoji="1" lang="en-US" altLang="ja-JP" sz="2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6276C4-0051-43E1-9980-D3846FDCB51A}"/>
              </a:ext>
            </a:extLst>
          </p:cNvPr>
          <p:cNvSpPr txBox="1"/>
          <p:nvPr/>
        </p:nvSpPr>
        <p:spPr>
          <a:xfrm>
            <a:off x="762000" y="4084467"/>
            <a:ext cx="918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③各自が要求仕様書の担当になった項目を変更をする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1DBD05-7C60-4288-A7F5-9BEE2834341B}"/>
              </a:ext>
            </a:extLst>
          </p:cNvPr>
          <p:cNvSpPr txBox="1"/>
          <p:nvPr/>
        </p:nvSpPr>
        <p:spPr>
          <a:xfrm>
            <a:off x="762000" y="4940694"/>
            <a:ext cx="6399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④目標期限までにインスペクションの依頼を送る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E32541B-92E7-4372-B23F-AECDA81B527C}"/>
              </a:ext>
            </a:extLst>
          </p:cNvPr>
          <p:cNvSpPr/>
          <p:nvPr/>
        </p:nvSpPr>
        <p:spPr>
          <a:xfrm rot="5400000">
            <a:off x="9328547" y="3098333"/>
            <a:ext cx="2088778" cy="2895599"/>
          </a:xfrm>
          <a:prstGeom prst="wedgeRectCallout">
            <a:avLst>
              <a:gd name="adj1" fmla="val -46449"/>
              <a:gd name="adj2" fmla="val 75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C6A74A-4E41-4339-AE5B-B52B828C443F}"/>
              </a:ext>
            </a:extLst>
          </p:cNvPr>
          <p:cNvSpPr txBox="1"/>
          <p:nvPr/>
        </p:nvSpPr>
        <p:spPr>
          <a:xfrm>
            <a:off x="8925136" y="3689905"/>
            <a:ext cx="30395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グループで</a:t>
            </a:r>
            <a:endParaRPr kumimoji="1" lang="en-US" altLang="ja-JP" sz="2800" dirty="0"/>
          </a:p>
          <a:p>
            <a:r>
              <a:rPr kumimoji="1" lang="ja-JP" altLang="en-US" sz="2800" dirty="0"/>
              <a:t>一度話し合うことで考えの統一が</a:t>
            </a:r>
            <a:endParaRPr kumimoji="1" lang="en-US" altLang="ja-JP" sz="2800" dirty="0"/>
          </a:p>
          <a:p>
            <a:r>
              <a:rPr kumimoji="1" lang="ja-JP" altLang="en-US" sz="2800" dirty="0"/>
              <a:t>図れる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5EAB70-F7A5-445E-9C80-2E0BAA6D36F9}"/>
              </a:ext>
            </a:extLst>
          </p:cNvPr>
          <p:cNvSpPr txBox="1"/>
          <p:nvPr/>
        </p:nvSpPr>
        <p:spPr>
          <a:xfrm>
            <a:off x="11537576" y="5880847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435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2">
            <a:extLst>
              <a:ext uri="{FF2B5EF4-FFF2-40B4-BE49-F238E27FC236}">
                <a16:creationId xmlns:a16="http://schemas.microsoft.com/office/drawing/2014/main" id="{94101477-C491-4E8D-888E-3114C502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kumimoji="1" lang="zh-TW" altLang="en-US" sz="1100" dirty="0"/>
              <a:t>櫨山研究室　</a:t>
            </a:r>
            <a:r>
              <a:rPr kumimoji="1" lang="en-US" altLang="zh-TW" sz="1100" dirty="0"/>
              <a:t>G1</a:t>
            </a:r>
            <a:endParaRPr kumimoji="1" lang="ja-JP" altLang="en-US" sz="11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C8A776-D58B-4F92-A9EB-7139CBDEAAA1}"/>
              </a:ext>
            </a:extLst>
          </p:cNvPr>
          <p:cNvSpPr txBox="1"/>
          <p:nvPr/>
        </p:nvSpPr>
        <p:spPr>
          <a:xfrm>
            <a:off x="762000" y="558800"/>
            <a:ext cx="675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3</a:t>
            </a:r>
            <a:r>
              <a:rPr kumimoji="1" lang="ja-JP" altLang="en-US" sz="4800" dirty="0"/>
              <a:t>．改善した取り組み方法</a:t>
            </a:r>
          </a:p>
        </p:txBody>
      </p:sp>
      <p:pic>
        <p:nvPicPr>
          <p:cNvPr id="5" name="図 4" descr="パソコンの画面&#10;&#10;自動的に生成された説明">
            <a:extLst>
              <a:ext uri="{FF2B5EF4-FFF2-40B4-BE49-F238E27FC236}">
                <a16:creationId xmlns:a16="http://schemas.microsoft.com/office/drawing/2014/main" id="{067D81A9-A1D9-4D16-9DE5-858252313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34" y="1898676"/>
            <a:ext cx="5035624" cy="357079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952B33E6-29AA-4BA1-B219-BC9A7FC02C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05"/>
          <a:stretch/>
        </p:blipFill>
        <p:spPr>
          <a:xfrm>
            <a:off x="6920753" y="2498217"/>
            <a:ext cx="3391483" cy="297125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C659C0-80E7-4A17-87CE-2F3456E21197}"/>
              </a:ext>
            </a:extLst>
          </p:cNvPr>
          <p:cNvSpPr txBox="1"/>
          <p:nvPr/>
        </p:nvSpPr>
        <p:spPr>
          <a:xfrm>
            <a:off x="829234" y="5793686"/>
            <a:ext cx="31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回目インスペクション　</a:t>
            </a:r>
            <a:r>
              <a:rPr kumimoji="1" lang="en-US" altLang="ja-JP" dirty="0"/>
              <a:t>Issue</a:t>
            </a:r>
            <a:endParaRPr kumimoji="1" lang="ja-JP" altLang="en-US" dirty="0"/>
          </a:p>
        </p:txBody>
      </p:sp>
      <p:pic>
        <p:nvPicPr>
          <p:cNvPr id="10" name="図 9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4BA435CB-A8BC-4ABB-B281-12B92A503C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79"/>
          <a:stretch/>
        </p:blipFill>
        <p:spPr>
          <a:xfrm>
            <a:off x="6920754" y="1871038"/>
            <a:ext cx="3391483" cy="62717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BA4322-5368-4117-9ACA-0E726A8C223B}"/>
              </a:ext>
            </a:extLst>
          </p:cNvPr>
          <p:cNvSpPr txBox="1"/>
          <p:nvPr/>
        </p:nvSpPr>
        <p:spPr>
          <a:xfrm>
            <a:off x="6920753" y="5793686"/>
            <a:ext cx="31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回目インスペクション　</a:t>
            </a:r>
            <a:r>
              <a:rPr kumimoji="1" lang="en-US" altLang="ja-JP" dirty="0"/>
              <a:t>Issue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C2C100-541F-4A67-A5B9-14CCE98203EF}"/>
              </a:ext>
            </a:extLst>
          </p:cNvPr>
          <p:cNvSpPr txBox="1"/>
          <p:nvPr/>
        </p:nvSpPr>
        <p:spPr>
          <a:xfrm>
            <a:off x="430305" y="1420787"/>
            <a:ext cx="79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例）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DA6C2A-B9FB-4967-A048-1F30B3FCD355}"/>
              </a:ext>
            </a:extLst>
          </p:cNvPr>
          <p:cNvSpPr txBox="1"/>
          <p:nvPr/>
        </p:nvSpPr>
        <p:spPr>
          <a:xfrm>
            <a:off x="11537576" y="5880847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545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2">
            <a:extLst>
              <a:ext uri="{FF2B5EF4-FFF2-40B4-BE49-F238E27FC236}">
                <a16:creationId xmlns:a16="http://schemas.microsoft.com/office/drawing/2014/main" id="{94101477-C491-4E8D-888E-3114C502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kumimoji="1" lang="zh-TW" altLang="en-US" sz="1100" dirty="0"/>
              <a:t>櫨山研究室　</a:t>
            </a:r>
            <a:r>
              <a:rPr kumimoji="1" lang="en-US" altLang="zh-TW" sz="1100" dirty="0"/>
              <a:t>G1</a:t>
            </a:r>
            <a:endParaRPr kumimoji="1" lang="ja-JP" altLang="en-US" sz="11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81BAA6-29F9-4C54-89AE-D2FC1CAE1327}"/>
              </a:ext>
            </a:extLst>
          </p:cNvPr>
          <p:cNvSpPr txBox="1"/>
          <p:nvPr/>
        </p:nvSpPr>
        <p:spPr>
          <a:xfrm>
            <a:off x="762000" y="558800"/>
            <a:ext cx="675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4</a:t>
            </a:r>
            <a:r>
              <a:rPr kumimoji="1" lang="ja-JP" altLang="en-US" sz="4800" dirty="0"/>
              <a:t>．新しく使用したツール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865949-F3EF-4E25-B069-A9458563B9CC}"/>
              </a:ext>
            </a:extLst>
          </p:cNvPr>
          <p:cNvSpPr txBox="1"/>
          <p:nvPr/>
        </p:nvSpPr>
        <p:spPr>
          <a:xfrm>
            <a:off x="1326776" y="1864659"/>
            <a:ext cx="9161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Lucidchart</a:t>
            </a:r>
            <a:r>
              <a:rPr kumimoji="1" lang="ja-JP" altLang="en-US" sz="2800" dirty="0"/>
              <a:t> → ベン図やクラス図などを作成できるアプリ</a:t>
            </a:r>
          </a:p>
        </p:txBody>
      </p:sp>
      <p:pic>
        <p:nvPicPr>
          <p:cNvPr id="7" name="図 6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F95BB2E9-2BFB-47B0-A05E-EEB4FE75D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0" t="52148" r="31250" b="8148"/>
          <a:stretch/>
        </p:blipFill>
        <p:spPr>
          <a:xfrm>
            <a:off x="7267311" y="3078937"/>
            <a:ext cx="4292600" cy="2722880"/>
          </a:xfrm>
          <a:prstGeom prst="rect">
            <a:avLst/>
          </a:prstGeom>
        </p:spPr>
      </p:pic>
      <p:pic>
        <p:nvPicPr>
          <p:cNvPr id="9" name="図 8" descr="ホワイト, 光, ストリート, 部屋 が含まれている画像&#10;&#10;自動的に生成された説明">
            <a:extLst>
              <a:ext uri="{FF2B5EF4-FFF2-40B4-BE49-F238E27FC236}">
                <a16:creationId xmlns:a16="http://schemas.microsoft.com/office/drawing/2014/main" id="{3DCDA3B0-15EC-4EC7-9613-9F48C5171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9" y="3862936"/>
            <a:ext cx="4011031" cy="1154882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582DE112-2389-45C1-AC17-2D6AFC682682}"/>
              </a:ext>
            </a:extLst>
          </p:cNvPr>
          <p:cNvSpPr/>
          <p:nvPr/>
        </p:nvSpPr>
        <p:spPr>
          <a:xfrm>
            <a:off x="5208417" y="4440377"/>
            <a:ext cx="2058894" cy="28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2C8902-DB91-47D2-BDF8-05EC74109AF3}"/>
              </a:ext>
            </a:extLst>
          </p:cNvPr>
          <p:cNvSpPr txBox="1"/>
          <p:nvPr/>
        </p:nvSpPr>
        <p:spPr>
          <a:xfrm>
            <a:off x="11537576" y="5880847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320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2">
            <a:extLst>
              <a:ext uri="{FF2B5EF4-FFF2-40B4-BE49-F238E27FC236}">
                <a16:creationId xmlns:a16="http://schemas.microsoft.com/office/drawing/2014/main" id="{94101477-C491-4E8D-888E-3114C502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kumimoji="1" lang="zh-TW" altLang="en-US" sz="1100" dirty="0"/>
              <a:t>櫨山研究室　</a:t>
            </a:r>
            <a:r>
              <a:rPr kumimoji="1" lang="en-US" altLang="zh-TW" sz="1100" dirty="0"/>
              <a:t>G1</a:t>
            </a:r>
            <a:endParaRPr kumimoji="1" lang="ja-JP" altLang="en-US" sz="11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0D4F55-1860-474F-8285-46C23389D5F4}"/>
              </a:ext>
            </a:extLst>
          </p:cNvPr>
          <p:cNvSpPr txBox="1"/>
          <p:nvPr/>
        </p:nvSpPr>
        <p:spPr>
          <a:xfrm>
            <a:off x="11537576" y="5880847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9AF8E5-8D7A-4A59-8623-D5B2145E3D89}"/>
              </a:ext>
            </a:extLst>
          </p:cNvPr>
          <p:cNvSpPr txBox="1"/>
          <p:nvPr/>
        </p:nvSpPr>
        <p:spPr>
          <a:xfrm>
            <a:off x="762000" y="558800"/>
            <a:ext cx="675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4</a:t>
            </a:r>
            <a:r>
              <a:rPr kumimoji="1" lang="ja-JP" altLang="en-US" sz="4800" dirty="0"/>
              <a:t>．新しく使用したツール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EB90DA-1607-477F-96E7-791119B9B39D}"/>
              </a:ext>
            </a:extLst>
          </p:cNvPr>
          <p:cNvSpPr txBox="1"/>
          <p:nvPr/>
        </p:nvSpPr>
        <p:spPr>
          <a:xfrm rot="10800000" flipV="1">
            <a:off x="999067" y="1478747"/>
            <a:ext cx="7918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Slack</a:t>
            </a:r>
            <a:r>
              <a:rPr kumimoji="1" lang="ja-JP" altLang="en-US" sz="2800" dirty="0"/>
              <a:t>と</a:t>
            </a:r>
            <a:r>
              <a:rPr kumimoji="1" lang="en-US" altLang="ja-JP" sz="2800" dirty="0" err="1"/>
              <a:t>github</a:t>
            </a:r>
            <a:r>
              <a:rPr kumimoji="1" lang="ja-JP" altLang="en-US" sz="2800" dirty="0"/>
              <a:t>の連携</a:t>
            </a:r>
            <a:endParaRPr kumimoji="1" lang="en-US" altLang="ja-JP" sz="2800" dirty="0"/>
          </a:p>
          <a:p>
            <a:r>
              <a:rPr kumimoji="1" lang="ja-JP" altLang="en-US" sz="2800" dirty="0"/>
              <a:t>　→</a:t>
            </a:r>
            <a:r>
              <a:rPr kumimoji="1" lang="en-US" altLang="ja-JP" sz="2800" dirty="0" err="1"/>
              <a:t>github</a:t>
            </a:r>
            <a:r>
              <a:rPr kumimoji="1" lang="ja-JP" altLang="en-US" sz="2800" dirty="0"/>
              <a:t>を誰がいつ変更したかの通知が来る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03C441D-B00E-4BA8-A050-4103C19A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301" b="37254"/>
          <a:stretch/>
        </p:blipFill>
        <p:spPr>
          <a:xfrm>
            <a:off x="6588080" y="3320534"/>
            <a:ext cx="4839549" cy="256031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9509D61-58FC-49B0-9130-B70CD1269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67" y="3320534"/>
            <a:ext cx="3856054" cy="278154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9DABD6-8A7A-46CA-833A-A0EEBAC2A2D8}"/>
              </a:ext>
            </a:extLst>
          </p:cNvPr>
          <p:cNvSpPr txBox="1"/>
          <p:nvPr/>
        </p:nvSpPr>
        <p:spPr>
          <a:xfrm>
            <a:off x="1163319" y="3059668"/>
            <a:ext cx="58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例）</a:t>
            </a:r>
          </a:p>
        </p:txBody>
      </p:sp>
    </p:spTree>
    <p:extLst>
      <p:ext uri="{BB962C8B-B14F-4D97-AF65-F5344CB8AC3E}">
        <p14:creationId xmlns:p14="http://schemas.microsoft.com/office/powerpoint/2010/main" val="425446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2">
            <a:extLst>
              <a:ext uri="{FF2B5EF4-FFF2-40B4-BE49-F238E27FC236}">
                <a16:creationId xmlns:a16="http://schemas.microsoft.com/office/drawing/2014/main" id="{94101477-C491-4E8D-888E-3114C502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kumimoji="1" lang="zh-TW" altLang="en-US" sz="1100" dirty="0"/>
              <a:t>櫨山研究室　</a:t>
            </a:r>
            <a:r>
              <a:rPr kumimoji="1" lang="en-US" altLang="zh-TW" sz="1100" dirty="0"/>
              <a:t>G1</a:t>
            </a:r>
            <a:endParaRPr kumimoji="1" lang="ja-JP" altLang="en-US" sz="11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DF8EB5-6895-44BF-887C-EF0529D98AA5}"/>
              </a:ext>
            </a:extLst>
          </p:cNvPr>
          <p:cNvSpPr txBox="1"/>
          <p:nvPr/>
        </p:nvSpPr>
        <p:spPr>
          <a:xfrm>
            <a:off x="762000" y="558800"/>
            <a:ext cx="6536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5</a:t>
            </a:r>
            <a:r>
              <a:rPr kumimoji="1" lang="ja-JP" altLang="en-US" sz="4800" dirty="0"/>
              <a:t>．次回までの予定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912A1C0-096C-4321-90A2-23247E420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550" b="1632"/>
          <a:stretch/>
        </p:blipFill>
        <p:spPr>
          <a:xfrm>
            <a:off x="877282" y="1938333"/>
            <a:ext cx="8750080" cy="109739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0D4F55-1860-474F-8285-46C23389D5F4}"/>
              </a:ext>
            </a:extLst>
          </p:cNvPr>
          <p:cNvSpPr txBox="1"/>
          <p:nvPr/>
        </p:nvSpPr>
        <p:spPr>
          <a:xfrm>
            <a:off x="11480800" y="5880847"/>
            <a:ext cx="37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77D261-7DDD-453C-86CA-5C78757B3EE4}"/>
              </a:ext>
            </a:extLst>
          </p:cNvPr>
          <p:cNvSpPr txBox="1"/>
          <p:nvPr/>
        </p:nvSpPr>
        <p:spPr>
          <a:xfrm>
            <a:off x="646718" y="3584268"/>
            <a:ext cx="73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　画面シナリオのインスペクションの依頼に向けて、グループ内で話し合う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259F2B-A8EB-4E51-B468-81F8B9088C06}"/>
              </a:ext>
            </a:extLst>
          </p:cNvPr>
          <p:cNvSpPr txBox="1"/>
          <p:nvPr/>
        </p:nvSpPr>
        <p:spPr>
          <a:xfrm>
            <a:off x="646719" y="2294209"/>
            <a:ext cx="12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</a:p>
        </p:txBody>
      </p:sp>
    </p:spTree>
    <p:extLst>
      <p:ext uri="{BB962C8B-B14F-4D97-AF65-F5344CB8AC3E}">
        <p14:creationId xmlns:p14="http://schemas.microsoft.com/office/powerpoint/2010/main" val="3622953189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</TotalTime>
  <Words>176</Words>
  <Application>Microsoft Office PowerPoint</Application>
  <PresentationFormat>ワイド画面</PresentationFormat>
  <Paragraphs>56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レトロスペクト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kanto114ww@gmail.com</dc:creator>
  <cp:lastModifiedBy>kanto114ww@gmail.com</cp:lastModifiedBy>
  <cp:revision>19</cp:revision>
  <dcterms:created xsi:type="dcterms:W3CDTF">2020-05-31T09:13:59Z</dcterms:created>
  <dcterms:modified xsi:type="dcterms:W3CDTF">2020-06-03T04:55:26Z</dcterms:modified>
</cp:coreProperties>
</file>