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9900"/>
    <a:srgbClr val="E684CD"/>
    <a:srgbClr val="3399FF"/>
    <a:srgbClr val="FF3399"/>
    <a:srgbClr val="6699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DE6342-C354-42FC-8D99-397D2917C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3652156-6C90-4BAE-88C1-08D7A05F9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A30341-AB12-4058-AAF3-63AF9966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8267-2E7A-4174-957F-A2EE0B8243E1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9FA879-5DA9-413F-AA16-A62CC147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40764F-B9B4-4C92-9EAE-E76902AC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E5BD-9634-4262-AD18-E84507F7E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47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16247-5E8B-41D3-93A0-048341D7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F63862-B028-4DEE-B1ED-E1DBE5122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CD0911-0A58-4ED3-9B99-8F7ABDEA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8267-2E7A-4174-957F-A2EE0B8243E1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33FCFA-91DA-480A-9850-908B9FCF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C2DB93-8291-4DD9-9F68-83C4C283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E5BD-9634-4262-AD18-E84507F7E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44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EB81B6C-757E-4212-8A6D-671FE1332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80FAEB-3870-48B4-BE94-FF07C920A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81C43D-C63B-46E1-946F-25A96BC99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8267-2E7A-4174-957F-A2EE0B8243E1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379E16-B75A-48B5-9E29-A06B81D4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265729-0DFD-406F-B1EC-E76459D5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E5BD-9634-4262-AD18-E84507F7E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90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EDBCAD-1F46-4FC3-A73D-B36CF167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04C23-328C-4E1C-920F-30670CE88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FCFADA-F4B4-4A92-960E-F7BCCDA4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8267-2E7A-4174-957F-A2EE0B8243E1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F5FFB3-6654-437D-8AF0-E893DB2B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A3C047-2CBC-4D95-B60E-776545DF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E5BD-9634-4262-AD18-E84507F7E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86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294BD4-394A-4116-B5E7-6A1545A46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955ED9-4F15-430C-AB83-0CD32BA7A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59BA65-C7F6-4309-8DE0-1A4AF28C2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8267-2E7A-4174-957F-A2EE0B8243E1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D269D4-DB48-47E8-90CB-7F6CA52F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813076-6D90-4CB6-9892-F40B8A27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E5BD-9634-4262-AD18-E84507F7E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75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D9586D-B05D-4740-BA57-ECF235420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5F0884-E114-417E-9F1B-F5D98007E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40773F-9D82-4124-9D0F-B7C2E2CA5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632301-6023-4423-A640-2F67BB39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8267-2E7A-4174-957F-A2EE0B8243E1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AB730B-1505-4ED1-B684-6D8FB31B0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146FBA-EB28-447A-9F21-8FD4C7C9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E5BD-9634-4262-AD18-E84507F7E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5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DE249D-3019-446F-A927-7074F0E6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9471DA-FD48-47F1-AC61-ECEE5BEFD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FD84A8-7955-4038-BDAC-A81AE31D0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33134AD-C5C3-41DF-AC37-58E67BF0F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0A459D8-EC94-4F88-8A09-2AF05D03A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C9DE065-B742-47C6-B3F2-9434B040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8267-2E7A-4174-957F-A2EE0B8243E1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AD5430D-2624-4F6B-9781-E92E258D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5E07EBA-BEE6-4C64-9F8F-9C43A571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E5BD-9634-4262-AD18-E84507F7E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24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BACF1F-EB14-463D-9DAF-0505E6F7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C106A7A-30BB-40A6-9DFC-2E61D97A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8267-2E7A-4174-957F-A2EE0B8243E1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B8BC5E0-DA24-467D-98A7-443135FA4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0B6914-BCA3-4890-AA35-A26EF152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E5BD-9634-4262-AD18-E84507F7E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36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624A43B-DBD1-4D29-AA12-7C4E5A6D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8267-2E7A-4174-957F-A2EE0B8243E1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BD7BB0-03C6-4034-892F-369C687BE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965CDA-AC1E-4A8B-A04D-F5D515A3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E5BD-9634-4262-AD18-E84507F7E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11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561D08-051B-4EB4-9F4C-167A49B35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D9D9A0-22F1-494C-BAD5-C37EBA2A0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5A9A22-868D-4581-B03E-6EB3C43B3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9E52C3-BF9C-419D-819F-3D62DCFE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8267-2E7A-4174-957F-A2EE0B8243E1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B359CE-182E-403A-BC60-659E811A9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E51D5E-873E-4FEA-B3A9-B8FC1A7E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E5BD-9634-4262-AD18-E84507F7E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92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7580B3-1729-4D83-A073-89E3287F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13A4259-BA1C-46B2-B9D7-C7EDE00BD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5A0635-CC82-492F-B0A4-FFA1DF8BB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F8E595-717B-492A-BFEF-B6A7499F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8267-2E7A-4174-957F-A2EE0B8243E1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B361EC-E389-4799-B7FE-73E23959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A3E308-B481-4D3D-81C6-43127F6C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E5BD-9634-4262-AD18-E84507F7E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38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7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03538FC-ACEB-4722-A10C-EC26D69A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9F79BC-7BEF-4CDB-9FF0-3DDA3A58F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75E69E-6C58-4E96-9262-A654649B2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28267-2E7A-4174-957F-A2EE0B8243E1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451114-1AC2-4CD8-95D1-F60BB6AA5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8A977F-6F19-4B38-858C-3E925483E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EE5BD-9634-4262-AD18-E84507F7E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13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122" t="311" r="122" b="311"/>
          <a:stretch/>
        </p:blipFill>
        <p:spPr>
          <a:xfrm>
            <a:off x="0" y="0"/>
            <a:ext cx="12192000" cy="686060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B4E46E3-F58A-4CD7-875E-57047C3C4932}"/>
              </a:ext>
            </a:extLst>
          </p:cNvPr>
          <p:cNvSpPr txBox="1"/>
          <p:nvPr/>
        </p:nvSpPr>
        <p:spPr>
          <a:xfrm>
            <a:off x="6558742" y="3642187"/>
            <a:ext cx="5384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ln w="127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アクション</a:t>
            </a:r>
            <a:r>
              <a:rPr kumimoji="1" lang="ja-JP" altLang="en-US" sz="4800" dirty="0">
                <a:ln w="12700">
                  <a:solidFill>
                    <a:schemeClr val="bg1"/>
                  </a:solidFill>
                </a:ln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を選べ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32D8A6B-25FA-4ECD-8107-5A62B31A7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9" y="213186"/>
            <a:ext cx="6858001" cy="3429001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1EAECD-3D9C-482D-B950-1CCDC7452475}"/>
              </a:ext>
            </a:extLst>
          </p:cNvPr>
          <p:cNvSpPr txBox="1"/>
          <p:nvPr/>
        </p:nvSpPr>
        <p:spPr>
          <a:xfrm>
            <a:off x="6059978" y="5473005"/>
            <a:ext cx="61320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+mn-ea"/>
              </a:rPr>
              <a:t>チーム：</a:t>
            </a:r>
            <a:r>
              <a:rPr lang="en-US" altLang="ja-JP" sz="2800" dirty="0">
                <a:latin typeface="+mn-ea"/>
              </a:rPr>
              <a:t>KO</a:t>
            </a:r>
            <a:r>
              <a:rPr lang="ja-JP" altLang="en-US" sz="2800" dirty="0">
                <a:latin typeface="+mn-ea"/>
              </a:rPr>
              <a:t>度成長期</a:t>
            </a:r>
            <a:endParaRPr lang="en-US" altLang="ja-JP" sz="2800" dirty="0">
              <a:latin typeface="+mn-ea"/>
            </a:endParaRPr>
          </a:p>
          <a:p>
            <a:pPr algn="ctr"/>
            <a:r>
              <a:rPr lang="ja-JP" altLang="en-US" sz="2800" dirty="0">
                <a:latin typeface="+mn-ea"/>
              </a:rPr>
              <a:t>芝辻浩志 佐藤航介 辰巳晃聖</a:t>
            </a:r>
            <a:endParaRPr lang="en-US" altLang="ja-JP" sz="2800" dirty="0">
              <a:latin typeface="+mn-ea"/>
            </a:endParaRPr>
          </a:p>
          <a:p>
            <a:pPr algn="ctr"/>
            <a:r>
              <a:rPr lang="ja-JP" altLang="en-US" sz="2800" dirty="0">
                <a:latin typeface="+mn-ea"/>
              </a:rPr>
              <a:t>近畿コンピュータ電子専門学校 </a:t>
            </a:r>
            <a:r>
              <a:rPr lang="en-US" altLang="ja-JP" sz="2800" dirty="0">
                <a:latin typeface="+mn-ea"/>
              </a:rPr>
              <a:t>2</a:t>
            </a:r>
            <a:r>
              <a:rPr lang="ja-JP" altLang="en-US" sz="2800" dirty="0">
                <a:latin typeface="+mn-ea"/>
              </a:rPr>
              <a:t>年</a:t>
            </a:r>
            <a:endParaRPr lang="en-US" altLang="ja-JP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728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ローチャート: 処理 14"/>
          <p:cNvSpPr/>
          <p:nvPr/>
        </p:nvSpPr>
        <p:spPr>
          <a:xfrm>
            <a:off x="421446" y="89990"/>
            <a:ext cx="11482029" cy="93382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処理 15"/>
          <p:cNvSpPr/>
          <p:nvPr/>
        </p:nvSpPr>
        <p:spPr>
          <a:xfrm>
            <a:off x="288524" y="175014"/>
            <a:ext cx="11545548" cy="93382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A95139F-F009-49DA-B378-70A475FF13BB}"/>
              </a:ext>
            </a:extLst>
          </p:cNvPr>
          <p:cNvSpPr txBox="1"/>
          <p:nvPr/>
        </p:nvSpPr>
        <p:spPr>
          <a:xfrm>
            <a:off x="432047" y="171765"/>
            <a:ext cx="11327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ln w="127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アクション</a:t>
            </a:r>
            <a:r>
              <a:rPr kumimoji="1" lang="ja-JP" altLang="en-US" sz="48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を選択し、</a:t>
            </a:r>
            <a:r>
              <a:rPr kumimoji="1" lang="ja-JP" altLang="en-US" sz="4800" dirty="0">
                <a:ln w="12700">
                  <a:solidFill>
                    <a:schemeClr val="bg1"/>
                  </a:solidFill>
                </a:ln>
                <a:solidFill>
                  <a:srgbClr val="00B0F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スライム</a:t>
            </a:r>
            <a:r>
              <a:rPr kumimoji="1" lang="ja-JP" altLang="en-US" sz="48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を動かす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9578B83-2DDB-41B7-B4AC-4330696F9202}"/>
              </a:ext>
            </a:extLst>
          </p:cNvPr>
          <p:cNvSpPr txBox="1"/>
          <p:nvPr/>
        </p:nvSpPr>
        <p:spPr>
          <a:xfrm>
            <a:off x="2022629" y="1205920"/>
            <a:ext cx="814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ステージには</a:t>
            </a:r>
            <a:r>
              <a:rPr lang="ja-JP" altLang="en-US" sz="36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様々な</a:t>
            </a:r>
            <a:r>
              <a:rPr kumimoji="1" lang="ja-JP" altLang="en-US" sz="3600" dirty="0">
                <a:ln w="127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障害物</a:t>
            </a:r>
            <a:r>
              <a:rPr kumimoji="1" lang="ja-JP" altLang="en-US" sz="36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があります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C58AB35-6573-4D33-A89F-1BAF056AC700}"/>
              </a:ext>
            </a:extLst>
          </p:cNvPr>
          <p:cNvSpPr txBox="1"/>
          <p:nvPr/>
        </p:nvSpPr>
        <p:spPr>
          <a:xfrm>
            <a:off x="438889" y="6101460"/>
            <a:ext cx="11333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障害物</a:t>
            </a:r>
            <a:r>
              <a:rPr kumimoji="1" lang="ja-JP" altLang="en-US" sz="32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に合ったアクションを</a:t>
            </a:r>
            <a:r>
              <a:rPr lang="ja-JP" altLang="en-US" sz="32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選択し</a:t>
            </a:r>
            <a:r>
              <a:rPr lang="ja-JP" altLang="en-US" sz="3200" dirty="0">
                <a:ln w="127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クリアを目指しましょう</a:t>
            </a:r>
            <a:endParaRPr kumimoji="1" lang="ja-JP" altLang="en-US" sz="3200" dirty="0">
              <a:ln w="12700">
                <a:solidFill>
                  <a:schemeClr val="bg1"/>
                </a:solidFill>
              </a:ln>
              <a:solidFill>
                <a:srgbClr val="FF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D57519-8634-4E64-B643-97B1A85398F5}"/>
              </a:ext>
            </a:extLst>
          </p:cNvPr>
          <p:cNvSpPr txBox="1"/>
          <p:nvPr/>
        </p:nvSpPr>
        <p:spPr>
          <a:xfrm>
            <a:off x="298326" y="3653690"/>
            <a:ext cx="11614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アクションカード</a:t>
            </a:r>
            <a:r>
              <a:rPr kumimoji="1" lang="ja-JP" altLang="en-US" sz="36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を使うことで、</a:t>
            </a:r>
            <a:r>
              <a:rPr lang="ja-JP" altLang="en-US" sz="3600" dirty="0">
                <a:ln w="127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スライムは動きます</a:t>
            </a:r>
            <a:endParaRPr kumimoji="1" lang="ja-JP" altLang="en-US" sz="3600" dirty="0">
              <a:ln w="12700">
                <a:solidFill>
                  <a:schemeClr val="bg1"/>
                </a:solidFill>
              </a:ln>
              <a:solidFill>
                <a:srgbClr val="FF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3388215" y="4397099"/>
            <a:ext cx="6141328" cy="1746430"/>
            <a:chOff x="3388215" y="4397099"/>
            <a:chExt cx="6141328" cy="1746430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AE1C6EB6-94AD-44CE-84B5-E02A78AFA77E}"/>
                </a:ext>
              </a:extLst>
            </p:cNvPr>
            <p:cNvGrpSpPr/>
            <p:nvPr/>
          </p:nvGrpSpPr>
          <p:grpSpPr>
            <a:xfrm>
              <a:off x="3388215" y="4397427"/>
              <a:ext cx="3298076" cy="1606627"/>
              <a:chOff x="3388215" y="4397427"/>
              <a:chExt cx="3298076" cy="1606627"/>
            </a:xfrm>
          </p:grpSpPr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26C53089-2A3B-46BA-8B7E-AAA9BBBA0C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394"/>
              <a:stretch/>
            </p:blipFill>
            <p:spPr>
              <a:xfrm>
                <a:off x="3388215" y="4397427"/>
                <a:ext cx="1471106" cy="1606627"/>
              </a:xfrm>
              <a:prstGeom prst="rect">
                <a:avLst/>
              </a:prstGeom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" name="矢印: 右 2">
                <a:extLst>
                  <a:ext uri="{FF2B5EF4-FFF2-40B4-BE49-F238E27FC236}">
                    <a16:creationId xmlns:a16="http://schemas.microsoft.com/office/drawing/2014/main" id="{3074D904-7109-4A1B-96BD-C5B19B845DC0}"/>
                  </a:ext>
                </a:extLst>
              </p:cNvPr>
              <p:cNvSpPr/>
              <p:nvPr/>
            </p:nvSpPr>
            <p:spPr>
              <a:xfrm>
                <a:off x="5505708" y="4908353"/>
                <a:ext cx="1180583" cy="584775"/>
              </a:xfrm>
              <a:prstGeom prst="right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12" name="図 11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51" t="16586" r="24902"/>
            <a:stretch/>
          </p:blipFill>
          <p:spPr bwMode="auto">
            <a:xfrm>
              <a:off x="7332678" y="4397099"/>
              <a:ext cx="2196865" cy="174643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  <a:reflection blurRad="12700" stA="38000" endPos="28000" dist="5000" dir="5400000" sy="-100000" algn="bl" rotWithShape="0"/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10" name="グループ化 9"/>
          <p:cNvGrpSpPr/>
          <p:nvPr/>
        </p:nvGrpSpPr>
        <p:grpSpPr>
          <a:xfrm>
            <a:off x="2646492" y="1884360"/>
            <a:ext cx="6994350" cy="1748274"/>
            <a:chOff x="2646492" y="1884360"/>
            <a:chExt cx="6994350" cy="1748274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 rotWithShape="1">
            <a:blip r:embed="rId4"/>
            <a:srcRect l="12957" t="12233" r="10642" b="20688"/>
            <a:stretch/>
          </p:blipFill>
          <p:spPr>
            <a:xfrm>
              <a:off x="2646492" y="1900790"/>
              <a:ext cx="2954551" cy="170436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glow rad="101600">
                <a:srgbClr val="FF0066">
                  <a:alpha val="60000"/>
                </a:srgbClr>
              </a:glow>
              <a:outerShdw blurRad="63500" sx="102000" sy="102000" algn="ctr" rotWithShape="0">
                <a:prstClr val="black">
                  <a:alpha val="40000"/>
                </a:prstClr>
              </a:outerShdw>
              <a:reflection endPos="0" dir="5400000" sy="-100000" algn="bl" rotWithShape="0"/>
            </a:effectLst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6291" y="1884360"/>
              <a:ext cx="2954551" cy="174827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glow rad="101600">
                <a:srgbClr val="FF0066">
                  <a:alpha val="60000"/>
                </a:srgbClr>
              </a:glow>
              <a:outerShdw blurRad="63500" sx="102000" sy="102000" algn="ctr" rotWithShape="0">
                <a:prstClr val="black">
                  <a:alpha val="40000"/>
                </a:prstClr>
              </a:outerShdw>
              <a:reflection endPos="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52304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/>
          <p:cNvGrpSpPr/>
          <p:nvPr/>
        </p:nvGrpSpPr>
        <p:grpSpPr>
          <a:xfrm>
            <a:off x="267617" y="100464"/>
            <a:ext cx="11614951" cy="1018852"/>
            <a:chOff x="298326" y="86741"/>
            <a:chExt cx="11684771" cy="1018852"/>
          </a:xfrm>
        </p:grpSpPr>
        <p:sp>
          <p:nvSpPr>
            <p:cNvPr id="19" name="フローチャート: 処理 18"/>
            <p:cNvSpPr/>
            <p:nvPr/>
          </p:nvSpPr>
          <p:spPr>
            <a:xfrm>
              <a:off x="432047" y="86741"/>
              <a:ext cx="11551050" cy="933828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フローチャート: 処理 20"/>
            <p:cNvSpPr/>
            <p:nvPr/>
          </p:nvSpPr>
          <p:spPr>
            <a:xfrm>
              <a:off x="298326" y="171765"/>
              <a:ext cx="11614951" cy="933828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A65B2FB-8C4B-4C03-916F-85F291757E43}"/>
              </a:ext>
            </a:extLst>
          </p:cNvPr>
          <p:cNvSpPr txBox="1"/>
          <p:nvPr/>
        </p:nvSpPr>
        <p:spPr>
          <a:xfrm>
            <a:off x="1550333" y="100464"/>
            <a:ext cx="9049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突破</a:t>
            </a:r>
            <a:r>
              <a:rPr kumimoji="1" lang="ja-JP" altLang="en-US" sz="6000" dirty="0" smtClean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方法</a:t>
            </a:r>
            <a:r>
              <a:rPr kumimoji="1" lang="ja-JP" altLang="en-US" sz="60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は</a:t>
            </a:r>
            <a:r>
              <a:rPr kumimoji="1" lang="en-US" altLang="ja-JP" sz="6000" dirty="0">
                <a:ln w="127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1</a:t>
            </a:r>
            <a:r>
              <a:rPr kumimoji="1" lang="ja-JP" altLang="en-US" sz="6000" dirty="0">
                <a:ln w="127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つじゃない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9578B83-2DDB-41B7-B4AC-4330696F9202}"/>
              </a:ext>
            </a:extLst>
          </p:cNvPr>
          <p:cNvSpPr txBox="1"/>
          <p:nvPr/>
        </p:nvSpPr>
        <p:spPr>
          <a:xfrm>
            <a:off x="1843299" y="1295387"/>
            <a:ext cx="8463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同じ障害物でも突破方法は</a:t>
            </a:r>
            <a:r>
              <a:rPr lang="ja-JP" altLang="en-US" sz="3600" dirty="0">
                <a:ln w="127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複数あります</a:t>
            </a:r>
            <a:endParaRPr kumimoji="1" lang="ja-JP" altLang="en-US" sz="3600" dirty="0">
              <a:ln w="12700">
                <a:solidFill>
                  <a:schemeClr val="bg1"/>
                </a:solidFill>
              </a:ln>
              <a:solidFill>
                <a:srgbClr val="FF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9578B83-2DDB-41B7-B4AC-4330696F9202}"/>
              </a:ext>
            </a:extLst>
          </p:cNvPr>
          <p:cNvSpPr txBox="1"/>
          <p:nvPr/>
        </p:nvSpPr>
        <p:spPr>
          <a:xfrm>
            <a:off x="974069" y="5985820"/>
            <a:ext cx="10334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状況</a:t>
            </a:r>
            <a:r>
              <a:rPr kumimoji="1" lang="ja-JP" altLang="en-US" sz="3600" dirty="0" smtClean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に</a:t>
            </a:r>
            <a:r>
              <a:rPr lang="ja-JP" altLang="en-US" sz="36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合わせて</a:t>
            </a:r>
            <a:r>
              <a:rPr kumimoji="1" lang="ja-JP" altLang="en-US" sz="3600" dirty="0" smtClean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最適</a:t>
            </a:r>
            <a:r>
              <a:rPr kumimoji="1" lang="ja-JP" altLang="en-US" sz="3600" dirty="0" smtClean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なアクション</a:t>
            </a:r>
            <a:r>
              <a:rPr lang="ja-JP" altLang="en-US" sz="3600" dirty="0" smtClean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を</a:t>
            </a:r>
            <a:r>
              <a:rPr lang="ja-JP" altLang="en-US" sz="3600" dirty="0" smtClean="0">
                <a:ln w="127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考えましょう</a:t>
            </a:r>
            <a:endParaRPr kumimoji="1" lang="ja-JP" altLang="en-US" sz="3600" dirty="0">
              <a:ln w="12700">
                <a:solidFill>
                  <a:schemeClr val="bg1"/>
                </a:solidFill>
              </a:ln>
              <a:solidFill>
                <a:srgbClr val="FF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200204" y="2265784"/>
            <a:ext cx="11749775" cy="1655527"/>
            <a:chOff x="200205" y="3290816"/>
            <a:chExt cx="11749775" cy="1655527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200205" y="3290816"/>
              <a:ext cx="11749775" cy="1645881"/>
              <a:chOff x="201157" y="3243377"/>
              <a:chExt cx="11749775" cy="1645881"/>
            </a:xfrm>
          </p:grpSpPr>
          <p:grpSp>
            <p:nvGrpSpPr>
              <p:cNvPr id="28" name="グループ化 27"/>
              <p:cNvGrpSpPr/>
              <p:nvPr/>
            </p:nvGrpSpPr>
            <p:grpSpPr>
              <a:xfrm>
                <a:off x="201157" y="3243377"/>
                <a:ext cx="9016136" cy="1645881"/>
                <a:chOff x="120296" y="3293032"/>
                <a:chExt cx="9016136" cy="1645881"/>
              </a:xfrm>
            </p:grpSpPr>
            <p:grpSp>
              <p:nvGrpSpPr>
                <p:cNvPr id="13" name="グループ化 12">
                  <a:extLst>
                    <a:ext uri="{FF2B5EF4-FFF2-40B4-BE49-F238E27FC236}">
                      <a16:creationId xmlns:a16="http://schemas.microsoft.com/office/drawing/2014/main" id="{38591526-438B-4BF4-A9F4-1045DE1D6FB9}"/>
                    </a:ext>
                  </a:extLst>
                </p:cNvPr>
                <p:cNvGrpSpPr/>
                <p:nvPr/>
              </p:nvGrpSpPr>
              <p:grpSpPr>
                <a:xfrm>
                  <a:off x="6229036" y="3332286"/>
                  <a:ext cx="2907396" cy="1606627"/>
                  <a:chOff x="615850" y="3315988"/>
                  <a:chExt cx="2907396" cy="1606627"/>
                </a:xfrm>
              </p:grpSpPr>
              <p:pic>
                <p:nvPicPr>
                  <p:cNvPr id="9" name="図 8">
                    <a:extLst>
                      <a:ext uri="{FF2B5EF4-FFF2-40B4-BE49-F238E27FC236}">
                        <a16:creationId xmlns:a16="http://schemas.microsoft.com/office/drawing/2014/main" id="{7337AA3D-69BD-4AA5-AE4C-D7585783C2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45394"/>
                  <a:stretch/>
                </p:blipFill>
                <p:spPr>
                  <a:xfrm>
                    <a:off x="615850" y="3315988"/>
                    <a:ext cx="1471104" cy="1606627"/>
                  </a:xfrm>
                  <a:prstGeom prst="rect">
                    <a:avLst/>
                  </a:prstGeom>
                  <a:effectLst>
                    <a:glow rad="101600">
                      <a:schemeClr val="accent6">
                        <a:satMod val="175000"/>
                        <a:alpha val="40000"/>
                      </a:schemeClr>
                    </a:glow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10" name="矢印: 右 9">
                    <a:extLst>
                      <a:ext uri="{FF2B5EF4-FFF2-40B4-BE49-F238E27FC236}">
                        <a16:creationId xmlns:a16="http://schemas.microsoft.com/office/drawing/2014/main" id="{9BEB1170-2436-4188-BDED-2054BE6D4EAD}"/>
                      </a:ext>
                    </a:extLst>
                  </p:cNvPr>
                  <p:cNvSpPr/>
                  <p:nvPr/>
                </p:nvSpPr>
                <p:spPr>
                  <a:xfrm>
                    <a:off x="2342663" y="3828468"/>
                    <a:ext cx="1180583" cy="584775"/>
                  </a:xfrm>
                  <a:prstGeom prst="rightArrow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7" name="グループ化 26"/>
                <p:cNvGrpSpPr/>
                <p:nvPr/>
              </p:nvGrpSpPr>
              <p:grpSpPr>
                <a:xfrm>
                  <a:off x="120296" y="3293032"/>
                  <a:ext cx="2907398" cy="1606627"/>
                  <a:chOff x="6227050" y="3304815"/>
                  <a:chExt cx="2907398" cy="1606627"/>
                </a:xfrm>
              </p:grpSpPr>
              <p:sp>
                <p:nvSpPr>
                  <p:cNvPr id="12" name="矢印: 右 11">
                    <a:extLst>
                      <a:ext uri="{FF2B5EF4-FFF2-40B4-BE49-F238E27FC236}">
                        <a16:creationId xmlns:a16="http://schemas.microsoft.com/office/drawing/2014/main" id="{B81171AF-332A-4ABA-B859-D0848CC10FE0}"/>
                      </a:ext>
                    </a:extLst>
                  </p:cNvPr>
                  <p:cNvSpPr/>
                  <p:nvPr/>
                </p:nvSpPr>
                <p:spPr>
                  <a:xfrm>
                    <a:off x="7953865" y="3854995"/>
                    <a:ext cx="1180583" cy="584775"/>
                  </a:xfrm>
                  <a:prstGeom prst="rightArrow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26" name="図 25">
                    <a:extLst>
                      <a:ext uri="{FF2B5EF4-FFF2-40B4-BE49-F238E27FC236}">
                        <a16:creationId xmlns:a16="http://schemas.microsoft.com/office/drawing/2014/main" id="{2009F0DA-885B-4E8E-8583-AA2A067487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45394"/>
                  <a:stretch/>
                </p:blipFill>
                <p:spPr>
                  <a:xfrm>
                    <a:off x="6227050" y="3304815"/>
                    <a:ext cx="1471106" cy="1606627"/>
                  </a:xfrm>
                  <a:prstGeom prst="rect">
                    <a:avLst/>
                  </a:prstGeom>
                  <a:effectLst>
                    <a:glow rad="101600">
                      <a:schemeClr val="accent6">
                        <a:satMod val="175000"/>
                        <a:alpha val="40000"/>
                      </a:schemeClr>
                    </a:glow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</p:grpSp>
          <p:pic>
            <p:nvPicPr>
              <p:cNvPr id="22" name="図 21"/>
              <p:cNvPicPr/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704" t="16747" r="13334" b="13549"/>
              <a:stretch/>
            </p:blipFill>
            <p:spPr bwMode="auto">
              <a:xfrm>
                <a:off x="9473002" y="3298043"/>
                <a:ext cx="2477930" cy="1591215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  <a:reflection endPos="0" dir="5400000" sy="-100000" algn="bl" rotWithShape="0"/>
              </a:effectLst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5"/>
            <a:srcRect l="7885" t="5421" r="845" b="10601"/>
            <a:stretch/>
          </p:blipFill>
          <p:spPr>
            <a:xfrm>
              <a:off x="3363312" y="3335835"/>
              <a:ext cx="2452254" cy="161050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  <a:reflection endPos="0" dir="5400000" sy="-100000" algn="bl" rotWithShape="0"/>
            </a:effectLst>
          </p:spPr>
        </p:pic>
      </p:grpSp>
      <p:grpSp>
        <p:nvGrpSpPr>
          <p:cNvPr id="5" name="グループ化 4"/>
          <p:cNvGrpSpPr/>
          <p:nvPr/>
        </p:nvGrpSpPr>
        <p:grpSpPr>
          <a:xfrm>
            <a:off x="284983" y="4245378"/>
            <a:ext cx="11713138" cy="1474157"/>
            <a:chOff x="400539" y="4245974"/>
            <a:chExt cx="11519133" cy="1474157"/>
          </a:xfrm>
        </p:grpSpPr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79578B83-2DDB-41B7-B4AC-4330696F9202}"/>
                </a:ext>
              </a:extLst>
            </p:cNvPr>
            <p:cNvSpPr txBox="1"/>
            <p:nvPr/>
          </p:nvSpPr>
          <p:spPr>
            <a:xfrm>
              <a:off x="1453949" y="4972811"/>
              <a:ext cx="10465723" cy="747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kumimoji="1" lang="ja-JP" altLang="en-US" sz="3600" dirty="0" smtClean="0">
                  <a:ln w="12700">
                    <a:solidFill>
                      <a:schemeClr val="bg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プレイヤー</a:t>
              </a:r>
              <a:r>
                <a:rPr lang="ja-JP" altLang="en-US" sz="3600" dirty="0" smtClean="0">
                  <a:ln w="12700">
                    <a:solidFill>
                      <a:schemeClr val="bg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の選択次第で</a:t>
              </a:r>
              <a:r>
                <a:rPr lang="ja-JP" altLang="en-US" sz="3600" dirty="0">
                  <a:ln w="12700">
                    <a:solidFill>
                      <a:schemeClr val="bg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突破</a:t>
              </a:r>
              <a:r>
                <a:rPr lang="ja-JP" altLang="en-US" sz="3600" dirty="0" smtClean="0">
                  <a:ln w="12700">
                    <a:solidFill>
                      <a:schemeClr val="bg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方法が</a:t>
              </a:r>
              <a:r>
                <a:rPr lang="ja-JP" altLang="en-US" sz="3600" dirty="0" smtClean="0">
                  <a:ln w="12700">
                    <a:solidFill>
                      <a:schemeClr val="bg1"/>
                    </a:solidFill>
                  </a:ln>
                  <a:solidFill>
                    <a:srgbClr val="FF0000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変わります</a:t>
              </a:r>
              <a:endParaRPr kumimoji="1" lang="ja-JP" altLang="en-US" sz="3600" dirty="0">
                <a:ln w="127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79578B83-2DDB-41B7-B4AC-4330696F9202}"/>
                </a:ext>
              </a:extLst>
            </p:cNvPr>
            <p:cNvSpPr txBox="1"/>
            <p:nvPr/>
          </p:nvSpPr>
          <p:spPr>
            <a:xfrm>
              <a:off x="400539" y="4245974"/>
              <a:ext cx="940138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kumimoji="1" lang="ja-JP" altLang="en-US" sz="3600" dirty="0" smtClean="0">
                  <a:ln w="12700">
                    <a:solidFill>
                      <a:schemeClr val="bg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アクションはプレイヤーが</a:t>
              </a:r>
              <a:r>
                <a:rPr kumimoji="1" lang="ja-JP" altLang="en-US" sz="3600" dirty="0" smtClean="0">
                  <a:ln w="12700">
                    <a:solidFill>
                      <a:schemeClr val="bg1"/>
                    </a:solidFill>
                  </a:ln>
                  <a:solidFill>
                    <a:srgbClr val="FF0000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自由に</a:t>
              </a:r>
              <a:r>
                <a:rPr kumimoji="1" lang="ja-JP" altLang="en-US" sz="3600" dirty="0" smtClean="0">
                  <a:ln w="12700">
                    <a:solidFill>
                      <a:schemeClr val="bg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選択でき、</a:t>
              </a:r>
              <a:endParaRPr kumimoji="1" lang="ja-JP" altLang="en-US" sz="3600" dirty="0">
                <a:ln w="127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663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3142067-D587-4BE1-96FC-948F5B8AAD0D}"/>
              </a:ext>
            </a:extLst>
          </p:cNvPr>
          <p:cNvSpPr txBox="1"/>
          <p:nvPr/>
        </p:nvSpPr>
        <p:spPr>
          <a:xfrm>
            <a:off x="1009092" y="6191200"/>
            <a:ext cx="10173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③選んだ</a:t>
            </a:r>
            <a:r>
              <a:rPr kumimoji="1" lang="ja-JP" altLang="en-US" sz="28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アクションに従ってスライムが</a:t>
            </a:r>
            <a:r>
              <a:rPr kumimoji="1" lang="ja-JP" altLang="en-US" sz="2800" dirty="0">
                <a:ln w="127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障害物を乗り越えます</a:t>
            </a:r>
          </a:p>
        </p:txBody>
      </p:sp>
      <p:sp>
        <p:nvSpPr>
          <p:cNvPr id="17" name="フローチャート: 処理 16"/>
          <p:cNvSpPr/>
          <p:nvPr/>
        </p:nvSpPr>
        <p:spPr>
          <a:xfrm>
            <a:off x="421446" y="89990"/>
            <a:ext cx="11482029" cy="93382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処理 17"/>
          <p:cNvSpPr/>
          <p:nvPr/>
        </p:nvSpPr>
        <p:spPr>
          <a:xfrm>
            <a:off x="288524" y="175014"/>
            <a:ext cx="11545548" cy="93382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A9606A-DBC7-45A8-9A32-B355CB89FB54}"/>
              </a:ext>
            </a:extLst>
          </p:cNvPr>
          <p:cNvSpPr txBox="1"/>
          <p:nvPr/>
        </p:nvSpPr>
        <p:spPr>
          <a:xfrm>
            <a:off x="4144020" y="88148"/>
            <a:ext cx="3258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遊び方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47D1DF-86E3-4471-BD96-0FC166817258}"/>
              </a:ext>
            </a:extLst>
          </p:cNvPr>
          <p:cNvSpPr txBox="1"/>
          <p:nvPr/>
        </p:nvSpPr>
        <p:spPr>
          <a:xfrm>
            <a:off x="1417139" y="1149623"/>
            <a:ext cx="8711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①ステージの障害物を見て</a:t>
            </a:r>
            <a:r>
              <a:rPr kumimoji="1" lang="ja-JP" altLang="en-US" sz="2800" dirty="0">
                <a:ln w="127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突破方法を考えましょう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1BD542-FFC2-4956-8C1A-8195461ADB7A}"/>
              </a:ext>
            </a:extLst>
          </p:cNvPr>
          <p:cNvSpPr txBox="1"/>
          <p:nvPr/>
        </p:nvSpPr>
        <p:spPr>
          <a:xfrm>
            <a:off x="2083101" y="3670411"/>
            <a:ext cx="8009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②必要だと思うアクションカードを</a:t>
            </a:r>
            <a:r>
              <a:rPr kumimoji="1" lang="ja-JP" altLang="en-US" sz="2800" dirty="0">
                <a:ln w="127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選びましょう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F05792B-0D95-49FB-8849-CC84228AFE84}"/>
              </a:ext>
            </a:extLst>
          </p:cNvPr>
          <p:cNvGrpSpPr/>
          <p:nvPr/>
        </p:nvGrpSpPr>
        <p:grpSpPr>
          <a:xfrm>
            <a:off x="2527631" y="4389101"/>
            <a:ext cx="7120076" cy="1606629"/>
            <a:chOff x="2165042" y="4349174"/>
            <a:chExt cx="7120076" cy="1606629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4D94672B-B42D-4698-8688-05012269AC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395"/>
            <a:stretch/>
          </p:blipFill>
          <p:spPr>
            <a:xfrm>
              <a:off x="5931024" y="4349175"/>
              <a:ext cx="1471104" cy="1606627"/>
            </a:xfrm>
            <a:prstGeom prst="rect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993B6527-E6DF-4781-9866-547A601233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394"/>
            <a:stretch/>
          </p:blipFill>
          <p:spPr>
            <a:xfrm>
              <a:off x="4048034" y="4349176"/>
              <a:ext cx="1471104" cy="1606627"/>
            </a:xfrm>
            <a:prstGeom prst="rect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2009F0DA-885B-4E8E-8583-AA2A067487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394"/>
            <a:stretch/>
          </p:blipFill>
          <p:spPr>
            <a:xfrm>
              <a:off x="2165042" y="4349175"/>
              <a:ext cx="1471106" cy="1606627"/>
            </a:xfrm>
            <a:prstGeom prst="rect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0C1D43F-EF9C-4614-93A4-FF195AFC35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394"/>
            <a:stretch/>
          </p:blipFill>
          <p:spPr>
            <a:xfrm>
              <a:off x="7814014" y="4349174"/>
              <a:ext cx="1471104" cy="1606627"/>
            </a:xfrm>
            <a:prstGeom prst="rect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" name="グループ化 1"/>
          <p:cNvGrpSpPr/>
          <p:nvPr/>
        </p:nvGrpSpPr>
        <p:grpSpPr>
          <a:xfrm>
            <a:off x="2806774" y="1846357"/>
            <a:ext cx="6759253" cy="1748274"/>
            <a:chOff x="2806774" y="1846357"/>
            <a:chExt cx="6759253" cy="1748274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 rotWithShape="1">
            <a:blip r:embed="rId6"/>
            <a:srcRect l="12957" t="12233" r="10642" b="20688"/>
            <a:stretch/>
          </p:blipFill>
          <p:spPr>
            <a:xfrm>
              <a:off x="2806774" y="1868314"/>
              <a:ext cx="2954551" cy="170436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glow rad="101600">
                <a:srgbClr val="FF0066">
                  <a:alpha val="60000"/>
                </a:srgbClr>
              </a:glow>
              <a:outerShdw blurRad="63500" sx="102000" sy="102000" algn="ctr" rotWithShape="0">
                <a:prstClr val="black">
                  <a:alpha val="40000"/>
                </a:prstClr>
              </a:outerShdw>
              <a:reflection endPos="0" dir="5400000" sy="-100000" algn="bl" rotWithShape="0"/>
            </a:effectLst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11476" y="1846357"/>
              <a:ext cx="2954551" cy="174827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glow rad="101600">
                <a:srgbClr val="FF0066">
                  <a:alpha val="60000"/>
                </a:srgbClr>
              </a:glow>
              <a:outerShdw blurRad="63500" sx="102000" sy="102000" algn="ctr" rotWithShape="0">
                <a:prstClr val="black">
                  <a:alpha val="40000"/>
                </a:prstClr>
              </a:outerShdw>
              <a:reflection endPos="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421625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フローチャート: 処理 17"/>
          <p:cNvSpPr/>
          <p:nvPr/>
        </p:nvSpPr>
        <p:spPr>
          <a:xfrm>
            <a:off x="421446" y="89990"/>
            <a:ext cx="11482029" cy="93382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処理 18"/>
          <p:cNvSpPr/>
          <p:nvPr/>
        </p:nvSpPr>
        <p:spPr>
          <a:xfrm>
            <a:off x="288524" y="175014"/>
            <a:ext cx="11545548" cy="93382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155BFB3-5177-4AC5-9E6C-ADFEC1412271}"/>
              </a:ext>
            </a:extLst>
          </p:cNvPr>
          <p:cNvSpPr txBox="1"/>
          <p:nvPr/>
        </p:nvSpPr>
        <p:spPr>
          <a:xfrm>
            <a:off x="501535" y="111076"/>
            <a:ext cx="11188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組み合わせで変わる</a:t>
            </a:r>
            <a:r>
              <a:rPr kumimoji="1" lang="ja-JP" altLang="en-US" sz="6000" dirty="0">
                <a:ln w="127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アクション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81E5E0E-517D-4B1A-9E79-BB3C7132A201}"/>
              </a:ext>
            </a:extLst>
          </p:cNvPr>
          <p:cNvGrpSpPr/>
          <p:nvPr/>
        </p:nvGrpSpPr>
        <p:grpSpPr>
          <a:xfrm>
            <a:off x="692727" y="1407634"/>
            <a:ext cx="10806545" cy="1267790"/>
            <a:chOff x="1451867" y="1507619"/>
            <a:chExt cx="10280792" cy="1267790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AD463C8-35BD-449C-B75F-FBCFB2C9BC8A}"/>
                </a:ext>
              </a:extLst>
            </p:cNvPr>
            <p:cNvSpPr txBox="1"/>
            <p:nvPr/>
          </p:nvSpPr>
          <p:spPr>
            <a:xfrm>
              <a:off x="1451867" y="1507619"/>
              <a:ext cx="5913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 dirty="0">
                  <a:ln w="12700">
                    <a:solidFill>
                      <a:schemeClr val="bg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特定のアクションカードは、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2B8B250-846F-446A-86C2-8527DC7258FA}"/>
                </a:ext>
              </a:extLst>
            </p:cNvPr>
            <p:cNvSpPr txBox="1"/>
            <p:nvPr/>
          </p:nvSpPr>
          <p:spPr>
            <a:xfrm>
              <a:off x="2798870" y="2129078"/>
              <a:ext cx="89337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3600" dirty="0">
                  <a:ln w="12700">
                    <a:solidFill>
                      <a:schemeClr val="bg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他のカードと</a:t>
              </a:r>
              <a:r>
                <a:rPr kumimoji="1" lang="ja-JP" altLang="en-US" sz="3600" dirty="0">
                  <a:ln w="12700">
                    <a:solidFill>
                      <a:schemeClr val="bg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組み合わせることで</a:t>
              </a:r>
              <a:r>
                <a:rPr kumimoji="1" lang="ja-JP" altLang="en-US" sz="3600" dirty="0">
                  <a:ln w="12700">
                    <a:solidFill>
                      <a:schemeClr val="bg1"/>
                    </a:solidFill>
                  </a:ln>
                  <a:solidFill>
                    <a:srgbClr val="FF0000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変化します</a:t>
              </a:r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A82AD1-0E18-4FB7-B0D9-683ED1A096EF}"/>
              </a:ext>
            </a:extLst>
          </p:cNvPr>
          <p:cNvSpPr txBox="1"/>
          <p:nvPr/>
        </p:nvSpPr>
        <p:spPr>
          <a:xfrm>
            <a:off x="0" y="597894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カードを</a:t>
            </a:r>
            <a:r>
              <a:rPr lang="en-US" altLang="ja-JP" sz="36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2</a:t>
            </a:r>
            <a:r>
              <a:rPr lang="ja-JP" altLang="en-US" sz="36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枚使う代わりに、出来るアクションが</a:t>
            </a:r>
            <a:r>
              <a:rPr lang="ja-JP" altLang="en-US" sz="3600" dirty="0">
                <a:ln w="127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増えます</a:t>
            </a:r>
            <a:endParaRPr kumimoji="1" lang="ja-JP" altLang="en-US" sz="3600" dirty="0">
              <a:ln w="12700">
                <a:solidFill>
                  <a:schemeClr val="bg1"/>
                </a:solidFill>
              </a:ln>
              <a:solidFill>
                <a:srgbClr val="FF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369075" y="3156365"/>
            <a:ext cx="11464997" cy="2201125"/>
            <a:chOff x="369075" y="3156365"/>
            <a:chExt cx="11464997" cy="2201125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73830F37-7254-4306-8D12-174920C025A6}"/>
                </a:ext>
              </a:extLst>
            </p:cNvPr>
            <p:cNvGrpSpPr/>
            <p:nvPr/>
          </p:nvGrpSpPr>
          <p:grpSpPr>
            <a:xfrm>
              <a:off x="369075" y="3156365"/>
              <a:ext cx="8232678" cy="2201125"/>
              <a:chOff x="501238" y="3055372"/>
              <a:chExt cx="8232678" cy="2201125"/>
            </a:xfrm>
          </p:grpSpPr>
          <p:pic>
            <p:nvPicPr>
              <p:cNvPr id="9" name="図 8">
                <a:extLst>
                  <a:ext uri="{FF2B5EF4-FFF2-40B4-BE49-F238E27FC236}">
                    <a16:creationId xmlns:a16="http://schemas.microsoft.com/office/drawing/2014/main" id="{8A1125C5-6568-4C82-A9AB-7F79207816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501"/>
              <a:stretch/>
            </p:blipFill>
            <p:spPr>
              <a:xfrm>
                <a:off x="6744651" y="3055373"/>
                <a:ext cx="1989265" cy="2168262"/>
              </a:xfrm>
              <a:prstGeom prst="rect">
                <a:avLst/>
              </a:prstGeom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" name="図 9">
                <a:extLst>
                  <a:ext uri="{FF2B5EF4-FFF2-40B4-BE49-F238E27FC236}">
                    <a16:creationId xmlns:a16="http://schemas.microsoft.com/office/drawing/2014/main" id="{E14D5DBF-12DF-439B-960F-9AD942B359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394"/>
              <a:stretch/>
            </p:blipFill>
            <p:spPr>
              <a:xfrm>
                <a:off x="501238" y="3055372"/>
                <a:ext cx="1985364" cy="2168263"/>
              </a:xfrm>
              <a:prstGeom prst="rect">
                <a:avLst/>
              </a:prstGeom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図 10">
                <a:extLst>
                  <a:ext uri="{FF2B5EF4-FFF2-40B4-BE49-F238E27FC236}">
                    <a16:creationId xmlns:a16="http://schemas.microsoft.com/office/drawing/2014/main" id="{3C32D1E1-6D16-4175-9253-B712FFF9A51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394"/>
              <a:stretch/>
            </p:blipFill>
            <p:spPr>
              <a:xfrm>
                <a:off x="3622943" y="3088234"/>
                <a:ext cx="1985367" cy="2168263"/>
              </a:xfrm>
              <a:prstGeom prst="rect">
                <a:avLst/>
              </a:prstGeom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" name="加算記号 3">
                <a:extLst>
                  <a:ext uri="{FF2B5EF4-FFF2-40B4-BE49-F238E27FC236}">
                    <a16:creationId xmlns:a16="http://schemas.microsoft.com/office/drawing/2014/main" id="{1251A82A-8768-4B8D-8F5B-00C21AFC3BEC}"/>
                  </a:ext>
                </a:extLst>
              </p:cNvPr>
              <p:cNvSpPr/>
              <p:nvPr/>
            </p:nvSpPr>
            <p:spPr>
              <a:xfrm>
                <a:off x="2593135" y="3677865"/>
                <a:ext cx="923278" cy="923278"/>
              </a:xfrm>
              <a:prstGeom prst="mathPlus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次の値と等しい 7">
                <a:extLst>
                  <a:ext uri="{FF2B5EF4-FFF2-40B4-BE49-F238E27FC236}">
                    <a16:creationId xmlns:a16="http://schemas.microsoft.com/office/drawing/2014/main" id="{F8468654-C8FA-4E9A-932E-232BEC51465B}"/>
                  </a:ext>
                </a:extLst>
              </p:cNvPr>
              <p:cNvSpPr/>
              <p:nvPr/>
            </p:nvSpPr>
            <p:spPr>
              <a:xfrm>
                <a:off x="5714841" y="3677864"/>
                <a:ext cx="923278" cy="923278"/>
              </a:xfrm>
              <a:prstGeom prst="mathEqual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5" name="図 14"/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03" t="14906" r="16277" b="4214"/>
            <a:stretch/>
          </p:blipFill>
          <p:spPr bwMode="auto">
            <a:xfrm>
              <a:off x="9109922" y="3156365"/>
              <a:ext cx="2724150" cy="215836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  <a:reflection endPos="0" dir="5400000" sy="-100000" algn="bl" rotWithShape="0"/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6055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ローチャート: 処理 12"/>
          <p:cNvSpPr/>
          <p:nvPr/>
        </p:nvSpPr>
        <p:spPr>
          <a:xfrm>
            <a:off x="421446" y="89990"/>
            <a:ext cx="11482029" cy="93382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処理 14"/>
          <p:cNvSpPr/>
          <p:nvPr/>
        </p:nvSpPr>
        <p:spPr>
          <a:xfrm>
            <a:off x="288524" y="175014"/>
            <a:ext cx="11545548" cy="93382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155BFB3-5177-4AC5-9E6C-ADFEC1412271}"/>
              </a:ext>
            </a:extLst>
          </p:cNvPr>
          <p:cNvSpPr txBox="1"/>
          <p:nvPr/>
        </p:nvSpPr>
        <p:spPr>
          <a:xfrm>
            <a:off x="551370" y="89990"/>
            <a:ext cx="11188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 smtClean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ミッション</a:t>
            </a:r>
            <a:r>
              <a:rPr lang="ja-JP" altLang="en-US" sz="6000" dirty="0" smtClean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と</a:t>
            </a:r>
            <a:r>
              <a:rPr lang="ja-JP" altLang="en-US" sz="6000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王冠</a:t>
            </a:r>
            <a:endParaRPr kumimoji="1" lang="ja-JP" altLang="en-US" sz="6000" dirty="0">
              <a:ln w="12700">
                <a:solidFill>
                  <a:schemeClr val="bg1"/>
                </a:solidFill>
              </a:ln>
              <a:solidFill>
                <a:srgbClr val="FFC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DA82AD1-0E18-4FB7-B0D9-683ED1A096EF}"/>
              </a:ext>
            </a:extLst>
          </p:cNvPr>
          <p:cNvSpPr txBox="1"/>
          <p:nvPr/>
        </p:nvSpPr>
        <p:spPr>
          <a:xfrm>
            <a:off x="0" y="137973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 smtClean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各ステージ</a:t>
            </a:r>
            <a:r>
              <a:rPr lang="ja-JP" altLang="en-US" sz="36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には</a:t>
            </a:r>
            <a:r>
              <a:rPr lang="ja-JP" altLang="en-US" sz="3600" dirty="0" smtClean="0">
                <a:ln w="127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ミッション</a:t>
            </a:r>
            <a:r>
              <a:rPr lang="ja-JP" altLang="en-US" sz="3600" dirty="0" smtClean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と</a:t>
            </a:r>
            <a:r>
              <a:rPr lang="ja-JP" altLang="en-US" sz="3600" dirty="0" smtClean="0">
                <a:ln w="127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王冠</a:t>
            </a:r>
            <a:r>
              <a:rPr lang="ja-JP" altLang="en-US" sz="3600" dirty="0" smtClean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があります</a:t>
            </a:r>
            <a:endParaRPr kumimoji="1" lang="ja-JP" altLang="en-US" sz="3600" dirty="0">
              <a:ln w="12700">
                <a:solidFill>
                  <a:schemeClr val="bg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522415" y="2294946"/>
            <a:ext cx="11316244" cy="1370603"/>
            <a:chOff x="287177" y="2289752"/>
            <a:chExt cx="11316244" cy="1370603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21DF9376-9C4F-4E2C-92DA-B064E5F1B975}"/>
                </a:ext>
              </a:extLst>
            </p:cNvPr>
            <p:cNvSpPr txBox="1"/>
            <p:nvPr/>
          </p:nvSpPr>
          <p:spPr>
            <a:xfrm>
              <a:off x="287177" y="2289752"/>
              <a:ext cx="68913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3600" dirty="0" smtClean="0">
                  <a:ln w="12700">
                    <a:solidFill>
                      <a:schemeClr val="bg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ミッション達成や王冠取得には</a:t>
              </a:r>
              <a:endParaRPr kumimoji="1" lang="ja-JP" altLang="en-US" sz="36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21DF9376-9C4F-4E2C-92DA-B064E5F1B975}"/>
                </a:ext>
              </a:extLst>
            </p:cNvPr>
            <p:cNvSpPr txBox="1"/>
            <p:nvPr/>
          </p:nvSpPr>
          <p:spPr>
            <a:xfrm>
              <a:off x="1248874" y="3014024"/>
              <a:ext cx="103545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3600" dirty="0">
                  <a:ln w="12700">
                    <a:solidFill>
                      <a:schemeClr val="bg1"/>
                    </a:solidFill>
                  </a:ln>
                  <a:solidFill>
                    <a:srgbClr val="FF0000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アクションカードの選択方法</a:t>
              </a:r>
              <a:r>
                <a:rPr lang="ja-JP" altLang="en-US" sz="3600" dirty="0">
                  <a:ln w="12700">
                    <a:solidFill>
                      <a:schemeClr val="bg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がカギとなります</a:t>
              </a:r>
              <a:endParaRPr kumimoji="1" lang="ja-JP" altLang="en-US" sz="36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1145380" y="3934433"/>
            <a:ext cx="9522739" cy="2651611"/>
            <a:chOff x="1145380" y="3934433"/>
            <a:chExt cx="9522739" cy="2651611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 rotWithShape="1">
            <a:blip r:embed="rId2"/>
            <a:srcRect l="20454" t="8031" r="16705" b="4278"/>
            <a:stretch/>
          </p:blipFill>
          <p:spPr>
            <a:xfrm>
              <a:off x="6661385" y="3934433"/>
              <a:ext cx="4006734" cy="265161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glow rad="139700">
                <a:schemeClr val="accent4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  <a:reflection endPos="0" dist="5000" dir="5400000" sy="-100000" algn="bl" rotWithShape="0"/>
            </a:effectLst>
          </p:spPr>
        </p:pic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5380" y="4250316"/>
              <a:ext cx="4658625" cy="202494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glow rad="139700">
                <a:schemeClr val="accent4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  <a:reflection endPos="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142840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1627093" y="792481"/>
            <a:ext cx="8555991" cy="5153614"/>
            <a:chOff x="1568904" y="684416"/>
            <a:chExt cx="8555991" cy="5153614"/>
          </a:xfrm>
        </p:grpSpPr>
        <p:sp>
          <p:nvSpPr>
            <p:cNvPr id="2" name="テキスト ボックス 1"/>
            <p:cNvSpPr txBox="1"/>
            <p:nvPr/>
          </p:nvSpPr>
          <p:spPr>
            <a:xfrm>
              <a:off x="2148834" y="3740728"/>
              <a:ext cx="76643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800" dirty="0"/>
                <a:t>使用したゲームエンジン</a:t>
              </a:r>
              <a:endParaRPr kumimoji="1" lang="en-US" altLang="ja-JP" sz="4800" dirty="0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1837106" y="5007033"/>
              <a:ext cx="82877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800" dirty="0"/>
                <a:t>Unity 2020.3.19f1 (64-bit)</a:t>
              </a:r>
              <a:endParaRPr kumimoji="1" lang="en-US" altLang="ja-JP" sz="4800" dirty="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3873727" y="684416"/>
              <a:ext cx="42145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800" dirty="0"/>
                <a:t>動作環境</a:t>
              </a:r>
              <a:endParaRPr kumimoji="1" lang="en-US" altLang="ja-JP" sz="4800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1568904" y="1950721"/>
              <a:ext cx="85559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800" dirty="0" smtClean="0"/>
                <a:t>Windows PC intel CORE i5</a:t>
              </a:r>
              <a:endParaRPr kumimoji="1" lang="en-US" altLang="ja-JP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107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199</Words>
  <Application>Microsoft Office PowerPoint</Application>
  <PresentationFormat>ワイド画面</PresentationFormat>
  <Paragraphs>29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HG創英角ﾎﾟｯﾌﾟ体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芝辻　浩志</dc:creator>
  <cp:lastModifiedBy>GA2B</cp:lastModifiedBy>
  <cp:revision>135</cp:revision>
  <dcterms:created xsi:type="dcterms:W3CDTF">2021-10-03T00:34:17Z</dcterms:created>
  <dcterms:modified xsi:type="dcterms:W3CDTF">2021-12-20T06:39:02Z</dcterms:modified>
</cp:coreProperties>
</file>