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2"/>
    <p:sldMasterId id="2147483674" r:id="rId3"/>
  </p:sldMasterIdLst>
  <p:notesMasterIdLst>
    <p:notesMasterId r:id="rId52"/>
  </p:notesMasterIdLst>
  <p:handoutMasterIdLst>
    <p:handoutMasterId r:id="rId5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8" r:id="rId18"/>
    <p:sldId id="299" r:id="rId19"/>
    <p:sldId id="300" r:id="rId20"/>
    <p:sldId id="301" r:id="rId21"/>
    <p:sldId id="302" r:id="rId22"/>
    <p:sldId id="303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91" r:id="rId41"/>
    <p:sldId id="305" r:id="rId42"/>
    <p:sldId id="288" r:id="rId43"/>
    <p:sldId id="289" r:id="rId44"/>
    <p:sldId id="290" r:id="rId45"/>
    <p:sldId id="293" r:id="rId46"/>
    <p:sldId id="294" r:id="rId47"/>
    <p:sldId id="297" r:id="rId48"/>
    <p:sldId id="295" r:id="rId49"/>
    <p:sldId id="296" r:id="rId50"/>
    <p:sldId id="30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>
      <p:cViewPr>
        <p:scale>
          <a:sx n="70" d="100"/>
          <a:sy n="70" d="100"/>
        </p:scale>
        <p:origin x="-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oma\Desktop\&#29123;&#28988;&#29677;&#12514;&#12540;&#12479;\3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O/F VS C*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C*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0.0_ </c:formatCode>
                <c:ptCount val="15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  <c:pt idx="9">
                  <c:v>5.5</c:v>
                </c:pt>
                <c:pt idx="10">
                  <c:v>6</c:v>
                </c:pt>
                <c:pt idx="11">
                  <c:v>6.5</c:v>
                </c:pt>
                <c:pt idx="12">
                  <c:v>7</c:v>
                </c:pt>
                <c:pt idx="13">
                  <c:v>7.5</c:v>
                </c:pt>
                <c:pt idx="14">
                  <c:v>8</c:v>
                </c:pt>
              </c:numCache>
            </c:numRef>
          </c:xVal>
          <c:yVal>
            <c:numRef>
              <c:f>Sheet1!$E$2:$E$16</c:f>
              <c:numCache>
                <c:formatCode>0.0_ </c:formatCode>
                <c:ptCount val="15"/>
                <c:pt idx="0">
                  <c:v>1148.4000000000001</c:v>
                </c:pt>
                <c:pt idx="1">
                  <c:v>1220.9000000000001</c:v>
                </c:pt>
                <c:pt idx="2">
                  <c:v>1286.4000000000001</c:v>
                </c:pt>
                <c:pt idx="3">
                  <c:v>1346.8</c:v>
                </c:pt>
                <c:pt idx="4">
                  <c:v>1395.5</c:v>
                </c:pt>
                <c:pt idx="5">
                  <c:v>1471.8</c:v>
                </c:pt>
                <c:pt idx="6">
                  <c:v>1524.8</c:v>
                </c:pt>
                <c:pt idx="7">
                  <c:v>1562.1</c:v>
                </c:pt>
                <c:pt idx="8">
                  <c:v>1588.3</c:v>
                </c:pt>
                <c:pt idx="9">
                  <c:v>1605.6</c:v>
                </c:pt>
                <c:pt idx="10">
                  <c:v>1615</c:v>
                </c:pt>
                <c:pt idx="11">
                  <c:v>1617.3</c:v>
                </c:pt>
                <c:pt idx="12">
                  <c:v>1614.2</c:v>
                </c:pt>
                <c:pt idx="13">
                  <c:v>1607.8</c:v>
                </c:pt>
                <c:pt idx="14">
                  <c:v>1599.7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A0-4667-9CC9-C1EDC0528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749808"/>
        <c:axId val="2122752528"/>
      </c:scatterChart>
      <c:valAx>
        <c:axId val="212274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O/F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2752528"/>
        <c:crosses val="autoZero"/>
        <c:crossBetween val="midCat"/>
      </c:valAx>
      <c:valAx>
        <c:axId val="2122752528"/>
        <c:scaling>
          <c:orientation val="minMax"/>
          <c:min val="1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C*</a:t>
                </a:r>
                <a:r>
                  <a:rPr lang="en-US" altLang="ja-JP" baseline="0"/>
                  <a:t> (m/sec)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_ 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2749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EB8B-4B15-4C6C-B85A-BBF72C356214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4D6A-5959-4DC9-9472-AF36E2C43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667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3A15A-1A7F-4087-9BD7-EA0D809723EA}" type="datetimeFigureOut">
              <a:rPr lang="en-US" altLang="ja-JP" smtClean="0"/>
              <a:pPr/>
              <a:t>3/4/2017</a:t>
            </a:fld>
            <a:endParaRPr lang="en-US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98E42D-3CEE-4AC4-BA03-9D5FFAD127C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3391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18436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/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604BE72A-086C-4208-8CE3-72001B2B1004}" type="datetime8"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3/4/2017 1:53 AM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1843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1386FDB1-15D5-4156-9F4C-62FCEEAE2AC9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1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4CE6E149-3C3E-45BD-8324-01264A146475}" type="datetime8"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3/4/2017 1:53 AM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765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97429B5-D2AD-4B6F-AEE7-96212EE31E1B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10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/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ACFF2E8E-9A21-4FDE-8222-97F9B4C9574F}" type="datetime8"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3/4/2017 1:53 AM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867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4FB680FA-7867-443C-88A7-0C503A912BBE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11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98268DE8-AFFD-4FB3-A1DB-616442E36EC6}" type="datetime8"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3/4/2017 1:53 AM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09DAB03D-6C00-4D3D-BFFB-78A128E946BB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12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1946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12B8A4EF-9CF9-46EC-BAF9-D729FA73B8C3}" type="datetime8"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3/4/2017 1:53 AM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1946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45EA38EF-FFF0-4DAE-A732-E1CDB3AE6D26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2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/>
          </a:p>
        </p:txBody>
      </p:sp>
      <p:sp>
        <p:nvSpPr>
          <p:cNvPr id="2048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A80DAB02-F384-4BDE-8E88-EDA11B9BA7C1}" type="datetime8"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3/4/2017 1:53 AM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048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F85762D1-62E3-4944-9A67-329A5475A648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B6A64DF4-1860-41E3-8CBB-27CAB452E564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4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253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/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32C3F61-2D7D-40BD-BEFF-173615F85911}" type="datetime8"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3/4/2017 1:53 AM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253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D014F8D0-D8B2-4EDE-B29B-84340707A7B7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5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4412C17C-A927-49D5-B6A8-5CC6D761282D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6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B179E748-630A-4F69-85DC-3B24B1BC7E6E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7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/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BF2AE4DA-22BA-4365-A452-23F87222C09E}" type="datetime8"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3/4/2017 1:53 AM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560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D5FE7E9-BBEA-43BB-85EB-73F6EE187A5B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8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7D073339-FF8A-4C69-8F3B-CAFF8AB0AB87}" type="datetime8"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3/4/2017 1:53 AM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CC247EC-F54D-4776-BD50-D6DCFB01C874}" type="slidenum">
              <a:rPr lang="en-US" altLang="ja-JP">
                <a:solidFill>
                  <a:srgbClr val="000000"/>
                </a:solidFill>
                <a:sym typeface="Calibri" pitchFamily="34" charset="0"/>
              </a:rPr>
              <a:pPr>
                <a:buSzPct val="100000"/>
              </a:pPr>
              <a:t>9</a:t>
            </a:fld>
            <a:endParaRPr lang="en-US" altLang="ja-JP">
              <a:solidFill>
                <a:srgbClr val="000000"/>
              </a:solidFill>
              <a:sym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859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589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08616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45328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25954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124526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341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778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069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22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08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3425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3117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 descr="7-00029_BAK_v03TOP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8687"/>
            <a:ext cx="91598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5508104" y="5517232"/>
            <a:ext cx="108012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6607712" y="6264066"/>
            <a:ext cx="1478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2017/03/04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8263979" y="6279454"/>
            <a:ext cx="71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E57BD0-A1CE-46EE-B31E-1855210E4E5D}" type="slidenum">
              <a:rPr kumimoji="1" lang="en-US" altLang="ja-JP" sz="1400" smtClean="0">
                <a:solidFill>
                  <a:schemeClr val="bg1"/>
                </a:solidFill>
              </a:rPr>
              <a:t>‹#›</a:t>
            </a:fld>
            <a:endParaRPr kumimoji="1" lang="ja-JP" altLang="en-US" sz="14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9" r:id="rId10"/>
    <p:sldLayoutId id="2147483690" r:id="rId11"/>
    <p:sldLayoutId id="2147483687" r:id="rId12"/>
  </p:sldLayoutIdLst>
  <p:transition>
    <p:fade/>
  </p:transition>
  <p:hf hdr="0" ftr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en-US" sz="4800" kern="1200" spc="-150" dirty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96875" indent="-3968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white rect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fade/>
  </p:transition>
  <p:hf hdr="0" ftr="0"/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lang="en-US" sz="4800" kern="1200" spc="-125" dirty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799" y="1484784"/>
            <a:ext cx="3888432" cy="1512168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新入生研修　</a:t>
            </a:r>
            <a:b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解析編</a:t>
            </a:r>
            <a:endParaRPr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7159" y="4077072"/>
            <a:ext cx="2317713" cy="7920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ja-JP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  5BEU2121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ja-JP" altLang="en-US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   湯原亮真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640" y="290355"/>
            <a:ext cx="2914749" cy="906987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時間定義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76416" y="1772816"/>
            <a:ext cx="7272808" cy="43204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ja-JP" altLang="en-US" sz="28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・作動開始　・燃焼開始　・燃焼終了　・作動終了</a:t>
            </a:r>
            <a:endParaRPr lang="en-US" altLang="ja-JP" sz="28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9175" y="2780338"/>
            <a:ext cx="7377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j-ea"/>
                <a:ea typeface="+mj-ea"/>
              </a:rPr>
              <a:t>・推力もしくは燃焼室圧力で判断すること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→どちらでも可</a:t>
            </a:r>
            <a:r>
              <a:rPr kumimoji="1" lang="en-US" altLang="ja-JP" sz="2400" dirty="0">
                <a:latin typeface="+mj-ea"/>
                <a:ea typeface="+mj-ea"/>
              </a:rPr>
              <a:t>(</a:t>
            </a:r>
            <a:r>
              <a:rPr kumimoji="1" lang="ja-JP" altLang="en-US" sz="2400" dirty="0">
                <a:latin typeface="+mj-ea"/>
                <a:ea typeface="+mj-ea"/>
              </a:rPr>
              <a:t>今回は燃焼室圧力で行う</a:t>
            </a:r>
            <a:r>
              <a:rPr kumimoji="1" lang="en-US" altLang="ja-JP" sz="2400" dirty="0">
                <a:latin typeface="+mj-ea"/>
                <a:ea typeface="+mj-ea"/>
              </a:rPr>
              <a:t>)</a:t>
            </a:r>
          </a:p>
          <a:p>
            <a:r>
              <a:rPr kumimoji="1" lang="ja-JP" altLang="en-US" sz="2400" dirty="0">
                <a:latin typeface="+mj-ea"/>
                <a:ea typeface="+mj-ea"/>
              </a:rPr>
              <a:t>　→ノイズが大きくて判別しにくい場合は変えて対応する</a:t>
            </a:r>
            <a:endParaRPr kumimoji="1" lang="en-US" altLang="ja-JP" sz="2400" dirty="0">
              <a:latin typeface="+mj-ea"/>
              <a:ea typeface="+mj-ea"/>
            </a:endParaRPr>
          </a:p>
          <a:p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　次に各々の時間の定義方法を再確認する</a:t>
            </a:r>
            <a:endParaRPr kumimoji="1" lang="en-US" altLang="ja-JP" sz="2400" dirty="0">
              <a:latin typeface="+mj-ea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862" y="188640"/>
            <a:ext cx="8615138" cy="792087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時間定義　～作動開始・燃焼開始～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637382" y="1916832"/>
            <a:ext cx="7043738" cy="13700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・作動開始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　→立ち上がり始める点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・燃焼開始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　→定常運転時の</a:t>
            </a:r>
            <a:r>
              <a:rPr lang="en-US" altLang="ja-JP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10</a:t>
            </a: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％程度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　→平均が</a:t>
            </a:r>
            <a:r>
              <a:rPr lang="en-US" altLang="ja-JP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2[MPa]</a:t>
            </a: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であれば</a:t>
            </a:r>
            <a:r>
              <a:rPr lang="en-US" altLang="ja-JP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0.2[MPa]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558652"/>
            <a:ext cx="2691294" cy="34563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8208912" cy="1008112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時間定義　～燃焼終了・作動終了～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8471" y="1628800"/>
            <a:ext cx="48702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j-ea"/>
                <a:ea typeface="+mj-ea"/>
              </a:rPr>
              <a:t>・燃焼終了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→二等分線法で測定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→各々の傾きの二等分線との交点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→平均の</a:t>
            </a:r>
            <a:r>
              <a:rPr kumimoji="1" lang="en-US" altLang="ja-JP" sz="2400" dirty="0">
                <a:latin typeface="+mj-ea"/>
                <a:ea typeface="+mj-ea"/>
              </a:rPr>
              <a:t>75</a:t>
            </a:r>
            <a:r>
              <a:rPr kumimoji="1" lang="ja-JP" altLang="en-US" sz="2400" dirty="0">
                <a:latin typeface="+mj-ea"/>
                <a:ea typeface="+mj-ea"/>
              </a:rPr>
              <a:t>％とする場合もある</a:t>
            </a:r>
            <a:endParaRPr kumimoji="1" lang="en-US" altLang="ja-JP" sz="2400" dirty="0">
              <a:latin typeface="+mj-ea"/>
              <a:ea typeface="+mj-ea"/>
            </a:endParaRPr>
          </a:p>
          <a:p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・作動終了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→波形がフラットになる直前に設定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803648"/>
            <a:ext cx="2611217" cy="33535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3778845" cy="906987"/>
          </a:xfrm>
        </p:spPr>
        <p:txBody>
          <a:bodyPr/>
          <a:lstStyle/>
          <a:p>
            <a:r>
              <a:rPr kumimoji="1" lang="ja-JP" altLang="en-US" sz="4000" dirty="0"/>
              <a:t>データ較正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1772816"/>
            <a:ext cx="7238379" cy="2664296"/>
          </a:xfrm>
        </p:spPr>
        <p:txBody>
          <a:bodyPr/>
          <a:lstStyle/>
          <a:p>
            <a:r>
              <a:rPr kumimoji="1" lang="ja-JP" altLang="en-US" sz="2400" dirty="0">
                <a:latin typeface="+mj-ea"/>
                <a:ea typeface="+mj-ea"/>
              </a:rPr>
              <a:t>・圧力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lang="ja-JP" altLang="en-US" sz="2400" dirty="0">
                <a:latin typeface="+mj-ea"/>
                <a:ea typeface="+mj-ea"/>
              </a:rPr>
              <a:t>　　→使う数式は絶対圧での定義となる</a:t>
            </a:r>
            <a:endParaRPr lang="en-US" altLang="ja-JP" sz="2400" dirty="0">
              <a:latin typeface="+mj-ea"/>
              <a:ea typeface="+mj-ea"/>
            </a:endParaRPr>
          </a:p>
          <a:p>
            <a:r>
              <a:rPr lang="ja-JP" altLang="en-US" sz="2400" dirty="0">
                <a:latin typeface="+mj-ea"/>
                <a:ea typeface="+mj-ea"/>
              </a:rPr>
              <a:t>　　　　　</a:t>
            </a:r>
            <a:r>
              <a:rPr lang="en-US" altLang="ja-JP" sz="2400" dirty="0">
                <a:latin typeface="+mj-ea"/>
                <a:ea typeface="+mj-ea"/>
              </a:rPr>
              <a:t>(</a:t>
            </a:r>
            <a:r>
              <a:rPr lang="ja-JP" altLang="en-US" sz="2400" dirty="0">
                <a:latin typeface="+mj-ea"/>
                <a:ea typeface="+mj-ea"/>
              </a:rPr>
              <a:t>計測はゲージ圧で取得している</a:t>
            </a:r>
            <a:r>
              <a:rPr lang="en-US" altLang="ja-JP" sz="2400" dirty="0">
                <a:latin typeface="+mj-ea"/>
                <a:ea typeface="+mj-ea"/>
              </a:rPr>
              <a:t>)</a:t>
            </a:r>
          </a:p>
          <a:p>
            <a:endParaRPr kumimoji="1" lang="en-US" altLang="ja-JP" sz="2400" dirty="0">
              <a:latin typeface="+mj-ea"/>
              <a:ea typeface="+mj-ea"/>
            </a:endParaRPr>
          </a:p>
          <a:p>
            <a:r>
              <a:rPr lang="ja-JP" altLang="en-US" sz="2400" dirty="0">
                <a:latin typeface="+mj-ea"/>
                <a:ea typeface="+mj-ea"/>
              </a:rPr>
              <a:t>・推力</a:t>
            </a:r>
            <a:endParaRPr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　→無荷重状態が</a:t>
            </a:r>
            <a:r>
              <a:rPr kumimoji="1" lang="en-US" altLang="ja-JP" sz="2400" dirty="0">
                <a:latin typeface="+mj-ea"/>
                <a:ea typeface="+mj-ea"/>
              </a:rPr>
              <a:t>0[N]</a:t>
            </a:r>
            <a:r>
              <a:rPr kumimoji="1" lang="ja-JP" altLang="en-US" sz="2400" dirty="0">
                <a:latin typeface="+mj-ea"/>
                <a:ea typeface="+mj-ea"/>
              </a:rPr>
              <a:t>ではない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lang="ja-JP" altLang="en-US" sz="2400" dirty="0">
                <a:latin typeface="+mj-ea"/>
                <a:ea typeface="+mj-ea"/>
              </a:rPr>
              <a:t>　　→上乗せされた値を全データから引く</a:t>
            </a:r>
            <a:endParaRPr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　→無荷重状態での平均値を全データから引く</a:t>
            </a:r>
            <a:endParaRPr kumimoji="1" lang="en-US" altLang="ja-JP" sz="2400" dirty="0"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851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-19846"/>
            <a:ext cx="8208912" cy="1368152"/>
          </a:xfrm>
        </p:spPr>
        <p:txBody>
          <a:bodyPr/>
          <a:lstStyle/>
          <a:p>
            <a:r>
              <a:rPr kumimoji="1" lang="ja-JP" altLang="en-US" sz="4000" dirty="0"/>
              <a:t>データ較正　～ゲージ圧と絶対圧～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19572" y="1772816"/>
            <a:ext cx="7848872" cy="3528392"/>
          </a:xfrm>
        </p:spPr>
        <p:txBody>
          <a:bodyPr/>
          <a:lstStyle/>
          <a:p>
            <a:r>
              <a:rPr kumimoji="1" lang="ja-JP" altLang="en-US" sz="2400" dirty="0"/>
              <a:t>それぞれで基準点が違う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・ゲージ圧は大気圧が基準</a:t>
            </a:r>
            <a:endParaRPr kumimoji="1" lang="en-US" altLang="ja-JP" sz="2400" dirty="0"/>
          </a:p>
          <a:p>
            <a:r>
              <a:rPr lang="ja-JP" altLang="en-US" sz="2400" dirty="0"/>
              <a:t>・絶対圧は真空が基準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ゲージ圧から絶対圧へ変換するには大気圧を</a:t>
            </a:r>
            <a:endParaRPr lang="en-US" altLang="ja-JP" sz="2400" dirty="0"/>
          </a:p>
          <a:p>
            <a:r>
              <a:rPr lang="ja-JP" altLang="en-US" sz="2400" dirty="0"/>
              <a:t>足してあげればよい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今回の大気圧は</a:t>
            </a:r>
            <a:r>
              <a:rPr lang="en-US" altLang="ja-JP" sz="2400" dirty="0">
                <a:solidFill>
                  <a:srgbClr val="FF0000"/>
                </a:solidFill>
              </a:rPr>
              <a:t>0.1013[MPa]</a:t>
            </a:r>
            <a:r>
              <a:rPr lang="ja-JP" altLang="en-US" sz="2400" dirty="0"/>
              <a:t>とする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51" y="980728"/>
            <a:ext cx="3744416" cy="26850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156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3816424" cy="792088"/>
          </a:xfrm>
        </p:spPr>
        <p:txBody>
          <a:bodyPr/>
          <a:lstStyle/>
          <a:p>
            <a:r>
              <a:rPr kumimoji="1" lang="ja-JP" altLang="en-US" sz="4000" dirty="0"/>
              <a:t>データ較正②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064896" cy="3168352"/>
          </a:xfrm>
        </p:spPr>
        <p:txBody>
          <a:bodyPr/>
          <a:lstStyle/>
          <a:p>
            <a:r>
              <a:rPr kumimoji="1" lang="ja-JP" altLang="en-US" sz="2400" dirty="0"/>
              <a:t>較正値の算出</a:t>
            </a:r>
            <a:endParaRPr kumimoji="1" lang="en-US" altLang="ja-JP" sz="2400" dirty="0"/>
          </a:p>
          <a:p>
            <a:r>
              <a:rPr lang="ja-JP" altLang="en-US" sz="2400" dirty="0"/>
              <a:t>　→無操作状態での平均値</a:t>
            </a:r>
            <a:endParaRPr lang="en-US" altLang="ja-JP" sz="2400" dirty="0"/>
          </a:p>
          <a:p>
            <a:r>
              <a:rPr kumimoji="1" lang="ja-JP" altLang="en-US" sz="2400" dirty="0"/>
              <a:t>　 →今回は計測開始である</a:t>
            </a:r>
            <a:r>
              <a:rPr kumimoji="1" lang="en-US" altLang="ja-JP" sz="2400" dirty="0"/>
              <a:t>0[sec]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/>
              <a:t>1</a:t>
            </a:r>
            <a:r>
              <a:rPr lang="en-US" altLang="ja-JP" sz="2400" dirty="0"/>
              <a:t>[sec]</a:t>
            </a:r>
            <a:r>
              <a:rPr lang="ja-JP" altLang="en-US" sz="2400" dirty="0"/>
              <a:t>の平均値</a:t>
            </a:r>
            <a:endParaRPr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 較正開始の秒数を</a:t>
            </a:r>
            <a:r>
              <a:rPr lang="en-US" altLang="ja-JP" sz="2400" dirty="0">
                <a:solidFill>
                  <a:srgbClr val="FF0000"/>
                </a:solidFill>
              </a:rPr>
              <a:t>C10</a:t>
            </a:r>
            <a:r>
              <a:rPr lang="ja-JP" altLang="en-US" sz="2400" dirty="0">
                <a:solidFill>
                  <a:srgbClr val="FF0000"/>
                </a:solidFill>
              </a:rPr>
              <a:t> </a:t>
            </a:r>
            <a:r>
              <a:rPr lang="ja-JP" altLang="en-US" sz="2400" dirty="0"/>
              <a:t>、較正終了の秒数を</a:t>
            </a:r>
            <a:r>
              <a:rPr lang="en-US" altLang="ja-JP" sz="2400" dirty="0">
                <a:solidFill>
                  <a:srgbClr val="FF0000"/>
                </a:solidFill>
              </a:rPr>
              <a:t>C11</a:t>
            </a:r>
            <a:r>
              <a:rPr lang="ja-JP" altLang="en-US" sz="2400" dirty="0"/>
              <a:t>に入力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Excel</a:t>
            </a:r>
            <a:r>
              <a:rPr kumimoji="1" lang="ja-JP" altLang="en-US" sz="2400" dirty="0"/>
              <a:t>上で平均値を出す方法</a:t>
            </a:r>
            <a:r>
              <a:rPr lang="ja-JP" altLang="en-US" sz="2400" dirty="0"/>
              <a:t>・・・</a:t>
            </a:r>
            <a:endParaRPr lang="en-US" altLang="ja-JP" sz="2400" dirty="0"/>
          </a:p>
          <a:p>
            <a:r>
              <a:rPr lang="ja-JP" altLang="en-US" sz="2400" dirty="0"/>
              <a:t>　→</a:t>
            </a:r>
            <a:r>
              <a:rPr lang="en-US" altLang="ja-JP" sz="2400" dirty="0"/>
              <a:t>average</a:t>
            </a:r>
            <a:r>
              <a:rPr lang="ja-JP" altLang="en-US" sz="2400" dirty="0"/>
              <a:t>関数を使用する</a:t>
            </a:r>
            <a:endParaRPr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 →セル範囲を指定すると範囲中の平均値を返す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502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572" y="224644"/>
            <a:ext cx="7416824" cy="1008112"/>
          </a:xfrm>
        </p:spPr>
        <p:txBody>
          <a:bodyPr/>
          <a:lstStyle/>
          <a:p>
            <a:r>
              <a:rPr kumimoji="1" lang="ja-JP" altLang="en-US" sz="4000" dirty="0"/>
              <a:t>データ較正③　　～行番号の算出～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568952" cy="3456384"/>
          </a:xfrm>
        </p:spPr>
        <p:txBody>
          <a:bodyPr/>
          <a:lstStyle/>
          <a:p>
            <a:r>
              <a:rPr kumimoji="1" lang="ja-JP" altLang="en-US" sz="2400" dirty="0"/>
              <a:t>燃焼開始などの時間を指定し、それが何行目にいるのか計算</a:t>
            </a:r>
            <a:endParaRPr kumimoji="1" lang="en-US" altLang="ja-JP" sz="2400" dirty="0"/>
          </a:p>
          <a:p>
            <a:r>
              <a:rPr lang="ja-JP" altLang="en-US" sz="2400" dirty="0"/>
              <a:t>　→較正開始の行数を</a:t>
            </a:r>
            <a:r>
              <a:rPr lang="en-US" altLang="ja-JP" sz="2400" dirty="0">
                <a:solidFill>
                  <a:srgbClr val="FF0000"/>
                </a:solidFill>
              </a:rPr>
              <a:t>C17</a:t>
            </a:r>
            <a:r>
              <a:rPr lang="ja-JP" altLang="en-US" sz="2400" dirty="0">
                <a:solidFill>
                  <a:srgbClr val="FF0000"/>
                </a:solidFill>
              </a:rPr>
              <a:t> </a:t>
            </a:r>
            <a:r>
              <a:rPr lang="ja-JP" altLang="en-US" sz="2400" dirty="0"/>
              <a:t>、較正終了の行数を</a:t>
            </a:r>
            <a:r>
              <a:rPr lang="en-US" altLang="ja-JP" sz="2400" dirty="0">
                <a:solidFill>
                  <a:srgbClr val="FF0000"/>
                </a:solidFill>
              </a:rPr>
              <a:t>C18</a:t>
            </a:r>
            <a:r>
              <a:rPr lang="ja-JP" altLang="en-US" sz="2400" dirty="0"/>
              <a:t>で計算する</a:t>
            </a:r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サンプリングレートは</a:t>
            </a:r>
            <a:r>
              <a:rPr kumimoji="1" lang="en-US" altLang="ja-JP" sz="2400" dirty="0"/>
              <a:t>3000[Hz](</a:t>
            </a:r>
            <a:r>
              <a:rPr kumimoji="1" lang="ja-JP" altLang="en-US" sz="2400" dirty="0"/>
              <a:t>セルは</a:t>
            </a:r>
            <a:r>
              <a:rPr kumimoji="1" lang="en-US" altLang="ja-JP" sz="2400" dirty="0">
                <a:solidFill>
                  <a:srgbClr val="FF0000"/>
                </a:solidFill>
              </a:rPr>
              <a:t>G6</a:t>
            </a:r>
            <a:r>
              <a:rPr kumimoji="1" lang="en-US" altLang="ja-JP" sz="2400" dirty="0"/>
              <a:t>)</a:t>
            </a:r>
          </a:p>
          <a:p>
            <a:r>
              <a:rPr lang="ja-JP" altLang="en-US" sz="2400" dirty="0"/>
              <a:t>　→</a:t>
            </a:r>
            <a:r>
              <a:rPr lang="en-US" altLang="ja-JP" sz="2400" dirty="0"/>
              <a:t>1[sec]</a:t>
            </a:r>
            <a:r>
              <a:rPr lang="ja-JP" altLang="en-US" sz="2400" dirty="0"/>
              <a:t>に</a:t>
            </a:r>
            <a:r>
              <a:rPr lang="en-US" altLang="ja-JP" sz="2400" dirty="0"/>
              <a:t>3000</a:t>
            </a:r>
            <a:r>
              <a:rPr lang="ja-JP" altLang="en-US" sz="2400" dirty="0"/>
              <a:t>行分のデータを取得している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つまり・・・</a:t>
            </a:r>
            <a:endParaRPr lang="en-US" altLang="ja-JP" sz="2400" dirty="0"/>
          </a:p>
          <a:p>
            <a:r>
              <a:rPr kumimoji="1" lang="ja-JP" altLang="en-US" sz="2400" dirty="0"/>
              <a:t>　　　</a:t>
            </a:r>
            <a:r>
              <a:rPr lang="en-US" altLang="ja-JP" sz="2400" dirty="0"/>
              <a:t>C17</a:t>
            </a:r>
            <a:r>
              <a:rPr kumimoji="1" lang="ja-JP" altLang="en-US" sz="2400" dirty="0"/>
              <a:t>に入る数式は　</a:t>
            </a:r>
            <a:r>
              <a:rPr lang="en-US" altLang="ja-JP" sz="2400" dirty="0"/>
              <a:t>(C10×G6)+offset</a:t>
            </a:r>
          </a:p>
          <a:p>
            <a:r>
              <a:rPr kumimoji="1" lang="en-US" altLang="ja-JP" sz="2400" dirty="0"/>
              <a:t>         C18</a:t>
            </a:r>
            <a:r>
              <a:rPr kumimoji="1" lang="ja-JP" altLang="en-US" sz="2400" dirty="0"/>
              <a:t>に入る数式は　</a:t>
            </a:r>
            <a:r>
              <a:rPr kumimoji="1" lang="en-US" altLang="ja-JP" sz="2400" dirty="0"/>
              <a:t>(C11×G6)+offset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9284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66602"/>
            <a:ext cx="2986757" cy="762971"/>
          </a:xfrm>
        </p:spPr>
        <p:txBody>
          <a:bodyPr/>
          <a:lstStyle/>
          <a:p>
            <a:r>
              <a:rPr lang="ja-JP" altLang="en-US" sz="4000" dirty="0"/>
              <a:t>データ較正④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1560" y="956576"/>
            <a:ext cx="7776864" cy="4772248"/>
          </a:xfrm>
        </p:spPr>
        <p:txBody>
          <a:bodyPr/>
          <a:lstStyle/>
          <a:p>
            <a:r>
              <a:rPr kumimoji="1" lang="ja-JP" altLang="en-US" sz="2400" dirty="0"/>
              <a:t>ここでの</a:t>
            </a:r>
            <a:r>
              <a:rPr kumimoji="1" lang="en-US" altLang="ja-JP" sz="2400" dirty="0"/>
              <a:t>offset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0[sec]</a:t>
            </a:r>
            <a:r>
              <a:rPr kumimoji="1" lang="ja-JP" altLang="en-US" sz="2400" dirty="0"/>
              <a:t>がある行番号</a:t>
            </a:r>
            <a:endParaRPr kumimoji="1" lang="en-US" altLang="ja-JP" sz="2400" dirty="0"/>
          </a:p>
          <a:p>
            <a:r>
              <a:rPr lang="ja-JP" altLang="en-US" sz="2400" dirty="0"/>
              <a:t>　→配布したデータでそれにあたるのは</a:t>
            </a:r>
            <a:r>
              <a:rPr lang="en-US" altLang="ja-JP" sz="2400" dirty="0">
                <a:solidFill>
                  <a:srgbClr val="FF0000"/>
                </a:solidFill>
              </a:rPr>
              <a:t>23</a:t>
            </a:r>
            <a:r>
              <a:rPr lang="ja-JP" altLang="en-US" sz="2400" dirty="0"/>
              <a:t>行目</a:t>
            </a:r>
            <a:endParaRPr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 →</a:t>
            </a:r>
            <a:r>
              <a:rPr lang="en-US" altLang="ja-JP" sz="2400" dirty="0"/>
              <a:t>offset</a:t>
            </a:r>
            <a:r>
              <a:rPr lang="ja-JP" altLang="en-US" sz="2400" dirty="0"/>
              <a:t>に</a:t>
            </a:r>
            <a:r>
              <a:rPr lang="en-US" altLang="ja-JP" sz="2400" dirty="0">
                <a:solidFill>
                  <a:srgbClr val="FF0000"/>
                </a:solidFill>
              </a:rPr>
              <a:t>23</a:t>
            </a:r>
            <a:r>
              <a:rPr lang="ja-JP" altLang="en-US" sz="2400" dirty="0"/>
              <a:t>を入れる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このままだとセル数が小数点以下の数字を含んでしまう</a:t>
            </a:r>
            <a:endParaRPr lang="en-US" altLang="ja-JP" sz="2400" dirty="0"/>
          </a:p>
          <a:p>
            <a:r>
              <a:rPr kumimoji="1" lang="ja-JP" altLang="en-US" sz="2400" dirty="0"/>
              <a:t>　→</a:t>
            </a:r>
            <a:r>
              <a:rPr kumimoji="1" lang="en-US" altLang="ja-JP" sz="2400" dirty="0"/>
              <a:t>round</a:t>
            </a:r>
            <a:r>
              <a:rPr kumimoji="1" lang="ja-JP" altLang="en-US" sz="2400" dirty="0"/>
              <a:t>関数を用いて指定した桁数で四捨五入する</a:t>
            </a:r>
            <a:endParaRPr kumimoji="1" lang="en-US" altLang="ja-JP" sz="2400" dirty="0"/>
          </a:p>
          <a:p>
            <a:r>
              <a:rPr lang="ja-JP" altLang="en-US" sz="2400" dirty="0"/>
              <a:t>　 →</a:t>
            </a:r>
            <a:r>
              <a:rPr lang="en-US" altLang="ja-JP" sz="2400" dirty="0"/>
              <a:t>0</a:t>
            </a:r>
            <a:r>
              <a:rPr lang="ja-JP" altLang="en-US" sz="2400" dirty="0"/>
              <a:t>桁で四捨五入する場合は　</a:t>
            </a:r>
            <a:r>
              <a:rPr lang="en-US" altLang="ja-JP" sz="2400" dirty="0"/>
              <a:t>round(</a:t>
            </a:r>
            <a:r>
              <a:rPr lang="ja-JP" altLang="en-US" sz="2400" dirty="0"/>
              <a:t>数式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rgbClr val="FF0000"/>
                </a:solidFill>
              </a:rPr>
              <a:t>0</a:t>
            </a:r>
            <a:r>
              <a:rPr lang="en-US" altLang="ja-JP" sz="2400" dirty="0"/>
              <a:t>)</a:t>
            </a:r>
          </a:p>
          <a:p>
            <a:endParaRPr lang="en-US" altLang="ja-JP" sz="2400" dirty="0"/>
          </a:p>
          <a:p>
            <a:r>
              <a:rPr lang="ja-JP" altLang="en-US" sz="2400" dirty="0"/>
              <a:t>最終的には・・・</a:t>
            </a:r>
            <a:endParaRPr lang="en-US" altLang="ja-JP" sz="2400" dirty="0"/>
          </a:p>
          <a:p>
            <a:r>
              <a:rPr lang="ja-JP" altLang="en-US" sz="2400" dirty="0"/>
              <a:t>　　　　較正開始　　</a:t>
            </a:r>
            <a:r>
              <a:rPr lang="en-US" altLang="ja-JP" sz="2400" dirty="0">
                <a:solidFill>
                  <a:srgbClr val="FF0000"/>
                </a:solidFill>
              </a:rPr>
              <a:t>=round((C10*G6)+23,0)</a:t>
            </a:r>
          </a:p>
          <a:p>
            <a:r>
              <a:rPr lang="ja-JP" altLang="en-US" sz="2400" dirty="0"/>
              <a:t>　　　　較正終了　　</a:t>
            </a:r>
            <a:r>
              <a:rPr lang="en-US" altLang="ja-JP" sz="2400" dirty="0">
                <a:solidFill>
                  <a:srgbClr val="FF0000"/>
                </a:solidFill>
              </a:rPr>
              <a:t>=round((C11*G6)+23,0)</a:t>
            </a:r>
          </a:p>
          <a:p>
            <a:endParaRPr lang="en-US" altLang="ja-JP" sz="2400" dirty="0"/>
          </a:p>
          <a:p>
            <a:r>
              <a:rPr lang="ja-JP" altLang="en-US" sz="2400" dirty="0"/>
              <a:t>これと同様にして</a:t>
            </a:r>
            <a:endParaRPr lang="en-US" altLang="ja-JP" sz="2400" dirty="0"/>
          </a:p>
          <a:p>
            <a:r>
              <a:rPr lang="ja-JP" altLang="en-US" sz="2400" dirty="0"/>
              <a:t>　作動時間・燃焼時間・燃焼終了・作動終了も算出する</a:t>
            </a:r>
            <a:endParaRPr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19570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2914749" cy="906987"/>
          </a:xfrm>
        </p:spPr>
        <p:txBody>
          <a:bodyPr/>
          <a:lstStyle/>
          <a:p>
            <a:r>
              <a:rPr kumimoji="1" lang="ja-JP" altLang="en-US" sz="4000" dirty="0"/>
              <a:t>データ較正⑤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776864" cy="3917549"/>
          </a:xfrm>
        </p:spPr>
        <p:txBody>
          <a:bodyPr/>
          <a:lstStyle/>
          <a:p>
            <a:r>
              <a:rPr kumimoji="1" lang="ja-JP" altLang="en-US" sz="2400" dirty="0"/>
              <a:t>我々が求めたいのはある区間の平均値</a:t>
            </a:r>
            <a:endParaRPr kumimoji="1" lang="en-US" altLang="ja-JP" sz="2400" dirty="0"/>
          </a:p>
          <a:p>
            <a:r>
              <a:rPr kumimoji="1" lang="ja-JP" altLang="en-US" sz="2400" dirty="0"/>
              <a:t>　→</a:t>
            </a:r>
            <a:r>
              <a:rPr kumimoji="1" lang="en-US" altLang="ja-JP" sz="2400" dirty="0"/>
              <a:t>average</a:t>
            </a:r>
            <a:r>
              <a:rPr lang="ja-JP" altLang="en-US" sz="2400" dirty="0"/>
              <a:t>関数で平均を</a:t>
            </a:r>
            <a:endParaRPr lang="en-US" altLang="ja-JP" sz="2400" dirty="0"/>
          </a:p>
          <a:p>
            <a:r>
              <a:rPr kumimoji="1" lang="ja-JP" altLang="en-US" sz="2400" dirty="0"/>
              <a:t>　→アドレスの指定には</a:t>
            </a:r>
            <a:r>
              <a:rPr kumimoji="1" lang="en-US" altLang="ja-JP" sz="2400" dirty="0"/>
              <a:t>indirect</a:t>
            </a:r>
            <a:r>
              <a:rPr kumimoji="1" lang="ja-JP" altLang="en-US" sz="2400" dirty="0"/>
              <a:t>関数を使う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indirect</a:t>
            </a:r>
            <a:r>
              <a:rPr kumimoji="1" lang="ja-JP" altLang="en-US" sz="2400" dirty="0"/>
              <a:t>関数は間接的な参照をしてくれる</a:t>
            </a:r>
            <a:endParaRPr kumimoji="1" lang="en-US" altLang="ja-JP" sz="2400" dirty="0"/>
          </a:p>
          <a:p>
            <a:r>
              <a:rPr lang="ja-JP" altLang="en-US" sz="2400" dirty="0"/>
              <a:t>　　例）　</a:t>
            </a:r>
            <a:r>
              <a:rPr lang="en-US" altLang="ja-JP" sz="2400" dirty="0"/>
              <a:t>A1</a:t>
            </a:r>
            <a:r>
              <a:rPr lang="ja-JP" altLang="en-US" sz="2400" dirty="0"/>
              <a:t>セル・・・</a:t>
            </a:r>
            <a:r>
              <a:rPr lang="en-US" altLang="ja-JP" sz="2400" dirty="0"/>
              <a:t>100</a:t>
            </a:r>
            <a:r>
              <a:rPr lang="ja-JP" altLang="en-US" sz="2400" dirty="0"/>
              <a:t> 、</a:t>
            </a:r>
            <a:r>
              <a:rPr lang="en-US" altLang="ja-JP" sz="2400" dirty="0"/>
              <a:t>B1</a:t>
            </a:r>
            <a:r>
              <a:rPr lang="ja-JP" altLang="en-US" sz="2400" dirty="0"/>
              <a:t>セル・・・</a:t>
            </a:r>
            <a:r>
              <a:rPr lang="en-US" altLang="ja-JP" sz="2400" dirty="0"/>
              <a:t>indirect(“A1”)=100</a:t>
            </a:r>
          </a:p>
          <a:p>
            <a:endParaRPr kumimoji="1" lang="en-US" altLang="ja-JP" sz="2400" dirty="0"/>
          </a:p>
          <a:p>
            <a:r>
              <a:rPr lang="ja-JP" altLang="en-US" sz="2400" dirty="0"/>
              <a:t>　→この関数の中身にはアドレスデータが必要</a:t>
            </a:r>
            <a:endParaRPr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 →</a:t>
            </a:r>
            <a:r>
              <a:rPr lang="en-US" altLang="ja-JP" sz="2400" dirty="0"/>
              <a:t>A1</a:t>
            </a:r>
            <a:r>
              <a:rPr lang="ja-JP" altLang="en-US" sz="2400" dirty="0"/>
              <a:t>などの文字列と数字の組み合わせ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5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2914749" cy="978995"/>
          </a:xfrm>
        </p:spPr>
        <p:txBody>
          <a:bodyPr/>
          <a:lstStyle/>
          <a:p>
            <a:r>
              <a:rPr kumimoji="1" lang="ja-JP" altLang="en-US" sz="4000" dirty="0"/>
              <a:t>データ較正⑥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136904" cy="3989557"/>
          </a:xfrm>
        </p:spPr>
        <p:txBody>
          <a:bodyPr/>
          <a:lstStyle/>
          <a:p>
            <a:r>
              <a:rPr kumimoji="1" lang="ja-JP" altLang="en-US" sz="2400" dirty="0"/>
              <a:t>ではどのような数式になるか推力較正</a:t>
            </a:r>
            <a:r>
              <a:rPr lang="en-US" altLang="ja-JP" sz="2400" dirty="0"/>
              <a:t>()</a:t>
            </a:r>
            <a:r>
              <a:rPr lang="ja-JP" altLang="en-US" sz="2400" dirty="0"/>
              <a:t>を例に行うと</a:t>
            </a:r>
            <a:endParaRPr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>
                <a:solidFill>
                  <a:srgbClr val="FF0000"/>
                </a:solidFill>
              </a:rPr>
              <a:t>=average(indirect(“C”&amp;C17):indirect(“C”&amp;C18))</a:t>
            </a:r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ちなみに</a:t>
            </a:r>
            <a:r>
              <a:rPr lang="en-US" altLang="ja-JP" sz="2400" dirty="0"/>
              <a:t>indirect</a:t>
            </a:r>
            <a:r>
              <a:rPr lang="ja-JP" altLang="en-US" sz="2400" dirty="0"/>
              <a:t>の中身の意味は</a:t>
            </a:r>
            <a:endParaRPr lang="en-US" altLang="ja-JP" sz="2400" dirty="0"/>
          </a:p>
          <a:p>
            <a:r>
              <a:rPr lang="ja-JP" altLang="en-US" sz="2400" dirty="0"/>
              <a:t>　　　→データのある列を示す文字列</a:t>
            </a:r>
            <a:endParaRPr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 </a:t>
            </a:r>
            <a:r>
              <a:rPr kumimoji="1" lang="ja-JP" altLang="en-US" sz="2400" dirty="0"/>
              <a:t>＆→プラス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文字列と数字を合わせてくれる記号</a:t>
            </a:r>
            <a:r>
              <a:rPr kumimoji="1" lang="en-US" altLang="ja-JP" sz="2400" dirty="0"/>
              <a:t>)</a:t>
            </a:r>
          </a:p>
          <a:p>
            <a:r>
              <a:rPr lang="ja-JP" altLang="en-US" sz="2400" dirty="0"/>
              <a:t>　　　→較正開始などの行数</a:t>
            </a:r>
            <a:r>
              <a:rPr lang="en-US" altLang="ja-JP" sz="2400" dirty="0"/>
              <a:t>(</a:t>
            </a:r>
            <a:r>
              <a:rPr lang="ja-JP" altLang="en-US" sz="2400" dirty="0"/>
              <a:t>中身は数字</a:t>
            </a:r>
            <a:r>
              <a:rPr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同様にして</a:t>
            </a:r>
            <a:endParaRPr kumimoji="1" lang="en-US" altLang="ja-JP" sz="2400" dirty="0"/>
          </a:p>
          <a:p>
            <a:r>
              <a:rPr lang="ja-JP" altLang="en-US" sz="2400" dirty="0"/>
              <a:t>　　　</a:t>
            </a:r>
            <a:r>
              <a:rPr kumimoji="1" lang="ja-JP" altLang="en-US" sz="2400" dirty="0"/>
              <a:t>タンク内圧較正、供給圧力較正、燃焼室圧較正を算出</a:t>
            </a:r>
            <a:endParaRPr kumimoji="1"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9120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3830960" cy="534516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解析について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5715" y="1628800"/>
            <a:ext cx="8037285" cy="276998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理論計算通りの性能・目標を達成したか確かめる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・計測して得られる値には限りがある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・計測できる値を欲しい値に変換する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・欲しい値の理論式を計測できる値で表す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  </a:t>
            </a: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では計測できる値と欲しい値とは何か？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3130773" cy="690963"/>
          </a:xfrm>
        </p:spPr>
        <p:txBody>
          <a:bodyPr/>
          <a:lstStyle/>
          <a:p>
            <a:r>
              <a:rPr lang="ja-JP" altLang="en-US" sz="4000" dirty="0"/>
              <a:t>データ較正⑦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7776864" cy="4464496"/>
          </a:xfrm>
        </p:spPr>
        <p:txBody>
          <a:bodyPr/>
          <a:lstStyle/>
          <a:p>
            <a:r>
              <a:rPr kumimoji="1" lang="ja-JP" altLang="en-US" sz="2400" dirty="0"/>
              <a:t>これで較正値の算出ができた</a:t>
            </a:r>
            <a:endParaRPr kumimoji="1" lang="en-US" altLang="ja-JP" sz="2400" dirty="0"/>
          </a:p>
          <a:p>
            <a:r>
              <a:rPr lang="ja-JP" altLang="en-US" sz="2400" dirty="0"/>
              <a:t>あとは較正値を生データから差し引けばよい</a:t>
            </a:r>
            <a:endParaRPr lang="en-US" altLang="ja-JP" sz="2400" dirty="0"/>
          </a:p>
          <a:p>
            <a:r>
              <a:rPr kumimoji="1" lang="ja-JP" altLang="en-US" sz="2400" dirty="0"/>
              <a:t>　→圧力に関してはさらに大気圧を足す</a:t>
            </a:r>
            <a:r>
              <a:rPr kumimoji="1" lang="en-US" altLang="ja-JP" sz="2400" dirty="0"/>
              <a:t>(</a:t>
            </a:r>
            <a:r>
              <a:rPr lang="ja-JP" altLang="en-US" sz="2400" dirty="0"/>
              <a:t>絶対圧に</a:t>
            </a:r>
            <a:r>
              <a:rPr kumimoji="1" lang="en-US" altLang="ja-JP" sz="2400" dirty="0"/>
              <a:t>)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　較正推力</a:t>
            </a:r>
            <a:r>
              <a:rPr kumimoji="1" lang="en-US" altLang="ja-JP" sz="2400" dirty="0"/>
              <a:t>(G23</a:t>
            </a:r>
            <a:r>
              <a:rPr kumimoji="1" lang="ja-JP" altLang="en-US" sz="2400" dirty="0"/>
              <a:t>に入力　以下オートフィル</a:t>
            </a:r>
            <a:r>
              <a:rPr kumimoji="1" lang="en-US" altLang="ja-JP" sz="2400" dirty="0"/>
              <a:t>)</a:t>
            </a:r>
          </a:p>
          <a:p>
            <a:r>
              <a:rPr lang="ja-JP" altLang="en-US" sz="2400" dirty="0"/>
              <a:t>　　</a:t>
            </a:r>
            <a:r>
              <a:rPr lang="en-US" altLang="ja-JP" sz="2400" dirty="0">
                <a:solidFill>
                  <a:srgbClr val="FF0000"/>
                </a:solidFill>
              </a:rPr>
              <a:t>=(C23-</a:t>
            </a:r>
            <a:r>
              <a:rPr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$</a:t>
            </a:r>
            <a:r>
              <a:rPr lang="en-US" altLang="ja-JP" sz="2400" dirty="0">
                <a:solidFill>
                  <a:srgbClr val="FF0000"/>
                </a:solidFill>
              </a:rPr>
              <a:t>G</a:t>
            </a:r>
            <a:r>
              <a:rPr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$</a:t>
            </a:r>
            <a:r>
              <a:rPr lang="en-US" altLang="ja-JP" sz="2400" dirty="0">
                <a:solidFill>
                  <a:srgbClr val="FF0000"/>
                </a:solidFill>
              </a:rPr>
              <a:t>8)</a:t>
            </a:r>
          </a:p>
          <a:p>
            <a:endParaRPr lang="en-US" altLang="ja-JP" sz="2400" dirty="0"/>
          </a:p>
          <a:p>
            <a:r>
              <a:rPr lang="ja-JP" altLang="en-US" sz="2400" dirty="0"/>
              <a:t>　較正燃焼圧</a:t>
            </a:r>
            <a:r>
              <a:rPr lang="en-US" altLang="ja-JP" sz="2400" dirty="0"/>
              <a:t>(H23</a:t>
            </a:r>
            <a:r>
              <a:rPr lang="ja-JP" altLang="en-US" sz="2400" dirty="0"/>
              <a:t>に入力　以下オートフィル</a:t>
            </a:r>
            <a:r>
              <a:rPr lang="en-US" altLang="ja-JP" sz="2400" dirty="0"/>
              <a:t>)</a:t>
            </a:r>
          </a:p>
          <a:p>
            <a:r>
              <a:rPr kumimoji="1" lang="ja-JP" altLang="en-US" sz="2400" dirty="0"/>
              <a:t>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=(D23-</a:t>
            </a:r>
            <a:r>
              <a:rPr kumimoji="1"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$</a:t>
            </a:r>
            <a:r>
              <a:rPr kumimoji="1" lang="en-US" altLang="ja-JP" sz="2400" dirty="0">
                <a:solidFill>
                  <a:srgbClr val="FF0000"/>
                </a:solidFill>
              </a:rPr>
              <a:t>G</a:t>
            </a:r>
            <a:r>
              <a:rPr kumimoji="1"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$</a:t>
            </a:r>
            <a:r>
              <a:rPr kumimoji="1" lang="en-US" altLang="ja-JP" sz="2400" dirty="0">
                <a:solidFill>
                  <a:srgbClr val="FF0000"/>
                </a:solidFill>
              </a:rPr>
              <a:t>9)+</a:t>
            </a:r>
            <a:r>
              <a:rPr kumimoji="1"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$</a:t>
            </a:r>
            <a:r>
              <a:rPr kumimoji="1" lang="en-US" altLang="ja-JP" sz="2400" dirty="0">
                <a:solidFill>
                  <a:srgbClr val="FF0000"/>
                </a:solidFill>
              </a:rPr>
              <a:t>G</a:t>
            </a:r>
            <a:r>
              <a:rPr kumimoji="1"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$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endParaRPr lang="en-US" altLang="ja-JP" sz="2400" dirty="0"/>
          </a:p>
          <a:p>
            <a:r>
              <a:rPr lang="ja-JP" altLang="en-US" sz="2400" dirty="0"/>
              <a:t>すべてが算出できたらグラフを編集する</a:t>
            </a:r>
            <a:endParaRPr lang="en-US" altLang="ja-JP" sz="2400" dirty="0"/>
          </a:p>
          <a:p>
            <a:r>
              <a:rPr kumimoji="1" lang="ja-JP" altLang="en-US" sz="2400" dirty="0"/>
              <a:t>　→生データのグラフ</a:t>
            </a:r>
            <a:r>
              <a:rPr lang="ja-JP" altLang="en-US" sz="2400" dirty="0"/>
              <a:t>から較正したデータのグラフへ</a:t>
            </a:r>
            <a:endParaRPr kumimoji="1"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295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9344" y="476672"/>
            <a:ext cx="5489823" cy="648072"/>
          </a:xfrm>
        </p:spPr>
        <p:txBody>
          <a:bodyPr/>
          <a:lstStyle/>
          <a:p>
            <a:r>
              <a:rPr kumimoji="1" lang="ja-JP" altLang="en-US" sz="4000" dirty="0"/>
              <a:t>パラメータの入力①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3688" y="1628800"/>
            <a:ext cx="5688632" cy="2808312"/>
          </a:xfr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ja-JP" altLang="en-US" sz="2400" dirty="0">
                <a:latin typeface="+mj-ea"/>
                <a:ea typeface="+mj-ea"/>
              </a:rPr>
              <a:t>・タンク容積　　　　　　       </a:t>
            </a:r>
            <a:r>
              <a:rPr lang="en-US" altLang="ja-JP" sz="2400" dirty="0">
                <a:latin typeface="+mj-ea"/>
                <a:ea typeface="+mj-ea"/>
              </a:rPr>
              <a:t>470 [cc]</a:t>
            </a:r>
          </a:p>
          <a:p>
            <a:r>
              <a:rPr kumimoji="1" lang="ja-JP" altLang="en-US" sz="2400" dirty="0">
                <a:latin typeface="+mj-ea"/>
                <a:ea typeface="+mj-ea"/>
              </a:rPr>
              <a:t>・酸化剤密度　　　　　　　　 </a:t>
            </a:r>
            <a:r>
              <a:rPr kumimoji="1" lang="en-US" altLang="ja-JP" sz="2400" dirty="0">
                <a:latin typeface="+mj-ea"/>
                <a:ea typeface="+mj-ea"/>
              </a:rPr>
              <a:t>815.4 [kg/m^3]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・オリフィス相当径　　　　    </a:t>
            </a:r>
            <a:r>
              <a:rPr lang="en-US" altLang="ja-JP" sz="2400" dirty="0">
                <a:latin typeface="+mj-ea"/>
                <a:ea typeface="+mj-ea"/>
              </a:rPr>
              <a:t>4.53 [mm]</a:t>
            </a:r>
          </a:p>
          <a:p>
            <a:r>
              <a:rPr kumimoji="1" lang="ja-JP" altLang="en-US" sz="2400" dirty="0">
                <a:latin typeface="+mj-ea"/>
                <a:ea typeface="+mj-ea"/>
              </a:rPr>
              <a:t>・オリフィス流量係数　　   　</a:t>
            </a:r>
            <a:r>
              <a:rPr kumimoji="1" lang="en-US" altLang="ja-JP" sz="2400" dirty="0">
                <a:latin typeface="+mj-ea"/>
                <a:ea typeface="+mj-ea"/>
              </a:rPr>
              <a:t>0.34 [-]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・ノズルスロート径　　　   </a:t>
            </a:r>
            <a:r>
              <a:rPr lang="en-US" altLang="ja-JP" sz="2400" dirty="0">
                <a:latin typeface="+mj-ea"/>
                <a:ea typeface="+mj-ea"/>
              </a:rPr>
              <a:t>17.00</a:t>
            </a:r>
            <a:r>
              <a:rPr lang="ja-JP" altLang="en-US" sz="2400" dirty="0">
                <a:latin typeface="+mj-ea"/>
                <a:ea typeface="+mj-ea"/>
              </a:rPr>
              <a:t> </a:t>
            </a:r>
            <a:r>
              <a:rPr lang="en-US" altLang="ja-JP" sz="2400" dirty="0">
                <a:latin typeface="+mj-ea"/>
                <a:ea typeface="+mj-ea"/>
              </a:rPr>
              <a:t>[mm]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・燃料外径　　　　　　　　  </a:t>
            </a:r>
            <a:r>
              <a:rPr lang="en-US" altLang="ja-JP" sz="2400" dirty="0">
                <a:latin typeface="+mj-ea"/>
                <a:ea typeface="+mj-ea"/>
              </a:rPr>
              <a:t>51.50 [mm]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・初期ポート径　　　　     </a:t>
            </a:r>
            <a:r>
              <a:rPr lang="en-US" altLang="ja-JP" sz="2400" dirty="0">
                <a:latin typeface="+mj-ea"/>
                <a:ea typeface="+mj-ea"/>
              </a:rPr>
              <a:t>22.95 [mm]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・燃料長さ　　         　　　</a:t>
            </a:r>
            <a:r>
              <a:rPr lang="en-US" altLang="ja-JP" sz="2400" dirty="0">
                <a:latin typeface="+mj-ea"/>
                <a:ea typeface="+mj-ea"/>
              </a:rPr>
              <a:t>99.90 [mm]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656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63293" y="332656"/>
            <a:ext cx="5579045" cy="978995"/>
          </a:xfrm>
        </p:spPr>
        <p:txBody>
          <a:bodyPr/>
          <a:lstStyle/>
          <a:p>
            <a:r>
              <a:rPr kumimoji="1" lang="ja-JP" altLang="en-US" sz="4000" dirty="0"/>
              <a:t>パラメータの入力②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3688" y="1772816"/>
            <a:ext cx="5151633" cy="2448272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kumimoji="1" lang="ja-JP" altLang="en-US" sz="2400" dirty="0">
                <a:latin typeface="+mj-ea"/>
                <a:ea typeface="+mj-ea"/>
              </a:rPr>
              <a:t>・燃料密度                 </a:t>
            </a:r>
            <a:r>
              <a:rPr lang="en-US" altLang="ja-JP" sz="2400" dirty="0">
                <a:latin typeface="+mj-ea"/>
                <a:ea typeface="+mj-ea"/>
              </a:rPr>
              <a:t>946.7 </a:t>
            </a:r>
            <a:r>
              <a:rPr kumimoji="1" lang="en-US" altLang="ja-JP" sz="2400" dirty="0">
                <a:latin typeface="+mj-ea"/>
                <a:ea typeface="+mj-ea"/>
              </a:rPr>
              <a:t>[kg/m^3]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</a:t>
            </a:r>
            <a:r>
              <a:rPr lang="en-US" altLang="ja-JP" sz="2400" dirty="0">
                <a:latin typeface="+mj-ea"/>
                <a:ea typeface="+mj-ea"/>
              </a:rPr>
              <a:t>Before All Mass          327.9 [g]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</a:t>
            </a:r>
            <a:r>
              <a:rPr lang="en-US" altLang="ja-JP" sz="2400" dirty="0">
                <a:latin typeface="+mj-ea"/>
                <a:ea typeface="+mj-ea"/>
              </a:rPr>
              <a:t>After All Mass </a:t>
            </a:r>
            <a:r>
              <a:rPr lang="ja-JP" altLang="en-US" sz="2400" dirty="0">
                <a:latin typeface="+mj-ea"/>
                <a:ea typeface="+mj-ea"/>
              </a:rPr>
              <a:t>　　　　　</a:t>
            </a:r>
            <a:r>
              <a:rPr lang="en-US" altLang="ja-JP" sz="2400" dirty="0">
                <a:latin typeface="+mj-ea"/>
                <a:ea typeface="+mj-ea"/>
              </a:rPr>
              <a:t>253.8 [g]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</a:t>
            </a:r>
            <a:r>
              <a:rPr lang="en-US" altLang="ja-JP" sz="2400" dirty="0">
                <a:latin typeface="+mj-ea"/>
                <a:ea typeface="+mj-ea"/>
              </a:rPr>
              <a:t>Before FGC Mass </a:t>
            </a:r>
            <a:r>
              <a:rPr lang="ja-JP" altLang="en-US" sz="2400" dirty="0">
                <a:latin typeface="+mj-ea"/>
                <a:ea typeface="+mj-ea"/>
              </a:rPr>
              <a:t>　　  </a:t>
            </a:r>
            <a:r>
              <a:rPr lang="en-US" altLang="ja-JP" sz="2400" dirty="0">
                <a:latin typeface="+mj-ea"/>
                <a:ea typeface="+mj-ea"/>
              </a:rPr>
              <a:t>267.0 [g]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</a:t>
            </a:r>
            <a:r>
              <a:rPr lang="en-US" altLang="ja-JP" sz="2400" dirty="0">
                <a:latin typeface="+mj-ea"/>
                <a:ea typeface="+mj-ea"/>
              </a:rPr>
              <a:t>After FGC Mass</a:t>
            </a:r>
            <a:r>
              <a:rPr lang="ja-JP" altLang="en-US" sz="2400" dirty="0">
                <a:latin typeface="+mj-ea"/>
                <a:ea typeface="+mj-ea"/>
              </a:rPr>
              <a:t>　　　　 </a:t>
            </a:r>
            <a:r>
              <a:rPr lang="en-US" altLang="ja-JP" sz="2400" dirty="0">
                <a:latin typeface="+mj-ea"/>
                <a:ea typeface="+mj-ea"/>
              </a:rPr>
              <a:t>202.7 [g]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</a:t>
            </a:r>
            <a:r>
              <a:rPr lang="en-US" altLang="ja-JP" sz="2400" dirty="0">
                <a:latin typeface="+mj-ea"/>
                <a:ea typeface="+mj-ea"/>
              </a:rPr>
              <a:t>Before ACC Mass         60.5 [g]</a:t>
            </a:r>
          </a:p>
          <a:p>
            <a:r>
              <a:rPr lang="ja-JP" altLang="en-US" sz="2400" dirty="0">
                <a:latin typeface="+mj-ea"/>
                <a:ea typeface="+mj-ea"/>
              </a:rPr>
              <a:t>・</a:t>
            </a:r>
            <a:r>
              <a:rPr lang="en-US" altLang="ja-JP" sz="2400" dirty="0">
                <a:latin typeface="+mj-ea"/>
                <a:ea typeface="+mj-ea"/>
              </a:rPr>
              <a:t>After ACC Mass</a:t>
            </a:r>
            <a:r>
              <a:rPr lang="ja-JP" altLang="en-US" sz="2400" dirty="0">
                <a:latin typeface="+mj-ea"/>
                <a:ea typeface="+mj-ea"/>
              </a:rPr>
              <a:t>　　　　　</a:t>
            </a:r>
            <a:r>
              <a:rPr lang="en-US" altLang="ja-JP" sz="2400" dirty="0">
                <a:latin typeface="+mj-ea"/>
                <a:ea typeface="+mj-ea"/>
              </a:rPr>
              <a:t>51.4 [g]</a:t>
            </a:r>
            <a:endParaRPr kumimoji="1" lang="en-US" altLang="ja-JP" sz="2400" dirty="0"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456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5723061" cy="1051003"/>
          </a:xfrm>
        </p:spPr>
        <p:txBody>
          <a:bodyPr/>
          <a:lstStyle/>
          <a:p>
            <a:r>
              <a:rPr lang="ja-JP" altLang="en-US" sz="4000" dirty="0"/>
              <a:t>燃焼時間・作動時間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71600" y="1916832"/>
                <a:ext cx="7128792" cy="1872208"/>
              </a:xfrm>
            </p:spPr>
            <p:txBody>
              <a:bodyPr/>
              <a:lstStyle/>
              <a:p>
                <a:r>
                  <a:rPr lang="ja-JP" altLang="en-US" sz="2400" dirty="0">
                    <a:latin typeface="+mj-ea"/>
                    <a:ea typeface="+mj-ea"/>
                  </a:rPr>
                  <a:t>求め方・・・</a:t>
                </a:r>
                <a:endParaRPr lang="en-US" altLang="ja-JP" sz="2400" dirty="0">
                  <a:latin typeface="+mj-ea"/>
                  <a:ea typeface="+mj-ea"/>
                </a:endParaRPr>
              </a:p>
              <a:p>
                <a:endParaRPr lang="en-US" altLang="ja-JP" sz="2400" dirty="0">
                  <a:solidFill>
                    <a:srgbClr val="FF3300"/>
                  </a:solidFill>
                  <a:latin typeface="+mj-ea"/>
                  <a:ea typeface="+mj-ea"/>
                </a:endParaRPr>
              </a:p>
              <a:p>
                <a:r>
                  <a:rPr lang="ja-JP" altLang="en-US" sz="2400" dirty="0">
                    <a:latin typeface="+mj-ea"/>
                    <a:ea typeface="+mj-ea"/>
                  </a:rPr>
                  <a:t>・</a:t>
                </a:r>
                <a:r>
                  <a:rPr kumimoji="1" lang="ja-JP" altLang="en-US" sz="2400" dirty="0">
                    <a:solidFill>
                      <a:schemeClr val="tx1"/>
                    </a:solidFill>
                    <a:latin typeface="+mj-ea"/>
                    <a:ea typeface="+mj-ea"/>
                  </a:rPr>
                  <a:t>燃焼時間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ｔ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＝燃焼</a:t>
                </a:r>
                <a:r>
                  <a:rPr lang="ja-JP" altLang="en-US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終了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[sec]-</a:t>
                </a:r>
                <a:r>
                  <a:rPr lang="ja-JP" altLang="en-US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燃焼開始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[sec]</a:t>
                </a:r>
              </a:p>
              <a:p>
                <a:endParaRPr kumimoji="1" lang="en-US" altLang="ja-JP" sz="24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+mj-ea"/>
                    <a:ea typeface="+mj-ea"/>
                  </a:rPr>
                  <a:t>・作動時間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ｔ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ja-JP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作動</m:t>
                    </m:r>
                    <m:r>
                      <a:rPr lang="ja-JP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終了</m:t>
                    </m:r>
                  </m:oMath>
                </a14:m>
                <a:r>
                  <a:rPr lang="en-US" altLang="ja-JP" sz="2400" b="0" dirty="0">
                    <a:solidFill>
                      <a:srgbClr val="FF0000"/>
                    </a:solidFill>
                    <a:latin typeface="+mj-ea"/>
                    <a:ea typeface="+mj-ea"/>
                  </a:rPr>
                  <a:t>[sec]-</a:t>
                </a:r>
                <a:r>
                  <a:rPr lang="ja-JP" altLang="en-US" sz="2400" b="0" dirty="0">
                    <a:solidFill>
                      <a:srgbClr val="FF0000"/>
                    </a:solidFill>
                    <a:latin typeface="+mj-ea"/>
                    <a:ea typeface="+mj-ea"/>
                  </a:rPr>
                  <a:t>作動開始</a:t>
                </a:r>
                <a:r>
                  <a:rPr lang="en-US" altLang="ja-JP" sz="2400" b="0" dirty="0">
                    <a:solidFill>
                      <a:srgbClr val="FF0000"/>
                    </a:solidFill>
                    <a:latin typeface="+mj-ea"/>
                    <a:ea typeface="+mj-ea"/>
                  </a:rPr>
                  <a:t>[sec</a:t>
                </a:r>
                <a:r>
                  <a:rPr lang="en-US" altLang="ja-JP" b="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71600" y="1916832"/>
                <a:ext cx="7128792" cy="1872208"/>
              </a:xfrm>
              <a:blipFill>
                <a:blip r:embed="rId2"/>
                <a:stretch>
                  <a:fillRect l="-2564" t="-6818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070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2986757" cy="762971"/>
          </a:xfrm>
        </p:spPr>
        <p:txBody>
          <a:bodyPr/>
          <a:lstStyle/>
          <a:p>
            <a:r>
              <a:rPr kumimoji="1" lang="ja-JP" altLang="en-US" sz="4000" dirty="0"/>
              <a:t>平均推力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46698" y="1916832"/>
            <a:ext cx="7037669" cy="2808312"/>
          </a:xfrm>
        </p:spPr>
        <p:txBody>
          <a:bodyPr/>
          <a:lstStyle/>
          <a:p>
            <a:r>
              <a:rPr kumimoji="1" lang="ja-JP" altLang="en-US" sz="2400" dirty="0">
                <a:latin typeface="+mj-ea"/>
                <a:ea typeface="+mj-ea"/>
              </a:rPr>
              <a:t>これは燃焼時間中の平均値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lang="ja-JP" altLang="en-US" sz="2400" dirty="0">
                <a:latin typeface="+mj-ea"/>
                <a:ea typeface="+mj-ea"/>
              </a:rPr>
              <a:t>　→燃焼開始から燃焼終了まで</a:t>
            </a:r>
            <a:endParaRPr lang="en-US" altLang="ja-JP" sz="2400" dirty="0">
              <a:latin typeface="+mj-ea"/>
              <a:ea typeface="+mj-ea"/>
            </a:endParaRPr>
          </a:p>
          <a:p>
            <a:endParaRPr kumimoji="1" lang="en-US" altLang="ja-JP" sz="2400" dirty="0">
              <a:latin typeface="+mj-ea"/>
              <a:ea typeface="+mj-ea"/>
            </a:endParaRPr>
          </a:p>
          <a:p>
            <a:r>
              <a:rPr lang="ja-JP" altLang="en-US" sz="2400" dirty="0">
                <a:latin typeface="+mj-ea"/>
                <a:ea typeface="+mj-ea"/>
              </a:rPr>
              <a:t>求め方・・・</a:t>
            </a:r>
            <a:endParaRPr lang="en-US" altLang="ja-JP" sz="2400" dirty="0">
              <a:latin typeface="+mj-ea"/>
              <a:ea typeface="+mj-ea"/>
            </a:endParaRPr>
          </a:p>
          <a:p>
            <a:endParaRPr lang="en-US" altLang="ja-JP" sz="2400" dirty="0">
              <a:latin typeface="+mj-ea"/>
              <a:ea typeface="+mj-ea"/>
            </a:endParaRPr>
          </a:p>
          <a:p>
            <a:r>
              <a:rPr lang="ja-JP" altLang="en-US" sz="2400" dirty="0">
                <a:latin typeface="+mj-ea"/>
                <a:ea typeface="+mj-ea"/>
              </a:rPr>
              <a:t>　例）　</a:t>
            </a:r>
            <a:r>
              <a:rPr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F=average(indirect(“D”&amp;D4):indirect(“D”&amp;D5))</a:t>
            </a:r>
          </a:p>
          <a:p>
            <a:endParaRPr kumimoji="1" lang="en-US" altLang="ja-JP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ja-JP" sz="2400" dirty="0">
                <a:latin typeface="+mj-ea"/>
                <a:ea typeface="+mj-ea"/>
              </a:rPr>
              <a:t>                                                [</a:t>
            </a:r>
            <a:r>
              <a:rPr lang="ja-JP" altLang="en-US" sz="2400" dirty="0">
                <a:latin typeface="+mj-ea"/>
                <a:ea typeface="+mj-ea"/>
              </a:rPr>
              <a:t>解析</a:t>
            </a:r>
            <a:r>
              <a:rPr lang="en-US" altLang="ja-JP" sz="2400" dirty="0">
                <a:latin typeface="+mj-ea"/>
                <a:ea typeface="+mj-ea"/>
              </a:rPr>
              <a:t>2]</a:t>
            </a:r>
            <a:r>
              <a:rPr lang="ja-JP" altLang="en-US" sz="2400" dirty="0">
                <a:latin typeface="+mj-ea"/>
                <a:ea typeface="+mj-ea"/>
              </a:rPr>
              <a:t>シートより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8048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1986" y="116632"/>
            <a:ext cx="1834629" cy="906987"/>
          </a:xfrm>
        </p:spPr>
        <p:txBody>
          <a:bodyPr/>
          <a:lstStyle/>
          <a:p>
            <a:r>
              <a:rPr kumimoji="1" lang="ja-JP" altLang="en-US" sz="4000" dirty="0"/>
              <a:t>全力積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196752"/>
                <a:ext cx="7344816" cy="4139645"/>
              </a:xfrm>
            </p:spPr>
            <p:txBody>
              <a:bodyPr/>
              <a:lstStyle/>
              <a:p>
                <a:r>
                  <a:rPr kumimoji="1" lang="ja-JP" altLang="en-US" sz="2400" dirty="0">
                    <a:latin typeface="+mj-ea"/>
                    <a:ea typeface="+mj-ea"/>
                  </a:rPr>
                  <a:t>定義：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nary>
                      <m:nary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p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𝐹</m:t>
                        </m:r>
                      </m:e>
                    </m:nary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𝑑𝑡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+mj-ea"/>
                      </a:rPr>
                      <m:t>    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+mj-ea"/>
                      </a:rPr>
                      <m:t>単位</m:t>
                    </m:r>
                  </m:oMath>
                </a14:m>
                <a:r>
                  <a:rPr kumimoji="1" lang="en-US" altLang="ja-JP" sz="2400" b="0" dirty="0">
                    <a:latin typeface="+mj-ea"/>
                    <a:ea typeface="+mj-ea"/>
                  </a:rPr>
                  <a:t>:</a:t>
                </a:r>
                <a:r>
                  <a:rPr lang="en-US" altLang="ja-JP" sz="2400" dirty="0">
                    <a:latin typeface="+mj-ea"/>
                    <a:ea typeface="+mj-ea"/>
                  </a:rPr>
                  <a:t>[Ns]</a:t>
                </a:r>
              </a:p>
              <a:p>
                <a:r>
                  <a:rPr kumimoji="1" lang="en-US" altLang="ja-JP" sz="2400" b="0" dirty="0">
                    <a:latin typeface="+mj-ea"/>
                    <a:ea typeface="+mj-ea"/>
                  </a:rPr>
                  <a:t> </a:t>
                </a:r>
                <a:r>
                  <a:rPr lang="ja-JP" altLang="en-US" sz="2400" dirty="0">
                    <a:latin typeface="+mj-ea"/>
                    <a:ea typeface="+mj-ea"/>
                  </a:rPr>
                  <a:t>  →この時間ｔは燃焼開始から作動終了まで</a:t>
                </a:r>
                <a:endParaRPr lang="en-US" altLang="ja-JP" sz="2400" dirty="0">
                  <a:latin typeface="+mj-ea"/>
                  <a:ea typeface="+mj-ea"/>
                </a:endParaRPr>
              </a:p>
              <a:p>
                <a:endParaRPr lang="en-US" altLang="ja-JP" sz="2400" dirty="0">
                  <a:latin typeface="+mj-ea"/>
                  <a:ea typeface="+mj-ea"/>
                </a:endParaRPr>
              </a:p>
              <a:p>
                <a:r>
                  <a:rPr lang="ja-JP" altLang="en-US" sz="2400" dirty="0">
                    <a:latin typeface="+mj-ea"/>
                    <a:ea typeface="+mj-ea"/>
                  </a:rPr>
                  <a:t>単純に考えれば面積の計算</a:t>
                </a:r>
                <a:endParaRPr lang="en-US" altLang="ja-JP" sz="2400" dirty="0">
                  <a:latin typeface="+mj-ea"/>
                  <a:ea typeface="+mj-ea"/>
                </a:endParaRPr>
              </a:p>
              <a:p>
                <a:r>
                  <a:rPr lang="ja-JP" altLang="en-US" sz="2400" dirty="0">
                    <a:latin typeface="+mj-ea"/>
                    <a:ea typeface="+mj-ea"/>
                  </a:rPr>
                  <a:t>　→微小区間の幅と高さの積を総和すればよい</a:t>
                </a:r>
                <a:endParaRPr lang="en-US" altLang="ja-JP" sz="2400" dirty="0">
                  <a:latin typeface="+mj-ea"/>
                  <a:ea typeface="+mj-ea"/>
                </a:endParaRPr>
              </a:p>
              <a:p>
                <a:endParaRPr lang="en-US" altLang="ja-JP" sz="2400" dirty="0">
                  <a:latin typeface="+mj-ea"/>
                  <a:ea typeface="+mj-ea"/>
                </a:endParaRPr>
              </a:p>
              <a:p>
                <a:r>
                  <a:rPr lang="ja-JP" altLang="en-US" sz="2400" dirty="0">
                    <a:latin typeface="+mj-ea"/>
                    <a:ea typeface="+mj-ea"/>
                  </a:rPr>
                  <a:t>今回の場合</a:t>
                </a:r>
                <a:endParaRPr lang="en-US" altLang="ja-JP" sz="2400" dirty="0">
                  <a:latin typeface="+mj-ea"/>
                  <a:ea typeface="+mj-ea"/>
                </a:endParaRPr>
              </a:p>
              <a:p>
                <a:r>
                  <a:rPr lang="ja-JP" altLang="en-US" sz="2400" dirty="0">
                    <a:latin typeface="+mj-ea"/>
                    <a:ea typeface="+mj-ea"/>
                  </a:rPr>
                  <a:t>　　微小区間</a:t>
                </a:r>
                <a:r>
                  <a:rPr lang="en-US" altLang="ja-JP" sz="2400" dirty="0">
                    <a:latin typeface="+mj-ea"/>
                    <a:ea typeface="+mj-ea"/>
                  </a:rPr>
                  <a:t>dt=1/3000[sec]</a:t>
                </a:r>
              </a:p>
              <a:p>
                <a:r>
                  <a:rPr lang="en-US" altLang="ja-JP" sz="2400" dirty="0">
                    <a:latin typeface="+mj-ea"/>
                    <a:ea typeface="+mj-ea"/>
                  </a:rPr>
                  <a:t>     </a:t>
                </a:r>
                <a:r>
                  <a:rPr lang="ja-JP" altLang="en-US" sz="2400" dirty="0">
                    <a:latin typeface="+mj-ea"/>
                    <a:ea typeface="+mj-ea"/>
                  </a:rPr>
                  <a:t> 高さはその時々の推力Ｆ</a:t>
                </a:r>
                <a:endParaRPr lang="en-US" altLang="ja-JP" sz="2400" dirty="0">
                  <a:latin typeface="+mj-ea"/>
                  <a:ea typeface="+mj-ea"/>
                </a:endParaRPr>
              </a:p>
              <a:p>
                <a:endParaRPr lang="en-US" altLang="ja-JP" sz="2400" dirty="0">
                  <a:latin typeface="+mj-ea"/>
                  <a:ea typeface="+mj-ea"/>
                </a:endParaRPr>
              </a:p>
              <a:p>
                <a:r>
                  <a:rPr lang="ja-JP" altLang="en-US" sz="2400" dirty="0">
                    <a:latin typeface="+mj-ea"/>
                    <a:ea typeface="+mj-ea"/>
                  </a:rPr>
                  <a:t>求め方・・・</a:t>
                </a:r>
                <a:endParaRPr lang="en-US" altLang="ja-JP" sz="2400" dirty="0">
                  <a:latin typeface="+mj-ea"/>
                  <a:ea typeface="+mj-ea"/>
                </a:endParaRPr>
              </a:p>
              <a:p>
                <a:r>
                  <a:rPr lang="ja-JP" altLang="en-US" sz="2400" dirty="0">
                    <a:latin typeface="+mj-ea"/>
                    <a:ea typeface="+mj-ea"/>
                  </a:rPr>
                  <a:t>　例）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𝐼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=sum(indirect(“D”&amp;D4):indirect(“D”&amp;D6))/3000</a:t>
                </a:r>
              </a:p>
              <a:p>
                <a:r>
                  <a:rPr kumimoji="1" lang="ja-JP" altLang="en-US" b="0" dirty="0"/>
                  <a:t>　</a:t>
                </a:r>
                <a:endParaRPr lang="en-US" altLang="ja-JP" dirty="0"/>
              </a:p>
              <a:p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196752"/>
                <a:ext cx="7344816" cy="4139645"/>
              </a:xfrm>
              <a:blipFill>
                <a:blip r:embed="rId2"/>
                <a:stretch>
                  <a:fillRect l="-2573" t="-1915" b="-2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1564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4587" y="260648"/>
            <a:ext cx="8640960" cy="864096"/>
          </a:xfrm>
        </p:spPr>
        <p:txBody>
          <a:bodyPr/>
          <a:lstStyle/>
          <a:p>
            <a:r>
              <a:rPr kumimoji="1" lang="ja-JP" altLang="en-US" sz="4000" dirty="0"/>
              <a:t>平均燃焼室圧力・平均酸化剤供給圧力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7584" y="1772816"/>
            <a:ext cx="7056784" cy="2880320"/>
          </a:xfrm>
        </p:spPr>
        <p:txBody>
          <a:bodyPr/>
          <a:lstStyle/>
          <a:p>
            <a:r>
              <a:rPr kumimoji="1" lang="ja-JP" altLang="en-US" sz="2400" dirty="0"/>
              <a:t>どちらも燃焼時間中の平均値</a:t>
            </a:r>
            <a:endParaRPr kumimoji="1" lang="en-US" altLang="ja-JP" sz="2400" dirty="0"/>
          </a:p>
          <a:p>
            <a:r>
              <a:rPr lang="ja-JP" altLang="en-US" sz="2400" dirty="0"/>
              <a:t>　→燃焼開始から燃焼終了まで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求め方・・・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較正値や平均推力と同様</a:t>
            </a:r>
            <a:endParaRPr lang="en-US" altLang="ja-JP" sz="2400" dirty="0"/>
          </a:p>
          <a:p>
            <a:r>
              <a:rPr kumimoji="1" lang="ja-JP" altLang="en-US" sz="2400" dirty="0"/>
              <a:t>　→</a:t>
            </a:r>
            <a:r>
              <a:rPr kumimoji="1" lang="en-US" altLang="ja-JP" sz="2400" dirty="0"/>
              <a:t>average</a:t>
            </a:r>
            <a:r>
              <a:rPr kumimoji="1" lang="ja-JP" altLang="en-US" sz="2400" dirty="0"/>
              <a:t>関数と</a:t>
            </a:r>
            <a:r>
              <a:rPr kumimoji="1" lang="en-US" altLang="ja-JP" sz="2400" dirty="0"/>
              <a:t>indirect</a:t>
            </a:r>
            <a:r>
              <a:rPr kumimoji="1" lang="ja-JP" altLang="en-US" sz="2400" dirty="0"/>
              <a:t>関数を用いる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r>
              <a:rPr lang="ja-JP" altLang="en-US" sz="2400" dirty="0"/>
              <a:t>　　　　　　　　　　　　</a:t>
            </a:r>
            <a:r>
              <a:rPr kumimoji="1" lang="ja-JP" altLang="en-US" sz="2400" dirty="0"/>
              <a:t>各自で算出すること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164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67456" y="332656"/>
            <a:ext cx="4714949" cy="690963"/>
          </a:xfrm>
        </p:spPr>
        <p:txBody>
          <a:bodyPr/>
          <a:lstStyle/>
          <a:p>
            <a:r>
              <a:rPr kumimoji="1" lang="ja-JP" altLang="en-US" sz="4000" dirty="0"/>
              <a:t>平均酸化剤質量流量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47736" y="1340768"/>
                <a:ext cx="8064896" cy="3744416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𝑜𝑟𝑖𝑓𝑖𝑐𝑒</m:t>
                        </m:r>
                      </m:sub>
                    </m:sSub>
                    <m:rad>
                      <m:radPr>
                        <m:degHide m:val="on"/>
                        <m:ctrlPr>
                          <a:rPr kumimoji="1"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kumimoji="1" lang="ja-JP" altLang="en-US" sz="2400" dirty="0"/>
                  <a:t>  </a:t>
                </a:r>
                <a:r>
                  <a:rPr lang="ja-JP" altLang="en-US" sz="2400" dirty="0"/>
                  <a:t>単位：</a:t>
                </a:r>
                <a:r>
                  <a:rPr lang="en-US" altLang="ja-JP" sz="2400" dirty="0"/>
                  <a:t>[kg/s]</a:t>
                </a:r>
              </a:p>
              <a:p>
                <a:endParaRPr lang="en-US" altLang="ja-JP" sz="2400" dirty="0"/>
              </a:p>
              <a:p>
                <a:r>
                  <a:rPr kumimoji="1" lang="en-US" altLang="ja-JP" sz="2400" dirty="0"/>
                  <a:t>  </a:t>
                </a:r>
                <a:r>
                  <a:rPr kumimoji="1" lang="ja-JP" altLang="en-US" sz="2400" dirty="0"/>
                  <a:t>→オリフィスを１秒間に通過する酸化剤の質量流量</a:t>
                </a:r>
                <a:endParaRPr kumimoji="1" lang="en-US" altLang="ja-JP" sz="2400" dirty="0"/>
              </a:p>
              <a:p>
                <a:r>
                  <a:rPr lang="en-US" altLang="ja-JP" sz="2400" dirty="0"/>
                  <a:t>  </a:t>
                </a:r>
                <a:r>
                  <a:rPr lang="ja-JP" altLang="en-US" sz="2400" dirty="0"/>
                  <a:t>→オリフィス前後の差圧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</a:t>
                </a:r>
                <a:r>
                  <a:rPr lang="ja-JP" altLang="en-US" sz="2400" dirty="0"/>
                  <a:t>→酸化剤供給圧力と燃焼室圧力の差圧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本来は時間履歴を算出するが</a:t>
                </a:r>
                <a:r>
                  <a:rPr lang="en-US" altLang="ja-JP" sz="2400" dirty="0"/>
                  <a:t>,</a:t>
                </a:r>
                <a:r>
                  <a:rPr lang="ja-JP" altLang="en-US" sz="2400" dirty="0"/>
                  <a:t>今回は簡略化するので・・・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・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値</m:t>
                    </m:r>
                  </m:oMath>
                </a14:m>
                <a:r>
                  <a:rPr kumimoji="1" lang="ja-JP" altLang="en-US" sz="2400" dirty="0"/>
                  <a:t>と酸化剤密度はこちらで計算したものを使用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・差圧も履歴から求めずに平均の供給圧と燃焼圧から算出する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736" y="1340768"/>
                <a:ext cx="8064896" cy="3744416"/>
              </a:xfrm>
              <a:blipFill>
                <a:blip r:embed="rId2"/>
                <a:stretch>
                  <a:fillRect l="-2268" t="-2932" r="-2041" b="-3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1164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4570933" cy="618955"/>
          </a:xfrm>
        </p:spPr>
        <p:txBody>
          <a:bodyPr/>
          <a:lstStyle/>
          <a:p>
            <a:r>
              <a:rPr kumimoji="1" lang="ja-JP" altLang="en-US" sz="4000" dirty="0"/>
              <a:t>平均酸化剤質量流量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7488832" cy="3096344"/>
          </a:xfrm>
        </p:spPr>
        <p:txBody>
          <a:bodyPr/>
          <a:lstStyle/>
          <a:p>
            <a:r>
              <a:rPr kumimoji="1" lang="ja-JP" altLang="en-US" sz="2400" dirty="0"/>
              <a:t>まずはオリフィス断面積を求める</a:t>
            </a:r>
            <a:endParaRPr kumimoji="1" lang="en-US" altLang="ja-JP" sz="2400" dirty="0"/>
          </a:p>
          <a:p>
            <a:r>
              <a:rPr lang="ja-JP" altLang="en-US" sz="2400" dirty="0"/>
              <a:t>　→インジェクタのオリフィス相当径は</a:t>
            </a:r>
            <a:r>
              <a:rPr lang="en-US" altLang="ja-JP" sz="2400" dirty="0">
                <a:solidFill>
                  <a:srgbClr val="FF0000"/>
                </a:solidFill>
              </a:rPr>
              <a:t>φ4.53</a:t>
            </a:r>
            <a:r>
              <a:rPr lang="en-US" altLang="ja-JP" sz="2400" dirty="0"/>
              <a:t>[mm]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この酸化剤質量流量</a:t>
            </a:r>
            <a:r>
              <a:rPr lang="ja-JP" altLang="en-US" sz="2400" dirty="0"/>
              <a:t>は</a:t>
            </a:r>
            <a:r>
              <a:rPr lang="ja-JP" altLang="en-US" sz="2400" dirty="0">
                <a:solidFill>
                  <a:srgbClr val="FF0000"/>
                </a:solidFill>
              </a:rPr>
              <a:t>燃焼時間中の平均</a:t>
            </a:r>
            <a:r>
              <a:rPr lang="ja-JP" altLang="en-US" sz="2400" dirty="0"/>
              <a:t>である</a:t>
            </a:r>
            <a:endParaRPr lang="en-US" altLang="ja-JP" sz="2400" dirty="0"/>
          </a:p>
          <a:p>
            <a:r>
              <a:rPr kumimoji="1" lang="ja-JP" altLang="en-US" sz="2400" dirty="0"/>
              <a:t>　→使用する圧力が燃焼時間中の平均値であるため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8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4680520" cy="576064"/>
          </a:xfrm>
        </p:spPr>
        <p:txBody>
          <a:bodyPr/>
          <a:lstStyle/>
          <a:p>
            <a:r>
              <a:rPr kumimoji="1" lang="ja-JP" altLang="en-US" sz="4000" dirty="0"/>
              <a:t>平均燃料質量流量①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340768"/>
                <a:ext cx="7200800" cy="3456384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ja-JP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ja-JP" altLang="en-US" sz="2400" dirty="0"/>
                  <a:t>   単位：</a:t>
                </a:r>
                <a:r>
                  <a:rPr kumimoji="1" lang="en-US" altLang="ja-JP" sz="2400" dirty="0"/>
                  <a:t>[kg/s]</a:t>
                </a:r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　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秒間に流出する燃焼時間中の燃料の質量流量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→ポート径と燃料後退速度の時間履歴が必要になる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　 →</a:t>
                </a:r>
                <a:r>
                  <a:rPr lang="en-US" altLang="ja-JP" sz="2400" dirty="0"/>
                  <a:t>end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point</a:t>
                </a:r>
                <a:r>
                  <a:rPr lang="ja-JP" altLang="en-US" sz="2400" dirty="0"/>
                  <a:t>法を使って解析する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 end point</a:t>
                </a:r>
                <a:r>
                  <a:rPr lang="ja-JP" altLang="en-US" sz="2400" dirty="0"/>
                  <a:t>法とは？</a:t>
                </a:r>
                <a:endParaRPr lang="en-US" altLang="ja-JP" sz="2400" dirty="0"/>
              </a:p>
              <a:p>
                <a:r>
                  <a:rPr lang="ja-JP" altLang="en-US" sz="2400" dirty="0"/>
                  <a:t>　→初期値と終了値の差分を任意の時間で除する方法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340768"/>
                <a:ext cx="7200800" cy="3456384"/>
              </a:xfrm>
              <a:blipFill>
                <a:blip r:embed="rId2"/>
                <a:stretch>
                  <a:fillRect l="-2625" t="-4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59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3902968" cy="750539"/>
          </a:xfrm>
        </p:spPr>
        <p:txBody>
          <a:bodyPr>
            <a:normAutofit/>
          </a:bodyPr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計測できる値とは</a:t>
            </a:r>
            <a:endParaRPr sz="40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9592" y="1628800"/>
            <a:ext cx="5394176" cy="115212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実験前に確認できるパラメータ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・事前に計測して得られる値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・初期ポート径</a:t>
            </a:r>
            <a:r>
              <a:rPr lang="en-US" altLang="ja-JP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, </a:t>
            </a: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初期燃料質量　　ｅｔｃ</a:t>
            </a:r>
            <a:r>
              <a:rPr lang="en-US" altLang="ja-JP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.</a:t>
            </a:r>
            <a:endParaRPr lang="ja-JP" altLang="en-US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57424" y="3429000"/>
            <a:ext cx="5402436" cy="12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実験を行い判明するパラメータ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・試験を行わないとわからない値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・発生推力</a:t>
            </a:r>
            <a:r>
              <a:rPr lang="en-US" altLang="ja-JP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, </a:t>
            </a: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燃焼後の燃料質量　　</a:t>
            </a:r>
            <a:r>
              <a:rPr lang="en-US" altLang="ja-JP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etc.</a:t>
            </a:r>
            <a:endParaRPr lang="ja-JP" altLang="en-US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4714949" cy="690963"/>
          </a:xfrm>
        </p:spPr>
        <p:txBody>
          <a:bodyPr/>
          <a:lstStyle/>
          <a:p>
            <a:r>
              <a:rPr kumimoji="1" lang="ja-JP" altLang="en-US" sz="4000" dirty="0"/>
              <a:t>平均燃料質量流量②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340768"/>
                <a:ext cx="7444120" cy="3888432"/>
              </a:xfrm>
            </p:spPr>
            <p:txBody>
              <a:bodyPr/>
              <a:lstStyle/>
              <a:p>
                <a:r>
                  <a:rPr lang="en-US" altLang="ja-JP" sz="2400" dirty="0"/>
                  <a:t>end point</a:t>
                </a:r>
                <a:r>
                  <a:rPr lang="ja-JP" altLang="en-US" sz="2400" dirty="0"/>
                  <a:t>法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→初期値や終了値はＦＧＣの質量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　 →燃料の質量変化を知るため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</a:t>
                </a:r>
                <a:r>
                  <a:rPr lang="ja-JP" altLang="en-US" sz="2400" dirty="0"/>
                  <a:t> →</a:t>
                </a:r>
                <a:r>
                  <a:rPr lang="en-US" altLang="ja-JP" sz="2400" dirty="0"/>
                  <a:t>All</a:t>
                </a:r>
                <a:r>
                  <a:rPr lang="ja-JP" altLang="en-US" sz="2400" dirty="0"/>
                  <a:t>の質量では</a:t>
                </a:r>
                <a:r>
                  <a:rPr lang="en-US" altLang="ja-JP" sz="2400" dirty="0"/>
                  <a:t>B.P</a:t>
                </a:r>
                <a:r>
                  <a:rPr lang="ja-JP" altLang="en-US" sz="2400" dirty="0"/>
                  <a:t>やアブレータの質量変化も入る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  <a:p>
                <a:r>
                  <a:rPr kumimoji="1" lang="ja-JP" altLang="en-US" sz="2400" dirty="0"/>
                  <a:t>よって</a:t>
                </a:r>
                <a:r>
                  <a:rPr kumimoji="1" lang="en-US" altLang="ja-JP" sz="2400" dirty="0"/>
                  <a:t>,</a:t>
                </a:r>
                <a:r>
                  <a:rPr lang="ja-JP" altLang="en-US" sz="2400" dirty="0"/>
                  <a:t>燃料質量流量は次式で表せる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　　　　　　　　　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𝐹𝐺𝐶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340768"/>
                <a:ext cx="7444120" cy="3888432"/>
              </a:xfrm>
              <a:blipFill>
                <a:blip r:embed="rId2"/>
                <a:stretch>
                  <a:fillRect l="-2457" t="-4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167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4210893" cy="618955"/>
          </a:xfrm>
        </p:spPr>
        <p:txBody>
          <a:bodyPr/>
          <a:lstStyle/>
          <a:p>
            <a:r>
              <a:rPr lang="ja-JP" altLang="en-US" sz="4000" dirty="0"/>
              <a:t>アブレータ質量流量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412776"/>
                <a:ext cx="7632848" cy="3456384"/>
              </a:xfrm>
            </p:spPr>
            <p:txBody>
              <a:bodyPr/>
              <a:lstStyle/>
              <a:p>
                <a:r>
                  <a:rPr lang="ja-JP" altLang="en-US" sz="2400" dirty="0"/>
                  <a:t>Ｉｓｐを算出するためにアブレータの流出も含める必要がある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これも</a:t>
                </a:r>
                <a:r>
                  <a:rPr kumimoji="1" lang="en-US" altLang="ja-JP" sz="2400" dirty="0"/>
                  <a:t>end point</a:t>
                </a:r>
                <a:r>
                  <a:rPr kumimoji="1" lang="ja-JP" altLang="en-US" sz="2400" dirty="0"/>
                  <a:t>法で求める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　→</a:t>
                </a:r>
                <a:r>
                  <a:rPr lang="en-US" altLang="ja-JP" sz="2400" dirty="0"/>
                  <a:t>ACC</a:t>
                </a:r>
                <a:r>
                  <a:rPr lang="ja-JP" altLang="en-US" sz="2400" dirty="0"/>
                  <a:t>の質量変化を燃焼時間で除すればよい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よって</a:t>
                </a:r>
                <a:r>
                  <a:rPr lang="en-US" altLang="ja-JP" sz="2400" dirty="0"/>
                  <a:t>,</a:t>
                </a:r>
                <a:r>
                  <a:rPr lang="ja-JP" altLang="en-US" sz="2400" dirty="0"/>
                  <a:t>質量流量は次式で表せる</a:t>
                </a:r>
                <a:endParaRPr lang="en-US" altLang="ja-JP" sz="2400" dirty="0"/>
              </a:p>
              <a:p>
                <a:r>
                  <a:rPr lang="ja-JP" altLang="en-US" sz="2400" dirty="0"/>
                  <a:t>　　　　　</a:t>
                </a:r>
                <a:endParaRPr lang="en-US" altLang="ja-JP" sz="2400" dirty="0"/>
              </a:p>
              <a:p>
                <a:r>
                  <a:rPr lang="ja-JP" altLang="en-US" sz="2400" dirty="0"/>
                  <a:t>　　　　　　　　　　　　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2400" dirty="0"/>
              </a:p>
              <a:p>
                <a:endParaRPr lang="en-US" altLang="ja-JP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412776"/>
                <a:ext cx="7632848" cy="3456384"/>
              </a:xfrm>
              <a:blipFill>
                <a:blip r:embed="rId2"/>
                <a:stretch>
                  <a:fillRect l="-2396" t="-4586" r="-1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215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786957" cy="834979"/>
          </a:xfrm>
        </p:spPr>
        <p:txBody>
          <a:bodyPr/>
          <a:lstStyle/>
          <a:p>
            <a:r>
              <a:rPr kumimoji="1" lang="ja-JP" altLang="en-US" sz="4000" dirty="0"/>
              <a:t>平均推進剤質量流量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484784"/>
                <a:ext cx="8058662" cy="3240360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  単位：</a:t>
                </a:r>
                <a:r>
                  <a:rPr kumimoji="1" lang="en-US" altLang="ja-JP" sz="2400" dirty="0"/>
                  <a:t>[kg/s]</a:t>
                </a:r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　→１秒間に燃焼時間中ノズルから流出する推進剤質量流量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→検査する面によって定義は変化する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　→</a:t>
                </a:r>
                <a:r>
                  <a:rPr lang="en-US" altLang="ja-JP" sz="2400" dirty="0"/>
                  <a:t>B.P</a:t>
                </a:r>
                <a:r>
                  <a:rPr lang="ja-JP" altLang="en-US" sz="2400" dirty="0"/>
                  <a:t>なら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は無しになる</a:t>
                </a:r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484784"/>
                <a:ext cx="8058662" cy="3240360"/>
              </a:xfrm>
              <a:blipFill>
                <a:blip r:embed="rId2"/>
                <a:stretch>
                  <a:fillRect l="-2269" t="-4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613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2266677" cy="474939"/>
          </a:xfrm>
        </p:spPr>
        <p:txBody>
          <a:bodyPr/>
          <a:lstStyle/>
          <a:p>
            <a:r>
              <a:rPr kumimoji="1" lang="ja-JP" altLang="en-US" sz="4000" dirty="0"/>
              <a:t>酸燃比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1557" y="1484784"/>
                <a:ext cx="6912768" cy="1728192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 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O/F=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  </a:t>
                </a:r>
                <a:r>
                  <a:rPr lang="ja-JP" altLang="en-US" sz="2400" dirty="0"/>
                  <a:t>単位</a:t>
                </a:r>
                <a:r>
                  <a:rPr lang="en-US" altLang="ja-JP" sz="2400" dirty="0"/>
                  <a:t>[-]</a:t>
                </a:r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　→酸化剤質量流量と燃料質量流量の比</a:t>
                </a:r>
                <a:endParaRPr lang="en-US" altLang="ja-JP" sz="2400" dirty="0"/>
              </a:p>
              <a:p>
                <a:r>
                  <a:rPr lang="ja-JP" altLang="en-US" sz="2400" dirty="0"/>
                  <a:t>　→もしくは酸化剤消費量と燃料消費量の比</a:t>
                </a:r>
                <a:endParaRPr lang="en-US" altLang="ja-JP" sz="2400" dirty="0"/>
              </a:p>
              <a:p>
                <a:r>
                  <a:rPr lang="ja-JP" altLang="en-US" sz="2400" dirty="0"/>
                  <a:t>　 →酸化剤過剰率とも呼ばれる</a:t>
                </a:r>
                <a:endParaRPr lang="en-US" altLang="ja-JP" sz="240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1557" y="1484784"/>
                <a:ext cx="6912768" cy="1728192"/>
              </a:xfrm>
              <a:blipFill>
                <a:blip r:embed="rId2"/>
                <a:stretch>
                  <a:fillRect l="-2646" t="-8481" b="-7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137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8197" y="260648"/>
            <a:ext cx="4210893" cy="762971"/>
          </a:xfrm>
        </p:spPr>
        <p:txBody>
          <a:bodyPr/>
          <a:lstStyle/>
          <a:p>
            <a:r>
              <a:rPr kumimoji="1" lang="ja-JP" altLang="en-US" sz="4000" dirty="0"/>
              <a:t>燃焼終了時ポート径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2" y="1412776"/>
                <a:ext cx="8259076" cy="2808312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ja-JP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・</m:t>
                            </m:r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𝐹𝐺𝐶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𝑓𝑖𝑛𝑎𝑙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𝐹𝐺𝐶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ja-JP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ja-JP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・</m:t>
                            </m:r>
                            <m:sSub>
                              <m:sSubPr>
                                <m:ctrlPr>
                                  <a:rPr lang="en-US" altLang="ja-JP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ja-JP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・</m:t>
                            </m:r>
                            <m:sSub>
                              <m:sSubPr>
                                <m:ctrlPr>
                                  <a:rPr lang="en-US" altLang="ja-JP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𝑖𝑛𝑖𝑡𝑖𝑎𝑙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rad>
                  </m:oMath>
                </a14:m>
                <a:r>
                  <a:rPr kumimoji="1" lang="ja-JP" altLang="en-US" sz="2400" dirty="0"/>
                  <a:t>  </a:t>
                </a:r>
                <a:r>
                  <a:rPr lang="ja-JP" altLang="en-US" sz="2400" dirty="0"/>
                  <a:t>単位</a:t>
                </a:r>
                <a:r>
                  <a:rPr lang="en-US" altLang="ja-JP" sz="2400" dirty="0"/>
                  <a:t>[m]</a:t>
                </a:r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燃焼後のポート径はいびつなため測定不可能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→燃焼後の</a:t>
                </a:r>
                <a:r>
                  <a:rPr kumimoji="1" lang="en-US" altLang="ja-JP" sz="2400" dirty="0"/>
                  <a:t>FGC</a:t>
                </a:r>
                <a:r>
                  <a:rPr kumimoji="1" lang="ja-JP" altLang="en-US" sz="2400" dirty="0"/>
                  <a:t>質量と初期ポート径から算出する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　→燃料密度と燃料長さが不変だと仮定のもと定義している</a:t>
                </a:r>
                <a:endParaRPr kumimoji="1" lang="en-US" altLang="ja-JP" sz="2400" dirty="0"/>
              </a:p>
              <a:p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1412776"/>
                <a:ext cx="8259076" cy="2808312"/>
              </a:xfrm>
              <a:blipFill>
                <a:blip r:embed="rId2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3256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2698725" cy="690963"/>
          </a:xfrm>
        </p:spPr>
        <p:txBody>
          <a:bodyPr/>
          <a:lstStyle/>
          <a:p>
            <a:r>
              <a:rPr kumimoji="1" lang="ja-JP" altLang="en-US" sz="4000" dirty="0"/>
              <a:t>スライバ率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99592" y="1412776"/>
                <a:ext cx="7416824" cy="3168352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 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f>
                      <m:f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𝑖𝑛𝑖𝑡𝑖𝑎𝑙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𝑜𝑢𝑡𝑒𝑟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𝑖𝑛𝑖𝑡𝑖𝑎𝑙</m:t>
                            </m:r>
                          </m:sub>
                        </m:sSub>
                      </m:den>
                    </m:f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ja-JP" sz="2400" dirty="0">
                    <a:solidFill>
                      <a:srgbClr val="FF0000"/>
                    </a:solidFill>
                  </a:rPr>
                  <a:t>100   </a:t>
                </a:r>
                <a:r>
                  <a:rPr kumimoji="1" lang="ja-JP" altLang="en-US" sz="2400" dirty="0"/>
                  <a:t>単位</a:t>
                </a:r>
                <a:r>
                  <a:rPr kumimoji="1" lang="en-US" altLang="ja-JP" sz="2400" dirty="0"/>
                  <a:t>[%]</a:t>
                </a:r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　→未燃の燃料が燃焼後どれだけ残っているかを示す</a:t>
                </a:r>
                <a:endParaRPr lang="en-US" altLang="ja-JP" sz="2400" dirty="0"/>
              </a:p>
              <a:p>
                <a:r>
                  <a:rPr lang="en-US" altLang="ja-JP" sz="2400" dirty="0"/>
                  <a:t> </a:t>
                </a:r>
                <a:r>
                  <a:rPr lang="ja-JP" altLang="en-US" sz="2400" dirty="0"/>
                  <a:t>   →先程求めた燃焼終了後ポート径を使う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  <a:p>
                <a:r>
                  <a:rPr kumimoji="1" lang="ja-JP" altLang="en-US" sz="2400" dirty="0"/>
                  <a:t>この時</a:t>
                </a:r>
                <a:r>
                  <a:rPr kumimoji="1" lang="en-US" altLang="ja-JP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𝑜𝑢𝑡𝑒𝑟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𝑐𝑎𝑟𝑡𝑟𝑖𝑑𝑔𝑒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/>
                  <a:t>同様のもの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　→今回はこちらが用意した燃料外径の値を使う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　</a:t>
                </a:r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99592" y="1412776"/>
                <a:ext cx="7416824" cy="3168352"/>
              </a:xfrm>
              <a:blipFill>
                <a:blip r:embed="rId2"/>
                <a:stretch>
                  <a:fillRect l="-2549" t="-7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017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3642" y="332656"/>
            <a:ext cx="7852774" cy="576064"/>
          </a:xfrm>
        </p:spPr>
        <p:txBody>
          <a:bodyPr/>
          <a:lstStyle/>
          <a:p>
            <a:r>
              <a:rPr kumimoji="1" lang="ja-JP" altLang="en-US" sz="4000" dirty="0"/>
              <a:t>平均酸化剤質量流束　～質量流量～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0520" y="1484784"/>
                <a:ext cx="8441960" cy="3888432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・質量流束　　　定義：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kumimoji="1" lang="en-US" altLang="ja-JP" sz="2400" dirty="0">
                    <a:solidFill>
                      <a:srgbClr val="FF0000"/>
                    </a:solidFill>
                  </a:rPr>
                  <a:t>/A  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　　　</a:t>
                </a:r>
                <a:r>
                  <a:rPr kumimoji="1" lang="ja-JP" altLang="en-US" sz="2400" dirty="0"/>
                  <a:t>単位：</a:t>
                </a:r>
                <a:r>
                  <a:rPr kumimoji="1" lang="en-US" altLang="ja-JP" sz="2400" dirty="0"/>
                  <a:t>[kg/s-m^2]</a:t>
                </a:r>
              </a:p>
              <a:p>
                <a:r>
                  <a:rPr lang="ja-JP" altLang="en-US" sz="2400" dirty="0"/>
                  <a:t>　→単位時間当たりに単位面積を通過する質量流量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・酸化剤質量流束　　定義：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𝑝𝑜𝑟𝑡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  </a:t>
                </a:r>
                <a:r>
                  <a:rPr lang="ja-JP" altLang="en-US" sz="2400" dirty="0"/>
                  <a:t>単位：</a:t>
                </a:r>
                <a:r>
                  <a:rPr lang="en-US" altLang="ja-JP" sz="2400" dirty="0"/>
                  <a:t>[kg/s-m^2]</a:t>
                </a:r>
              </a:p>
              <a:p>
                <a:r>
                  <a:rPr kumimoji="1" lang="ja-JP" altLang="en-US" sz="2400" dirty="0"/>
                  <a:t>　→単位時間当たりにポート断面積を通過する酸化剤質質量流量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　→燃焼時間中の平均酸化剤質量流束を求めたい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 ポート断面積は燃焼開始から燃焼終了まで広がる</a:t>
                </a:r>
                <a:endParaRPr lang="en-US" altLang="ja-JP" sz="2400" dirty="0"/>
              </a:p>
              <a:p>
                <a:r>
                  <a:rPr lang="ja-JP" altLang="en-US" sz="2400" dirty="0"/>
                  <a:t>　→初期値と終了値の平均値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average(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ja-JP" altLang="en-US" sz="2400" dirty="0"/>
                  <a:t>　 →ここから断面積を算出する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0520" y="1484784"/>
                <a:ext cx="8441960" cy="3888432"/>
              </a:xfrm>
              <a:blipFill>
                <a:blip r:embed="rId2"/>
                <a:stretch>
                  <a:fillRect l="-2238" t="-4082" r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1683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3672408" cy="720080"/>
          </a:xfrm>
        </p:spPr>
        <p:txBody>
          <a:bodyPr/>
          <a:lstStyle/>
          <a:p>
            <a:r>
              <a:rPr lang="ja-JP" altLang="en-US" sz="4000" dirty="0"/>
              <a:t>燃料後退速度①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7544" y="1340768"/>
                <a:ext cx="8532440" cy="2736304"/>
              </a:xfrm>
            </p:spPr>
            <p:txBody>
              <a:bodyPr/>
              <a:lstStyle/>
              <a:p>
                <a:r>
                  <a:rPr lang="ja-JP" altLang="en-US" sz="2400" dirty="0"/>
                  <a:t>定義：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ja-JP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𝑖𝑛𝑖𝑡𝑖𝑎𝑙</m:t>
                            </m:r>
                          </m:sub>
                        </m:sSub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/>
                  <a:t>   単位</a:t>
                </a:r>
                <a:r>
                  <a:rPr lang="en-US" altLang="ja-JP" sz="2400" dirty="0"/>
                  <a:t>[mm/s]</a:t>
                </a:r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　→燃料が燃焼中に１秒間でどれだけ後退するか示す</a:t>
                </a:r>
                <a:endParaRPr lang="en-US" altLang="ja-JP" sz="2400" dirty="0"/>
              </a:p>
              <a:p>
                <a:r>
                  <a:rPr lang="ja-JP" altLang="en-US" sz="2400" dirty="0"/>
                  <a:t>　 →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半径換算</a:t>
                </a:r>
                <a:r>
                  <a:rPr lang="ja-JP" altLang="en-US" sz="2400" dirty="0"/>
                  <a:t>であることに注意する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分母の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を忘れずに！</a:t>
                </a:r>
                <a:r>
                  <a:rPr lang="en-US" altLang="ja-JP" sz="2400" dirty="0"/>
                  <a:t>)</a:t>
                </a:r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この時</a:t>
                </a:r>
                <a:r>
                  <a:rPr lang="en-US" altLang="ja-JP" sz="2400" dirty="0"/>
                  <a:t>,</a:t>
                </a:r>
                <a:r>
                  <a:rPr lang="ja-JP" altLang="en-US" sz="2400" dirty="0"/>
                  <a:t>先程の終了時ポート径を使っているため・・・</a:t>
                </a:r>
                <a:endParaRPr lang="en-US" altLang="ja-JP" sz="2400" dirty="0"/>
              </a:p>
              <a:p>
                <a:r>
                  <a:rPr lang="ja-JP" altLang="en-US" sz="2400" dirty="0"/>
                  <a:t>　→燃料密度と燃料長さは不変と仮定して計算していることに注意</a:t>
                </a:r>
                <a:endParaRPr lang="en-US" altLang="ja-JP" sz="2400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1340768"/>
                <a:ext cx="8532440" cy="2736304"/>
              </a:xfrm>
              <a:blipFill>
                <a:blip r:embed="rId2"/>
                <a:stretch>
                  <a:fillRect l="-2216" t="-2450" r="-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615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0097" y="332656"/>
            <a:ext cx="3456384" cy="576064"/>
          </a:xfrm>
        </p:spPr>
        <p:txBody>
          <a:bodyPr/>
          <a:lstStyle/>
          <a:p>
            <a:r>
              <a:rPr kumimoji="1" lang="ja-JP" altLang="en-US" sz="4000" dirty="0"/>
              <a:t>燃料後退速度②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0097" y="1340768"/>
                <a:ext cx="8179768" cy="2808312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ja-JP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sz="2400" dirty="0"/>
                  <a:t>    </a:t>
                </a:r>
                <a:r>
                  <a:rPr lang="ja-JP" altLang="en-US" sz="2400" dirty="0"/>
                  <a:t>単位：</a:t>
                </a:r>
                <a:r>
                  <a:rPr lang="en-US" altLang="ja-JP" sz="2400" dirty="0"/>
                  <a:t>[mm/s]</a:t>
                </a:r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　→これは実験で得た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ja-JP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ja-JP" altLang="en-US" sz="2400" dirty="0"/>
                  <a:t>を用いて</a:t>
                </a:r>
                <a:r>
                  <a:rPr lang="en-US" altLang="ja-JP" sz="2400" dirty="0"/>
                  <a:t>a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n</a:t>
                </a:r>
                <a:r>
                  <a:rPr lang="ja-JP" altLang="en-US" sz="2400" dirty="0"/>
                  <a:t>を求めるために使う</a:t>
                </a:r>
                <a:endParaRPr lang="en-US" altLang="ja-JP" sz="2400" dirty="0"/>
              </a:p>
              <a:p>
                <a:r>
                  <a:rPr lang="ja-JP" altLang="en-US" sz="2400" dirty="0"/>
                  <a:t>　 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ja-JP" altLang="en-US" sz="2400" dirty="0"/>
                  <a:t>を実験で変化させて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ja-JP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ja-JP" altLang="en-US" sz="2400" dirty="0"/>
                  <a:t>を取得する</a:t>
                </a:r>
                <a:endParaRPr lang="en-US" altLang="ja-JP" sz="2400" dirty="0"/>
              </a:p>
              <a:p>
                <a:r>
                  <a:rPr lang="ja-JP" altLang="en-US" sz="2400" dirty="0"/>
                  <a:t>　 →近似式で作れる</a:t>
                </a:r>
                <a:endParaRPr lang="en-US" altLang="ja-JP" sz="2400" dirty="0"/>
              </a:p>
              <a:p>
                <a:r>
                  <a:rPr lang="ja-JP" altLang="en-US" sz="2400" dirty="0"/>
                  <a:t>　 →これが燃料後退速度式と呼ばれるもの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この式をもとにモータの性能計算を行っている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0097" y="1340768"/>
                <a:ext cx="8179768" cy="2808312"/>
              </a:xfrm>
              <a:blipFill>
                <a:blip r:embed="rId2"/>
                <a:stretch>
                  <a:fillRect l="-2312" t="-56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3091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4104456" cy="792088"/>
          </a:xfrm>
        </p:spPr>
        <p:txBody>
          <a:bodyPr/>
          <a:lstStyle/>
          <a:p>
            <a:r>
              <a:rPr kumimoji="1" lang="ja-JP" altLang="en-US" sz="4000" dirty="0"/>
              <a:t>燃料後退速度③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2"/>
            <a:ext cx="7219899" cy="444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2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3758952" cy="60652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欲しい値とは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1560" y="1628800"/>
                <a:ext cx="657423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+mj-ea"/>
                    <a:ea typeface="+mj-ea"/>
                  </a:rPr>
                  <a:t>・</a:t>
                </a:r>
                <a:r>
                  <a:rPr kumimoji="1" lang="en-US" altLang="ja-JP" sz="2400" dirty="0">
                    <a:latin typeface="+mj-ea"/>
                    <a:ea typeface="+mj-ea"/>
                  </a:rPr>
                  <a:t>B.P</a:t>
                </a:r>
                <a:r>
                  <a:rPr kumimoji="1" lang="ja-JP" altLang="en-US" sz="2400" dirty="0">
                    <a:latin typeface="+mj-ea"/>
                    <a:ea typeface="+mj-ea"/>
                  </a:rPr>
                  <a:t>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L</m:t>
                        </m:r>
                      </m:e>
                      <m:sup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  <a:ea typeface="+mj-ea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+mj-ea"/>
                    <a:ea typeface="+mj-ea"/>
                  </a:rPr>
                  <a:t>試験ならば</a:t>
                </a:r>
                <a:r>
                  <a:rPr kumimoji="1" lang="en-US" altLang="ja-JP" sz="2400" dirty="0">
                    <a:latin typeface="+mj-ea"/>
                    <a:ea typeface="+mj-ea"/>
                  </a:rPr>
                  <a:t>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p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ja-JP" sz="2400" dirty="0">
                    <a:latin typeface="+mj-ea"/>
                    <a:ea typeface="+mj-ea"/>
                  </a:rPr>
                  <a:t>(</a:t>
                </a:r>
                <a:r>
                  <a:rPr kumimoji="1" lang="ja-JP" altLang="en-US" sz="2400" dirty="0">
                    <a:latin typeface="+mj-ea"/>
                    <a:ea typeface="+mj-ea"/>
                  </a:rPr>
                  <a:t>理論特性排気速度）</a:t>
                </a:r>
                <a:endParaRPr kumimoji="1" lang="en-US" altLang="ja-JP" sz="2400" dirty="0">
                  <a:latin typeface="+mj-ea"/>
                  <a:ea typeface="+mj-ea"/>
                </a:endParaRPr>
              </a:p>
              <a:p>
                <a:r>
                  <a:rPr kumimoji="1" lang="ja-JP" altLang="en-US" sz="2400" dirty="0">
                    <a:latin typeface="+mj-ea"/>
                    <a:ea typeface="+mj-ea"/>
                  </a:rPr>
                  <a:t>・燃料の試験であれば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en-US" altLang="ja-JP" sz="2400" dirty="0">
                    <a:latin typeface="+mj-ea"/>
                    <a:ea typeface="+mj-ea"/>
                  </a:rPr>
                  <a:t>(</a:t>
                </a:r>
                <a:r>
                  <a:rPr kumimoji="1" lang="ja-JP" altLang="en-US" sz="2400" dirty="0">
                    <a:latin typeface="+mj-ea"/>
                    <a:ea typeface="+mj-ea"/>
                  </a:rPr>
                  <a:t>燃料後退速度</a:t>
                </a:r>
                <a:r>
                  <a:rPr kumimoji="1" lang="en-US" altLang="ja-JP" sz="2400" dirty="0">
                    <a:latin typeface="+mj-ea"/>
                    <a:ea typeface="+mj-ea"/>
                  </a:rPr>
                  <a:t>)</a:t>
                </a:r>
              </a:p>
              <a:p>
                <a:r>
                  <a:rPr kumimoji="1" lang="ja-JP" altLang="en-US" sz="2400" dirty="0">
                    <a:latin typeface="+mj-ea"/>
                    <a:ea typeface="+mj-ea"/>
                  </a:rPr>
                  <a:t>・ノズルの性能であれば</a:t>
                </a:r>
                <a:r>
                  <a:rPr kumimoji="1" lang="en-US" altLang="ja-JP" sz="2400" dirty="0">
                    <a:latin typeface="+mj-ea"/>
                    <a:ea typeface="+mj-ea"/>
                  </a:rPr>
                  <a:t>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+mj-ea"/>
                          </a:rPr>
                          <m:t>F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+mj-ea"/>
                    <a:ea typeface="+mj-ea"/>
                  </a:rPr>
                  <a:t>(</a:t>
                </a:r>
                <a:r>
                  <a:rPr kumimoji="1" lang="ja-JP" altLang="en-US" sz="2400" dirty="0">
                    <a:latin typeface="+mj-ea"/>
                    <a:ea typeface="+mj-ea"/>
                  </a:rPr>
                  <a:t>理論推力係数</a:t>
                </a:r>
                <a:r>
                  <a:rPr kumimoji="1" lang="en-US" altLang="ja-JP" sz="2400" dirty="0">
                    <a:latin typeface="+mj-ea"/>
                    <a:ea typeface="+mj-ea"/>
                  </a:rPr>
                  <a:t>)</a:t>
                </a:r>
              </a:p>
              <a:p>
                <a:endParaRPr kumimoji="1" lang="en-US" altLang="ja-JP" sz="2400" dirty="0">
                  <a:latin typeface="+mj-ea"/>
                  <a:ea typeface="+mj-ea"/>
                </a:endParaRPr>
              </a:p>
              <a:p>
                <a:endParaRPr kumimoji="1" lang="en-US" altLang="ja-JP" sz="2400" dirty="0">
                  <a:latin typeface="+mj-ea"/>
                  <a:ea typeface="+mj-ea"/>
                </a:endParaRPr>
              </a:p>
              <a:p>
                <a:r>
                  <a:rPr kumimoji="1" lang="en-US" altLang="ja-JP" sz="2400" dirty="0">
                    <a:latin typeface="+mj-ea"/>
                    <a:ea typeface="+mj-ea"/>
                  </a:rPr>
                  <a:t>※</a:t>
                </a:r>
                <a:r>
                  <a:rPr kumimoji="1" lang="ja-JP" altLang="en-US" sz="2400" dirty="0">
                    <a:latin typeface="+mj-ea"/>
                    <a:ea typeface="+mj-ea"/>
                  </a:rPr>
                  <a:t>実験のコンフィグによって異なる</a:t>
                </a:r>
                <a:endParaRPr kumimoji="1" lang="en-US" altLang="ja-JP" sz="2400" dirty="0">
                  <a:latin typeface="+mj-ea"/>
                  <a:ea typeface="+mj-ea"/>
                </a:endParaRPr>
              </a:p>
              <a:p>
                <a:r>
                  <a:rPr kumimoji="1" lang="en-US" altLang="ja-JP" sz="2400" dirty="0">
                    <a:latin typeface="+mj-ea"/>
                    <a:ea typeface="+mj-ea"/>
                  </a:rPr>
                  <a:t>※</a:t>
                </a:r>
                <a:r>
                  <a:rPr kumimoji="1" lang="ja-JP" altLang="en-US" sz="2400" dirty="0">
                    <a:latin typeface="+mj-ea"/>
                    <a:ea typeface="+mj-ea"/>
                  </a:rPr>
                  <a:t>実験によって重視するパラメータは変わってくる</a:t>
                </a:r>
                <a:endParaRPr kumimoji="1" lang="en-US" altLang="ja-JP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6574236" cy="2677656"/>
              </a:xfrm>
              <a:prstGeom prst="rect">
                <a:avLst/>
              </a:prstGeom>
              <a:blipFill>
                <a:blip r:embed="rId3"/>
                <a:stretch>
                  <a:fillRect l="-1390" t="-2506" r="-185" b="-4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5291013" cy="906987"/>
          </a:xfrm>
        </p:spPr>
        <p:txBody>
          <a:bodyPr/>
          <a:lstStyle/>
          <a:p>
            <a:r>
              <a:rPr kumimoji="1" lang="ja-JP" altLang="en-US" sz="4000" dirty="0"/>
              <a:t>平均推力係数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412776"/>
                <a:ext cx="8208912" cy="3240360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𝑡h𝑟𝑜𝑎𝑡</m:t>
                            </m:r>
                          </m:sub>
                        </m:sSub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/>
                  <a:t> 　　単位</a:t>
                </a:r>
                <a:r>
                  <a:rPr kumimoji="1" lang="en-US" altLang="ja-JP" sz="2400" dirty="0"/>
                  <a:t>[-]</a:t>
                </a:r>
              </a:p>
              <a:p>
                <a:endParaRPr lang="en-US" altLang="ja-JP" sz="2400" dirty="0"/>
              </a:p>
              <a:p>
                <a:r>
                  <a:rPr kumimoji="1" lang="ja-JP" altLang="en-US" sz="2400" dirty="0"/>
                  <a:t>　→ノズルなしのモータが発生させる推力を何倍にしたかを示す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　 →要するにノズルがどれだけお仕事したか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　→本来ならば時間履歴から計算する</a:t>
                </a:r>
                <a:endParaRPr lang="en-US" altLang="ja-JP" sz="2400" dirty="0"/>
              </a:p>
              <a:p>
                <a:r>
                  <a:rPr lang="ja-JP" altLang="en-US" sz="2400" dirty="0"/>
                  <a:t>　 →今回は簡略化のために平均を用いて計算</a:t>
                </a:r>
                <a:endParaRPr lang="en-US" altLang="ja-JP" sz="2400" dirty="0"/>
              </a:p>
              <a:p>
                <a:r>
                  <a:rPr lang="ja-JP" altLang="en-US" sz="2400" dirty="0"/>
                  <a:t>　→これも燃焼時間中の平均値を求めたい</a:t>
                </a:r>
                <a:endParaRPr lang="en-US" altLang="ja-JP" sz="2400" dirty="0"/>
              </a:p>
              <a:p>
                <a:r>
                  <a:rPr lang="ja-JP" altLang="en-US" sz="2400" dirty="0"/>
                  <a:t>　 →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平均推力</a:t>
                </a:r>
                <a:r>
                  <a:rPr lang="ja-JP" altLang="en-US" sz="2400" dirty="0"/>
                  <a:t>と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平均燃焼室圧力</a:t>
                </a:r>
                <a:r>
                  <a:rPr lang="ja-JP" altLang="en-US" sz="2400" dirty="0"/>
                  <a:t>を使えばよい</a:t>
                </a:r>
                <a:endParaRPr lang="en-US" altLang="ja-JP" sz="2400" dirty="0"/>
              </a:p>
              <a:p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412776"/>
                <a:ext cx="8208912" cy="3240360"/>
              </a:xfrm>
              <a:blipFill>
                <a:blip r:embed="rId2"/>
                <a:stretch>
                  <a:fillRect l="-2227" t="-2825" r="-371" b="-2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500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307237" cy="792088"/>
          </a:xfrm>
        </p:spPr>
        <p:txBody>
          <a:bodyPr/>
          <a:lstStyle/>
          <a:p>
            <a:r>
              <a:rPr lang="ja-JP" altLang="en-US" sz="4000" dirty="0"/>
              <a:t>理論推力係数</a:t>
            </a:r>
            <a:endParaRPr kumimoji="1" lang="ja-JP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2" y="1268760"/>
                <a:ext cx="8343800" cy="3024336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ja-JP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sSup>
                          <m:sSup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kumimoji="1" lang="ja-JP" alt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ja-JP" alt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kumimoji="1" lang="ja-JP" alt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kumimoji="1" lang="en-US" altLang="ja-JP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ja-JP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kumimoji="1" lang="en-US" altLang="ja-JP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ja-JP" alt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kumimoji="1" lang="en-US" altLang="ja-JP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kumimoji="1" lang="ja-JP" alt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rad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単位</m:t>
                    </m:r>
                  </m:oMath>
                </a14:m>
                <a:r>
                  <a:rPr kumimoji="1" lang="ja-JP" altLang="en-US" sz="2400" dirty="0"/>
                  <a:t>：</a:t>
                </a:r>
                <a:r>
                  <a:rPr kumimoji="1" lang="en-US" altLang="ja-JP" sz="2400" dirty="0"/>
                  <a:t>[-]</a:t>
                </a:r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　→この式は理論値を算出するために用いる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　→今回の解析では使わない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</a:t>
                </a:r>
                <a:r>
                  <a:rPr lang="ja-JP" altLang="en-US" sz="2400" dirty="0"/>
                  <a:t> →こちらで用意した理論推力係数を使うこと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</a:t>
                </a:r>
                <a:r>
                  <a:rPr lang="ja-JP" altLang="en-US" sz="2400" dirty="0"/>
                  <a:t> →理論推力係数は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1.37</a:t>
                </a:r>
                <a:endParaRPr kumimoji="1" lang="en-US" altLang="ja-JP" sz="2400" dirty="0">
                  <a:solidFill>
                    <a:srgbClr val="FF0000"/>
                  </a:solidFill>
                </a:endParaRPr>
              </a:p>
              <a:p>
                <a:endParaRPr kumimoji="1" lang="ja-JP" altLang="en-US" sz="2400" dirty="0"/>
              </a:p>
            </p:txBody>
          </p:sp>
        </mc:Choice>
        <mc:Fallback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1268760"/>
                <a:ext cx="8343800" cy="3024336"/>
              </a:xfrm>
              <a:blipFill>
                <a:blip r:embed="rId2"/>
                <a:stretch>
                  <a:fillRect l="-2266" t="-403" b="-38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0709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76126" y="260648"/>
            <a:ext cx="5112568" cy="648072"/>
          </a:xfrm>
        </p:spPr>
        <p:txBody>
          <a:bodyPr/>
          <a:lstStyle/>
          <a:p>
            <a:r>
              <a:rPr kumimoji="1" lang="ja-JP" altLang="en-US" sz="4000" dirty="0"/>
              <a:t>平均推力係数効率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1484784"/>
                <a:ext cx="8496944" cy="2808312"/>
              </a:xfrm>
            </p:spPr>
            <p:txBody>
              <a:bodyPr/>
              <a:lstStyle/>
              <a:p>
                <a:r>
                  <a:rPr lang="ja-JP" altLang="en-US" sz="2400" dirty="0"/>
                  <a:t> 　</a:t>
                </a:r>
                <a:r>
                  <a:rPr kumimoji="1" lang="ja-JP" altLang="en-US" sz="2400" dirty="0"/>
                  <a:t>定義：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×100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　</a:t>
                </a:r>
                <a:r>
                  <a:rPr kumimoji="1" lang="ja-JP" altLang="en-US" sz="2400" dirty="0"/>
                  <a:t>　</a:t>
                </a:r>
                <a:r>
                  <a:rPr lang="ja-JP" altLang="en-US" sz="2400" dirty="0"/>
                  <a:t>単位：</a:t>
                </a:r>
                <a:r>
                  <a:rPr lang="en-US" altLang="ja-JP" sz="2400" dirty="0"/>
                  <a:t>[%]</a:t>
                </a:r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　→理論推力係数と実効推力係数の比</a:t>
                </a:r>
                <a:endParaRPr lang="en-US" altLang="ja-JP" sz="2400" dirty="0"/>
              </a:p>
              <a:p>
                <a:r>
                  <a:rPr lang="ja-JP" altLang="en-US" sz="2400" dirty="0"/>
                  <a:t>　 →どれだけの効率と損失が出たのか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　→ノズルの断熱ができていないと推力係数効率が一気に下がる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1484784"/>
                <a:ext cx="8496944" cy="2808312"/>
              </a:xfrm>
              <a:blipFill>
                <a:blip r:embed="rId2"/>
                <a:stretch>
                  <a:fillRect t="-3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6252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282901" cy="690963"/>
          </a:xfrm>
        </p:spPr>
        <p:txBody>
          <a:bodyPr/>
          <a:lstStyle/>
          <a:p>
            <a:r>
              <a:rPr lang="ja-JP" altLang="en-US" sz="4000" dirty="0"/>
              <a:t>平均</a:t>
            </a:r>
            <a:r>
              <a:rPr kumimoji="1" lang="ja-JP" altLang="en-US" sz="4000" dirty="0"/>
              <a:t>特性排気速度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755576" y="1268760"/>
                <a:ext cx="7344816" cy="2916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2400" dirty="0"/>
                  <a:t>定義：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𝑡h𝑟𝑜𝑎𝑡</m:t>
                            </m:r>
                          </m:sub>
                        </m:sSub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ja-JP" altLang="en-US" sz="2400" dirty="0"/>
                  <a:t>　</a:t>
                </a:r>
                <a:r>
                  <a:rPr lang="ja-JP" altLang="en-US" sz="2400" dirty="0"/>
                  <a:t>単位</a:t>
                </a:r>
                <a:r>
                  <a:rPr lang="en-US" altLang="ja-JP" sz="2400" dirty="0"/>
                  <a:t>[m/s]</a:t>
                </a:r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　→推進剤が燃焼しノズルスロートから排出される速度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</a:t>
                </a:r>
                <a:r>
                  <a:rPr lang="ja-JP" altLang="en-US" sz="2400" dirty="0"/>
                  <a:t> →よい燃焼効率ならば圧力は高くなり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ja-JP" altLang="en-US" sz="2400" dirty="0"/>
                  <a:t>も高くなる</a:t>
                </a:r>
                <a:endParaRPr kumimoji="1" lang="en-US" altLang="ja-JP" sz="2400" dirty="0"/>
              </a:p>
              <a:p>
                <a:endParaRPr lang="en-US" altLang="ja-JP" sz="2400" dirty="0"/>
              </a:p>
              <a:p>
                <a:r>
                  <a:rPr kumimoji="1" lang="ja-JP" altLang="en-US" sz="2400" dirty="0"/>
                  <a:t>　→これも燃焼時間中の平均値を算出する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　 →平均燃焼室圧力と平均推進剤質量流量を用いる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68760"/>
                <a:ext cx="7344816" cy="2916824"/>
              </a:xfrm>
              <a:prstGeom prst="rect">
                <a:avLst/>
              </a:prstGeom>
              <a:blipFill>
                <a:blip r:embed="rId2"/>
                <a:stretch>
                  <a:fillRect l="-1328" b="-3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525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4608512" cy="1008112"/>
          </a:xfrm>
        </p:spPr>
        <p:txBody>
          <a:bodyPr/>
          <a:lstStyle/>
          <a:p>
            <a:r>
              <a:rPr lang="ja-JP" altLang="en-US" sz="4000" dirty="0"/>
              <a:t>理論</a:t>
            </a:r>
            <a:r>
              <a:rPr kumimoji="1" lang="ja-JP" altLang="en-US" sz="4000" dirty="0"/>
              <a:t>特性排気速度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1628800"/>
            <a:ext cx="7848872" cy="3003745"/>
          </a:xfrm>
        </p:spPr>
        <p:txBody>
          <a:bodyPr/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NACA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CEA</a:t>
            </a:r>
            <a:r>
              <a:rPr kumimoji="1" lang="ja-JP" altLang="en-US" sz="2400" dirty="0"/>
              <a:t>によって計算される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　→</a:t>
            </a:r>
            <a:r>
              <a:rPr lang="en-US" altLang="ja-JP" sz="2400" dirty="0"/>
              <a:t>O/F</a:t>
            </a:r>
            <a:r>
              <a:rPr lang="ja-JP" altLang="en-US" sz="2400" dirty="0"/>
              <a:t>と燃焼圧によって変動する</a:t>
            </a:r>
            <a:endParaRPr lang="en-US" altLang="ja-JP" sz="2400" dirty="0"/>
          </a:p>
          <a:p>
            <a:r>
              <a:rPr kumimoji="1" lang="ja-JP" altLang="en-US" sz="2400" dirty="0"/>
              <a:t>　→燃焼圧を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[MPa]</a:t>
            </a:r>
            <a:r>
              <a:rPr kumimoji="1" lang="ja-JP" altLang="en-US" sz="2400" dirty="0"/>
              <a:t>と設定して計算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・今回は</a:t>
            </a:r>
            <a:r>
              <a:rPr lang="en-US" altLang="ja-JP" sz="2400" dirty="0">
                <a:solidFill>
                  <a:srgbClr val="FF0000"/>
                </a:solidFill>
              </a:rPr>
              <a:t>1615.3</a:t>
            </a:r>
            <a:r>
              <a:rPr lang="en-US" altLang="ja-JP" sz="2400" dirty="0"/>
              <a:t>[m/s]</a:t>
            </a:r>
            <a:r>
              <a:rPr lang="ja-JP" altLang="en-US" sz="2400" dirty="0"/>
              <a:t>を使用する</a:t>
            </a:r>
            <a:endParaRPr kumimoji="1" lang="en-US" altLang="ja-JP" sz="2400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60815"/>
              </p:ext>
            </p:extLst>
          </p:nvPr>
        </p:nvGraphicFramePr>
        <p:xfrm>
          <a:off x="5220072" y="1415628"/>
          <a:ext cx="351013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8442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5146997" cy="834979"/>
          </a:xfrm>
        </p:spPr>
        <p:txBody>
          <a:bodyPr/>
          <a:lstStyle/>
          <a:p>
            <a:r>
              <a:rPr kumimoji="1" lang="ja-JP" altLang="en-US" sz="4000" dirty="0"/>
              <a:t>平均特性排気</a:t>
            </a:r>
            <a:r>
              <a:rPr lang="ja-JP" altLang="en-US" sz="4000" dirty="0"/>
              <a:t>速度効率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484784"/>
                <a:ext cx="6912768" cy="3168352"/>
              </a:xfrm>
            </p:spPr>
            <p:txBody>
              <a:bodyPr/>
              <a:lstStyle/>
              <a:p>
                <a:r>
                  <a:rPr lang="ja-JP" altLang="en-US" sz="2400" dirty="0"/>
                  <a:t>  </a:t>
                </a:r>
                <a:r>
                  <a:rPr kumimoji="1" lang="ja-JP" altLang="en-US" sz="2400" dirty="0"/>
                  <a:t>定義：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sSup>
                      <m:sSupPr>
                        <m:ctrlPr>
                          <a:rPr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ja-JP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den>
                    </m:f>
                    <m:r>
                      <a:rPr lang="en-US" altLang="ja-JP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ja-JP" sz="2400" dirty="0">
                    <a:solidFill>
                      <a:srgbClr val="FF0000"/>
                    </a:solidFill>
                  </a:rPr>
                  <a:t>100</a:t>
                </a:r>
                <a:r>
                  <a:rPr kumimoji="1" lang="ja-JP" altLang="en-US" sz="2400" dirty="0"/>
                  <a:t>　　</a:t>
                </a:r>
                <a:r>
                  <a:rPr lang="ja-JP" altLang="en-US" sz="2400" dirty="0"/>
                  <a:t>単位：</a:t>
                </a:r>
                <a:r>
                  <a:rPr lang="en-US" altLang="ja-JP" sz="2400" dirty="0"/>
                  <a:t>[%]</a:t>
                </a:r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　→理論特性排気速度</a:t>
                </a:r>
                <a:r>
                  <a:rPr lang="ja-JP" altLang="en-US" sz="2400" dirty="0"/>
                  <a:t>と実効特性排気速度の比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　 →どれだけの効率</a:t>
                </a:r>
                <a:r>
                  <a:rPr kumimoji="1" lang="en-US" altLang="ja-JP" sz="2400" dirty="0"/>
                  <a:t>,</a:t>
                </a:r>
                <a:r>
                  <a:rPr lang="ja-JP" altLang="en-US" sz="2400" dirty="0"/>
                  <a:t>損失が出たのか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  <a:p>
                <a:r>
                  <a:rPr kumimoji="1" lang="ja-JP" altLang="en-US" sz="2400" dirty="0"/>
                  <a:t>　→未燃燃料が排気されることは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ja-JP" altLang="en-US" sz="2400" dirty="0"/>
                  <a:t>の低下につながる</a:t>
                </a:r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484784"/>
                <a:ext cx="6912768" cy="3168352"/>
              </a:xfrm>
              <a:blipFill>
                <a:blip r:embed="rId2"/>
                <a:stretch>
                  <a:fillRect l="-794" t="-2119" r="-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567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3312368" cy="936104"/>
          </a:xfrm>
        </p:spPr>
        <p:txBody>
          <a:bodyPr/>
          <a:lstStyle/>
          <a:p>
            <a:r>
              <a:rPr kumimoji="1" lang="ja-JP" altLang="en-US" sz="4000" dirty="0"/>
              <a:t>平均比推力①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2" y="1340768"/>
                <a:ext cx="8424936" cy="3528392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定義：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ja-JP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ja-JP" altLang="en-US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ja-JP" altLang="en-US" sz="2400">
                            <a:solidFill>
                              <a:srgbClr val="FF0000"/>
                            </a:solidFill>
                          </a:rPr>
                          <m:t> </m:t>
                        </m:r>
                      </m:den>
                    </m:f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ja-JP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ja-JP" altLang="en-US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ja-JP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ja-JP" altLang="en-US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p>
                          <m:sSup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ja-JP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ja-JP" altLang="en-US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ja-JP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sz="2400" dirty="0"/>
                  <a:t>単位</a:t>
                </a:r>
                <a:r>
                  <a:rPr lang="en-US" altLang="ja-JP" sz="2400" dirty="0"/>
                  <a:t>[sec]</a:t>
                </a:r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　→単位推進剤重量が単位推力を発生させることができる時間</a:t>
                </a:r>
                <a:endParaRPr lang="en-US" altLang="ja-JP" sz="2400" dirty="0"/>
              </a:p>
              <a:p>
                <a:r>
                  <a:rPr lang="ja-JP" altLang="en-US" sz="2400" dirty="0"/>
                  <a:t>　→これも燃焼中の平均を算出すること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今回は２パターンで算出</a:t>
                </a:r>
                <a:endParaRPr lang="en-US" altLang="ja-JP" sz="2400" dirty="0"/>
              </a:p>
              <a:p>
                <a:r>
                  <a:rPr lang="ja-JP" altLang="en-US" sz="2400" dirty="0"/>
                  <a:t>　→重力加速度は</a:t>
                </a:r>
                <a:r>
                  <a:rPr lang="en-US" altLang="ja-JP" sz="2400" dirty="0"/>
                  <a:t>9.8[m/s^2]</a:t>
                </a:r>
                <a:r>
                  <a:rPr lang="ja-JP" altLang="en-US" sz="2400" dirty="0"/>
                  <a:t>とする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1340768"/>
                <a:ext cx="8424936" cy="3528392"/>
              </a:xfrm>
              <a:blipFill>
                <a:blip r:embed="rId2"/>
                <a:stretch>
                  <a:fillRect l="-2243" t="-20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9132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3600400" cy="648072"/>
          </a:xfrm>
        </p:spPr>
        <p:txBody>
          <a:bodyPr/>
          <a:lstStyle/>
          <a:p>
            <a:r>
              <a:rPr kumimoji="1" lang="ja-JP" altLang="en-US" sz="4000" dirty="0"/>
              <a:t>平均比推力②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サブタイトル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268760"/>
                <a:ext cx="7560840" cy="3528392"/>
              </a:xfrm>
            </p:spPr>
            <p:txBody>
              <a:bodyPr/>
              <a:lstStyle/>
              <a:p>
                <a:r>
                  <a:rPr kumimoji="1" lang="ja-JP" altLang="en-US" sz="2400" dirty="0"/>
                  <a:t>・全力積ベース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　定義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ja-JP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ja-JP" altLang="en-US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ja-JP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ja-JP" altLang="en-US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ja-JP" altLang="en-US" sz="2400" dirty="0"/>
                  <a:t>　</a:t>
                </a:r>
                <a:r>
                  <a:rPr lang="ja-JP" altLang="en-US" sz="2400" dirty="0"/>
                  <a:t>単位： </a:t>
                </a:r>
                <a:r>
                  <a:rPr lang="en-US" altLang="ja-JP" sz="2400" dirty="0"/>
                  <a:t>[sec]</a:t>
                </a:r>
              </a:p>
              <a:p>
                <a:r>
                  <a:rPr lang="ja-JP" altLang="en-US" sz="2400" dirty="0"/>
                  <a:t>　→推進剤質量差分を推進剤質量流量と燃焼時間で算出</a:t>
                </a:r>
                <a:endParaRPr kumimoji="1"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・推力ベース</a:t>
                </a:r>
                <a:endParaRPr lang="en-US" altLang="ja-JP" sz="2400" dirty="0"/>
              </a:p>
              <a:p>
                <a:r>
                  <a:rPr lang="ja-JP" altLang="en-US" sz="2400" dirty="0"/>
                  <a:t>　定義：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ja-JP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ja-JP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ja-JP" altLang="en-US" sz="2400" dirty="0">
                                <a:solidFill>
                                  <a:srgbClr val="FF0000"/>
                                </a:solidFill>
                                <a:latin typeface="Arial Narrow" panose="020B0606020202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sz="2400" dirty="0"/>
                  <a:t>　　単位：</a:t>
                </a:r>
                <a:r>
                  <a:rPr lang="en-US" altLang="ja-JP" sz="2400" dirty="0"/>
                  <a:t>[sec]</a:t>
                </a:r>
              </a:p>
              <a:p>
                <a:r>
                  <a:rPr lang="ja-JP" altLang="en-US" sz="2400" dirty="0"/>
                  <a:t>　→平均推力と平均推進剤質量流量で算出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</p:txBody>
          </p:sp>
        </mc:Choice>
        <mc:Fallback xmlns="">
          <p:sp>
            <p:nvSpPr>
              <p:cNvPr id="3" name="サブタイトル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268760"/>
                <a:ext cx="7560840" cy="3528392"/>
              </a:xfrm>
              <a:blipFill>
                <a:blip r:embed="rId2"/>
                <a:stretch>
                  <a:fillRect l="-2417" t="-43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6828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2194669" cy="834979"/>
          </a:xfrm>
        </p:spPr>
        <p:txBody>
          <a:bodyPr/>
          <a:lstStyle/>
          <a:p>
            <a:r>
              <a:rPr lang="ja-JP" altLang="en-US" sz="4000" dirty="0"/>
              <a:t>確認</a:t>
            </a:r>
            <a:r>
              <a:rPr kumimoji="1" lang="ja-JP" altLang="en-US" sz="4000" dirty="0"/>
              <a:t>事項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6769" y="1124744"/>
            <a:ext cx="7807583" cy="4248472"/>
          </a:xfrm>
        </p:spPr>
        <p:txBody>
          <a:bodyPr/>
          <a:lstStyle/>
          <a:p>
            <a:r>
              <a:rPr kumimoji="1" lang="ja-JP" altLang="en-US" sz="2400" dirty="0"/>
              <a:t>算出方法の違い</a:t>
            </a:r>
            <a:endParaRPr kumimoji="1" lang="en-US" altLang="ja-JP" sz="2400" dirty="0"/>
          </a:p>
          <a:p>
            <a:r>
              <a:rPr lang="ja-JP" altLang="en-US" sz="2400" dirty="0"/>
              <a:t>　→算出項目にはいくつかの算出方法が存在するものが多い</a:t>
            </a:r>
            <a:endParaRPr lang="en-US" altLang="ja-JP" sz="2400" dirty="0"/>
          </a:p>
          <a:p>
            <a:r>
              <a:rPr kumimoji="1" lang="ja-JP" altLang="en-US" sz="2400" dirty="0"/>
              <a:t>　 →この各種方法でどの算出方法がよいのか考える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計算を多く繰り返すほど誤差が蓄積されることに注意</a:t>
            </a:r>
            <a:endParaRPr kumimoji="1" lang="en-US" altLang="ja-JP" sz="2400" dirty="0"/>
          </a:p>
          <a:p>
            <a:r>
              <a:rPr lang="ja-JP" altLang="en-US" sz="2400" dirty="0"/>
              <a:t>　→直接計測された値を用いるようにする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データ解析は終了</a:t>
            </a:r>
            <a:endParaRPr lang="en-US" altLang="ja-JP" sz="2400" dirty="0"/>
          </a:p>
          <a:p>
            <a:r>
              <a:rPr kumimoji="1" lang="ja-JP" altLang="en-US" sz="2400" dirty="0"/>
              <a:t>　→燃焼終了後の状態など</a:t>
            </a:r>
            <a:r>
              <a:rPr lang="ja-JP" altLang="en-US" sz="2400" dirty="0"/>
              <a:t>も詳しく観察すること</a:t>
            </a:r>
            <a:endParaRPr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 →燃料の崩落の有無など</a:t>
            </a:r>
            <a:endParaRPr lang="en-US" altLang="ja-JP" sz="2400" dirty="0"/>
          </a:p>
          <a:p>
            <a:r>
              <a:rPr kumimoji="1" lang="ja-JP" altLang="en-US" sz="2400" dirty="0"/>
              <a:t>　→映像や画像なども重要なデータとなる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追加の解析や考察と改善点を上げることも必要となる</a:t>
            </a:r>
            <a:endParaRPr kumimoji="1"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6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548680"/>
            <a:ext cx="8382000" cy="553998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実験前に確認できるパラメータ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700808"/>
            <a:ext cx="53607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タンク容積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オリフィス相当径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燃料長さ・燃料密度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初期ポート径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内部コンポーネントの各種初期質量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ノズルスロート径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ノズル開口比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82000" cy="553998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実験後に判明するパラメータ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1556792"/>
            <a:ext cx="64807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2800" dirty="0">
                <a:latin typeface="+mj-ea"/>
                <a:ea typeface="+mj-ea"/>
              </a:rPr>
              <a:t>　</a:t>
            </a:r>
            <a:r>
              <a:rPr kumimoji="1" lang="ja-JP" altLang="en-US" sz="2400" dirty="0">
                <a:latin typeface="+mj-ea"/>
                <a:ea typeface="+mj-ea"/>
              </a:rPr>
              <a:t>推力履歴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タンク内圧力履歴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酸化剤供給圧力履歴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燃焼室圧力履歴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実験時の大気圧・温度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　内部コンポーネント内の燃料残渣質量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17" y="332656"/>
            <a:ext cx="8382000" cy="553998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今回求めてもらう値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3337" y="1484784"/>
            <a:ext cx="33009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燃焼時間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作動時間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平均推力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全力積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平均燃焼室圧力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平均酸化剤供給圧力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平均酸化剤質量流量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平均燃料質量流量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ja-JP" altLang="en-US" sz="2400" dirty="0">
                <a:latin typeface="+mj-ea"/>
                <a:ea typeface="+mj-ea"/>
              </a:rPr>
              <a:t>平均推進剤質量流量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83234" y="1451540"/>
            <a:ext cx="53415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+mj-ea"/>
                <a:ea typeface="+mj-ea"/>
              </a:rPr>
              <a:t> </a:t>
            </a:r>
            <a:r>
              <a:rPr kumimoji="1" lang="en-US" altLang="ja-JP" sz="2400" dirty="0">
                <a:latin typeface="+mj-ea"/>
                <a:ea typeface="+mj-ea"/>
              </a:rPr>
              <a:t>9.</a:t>
            </a:r>
            <a:r>
              <a:rPr kumimoji="1" lang="ja-JP" altLang="en-US" sz="2400" dirty="0">
                <a:latin typeface="+mj-ea"/>
                <a:ea typeface="+mj-ea"/>
              </a:rPr>
              <a:t>　 酸燃比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en-US" altLang="ja-JP" sz="2400" dirty="0">
                <a:latin typeface="+mj-ea"/>
                <a:ea typeface="+mj-ea"/>
              </a:rPr>
              <a:t>10.</a:t>
            </a:r>
            <a:r>
              <a:rPr kumimoji="1" lang="ja-JP" altLang="en-US" sz="2400" dirty="0">
                <a:latin typeface="+mj-ea"/>
                <a:ea typeface="+mj-ea"/>
              </a:rPr>
              <a:t>　燃焼終了時ポート径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en-US" altLang="ja-JP" sz="2400" dirty="0">
                <a:latin typeface="+mj-ea"/>
                <a:ea typeface="+mj-ea"/>
              </a:rPr>
              <a:t>11.</a:t>
            </a:r>
            <a:r>
              <a:rPr kumimoji="1" lang="ja-JP" altLang="en-US" sz="2400" dirty="0">
                <a:latin typeface="+mj-ea"/>
                <a:ea typeface="+mj-ea"/>
              </a:rPr>
              <a:t>　スライバ率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en-US" altLang="ja-JP" sz="2400" dirty="0">
                <a:latin typeface="+mj-ea"/>
                <a:ea typeface="+mj-ea"/>
              </a:rPr>
              <a:t>12.</a:t>
            </a:r>
            <a:r>
              <a:rPr kumimoji="1" lang="ja-JP" altLang="en-US" sz="2400" dirty="0">
                <a:latin typeface="+mj-ea"/>
                <a:ea typeface="+mj-ea"/>
              </a:rPr>
              <a:t>　平均酸化剤質量流束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en-US" altLang="ja-JP" sz="2400" dirty="0">
                <a:latin typeface="+mj-ea"/>
                <a:ea typeface="+mj-ea"/>
              </a:rPr>
              <a:t>13.</a:t>
            </a:r>
            <a:r>
              <a:rPr kumimoji="1" lang="ja-JP" altLang="en-US" sz="2400" dirty="0">
                <a:latin typeface="+mj-ea"/>
                <a:ea typeface="+mj-ea"/>
              </a:rPr>
              <a:t>　燃料後退速度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en-US" altLang="ja-JP" sz="2400" dirty="0">
                <a:latin typeface="+mj-ea"/>
                <a:ea typeface="+mj-ea"/>
              </a:rPr>
              <a:t>14.</a:t>
            </a:r>
            <a:r>
              <a:rPr kumimoji="1" lang="ja-JP" altLang="en-US" sz="2400" dirty="0">
                <a:latin typeface="+mj-ea"/>
                <a:ea typeface="+mj-ea"/>
              </a:rPr>
              <a:t>　推力係数・推力係数効率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en-US" altLang="ja-JP" sz="2400" dirty="0">
                <a:latin typeface="+mj-ea"/>
                <a:ea typeface="+mj-ea"/>
              </a:rPr>
              <a:t>15.</a:t>
            </a:r>
            <a:r>
              <a:rPr kumimoji="1" lang="ja-JP" altLang="en-US" sz="2400" dirty="0">
                <a:latin typeface="+mj-ea"/>
                <a:ea typeface="+mj-ea"/>
              </a:rPr>
              <a:t>　特性排気速度・特性排気速度効率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en-US" altLang="ja-JP" sz="2400" dirty="0">
                <a:latin typeface="+mj-ea"/>
                <a:ea typeface="+mj-ea"/>
              </a:rPr>
              <a:t>16.</a:t>
            </a:r>
            <a:r>
              <a:rPr kumimoji="1" lang="ja-JP" altLang="en-US" sz="2400" dirty="0">
                <a:latin typeface="+mj-ea"/>
                <a:ea typeface="+mj-ea"/>
              </a:rPr>
              <a:t>　比推力</a:t>
            </a:r>
            <a:endParaRPr kumimoji="1" lang="en-US" altLang="ja-JP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3349416" cy="1008112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生データについて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8064896" cy="216024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・配布したデータが生データ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・電圧値を物理量に変換した値がそのまま記載されている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・収録日時やサンプリングレートなどのデータも記載</a:t>
            </a:r>
            <a:endParaRPr lang="en-US" altLang="ja-JP" sz="2400" dirty="0">
              <a:solidFill>
                <a:srgbClr val="000000"/>
              </a:solidFill>
              <a:latin typeface="+mj-ea"/>
              <a:ea typeface="+mj-ea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ja-JP" altLang="en-US" sz="2400" dirty="0">
                <a:solidFill>
                  <a:srgbClr val="00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　　→サンプリングは</a:t>
            </a:r>
            <a:r>
              <a:rPr lang="en-US" altLang="ja-JP" sz="2400" dirty="0">
                <a:solidFill>
                  <a:srgbClr val="FF0000"/>
                </a:solidFill>
                <a:latin typeface="+mj-ea"/>
                <a:ea typeface="+mj-ea"/>
                <a:cs typeface="Meiryo UI" pitchFamily="50" charset="-128"/>
                <a:sym typeface="Calibri" pitchFamily="34" charset="0"/>
              </a:rPr>
              <a:t>3000[Hz]</a:t>
            </a:r>
          </a:p>
          <a:p>
            <a:pPr>
              <a:spcBef>
                <a:spcPct val="0"/>
              </a:spcBef>
            </a:pPr>
            <a:endParaRPr lang="ja-JP" altLang="en-US" sz="28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5651053" cy="1123011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sz="4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生データのコピーとグラフ化</a:t>
            </a:r>
            <a:endParaRPr sz="4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628800"/>
            <a:ext cx="8424936" cy="302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+mj-ea"/>
                <a:ea typeface="+mj-ea"/>
              </a:rPr>
              <a:t>・</a:t>
            </a:r>
            <a:r>
              <a:rPr kumimoji="1" lang="en-US" altLang="ja-JP" sz="2400" dirty="0">
                <a:latin typeface="+mj-ea"/>
                <a:ea typeface="+mj-ea"/>
              </a:rPr>
              <a:t>[</a:t>
            </a:r>
            <a:r>
              <a:rPr kumimoji="1" lang="ja-JP" altLang="en-US" sz="2400" dirty="0">
                <a:latin typeface="+mj-ea"/>
                <a:ea typeface="+mj-ea"/>
              </a:rPr>
              <a:t>生データ</a:t>
            </a:r>
            <a:r>
              <a:rPr kumimoji="1" lang="en-US" altLang="ja-JP" sz="2400" dirty="0">
                <a:latin typeface="+mj-ea"/>
                <a:ea typeface="+mj-ea"/>
              </a:rPr>
              <a:t>]</a:t>
            </a:r>
            <a:r>
              <a:rPr kumimoji="1" lang="ja-JP" altLang="en-US" sz="2400" dirty="0">
                <a:latin typeface="+mj-ea"/>
                <a:ea typeface="+mj-ea"/>
              </a:rPr>
              <a:t>のシートを作成し、配布したデータを貼り付ける</a:t>
            </a:r>
            <a:endParaRPr kumimoji="1" lang="en-US" altLang="ja-JP" sz="2400" dirty="0">
              <a:latin typeface="+mj-ea"/>
              <a:ea typeface="+mj-ea"/>
            </a:endParaRPr>
          </a:p>
          <a:p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・次に</a:t>
            </a:r>
            <a:r>
              <a:rPr kumimoji="1" lang="en-US" altLang="ja-JP" sz="2400" dirty="0">
                <a:latin typeface="+mj-ea"/>
                <a:ea typeface="+mj-ea"/>
              </a:rPr>
              <a:t>[</a:t>
            </a:r>
            <a:r>
              <a:rPr kumimoji="1" lang="ja-JP" altLang="en-US" sz="2400" dirty="0">
                <a:latin typeface="+mj-ea"/>
                <a:ea typeface="+mj-ea"/>
              </a:rPr>
              <a:t>解析１</a:t>
            </a:r>
            <a:r>
              <a:rPr kumimoji="1" lang="en-US" altLang="ja-JP" sz="2400" dirty="0">
                <a:latin typeface="+mj-ea"/>
                <a:ea typeface="+mj-ea"/>
              </a:rPr>
              <a:t>]</a:t>
            </a:r>
            <a:r>
              <a:rPr kumimoji="1" lang="ja-JP" altLang="en-US" sz="2400" dirty="0">
                <a:latin typeface="+mj-ea"/>
                <a:ea typeface="+mj-ea"/>
              </a:rPr>
              <a:t>のシートを作成し、各種データを</a:t>
            </a:r>
            <a:r>
              <a:rPr kumimoji="1" lang="en-US" altLang="ja-JP" sz="2400" dirty="0">
                <a:latin typeface="+mj-ea"/>
                <a:ea typeface="+mj-ea"/>
              </a:rPr>
              <a:t>[</a:t>
            </a:r>
            <a:r>
              <a:rPr kumimoji="1" lang="ja-JP" altLang="en-US" sz="2400" dirty="0">
                <a:latin typeface="+mj-ea"/>
                <a:ea typeface="+mj-ea"/>
              </a:rPr>
              <a:t>生データ</a:t>
            </a:r>
            <a:r>
              <a:rPr kumimoji="1" lang="en-US" altLang="ja-JP" sz="2400" dirty="0">
                <a:latin typeface="+mj-ea"/>
                <a:ea typeface="+mj-ea"/>
              </a:rPr>
              <a:t>]</a:t>
            </a:r>
            <a:r>
              <a:rPr kumimoji="1" lang="ja-JP" altLang="en-US" sz="2400" dirty="0">
                <a:latin typeface="+mj-ea"/>
                <a:ea typeface="+mj-ea"/>
              </a:rPr>
              <a:t>のシート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からコピーする</a:t>
            </a:r>
            <a:endParaRPr kumimoji="1" lang="en-US" altLang="ja-JP" sz="2400" dirty="0">
              <a:latin typeface="+mj-ea"/>
              <a:ea typeface="+mj-ea"/>
            </a:endParaRPr>
          </a:p>
          <a:p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・出来たらグラフに出力する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　→横軸に時間を</a:t>
            </a:r>
            <a:r>
              <a:rPr kumimoji="1" lang="en-US" altLang="ja-JP" sz="2400" dirty="0">
                <a:latin typeface="+mj-ea"/>
                <a:ea typeface="+mj-ea"/>
              </a:rPr>
              <a:t>,</a:t>
            </a:r>
            <a:r>
              <a:rPr kumimoji="1" lang="ja-JP" altLang="en-US" sz="2400" dirty="0">
                <a:latin typeface="+mj-ea"/>
                <a:ea typeface="+mj-ea"/>
              </a:rPr>
              <a:t>縦軸には各系統で出力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kumimoji="1" lang="ja-JP" altLang="en-US" sz="2400" dirty="0">
                <a:latin typeface="+mj-ea"/>
                <a:ea typeface="+mj-ea"/>
              </a:rPr>
              <a:t>　　→縦軸は２軸に設定すること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1" y="6237312"/>
            <a:ext cx="2136753" cy="36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46314" y="6237312"/>
            <a:ext cx="1886670" cy="3660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White with Blue Bar Segoe Template_TP010286789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EEFD162-EDAF-40F1-8DE6-8C07E9AEC8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プレゼンテーションのスライドのサンプル (白に青いバーのデザイン)</Template>
  <TotalTime>1897</TotalTime>
  <Words>1596</Words>
  <Application>Microsoft Office PowerPoint</Application>
  <PresentationFormat>画面に合わせる (4:3)</PresentationFormat>
  <Paragraphs>470</Paragraphs>
  <Slides>48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48</vt:i4>
      </vt:variant>
    </vt:vector>
  </HeadingPairs>
  <TitlesOfParts>
    <vt:vector size="60" baseType="lpstr">
      <vt:lpstr>Angsana New</vt:lpstr>
      <vt:lpstr>Meiryo UI</vt:lpstr>
      <vt:lpstr>ＭＳ Ｐゴシック</vt:lpstr>
      <vt:lpstr>游ゴシック</vt:lpstr>
      <vt:lpstr>Arial</vt:lpstr>
      <vt:lpstr>Arial Narrow</vt:lpstr>
      <vt:lpstr>Calibri</vt:lpstr>
      <vt:lpstr>Cambria Math</vt:lpstr>
      <vt:lpstr>Courier New</vt:lpstr>
      <vt:lpstr>Wingdings</vt:lpstr>
      <vt:lpstr>1_White with Blue Bar Segoe Template_TP010286789</vt:lpstr>
      <vt:lpstr>White with Courier font for code slides</vt:lpstr>
      <vt:lpstr> 新入生研修　 　　解析編</vt:lpstr>
      <vt:lpstr>解析について</vt:lpstr>
      <vt:lpstr>計測できる値とは</vt:lpstr>
      <vt:lpstr>欲しい値とは</vt:lpstr>
      <vt:lpstr>実験前に確認できるパラメータ</vt:lpstr>
      <vt:lpstr>実験後に判明するパラメータ</vt:lpstr>
      <vt:lpstr>今回求めてもらう値</vt:lpstr>
      <vt:lpstr>生データについて</vt:lpstr>
      <vt:lpstr>生データのコピーとグラフ化</vt:lpstr>
      <vt:lpstr>時間定義</vt:lpstr>
      <vt:lpstr>時間定義　～作動開始・燃焼開始～</vt:lpstr>
      <vt:lpstr>時間定義　～燃焼終了・作動終了～</vt:lpstr>
      <vt:lpstr>データ較正</vt:lpstr>
      <vt:lpstr>データ較正　～ゲージ圧と絶対圧～</vt:lpstr>
      <vt:lpstr>データ較正②</vt:lpstr>
      <vt:lpstr>データ較正③　　～行番号の算出～</vt:lpstr>
      <vt:lpstr>データ較正④</vt:lpstr>
      <vt:lpstr>データ較正⑤</vt:lpstr>
      <vt:lpstr>データ較正⑥</vt:lpstr>
      <vt:lpstr>データ較正⑦</vt:lpstr>
      <vt:lpstr>パラメータの入力①</vt:lpstr>
      <vt:lpstr>パラメータの入力②</vt:lpstr>
      <vt:lpstr>燃焼時間・作動時間</vt:lpstr>
      <vt:lpstr>平均推力</vt:lpstr>
      <vt:lpstr>全力積</vt:lpstr>
      <vt:lpstr>平均燃焼室圧力・平均酸化剤供給圧力</vt:lpstr>
      <vt:lpstr>平均酸化剤質量流量</vt:lpstr>
      <vt:lpstr>平均酸化剤質量流量</vt:lpstr>
      <vt:lpstr>平均燃料質量流量①</vt:lpstr>
      <vt:lpstr>平均燃料質量流量②</vt:lpstr>
      <vt:lpstr>アブレータ質量流量</vt:lpstr>
      <vt:lpstr>平均推進剤質量流量</vt:lpstr>
      <vt:lpstr>酸燃比</vt:lpstr>
      <vt:lpstr>燃焼終了時ポート径</vt:lpstr>
      <vt:lpstr>スライバ率</vt:lpstr>
      <vt:lpstr>平均酸化剤質量流束　～質量流量～</vt:lpstr>
      <vt:lpstr>燃料後退速度①</vt:lpstr>
      <vt:lpstr>燃料後退速度②</vt:lpstr>
      <vt:lpstr>燃料後退速度③</vt:lpstr>
      <vt:lpstr>平均推力係数</vt:lpstr>
      <vt:lpstr>理論推力係数</vt:lpstr>
      <vt:lpstr>平均推力係数効率</vt:lpstr>
      <vt:lpstr>平均特性排気速度</vt:lpstr>
      <vt:lpstr>理論特性排気速度</vt:lpstr>
      <vt:lpstr>平均特性排気速度効率</vt:lpstr>
      <vt:lpstr>平均比推力①</vt:lpstr>
      <vt:lpstr>平均比推力②</vt:lpstr>
      <vt:lpstr>確認事項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新入生研修　解析編</dc:title>
  <dc:creator>ryoma yuhara</dc:creator>
  <cp:keywords/>
  <cp:lastModifiedBy>ryoma yuhara</cp:lastModifiedBy>
  <cp:revision>126</cp:revision>
  <dcterms:created xsi:type="dcterms:W3CDTF">2016-11-12T15:34:18Z</dcterms:created>
  <dcterms:modified xsi:type="dcterms:W3CDTF">2017-03-04T01:37:45Z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TC102867899990</vt:lpwstr>
  </property>
</Properties>
</file>