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2362-5D38-4E97-A4B3-18B5D4DEE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F9E13A2-F1FB-4262-8347-9CB538AE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17D7C-94A1-45F9-B10F-908D6FE9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0CF0D-EA9C-43A4-AC72-EC1AF5A9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B1689-483B-47BB-A81D-7FA2FD38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27225-38BF-4220-83EE-D28FB70C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AEF133-9975-490D-B3A5-23BF0729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EE28E-041B-4B94-B379-C811BB2E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43058-6483-4982-9817-F68ABD18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C536E-BF4C-4361-BCAA-3D93979B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7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44080D-E735-4921-A34B-1D48A9BFB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3904A9-4AB8-4137-997B-8C429802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2CDFC-0814-4CCB-87EF-5DE588F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D5198-3EFF-4FBC-906A-9A3381EA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248EB-394B-40A7-858E-0AB1C4F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9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C89A2-AA45-42CB-BD8D-FAE6395F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15F1A-06F6-4BC2-BE96-530DD963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3A16D-8FCC-4CF4-A1DB-E0835C9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BE9BD1-1223-48FA-AE47-7B142DB1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F769F-23D4-4E27-9624-0FB7950C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81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322AD-1912-495F-BB7E-4524B8D8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E957F-10AB-44AC-9F2C-BA6484AC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87E87-78C3-4984-9104-B70DCEA3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ACDCE-0ED4-4EEE-8F36-BE0D6405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710BD-7275-4C51-8A65-0A511DC2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61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ECA95-A855-45FC-9094-49CB7ED6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CB399-8212-4E3E-8426-A0F711B0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794F4E-74CA-47F5-ABB3-738AC5E5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99E960-61B8-495B-AB7D-72315D3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0AD48-1539-4925-8E68-C60F9E35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78853-37DC-402D-89C9-4A7F9006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2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4FE69-A4CC-4B11-B9D3-EF5A9CAA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56B51A-C5CD-4F24-8E71-A229031D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17117-EA0C-47ED-B0E4-A886656C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59DB10-FF6D-4C11-9AC0-D178260C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093BDE-440D-41C0-9C4F-E8045EF3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CBC97D-A8E2-4F91-80CF-27406895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40DAC9-9F4E-4CE0-91AB-605DFA8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411BF-C8A8-48BB-A75C-240B578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89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6CEB2-FB57-448A-B32D-F8A787A6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003CE-4BD9-4DD4-8B9E-3C218E7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A47C8D-B3F2-4C82-8FD4-377A5AC6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2A15A8-9173-4125-AEE7-1579636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F4B0FF-D81A-44FE-B050-84F93683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9FE287-259A-4E6B-94F7-1BA5F0C9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DD31C-32B4-4FC8-B55E-943BED4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15F8-D7B2-4783-B034-A6C6FD41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75C61-7F60-497D-87FB-00B3821F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A70585-F078-4D4E-B271-52BFDAAA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FFCE86-FE5C-4EED-93C7-8BDFFE8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4A1A40-164E-41E1-A915-4B78721A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66FA4A-9311-415C-BF01-081D8B3A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91861-881B-4AC8-ACCC-6ACA204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CE3406-903D-49F7-AAF7-DC45255B0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DC4F5D-BB6C-4B51-83C7-EDE46FA3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9AEF4-46C1-4A9B-9DC8-350BCB15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A969B-C297-4E1D-90F6-531C9578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C6CBB8-8BEA-4BFC-A94F-E0837F0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66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AA3D7C-462E-4A79-8C76-83DE5F26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7FD915-C41B-4EB7-BD6F-BC5B577D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59C62-09E8-4003-B75C-C788E4C98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31DC-F921-498E-907B-6C19218C5BC3}" type="datetimeFigureOut">
              <a:rPr kumimoji="1" lang="ja-JP" altLang="en-US" smtClean="0"/>
              <a:t>2017/9/3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146B0-5822-4991-89A8-8F260490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98052-D209-4BB5-A595-0110CC3E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9056-3352-4A4A-87E3-EB3B49EC2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A1B60-ED92-4663-8087-C59254801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OA</a:t>
            </a:r>
            <a:r>
              <a:rPr lang="ja-JP" altLang="en-US" dirty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運用・保守概況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8F9F80B-00B8-4326-B365-A0FFDC69D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3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D4DC-B0CA-4DC5-A21E-D79E11AE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ライフサイクル</a:t>
            </a:r>
            <a:endParaRPr kumimoji="1" lang="en-US" altLang="ja-JP" dirty="0"/>
          </a:p>
          <a:p>
            <a:r>
              <a:rPr kumimoji="1" lang="ja-JP" altLang="en-US" dirty="0"/>
              <a:t>調達</a:t>
            </a:r>
            <a:endParaRPr kumimoji="1" lang="en-US" altLang="ja-JP" dirty="0"/>
          </a:p>
          <a:p>
            <a:r>
              <a:rPr kumimoji="1" lang="ja-JP" altLang="en-US" dirty="0"/>
              <a:t>導入</a:t>
            </a:r>
            <a:endParaRPr kumimoji="1" lang="en-US" altLang="ja-JP" dirty="0"/>
          </a:p>
          <a:p>
            <a:r>
              <a:rPr lang="ja-JP" altLang="en-US" dirty="0"/>
              <a:t>運用</a:t>
            </a:r>
            <a:endParaRPr lang="en-US" altLang="ja-JP" dirty="0"/>
          </a:p>
          <a:p>
            <a:r>
              <a:rPr kumimoji="1" lang="ja-JP" altLang="en-US" dirty="0"/>
              <a:t>保守・廃棄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101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9D115DA-703D-42A2-8BB9-CB8675604F92}"/>
              </a:ext>
            </a:extLst>
          </p:cNvPr>
          <p:cNvSpPr/>
          <p:nvPr/>
        </p:nvSpPr>
        <p:spPr>
          <a:xfrm>
            <a:off x="408213" y="5210486"/>
            <a:ext cx="11119757" cy="14607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5C36666-CA2F-47AE-A4F5-A3265C40E66F}"/>
              </a:ext>
            </a:extLst>
          </p:cNvPr>
          <p:cNvSpPr/>
          <p:nvPr/>
        </p:nvSpPr>
        <p:spPr>
          <a:xfrm>
            <a:off x="408213" y="3456539"/>
            <a:ext cx="11119757" cy="14607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E43275B-EC86-4FBA-8937-D521CC72C8DA}"/>
              </a:ext>
            </a:extLst>
          </p:cNvPr>
          <p:cNvSpPr/>
          <p:nvPr/>
        </p:nvSpPr>
        <p:spPr>
          <a:xfrm>
            <a:off x="408213" y="1690689"/>
            <a:ext cx="11119757" cy="14607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PC</a:t>
            </a:r>
            <a:r>
              <a:rPr lang="ja-JP" altLang="en-US" dirty="0"/>
              <a:t>ライフサイクル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4255D6-F674-4C34-B0F4-5C8F81A67311}"/>
              </a:ext>
            </a:extLst>
          </p:cNvPr>
          <p:cNvSpPr/>
          <p:nvPr/>
        </p:nvSpPr>
        <p:spPr>
          <a:xfrm>
            <a:off x="1768929" y="1886630"/>
            <a:ext cx="2149929" cy="1139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調達</a:t>
            </a:r>
            <a:endParaRPr lang="en-US" altLang="ja-JP" sz="3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D8ED0E-422E-4E4C-A21A-527A75A6F19F}"/>
              </a:ext>
            </a:extLst>
          </p:cNvPr>
          <p:cNvSpPr/>
          <p:nvPr/>
        </p:nvSpPr>
        <p:spPr>
          <a:xfrm>
            <a:off x="3918858" y="3640576"/>
            <a:ext cx="2149929" cy="1139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導入</a:t>
            </a:r>
            <a:endParaRPr lang="en-US" altLang="ja-JP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6AEC3E-581A-427C-936A-D489F0D3731C}"/>
              </a:ext>
            </a:extLst>
          </p:cNvPr>
          <p:cNvSpPr/>
          <p:nvPr/>
        </p:nvSpPr>
        <p:spPr>
          <a:xfrm>
            <a:off x="6844394" y="3640576"/>
            <a:ext cx="2149929" cy="1139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運用</a:t>
            </a:r>
            <a:endParaRPr lang="en-US" altLang="ja-JP" sz="3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8E37C9C-18AF-477A-9A47-453C72872C95}"/>
              </a:ext>
            </a:extLst>
          </p:cNvPr>
          <p:cNvSpPr/>
          <p:nvPr/>
        </p:nvSpPr>
        <p:spPr>
          <a:xfrm>
            <a:off x="6844394" y="5394521"/>
            <a:ext cx="2149929" cy="113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保守</a:t>
            </a:r>
            <a:endParaRPr lang="en-US" altLang="ja-JP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1457FF-AEAB-43F4-BF53-9420FF0D619A}"/>
              </a:ext>
            </a:extLst>
          </p:cNvPr>
          <p:cNvSpPr/>
          <p:nvPr/>
        </p:nvSpPr>
        <p:spPr>
          <a:xfrm>
            <a:off x="8994323" y="1886629"/>
            <a:ext cx="2149929" cy="1139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廃棄</a:t>
            </a:r>
            <a:endParaRPr lang="en-US" altLang="ja-JP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AB6F4E-BDBE-4955-8BA8-23E57226614A}"/>
              </a:ext>
            </a:extLst>
          </p:cNvPr>
          <p:cNvSpPr txBox="1"/>
          <p:nvPr/>
        </p:nvSpPr>
        <p:spPr>
          <a:xfrm>
            <a:off x="530423" y="1886629"/>
            <a:ext cx="615553" cy="1139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dirty="0"/>
              <a:t>顧客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E54060-54AE-4C02-BACB-F2B9998EFA73}"/>
              </a:ext>
            </a:extLst>
          </p:cNvPr>
          <p:cNvSpPr txBox="1"/>
          <p:nvPr/>
        </p:nvSpPr>
        <p:spPr>
          <a:xfrm>
            <a:off x="530423" y="3640576"/>
            <a:ext cx="615553" cy="11391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2800" dirty="0"/>
              <a:t>N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E9CF83-A867-4F63-8C76-445A02308D7B}"/>
              </a:ext>
            </a:extLst>
          </p:cNvPr>
          <p:cNvSpPr txBox="1"/>
          <p:nvPr/>
        </p:nvSpPr>
        <p:spPr>
          <a:xfrm>
            <a:off x="530423" y="5390099"/>
            <a:ext cx="615553" cy="1139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/>
              <a:t>T</a:t>
            </a:r>
            <a:endParaRPr kumimoji="1" lang="ja-JP" altLang="en-US" dirty="0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FF314383-11A6-419F-8349-BC22BA4CE92F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16200000" flipH="1">
            <a:off x="2789178" y="3080446"/>
            <a:ext cx="1184396" cy="1074964"/>
          </a:xfrm>
          <a:prstGeom prst="bent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FEC41394-9D20-4999-BEBB-78DE55DC473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8994323" y="3025729"/>
            <a:ext cx="1074965" cy="1184397"/>
          </a:xfrm>
          <a:prstGeom prst="bentConnector2">
            <a:avLst/>
          </a:prstGeom>
          <a:ln w="571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6E76F89-4443-4FB1-94A1-F6D0EC39366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068787" y="4210126"/>
            <a:ext cx="77560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366599AF-9826-4C78-840B-183285BC9F7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7611937" y="5087098"/>
            <a:ext cx="614845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D4DC-B0CA-4DC5-A21E-D79E11AE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◆業務概要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共同購買にて購入（買い取り）</a:t>
            </a:r>
            <a:endParaRPr lang="en-US" altLang="ja-JP" dirty="0"/>
          </a:p>
          <a:p>
            <a:pPr lvl="1"/>
            <a:r>
              <a:rPr lang="ja-JP" altLang="en-US" dirty="0"/>
              <a:t>スポットで数台～十数台</a:t>
            </a:r>
            <a:endParaRPr lang="en-US" altLang="ja-JP" dirty="0"/>
          </a:p>
          <a:p>
            <a:pPr lvl="1"/>
            <a:r>
              <a:rPr kumimoji="1" lang="ja-JP" altLang="en-US" dirty="0"/>
              <a:t>大量入れ替えで２～３百台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◆課題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PC</a:t>
            </a:r>
            <a:r>
              <a:rPr kumimoji="1" lang="ja-JP" altLang="en-US" dirty="0"/>
              <a:t>の保守期限が管理されていない。多くの利用者が保守切れ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を使い続けている。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9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導入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D4DC-B0CA-4DC5-A21E-D79E11AE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◆業務概要</a:t>
            </a:r>
            <a:endParaRPr lang="en-US" altLang="ja-JP" dirty="0"/>
          </a:p>
          <a:p>
            <a:r>
              <a:rPr lang="ja-JP" altLang="en-US" dirty="0"/>
              <a:t>数台の場合：手動にて</a:t>
            </a:r>
            <a:r>
              <a:rPr lang="en-US" altLang="ja-JP" dirty="0"/>
              <a:t>PC</a:t>
            </a:r>
            <a:r>
              <a:rPr lang="ja-JP" altLang="en-US" dirty="0"/>
              <a:t>設定</a:t>
            </a:r>
            <a:endParaRPr lang="en-US" altLang="ja-JP" dirty="0"/>
          </a:p>
          <a:p>
            <a:r>
              <a:rPr lang="ja-JP" altLang="en-US" dirty="0"/>
              <a:t>大量の場合：本社にてイメージ作成・適用し、拠点に配布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◆課題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各拠点で</a:t>
            </a:r>
            <a:r>
              <a:rPr lang="en-US" altLang="ja-JP" dirty="0"/>
              <a:t>PC</a:t>
            </a:r>
            <a:r>
              <a:rPr lang="ja-JP" altLang="en-US" dirty="0"/>
              <a:t>在庫がない場合、他拠点からの</a:t>
            </a:r>
            <a:r>
              <a:rPr lang="en-US" altLang="ja-JP" dirty="0"/>
              <a:t>PC</a:t>
            </a:r>
            <a:r>
              <a:rPr lang="ja-JP" altLang="en-US" dirty="0"/>
              <a:t>送付費用がかかる。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1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D4DC-B0CA-4DC5-A21E-D79E11AE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◆業務概要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修理依頼の保守代行（保守業者への連絡と利用者調整）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メンテナンス（セキュリティパッチ修正等）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関連問い合わせ（プリンタ設定、簡易な操作説明等）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◆課題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PC</a:t>
            </a:r>
            <a:r>
              <a:rPr lang="ja-JP" altLang="en-US" dirty="0"/>
              <a:t>故障の場合に払い出す予備機が決められていない。資産管理ができていないので、都度在庫を確認して払い出す必要がある。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29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2A435-0B69-4018-9CE2-CA856F2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保守・廃棄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D4DC-B0CA-4DC5-A21E-D79E11AE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◆保守：業務概要</a:t>
            </a:r>
            <a:endParaRPr lang="en-US" altLang="ja-JP" dirty="0"/>
          </a:p>
          <a:p>
            <a:r>
              <a:rPr lang="ja-JP" altLang="en-US" dirty="0"/>
              <a:t>修理対象の</a:t>
            </a:r>
            <a:r>
              <a:rPr lang="en-US" altLang="ja-JP" dirty="0"/>
              <a:t>PC</a:t>
            </a:r>
            <a:r>
              <a:rPr lang="ja-JP" altLang="en-US" dirty="0"/>
              <a:t>がある拠点に出張修理</a:t>
            </a:r>
            <a:endParaRPr lang="en-US" altLang="ja-JP" dirty="0"/>
          </a:p>
          <a:p>
            <a:r>
              <a:rPr lang="ja-JP" altLang="en-US" dirty="0"/>
              <a:t>軽微な故障（部品外れ）の場合は部品送付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◆廃棄：業務概要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各拠点にて</a:t>
            </a:r>
            <a:r>
              <a:rPr lang="en-US" altLang="ja-JP" dirty="0"/>
              <a:t>PC</a:t>
            </a:r>
            <a:r>
              <a:rPr lang="ja-JP" altLang="en-US" dirty="0"/>
              <a:t>を廃棄。顧客指定の廃棄業者を利用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33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233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OAクライアントPCの 運用・保守概況</vt:lpstr>
      <vt:lpstr>アジェンダ</vt:lpstr>
      <vt:lpstr>PCライフサイクル</vt:lpstr>
      <vt:lpstr>調達</vt:lpstr>
      <vt:lpstr>導入</vt:lpstr>
      <vt:lpstr>運用</vt:lpstr>
      <vt:lpstr>保守・廃棄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OAクライアントPCの 運用・保守改善提案</dc:title>
  <dc:creator>hirohiro nomu</dc:creator>
  <cp:lastModifiedBy>hirohiro nomu</cp:lastModifiedBy>
  <cp:revision>31</cp:revision>
  <dcterms:created xsi:type="dcterms:W3CDTF">2017-09-02T07:28:23Z</dcterms:created>
  <dcterms:modified xsi:type="dcterms:W3CDTF">2017-09-03T02:16:03Z</dcterms:modified>
</cp:coreProperties>
</file>