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58" d="100"/>
          <a:sy n="58" d="100"/>
        </p:scale>
        <p:origin x="3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82967-B0AD-4C59-B0A9-31C5D12E7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B2119B-7EE1-4B75-98D0-C3D8F320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D3FB67-69ED-49BB-80FC-B46FB8BA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5345-158D-401A-BF03-42A774747A2D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5DC5EB-F7CC-49A2-B956-72851AF1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E5106D-2FD0-4E85-A5D8-7B58AFFE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7990-374F-41E2-B7A3-8BEE9F8F8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47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DBD470-B966-4FD0-A6D9-97E1EB14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C3FFDA-E9B8-48D1-B277-6F9D2F043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3CF3A1-4451-4498-B1C2-91E4EE03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5345-158D-401A-BF03-42A774747A2D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7D38DE-22E1-4147-89BF-9F43B1D6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E3292A-97BF-4555-B324-8BFBB98E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7990-374F-41E2-B7A3-8BEE9F8F8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52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D3D8324-D903-4329-B2AF-27866951A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5C7017-8507-4B67-9B77-E4924F84F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C748F1-C77B-4E8E-960B-B3BB2F83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5345-158D-401A-BF03-42A774747A2D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91ADF5-A393-4715-914B-B1BD07BF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EE079F-F17A-42BA-A4BC-C4C82EF8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7990-374F-41E2-B7A3-8BEE9F8F8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56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6A3B05-E4F8-47A8-A6F0-D680C465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1CA4A-E713-4E85-B9F1-903AC89FB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5FCE6D-EA16-4E91-BEBA-E77B2FA9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5345-158D-401A-BF03-42A774747A2D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6497DA-7D90-4C0B-8A34-39749659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D17BF4-E04A-4748-A672-EC3F1827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7990-374F-41E2-B7A3-8BEE9F8F8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16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468FDB-70C4-48AC-AFBB-18DEC2BE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BC12C6-3E39-4F72-A77F-7768EC81A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4E5A38-9999-472F-B084-AC3A4D92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5345-158D-401A-BF03-42A774747A2D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B42201-1311-4ADA-906B-062CA9B3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4B04E-C3F1-4B0C-AD67-35625845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7990-374F-41E2-B7A3-8BEE9F8F8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46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3319C-D88A-409F-98C2-634867CA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74A12B-4724-4F8D-BCBF-56DCD6D09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F7F8B2-35D9-4621-B3E8-1BE33EF19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0E1FB2-9D44-4CAE-9430-65022362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5345-158D-401A-BF03-42A774747A2D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62CD25-97E7-4A6B-B4B0-2B5D66AA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5C7440-206C-4E28-A8FE-05C2D8AA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7990-374F-41E2-B7A3-8BEE9F8F8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79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CAF0F-DF2E-4CB9-AC50-2DFC16BF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100A37-ACEB-48A0-87F3-BD7464196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666E15-7B48-44F1-AB2B-71760C62E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C2E6CF7-33B4-4019-B5F9-BAC149DE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9A1FE5-6C98-4347-918B-805339273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4BC91EE-8214-4C99-876A-AB37E8F4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5345-158D-401A-BF03-42A774747A2D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FF97F00-A3DA-4E84-B797-73981119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8CF7CE0-EC71-4291-B1ED-41F380C8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7990-374F-41E2-B7A3-8BEE9F8F8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44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5F0CB-5085-4ED9-8705-37E4972C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79268F-FD90-4EFD-80BE-0D98695E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5345-158D-401A-BF03-42A774747A2D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1F38F4E-3B57-407A-80B2-4E9FB5CF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605996-70B9-4410-81F4-62B0ADAC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7990-374F-41E2-B7A3-8BEE9F8F8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4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92DF61-7B47-4EF6-ACD5-3665AEC1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5345-158D-401A-BF03-42A774747A2D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B2E14E4-AF59-46E1-A08B-3B6D8A69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6CC6BF-1BF1-4BCA-9FE5-FD27F644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7990-374F-41E2-B7A3-8BEE9F8F8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28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E1ED30-992F-4190-BA47-621C20DF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7F3DBA-9CFB-4794-AF2B-CEC33EF96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0DA587-6E92-49A0-B2CC-23EA71D2F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BBA07E-2990-4B3C-B380-66A4ED38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5345-158D-401A-BF03-42A774747A2D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CED1AE-7B75-4AEE-961E-421012D0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3003A4-4CCD-492B-AF24-41402F07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7990-374F-41E2-B7A3-8BEE9F8F8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13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66B3FB-2C45-40E2-BBB3-6D29A55B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8E2902-8919-435F-A56E-E8F155CD9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4749BD-CAD4-4963-A7BD-1A7701558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3138DA-5AAA-4534-8F84-99886903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5345-158D-401A-BF03-42A774747A2D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9F8BE7-B15D-4930-AC6A-D1214068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947AB2-3D5B-422D-AFBE-CB9A5135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B7990-374F-41E2-B7A3-8BEE9F8F8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82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4093E3-79D1-41F2-8C24-B2688CAF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C20F20-7B3E-404F-B882-3F0827DF7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EBA187-4409-44DC-B20B-6CE0D203D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25345-158D-401A-BF03-42A774747A2D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764DF9-787F-4960-8E49-FAA62D126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6945B1-373E-4CF5-9C02-DBED6A08F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7990-374F-41E2-B7A3-8BEE9F8F8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83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FF448B-6FD6-49B3-988B-68C2DC5AF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ネットワーク基礎講座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A8824E-5168-4A0E-86CB-B60F3D127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その１</a:t>
            </a:r>
          </a:p>
        </p:txBody>
      </p:sp>
    </p:spTree>
    <p:extLst>
      <p:ext uri="{BB962C8B-B14F-4D97-AF65-F5344CB8AC3E}">
        <p14:creationId xmlns:p14="http://schemas.microsoft.com/office/powerpoint/2010/main" val="58534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0B675375-A8FD-49DF-988D-AF4A8E66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５．通信例（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ページを見る場合）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B5684A7-85F1-4734-9AB8-5A71C34651DE}"/>
              </a:ext>
            </a:extLst>
          </p:cNvPr>
          <p:cNvSpPr/>
          <p:nvPr/>
        </p:nvSpPr>
        <p:spPr>
          <a:xfrm>
            <a:off x="3806006" y="4912938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物理層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64E4996-DD51-44AF-B4FB-290A7CCC6F7C}"/>
              </a:ext>
            </a:extLst>
          </p:cNvPr>
          <p:cNvSpPr/>
          <p:nvPr/>
        </p:nvSpPr>
        <p:spPr>
          <a:xfrm>
            <a:off x="3806006" y="4539811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データリンク層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BF06B-297A-4FA1-8960-9E958B6A3009}"/>
              </a:ext>
            </a:extLst>
          </p:cNvPr>
          <p:cNvSpPr/>
          <p:nvPr/>
        </p:nvSpPr>
        <p:spPr>
          <a:xfrm>
            <a:off x="3806006" y="4166684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ネットワーク層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736758-DD74-4C7F-B337-740F9B4B2F29}"/>
              </a:ext>
            </a:extLst>
          </p:cNvPr>
          <p:cNvSpPr/>
          <p:nvPr/>
        </p:nvSpPr>
        <p:spPr>
          <a:xfrm>
            <a:off x="3806006" y="3793557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トランスポート層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7B7FE52-5C87-4B35-B851-2760CFFEE54F}"/>
              </a:ext>
            </a:extLst>
          </p:cNvPr>
          <p:cNvSpPr/>
          <p:nvPr/>
        </p:nvSpPr>
        <p:spPr>
          <a:xfrm>
            <a:off x="3806006" y="3420430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セッション層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E1E2D17-818A-4CCC-A020-BD96A25485C4}"/>
              </a:ext>
            </a:extLst>
          </p:cNvPr>
          <p:cNvSpPr/>
          <p:nvPr/>
        </p:nvSpPr>
        <p:spPr>
          <a:xfrm>
            <a:off x="3806006" y="3047303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プレゼンテーション層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5D04C65-2C81-4599-8B67-ED86A6EFB5FD}"/>
              </a:ext>
            </a:extLst>
          </p:cNvPr>
          <p:cNvSpPr/>
          <p:nvPr/>
        </p:nvSpPr>
        <p:spPr>
          <a:xfrm>
            <a:off x="3806006" y="2669716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アプリケーション層</a:t>
            </a:r>
          </a:p>
        </p:txBody>
      </p:sp>
      <p:pic>
        <p:nvPicPr>
          <p:cNvPr id="21" name="グラフィックス 20" descr="ノート PC">
            <a:extLst>
              <a:ext uri="{FF2B5EF4-FFF2-40B4-BE49-F238E27FC236}">
                <a16:creationId xmlns:a16="http://schemas.microsoft.com/office/drawing/2014/main" id="{CF108284-36F9-4ECC-A394-4B3E12CDD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904" y="1890462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リモコン">
            <a:extLst>
              <a:ext uri="{FF2B5EF4-FFF2-40B4-BE49-F238E27FC236}">
                <a16:creationId xmlns:a16="http://schemas.microsoft.com/office/drawing/2014/main" id="{45851C38-F8AD-4C58-AF35-D5BE205CF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0296" y="1890462"/>
            <a:ext cx="914400" cy="914400"/>
          </a:xfrm>
          <a:prstGeom prst="rect">
            <a:avLst/>
          </a:prstGeom>
        </p:spPr>
      </p:pic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954AD45-B3FB-4B51-85C1-42F5148C24B7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1787304" y="2347662"/>
            <a:ext cx="7702992" cy="0"/>
          </a:xfrm>
          <a:prstGeom prst="straightConnector1">
            <a:avLst/>
          </a:prstGeom>
          <a:ln w="47625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曲線 29">
            <a:extLst>
              <a:ext uri="{FF2B5EF4-FFF2-40B4-BE49-F238E27FC236}">
                <a16:creationId xmlns:a16="http://schemas.microsoft.com/office/drawing/2014/main" id="{7F42F4CD-875D-4CDD-9E48-6F0B3DA8925B}"/>
              </a:ext>
            </a:extLst>
          </p:cNvPr>
          <p:cNvCxnSpPr>
            <a:cxnSpLocks/>
            <a:stCxn id="7" idx="3"/>
            <a:endCxn id="22" idx="2"/>
          </p:cNvCxnSpPr>
          <p:nvPr/>
        </p:nvCxnSpPr>
        <p:spPr>
          <a:xfrm flipV="1">
            <a:off x="7347227" y="2804862"/>
            <a:ext cx="2600269" cy="154838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曲線 33">
            <a:extLst>
              <a:ext uri="{FF2B5EF4-FFF2-40B4-BE49-F238E27FC236}">
                <a16:creationId xmlns:a16="http://schemas.microsoft.com/office/drawing/2014/main" id="{67F72642-4627-413C-85C1-F3FBC41BE362}"/>
              </a:ext>
            </a:extLst>
          </p:cNvPr>
          <p:cNvCxnSpPr>
            <a:cxnSpLocks/>
            <a:stCxn id="21" idx="2"/>
            <a:endCxn id="7" idx="1"/>
          </p:cNvCxnSpPr>
          <p:nvPr/>
        </p:nvCxnSpPr>
        <p:spPr>
          <a:xfrm rot="16200000" flipH="1">
            <a:off x="1793862" y="2341104"/>
            <a:ext cx="1548386" cy="247590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矢印: 右 37">
            <a:extLst>
              <a:ext uri="{FF2B5EF4-FFF2-40B4-BE49-F238E27FC236}">
                <a16:creationId xmlns:a16="http://schemas.microsoft.com/office/drawing/2014/main" id="{EE0CD184-1534-440E-A5B8-7A7CC05447A3}"/>
              </a:ext>
            </a:extLst>
          </p:cNvPr>
          <p:cNvSpPr/>
          <p:nvPr/>
        </p:nvSpPr>
        <p:spPr>
          <a:xfrm rot="16200000">
            <a:off x="5779880" y="3623512"/>
            <a:ext cx="2564932" cy="6573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94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0B675375-A8FD-49DF-988D-AF4A8E66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５．通信例（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ページを見る場合）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B5684A7-85F1-4734-9AB8-5A71C34651DE}"/>
              </a:ext>
            </a:extLst>
          </p:cNvPr>
          <p:cNvSpPr/>
          <p:nvPr/>
        </p:nvSpPr>
        <p:spPr>
          <a:xfrm>
            <a:off x="3806006" y="4912938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物理層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64E4996-DD51-44AF-B4FB-290A7CCC6F7C}"/>
              </a:ext>
            </a:extLst>
          </p:cNvPr>
          <p:cNvSpPr/>
          <p:nvPr/>
        </p:nvSpPr>
        <p:spPr>
          <a:xfrm>
            <a:off x="3806006" y="4539811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データリンク層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BF06B-297A-4FA1-8960-9E958B6A3009}"/>
              </a:ext>
            </a:extLst>
          </p:cNvPr>
          <p:cNvSpPr/>
          <p:nvPr/>
        </p:nvSpPr>
        <p:spPr>
          <a:xfrm>
            <a:off x="3806006" y="4166684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ネットワーク層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736758-DD74-4C7F-B337-740F9B4B2F29}"/>
              </a:ext>
            </a:extLst>
          </p:cNvPr>
          <p:cNvSpPr/>
          <p:nvPr/>
        </p:nvSpPr>
        <p:spPr>
          <a:xfrm>
            <a:off x="3806006" y="3793557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トランスポート層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7B7FE52-5C87-4B35-B851-2760CFFEE54F}"/>
              </a:ext>
            </a:extLst>
          </p:cNvPr>
          <p:cNvSpPr/>
          <p:nvPr/>
        </p:nvSpPr>
        <p:spPr>
          <a:xfrm>
            <a:off x="3806006" y="3420430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セッション層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E1E2D17-818A-4CCC-A020-BD96A25485C4}"/>
              </a:ext>
            </a:extLst>
          </p:cNvPr>
          <p:cNvSpPr/>
          <p:nvPr/>
        </p:nvSpPr>
        <p:spPr>
          <a:xfrm>
            <a:off x="3806006" y="3047303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プレゼンテーション層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5D04C65-2C81-4599-8B67-ED86A6EFB5FD}"/>
              </a:ext>
            </a:extLst>
          </p:cNvPr>
          <p:cNvSpPr/>
          <p:nvPr/>
        </p:nvSpPr>
        <p:spPr>
          <a:xfrm>
            <a:off x="3806006" y="2669716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アプリケーション層</a:t>
            </a:r>
          </a:p>
        </p:txBody>
      </p:sp>
      <p:pic>
        <p:nvPicPr>
          <p:cNvPr id="21" name="グラフィックス 20" descr="ノート PC">
            <a:extLst>
              <a:ext uri="{FF2B5EF4-FFF2-40B4-BE49-F238E27FC236}">
                <a16:creationId xmlns:a16="http://schemas.microsoft.com/office/drawing/2014/main" id="{CF108284-36F9-4ECC-A394-4B3E12CDD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904" y="1890462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リモコン">
            <a:extLst>
              <a:ext uri="{FF2B5EF4-FFF2-40B4-BE49-F238E27FC236}">
                <a16:creationId xmlns:a16="http://schemas.microsoft.com/office/drawing/2014/main" id="{45851C38-F8AD-4C58-AF35-D5BE205CF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0296" y="1890462"/>
            <a:ext cx="914400" cy="914400"/>
          </a:xfrm>
          <a:prstGeom prst="rect">
            <a:avLst/>
          </a:prstGeom>
        </p:spPr>
      </p:pic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954AD45-B3FB-4B51-85C1-42F5148C24B7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1787304" y="2347662"/>
            <a:ext cx="7702992" cy="0"/>
          </a:xfrm>
          <a:prstGeom prst="straightConnector1">
            <a:avLst/>
          </a:prstGeom>
          <a:ln w="47625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曲線 29">
            <a:extLst>
              <a:ext uri="{FF2B5EF4-FFF2-40B4-BE49-F238E27FC236}">
                <a16:creationId xmlns:a16="http://schemas.microsoft.com/office/drawing/2014/main" id="{7F42F4CD-875D-4CDD-9E48-6F0B3DA8925B}"/>
              </a:ext>
            </a:extLst>
          </p:cNvPr>
          <p:cNvCxnSpPr>
            <a:cxnSpLocks/>
            <a:stCxn id="8" idx="3"/>
            <a:endCxn id="22" idx="2"/>
          </p:cNvCxnSpPr>
          <p:nvPr/>
        </p:nvCxnSpPr>
        <p:spPr>
          <a:xfrm flipV="1">
            <a:off x="7347227" y="2804862"/>
            <a:ext cx="2600269" cy="117525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曲線 33">
            <a:extLst>
              <a:ext uri="{FF2B5EF4-FFF2-40B4-BE49-F238E27FC236}">
                <a16:creationId xmlns:a16="http://schemas.microsoft.com/office/drawing/2014/main" id="{67F72642-4627-413C-85C1-F3FBC41BE362}"/>
              </a:ext>
            </a:extLst>
          </p:cNvPr>
          <p:cNvCxnSpPr>
            <a:cxnSpLocks/>
            <a:stCxn id="21" idx="2"/>
            <a:endCxn id="8" idx="1"/>
          </p:cNvCxnSpPr>
          <p:nvPr/>
        </p:nvCxnSpPr>
        <p:spPr>
          <a:xfrm rot="16200000" flipH="1">
            <a:off x="1980426" y="2154540"/>
            <a:ext cx="1175259" cy="247590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矢印: 右 37">
            <a:extLst>
              <a:ext uri="{FF2B5EF4-FFF2-40B4-BE49-F238E27FC236}">
                <a16:creationId xmlns:a16="http://schemas.microsoft.com/office/drawing/2014/main" id="{EE0CD184-1534-440E-A5B8-7A7CC05447A3}"/>
              </a:ext>
            </a:extLst>
          </p:cNvPr>
          <p:cNvSpPr/>
          <p:nvPr/>
        </p:nvSpPr>
        <p:spPr>
          <a:xfrm rot="16200000">
            <a:off x="5779880" y="3623512"/>
            <a:ext cx="2564932" cy="6573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73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0B675375-A8FD-49DF-988D-AF4A8E66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５．通信例（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ページを見る場合）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B5684A7-85F1-4734-9AB8-5A71C34651DE}"/>
              </a:ext>
            </a:extLst>
          </p:cNvPr>
          <p:cNvSpPr/>
          <p:nvPr/>
        </p:nvSpPr>
        <p:spPr>
          <a:xfrm>
            <a:off x="3806006" y="4912938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物理層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64E4996-DD51-44AF-B4FB-290A7CCC6F7C}"/>
              </a:ext>
            </a:extLst>
          </p:cNvPr>
          <p:cNvSpPr/>
          <p:nvPr/>
        </p:nvSpPr>
        <p:spPr>
          <a:xfrm>
            <a:off x="3806006" y="4539811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データリンク層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BF06B-297A-4FA1-8960-9E958B6A3009}"/>
              </a:ext>
            </a:extLst>
          </p:cNvPr>
          <p:cNvSpPr/>
          <p:nvPr/>
        </p:nvSpPr>
        <p:spPr>
          <a:xfrm>
            <a:off x="3806006" y="4166684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ネットワーク層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736758-DD74-4C7F-B337-740F9B4B2F29}"/>
              </a:ext>
            </a:extLst>
          </p:cNvPr>
          <p:cNvSpPr/>
          <p:nvPr/>
        </p:nvSpPr>
        <p:spPr>
          <a:xfrm>
            <a:off x="3806006" y="3793557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トランスポート層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7B7FE52-5C87-4B35-B851-2760CFFEE54F}"/>
              </a:ext>
            </a:extLst>
          </p:cNvPr>
          <p:cNvSpPr/>
          <p:nvPr/>
        </p:nvSpPr>
        <p:spPr>
          <a:xfrm>
            <a:off x="3806006" y="3420430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セッション層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E1E2D17-818A-4CCC-A020-BD96A25485C4}"/>
              </a:ext>
            </a:extLst>
          </p:cNvPr>
          <p:cNvSpPr/>
          <p:nvPr/>
        </p:nvSpPr>
        <p:spPr>
          <a:xfrm>
            <a:off x="3806006" y="3047303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プレゼンテーション層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5D04C65-2C81-4599-8B67-ED86A6EFB5FD}"/>
              </a:ext>
            </a:extLst>
          </p:cNvPr>
          <p:cNvSpPr/>
          <p:nvPr/>
        </p:nvSpPr>
        <p:spPr>
          <a:xfrm>
            <a:off x="3806006" y="2669716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アプリケーション層</a:t>
            </a:r>
          </a:p>
        </p:txBody>
      </p:sp>
      <p:pic>
        <p:nvPicPr>
          <p:cNvPr id="21" name="グラフィックス 20" descr="ノート PC">
            <a:extLst>
              <a:ext uri="{FF2B5EF4-FFF2-40B4-BE49-F238E27FC236}">
                <a16:creationId xmlns:a16="http://schemas.microsoft.com/office/drawing/2014/main" id="{CF108284-36F9-4ECC-A394-4B3E12CDD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904" y="1890462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リモコン">
            <a:extLst>
              <a:ext uri="{FF2B5EF4-FFF2-40B4-BE49-F238E27FC236}">
                <a16:creationId xmlns:a16="http://schemas.microsoft.com/office/drawing/2014/main" id="{45851C38-F8AD-4C58-AF35-D5BE205CF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0296" y="1890462"/>
            <a:ext cx="914400" cy="914400"/>
          </a:xfrm>
          <a:prstGeom prst="rect">
            <a:avLst/>
          </a:prstGeom>
        </p:spPr>
      </p:pic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954AD45-B3FB-4B51-85C1-42F5148C24B7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1787304" y="2347662"/>
            <a:ext cx="7702992" cy="0"/>
          </a:xfrm>
          <a:prstGeom prst="straightConnector1">
            <a:avLst/>
          </a:prstGeom>
          <a:ln w="47625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曲線 29">
            <a:extLst>
              <a:ext uri="{FF2B5EF4-FFF2-40B4-BE49-F238E27FC236}">
                <a16:creationId xmlns:a16="http://schemas.microsoft.com/office/drawing/2014/main" id="{7F42F4CD-875D-4CDD-9E48-6F0B3DA8925B}"/>
              </a:ext>
            </a:extLst>
          </p:cNvPr>
          <p:cNvCxnSpPr>
            <a:cxnSpLocks/>
            <a:stCxn id="38" idx="2"/>
            <a:endCxn id="22" idx="2"/>
          </p:cNvCxnSpPr>
          <p:nvPr/>
        </p:nvCxnSpPr>
        <p:spPr>
          <a:xfrm flipV="1">
            <a:off x="7391016" y="2804862"/>
            <a:ext cx="2556480" cy="19352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曲線 33">
            <a:extLst>
              <a:ext uri="{FF2B5EF4-FFF2-40B4-BE49-F238E27FC236}">
                <a16:creationId xmlns:a16="http://schemas.microsoft.com/office/drawing/2014/main" id="{67F72642-4627-413C-85C1-F3FBC41BE362}"/>
              </a:ext>
            </a:extLst>
          </p:cNvPr>
          <p:cNvCxnSpPr>
            <a:cxnSpLocks/>
            <a:stCxn id="21" idx="2"/>
            <a:endCxn id="11" idx="1"/>
          </p:cNvCxnSpPr>
          <p:nvPr/>
        </p:nvCxnSpPr>
        <p:spPr>
          <a:xfrm rot="16200000" flipH="1">
            <a:off x="2542346" y="1592620"/>
            <a:ext cx="51418" cy="247590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矢印: 右 37">
            <a:extLst>
              <a:ext uri="{FF2B5EF4-FFF2-40B4-BE49-F238E27FC236}">
                <a16:creationId xmlns:a16="http://schemas.microsoft.com/office/drawing/2014/main" id="{EE0CD184-1534-440E-A5B8-7A7CC05447A3}"/>
              </a:ext>
            </a:extLst>
          </p:cNvPr>
          <p:cNvSpPr/>
          <p:nvPr/>
        </p:nvSpPr>
        <p:spPr>
          <a:xfrm rot="16200000">
            <a:off x="5779880" y="3623512"/>
            <a:ext cx="2564932" cy="6573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74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E189F4-465E-47FB-8FC8-6D03AF32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22536A-F874-49BF-850C-9A0D294E1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コンピュータにおけるネットワーク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ネットワークの役割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ネットワークの種類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ネットワークの構造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物理・リンク層の役割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論理層の役割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トランスポート層の役割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アプリケーション層の役割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次回予告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909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8EE21-6043-4D34-8226-8E111CF2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１．コンピュータにおけるネットワーク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264E66-FEAA-42EF-8943-B45D282FC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複数コンピュータ間の通信を接続するためのシステムです。ネットワークは何らかの規格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に従い通信を行っています。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グラフィックス 5" descr="ノート PC">
            <a:extLst>
              <a:ext uri="{FF2B5EF4-FFF2-40B4-BE49-F238E27FC236}">
                <a16:creationId xmlns:a16="http://schemas.microsoft.com/office/drawing/2014/main" id="{96FB46D0-CFC0-4473-BD2C-30F62C6BE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5500" y="2399253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ノート PC">
            <a:extLst>
              <a:ext uri="{FF2B5EF4-FFF2-40B4-BE49-F238E27FC236}">
                <a16:creationId xmlns:a16="http://schemas.microsoft.com/office/drawing/2014/main" id="{D480D7C5-33A8-4EA0-A2A4-A00744C7D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0916" y="2399253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ネットワーク">
            <a:extLst>
              <a:ext uri="{FF2B5EF4-FFF2-40B4-BE49-F238E27FC236}">
                <a16:creationId xmlns:a16="http://schemas.microsoft.com/office/drawing/2014/main" id="{C758376D-5CB8-40A5-A755-B036A8861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1882" y="2090314"/>
            <a:ext cx="1543172" cy="1543172"/>
          </a:xfrm>
          <a:prstGeom prst="rect">
            <a:avLst/>
          </a:prstGeom>
        </p:spPr>
      </p:pic>
      <p:pic>
        <p:nvPicPr>
          <p:cNvPr id="11" name="グラフィックス 10" descr="衛星">
            <a:extLst>
              <a:ext uri="{FF2B5EF4-FFF2-40B4-BE49-F238E27FC236}">
                <a16:creationId xmlns:a16="http://schemas.microsoft.com/office/drawing/2014/main" id="{95924CB5-3A25-4E93-998B-9509420596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2393" y="1501172"/>
            <a:ext cx="914400" cy="914400"/>
          </a:xfrm>
          <a:prstGeom prst="rect">
            <a:avLst/>
          </a:prstGeom>
        </p:spPr>
      </p:pic>
      <p:pic>
        <p:nvPicPr>
          <p:cNvPr id="17" name="グラフィックス 16" descr="車">
            <a:extLst>
              <a:ext uri="{FF2B5EF4-FFF2-40B4-BE49-F238E27FC236}">
                <a16:creationId xmlns:a16="http://schemas.microsoft.com/office/drawing/2014/main" id="{51F9ABBF-17C1-4567-AF3B-086E009E64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1147" y="1484853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工場">
            <a:extLst>
              <a:ext uri="{FF2B5EF4-FFF2-40B4-BE49-F238E27FC236}">
                <a16:creationId xmlns:a16="http://schemas.microsoft.com/office/drawing/2014/main" id="{E01E51CF-F450-443B-A444-AFF2AB6CFF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79892" y="3454400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都市">
            <a:extLst>
              <a:ext uri="{FF2B5EF4-FFF2-40B4-BE49-F238E27FC236}">
                <a16:creationId xmlns:a16="http://schemas.microsoft.com/office/drawing/2014/main" id="{228E03C6-587E-4A4E-9A6F-DC1883316A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37163" y="3454400"/>
            <a:ext cx="914400" cy="914400"/>
          </a:xfrm>
          <a:prstGeom prst="rect">
            <a:avLst/>
          </a:prstGeom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F77C243-6043-4A7D-92AD-21A002D4B332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155547" y="1942053"/>
            <a:ext cx="1286335" cy="681489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7C947F3-4A2A-48B9-A1AE-4D0B1482B7A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009900" y="2856453"/>
            <a:ext cx="2431982" cy="5447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4F17686-FD89-40B9-8F2A-C69DDE614804}"/>
              </a:ext>
            </a:extLst>
          </p:cNvPr>
          <p:cNvCxnSpPr>
            <a:cxnSpLocks/>
          </p:cNvCxnSpPr>
          <p:nvPr/>
        </p:nvCxnSpPr>
        <p:spPr>
          <a:xfrm flipV="1">
            <a:off x="4298503" y="3392335"/>
            <a:ext cx="1029845" cy="526210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949FBB67-687A-478A-8CDE-CEE00184612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919241" y="1958372"/>
            <a:ext cx="1023152" cy="665170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94E346C-D48A-42DF-A201-D2EB4B8F3DB9}"/>
              </a:ext>
            </a:extLst>
          </p:cNvPr>
          <p:cNvCxnSpPr>
            <a:cxnSpLocks/>
          </p:cNvCxnSpPr>
          <p:nvPr/>
        </p:nvCxnSpPr>
        <p:spPr>
          <a:xfrm>
            <a:off x="6985054" y="2856453"/>
            <a:ext cx="2857215" cy="0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6B7E3074-0D3A-4F5B-8158-9400F739B341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903108" y="3463184"/>
            <a:ext cx="1176784" cy="448416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77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B28932-7682-4276-B69F-0735A7C7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コンピュータ同士を繋ぐことで、どのような事が可能になったのでしょうか。今、ネットワークは大きな役割を果たしています。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Ｗ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orld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Wide Web</a:t>
            </a: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電子商取引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ソーシャルネットワーキングサービス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クラウドサービス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B675375-A8FD-49DF-988D-AF4A8E66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２．ネットワークの役割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138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0B675375-A8FD-49DF-988D-AF4A8E66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３．ネットワークの種類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D45528B-BB36-430E-9D98-3838E651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1732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ネットワークには接続環境によって様々な種類があります。主に以下のような種類のネットワークがあります。</a:t>
            </a:r>
          </a:p>
        </p:txBody>
      </p:sp>
      <p:pic>
        <p:nvPicPr>
          <p:cNvPr id="10" name="グラフィックス 9" descr="ノート PC">
            <a:extLst>
              <a:ext uri="{FF2B5EF4-FFF2-40B4-BE49-F238E27FC236}">
                <a16:creationId xmlns:a16="http://schemas.microsoft.com/office/drawing/2014/main" id="{36434FC4-C0C7-468A-A157-39C6CF879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284" y="4664075"/>
            <a:ext cx="914400" cy="914400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187F8E5-B083-4B9A-916B-DFCCECCF1FB8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1566684" y="5121275"/>
            <a:ext cx="1416792" cy="0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4005424-D068-4425-9575-F68D3F646E1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413661" y="5121275"/>
            <a:ext cx="1744492" cy="0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グラフィックス 2" descr="地球 (アメリカ)">
            <a:extLst>
              <a:ext uri="{FF2B5EF4-FFF2-40B4-BE49-F238E27FC236}">
                <a16:creationId xmlns:a16="http://schemas.microsoft.com/office/drawing/2014/main" id="{E9BBDD87-5A8A-49F3-AD1D-F757E1BF0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5875" y="4664075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DVD プレーヤー">
            <a:extLst>
              <a:ext uri="{FF2B5EF4-FFF2-40B4-BE49-F238E27FC236}">
                <a16:creationId xmlns:a16="http://schemas.microsoft.com/office/drawing/2014/main" id="{1ADC328B-53D0-48D0-98BC-0DA5778CD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83476" y="4664075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ノート PC">
            <a:extLst>
              <a:ext uri="{FF2B5EF4-FFF2-40B4-BE49-F238E27FC236}">
                <a16:creationId xmlns:a16="http://schemas.microsoft.com/office/drawing/2014/main" id="{E0DDB532-A95E-41B7-8080-9ADAB085F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8018" y="5578475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DVD プレーヤー">
            <a:extLst>
              <a:ext uri="{FF2B5EF4-FFF2-40B4-BE49-F238E27FC236}">
                <a16:creationId xmlns:a16="http://schemas.microsoft.com/office/drawing/2014/main" id="{43F27FBD-5D39-483E-BDB1-09B092528A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99261" y="4664075"/>
            <a:ext cx="914400" cy="914400"/>
          </a:xfrm>
          <a:prstGeom prst="rect">
            <a:avLst/>
          </a:prstGeom>
        </p:spPr>
      </p:pic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BC7B34B-1987-46C3-8CB3-FB47AF90A12B}"/>
              </a:ext>
            </a:extLst>
          </p:cNvPr>
          <p:cNvCxnSpPr>
            <a:cxnSpLocks/>
          </p:cNvCxnSpPr>
          <p:nvPr/>
        </p:nvCxnSpPr>
        <p:spPr>
          <a:xfrm flipV="1">
            <a:off x="2275080" y="5367197"/>
            <a:ext cx="914400" cy="668478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7D9F35A-CFA5-4543-AD11-B53A7863B9A9}"/>
              </a:ext>
            </a:extLst>
          </p:cNvPr>
          <p:cNvCxnSpPr>
            <a:cxnSpLocks/>
          </p:cNvCxnSpPr>
          <p:nvPr/>
        </p:nvCxnSpPr>
        <p:spPr>
          <a:xfrm>
            <a:off x="8185061" y="5367197"/>
            <a:ext cx="1170833" cy="748496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9331C54A-734B-4842-943E-930C7C6C91BF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>
            <a:off x="3897876" y="5121275"/>
            <a:ext cx="1377999" cy="0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1C00EDD-F203-483D-A853-D4F60845406F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190275" y="5121275"/>
            <a:ext cx="1440809" cy="0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グラフィックス 38" descr="ノート PC">
            <a:extLst>
              <a:ext uri="{FF2B5EF4-FFF2-40B4-BE49-F238E27FC236}">
                <a16:creationId xmlns:a16="http://schemas.microsoft.com/office/drawing/2014/main" id="{FC3B5118-BAE2-4CF9-B694-AE1DB25E0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4205" y="3771141"/>
            <a:ext cx="914400" cy="914400"/>
          </a:xfrm>
          <a:prstGeom prst="rect">
            <a:avLst/>
          </a:prstGeom>
        </p:spPr>
      </p:pic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64B56A64-9751-4787-9885-D9F6EFF93234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278605" y="4228341"/>
            <a:ext cx="851494" cy="815350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1C390B3-6C0A-4F08-84B8-8AE9DBDB1886}"/>
              </a:ext>
            </a:extLst>
          </p:cNvPr>
          <p:cNvCxnSpPr>
            <a:cxnSpLocks/>
          </p:cNvCxnSpPr>
          <p:nvPr/>
        </p:nvCxnSpPr>
        <p:spPr>
          <a:xfrm flipH="1">
            <a:off x="8179343" y="4228341"/>
            <a:ext cx="1074373" cy="703121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DD03400-D4B0-4307-BD61-4B8835EAA09B}"/>
              </a:ext>
            </a:extLst>
          </p:cNvPr>
          <p:cNvSpPr/>
          <p:nvPr/>
        </p:nvSpPr>
        <p:spPr>
          <a:xfrm>
            <a:off x="349135" y="3771141"/>
            <a:ext cx="3091541" cy="28457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F69DB37-7FD7-4476-8AC1-8AEC3239BB47}"/>
              </a:ext>
            </a:extLst>
          </p:cNvPr>
          <p:cNvSpPr/>
          <p:nvPr/>
        </p:nvSpPr>
        <p:spPr>
          <a:xfrm>
            <a:off x="3628539" y="4488873"/>
            <a:ext cx="4240228" cy="121365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吹き出し: 四角形 49">
            <a:extLst>
              <a:ext uri="{FF2B5EF4-FFF2-40B4-BE49-F238E27FC236}">
                <a16:creationId xmlns:a16="http://schemas.microsoft.com/office/drawing/2014/main" id="{4D9EB598-80B9-499D-8BF7-E640D533A453}"/>
              </a:ext>
            </a:extLst>
          </p:cNvPr>
          <p:cNvSpPr/>
          <p:nvPr/>
        </p:nvSpPr>
        <p:spPr>
          <a:xfrm>
            <a:off x="349136" y="2891442"/>
            <a:ext cx="3279404" cy="651099"/>
          </a:xfrm>
          <a:prstGeom prst="wedgeRectCallout">
            <a:avLst>
              <a:gd name="adj1" fmla="val -4762"/>
              <a:gd name="adj2" fmla="val 880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LAN(Local Area Network)</a:t>
            </a:r>
          </a:p>
        </p:txBody>
      </p:sp>
      <p:sp>
        <p:nvSpPr>
          <p:cNvPr id="51" name="吹き出し: 四角形 50">
            <a:extLst>
              <a:ext uri="{FF2B5EF4-FFF2-40B4-BE49-F238E27FC236}">
                <a16:creationId xmlns:a16="http://schemas.microsoft.com/office/drawing/2014/main" id="{E2D2E335-F042-4CEA-9D22-1904658E6775}"/>
              </a:ext>
            </a:extLst>
          </p:cNvPr>
          <p:cNvSpPr/>
          <p:nvPr/>
        </p:nvSpPr>
        <p:spPr>
          <a:xfrm>
            <a:off x="4280731" y="3555776"/>
            <a:ext cx="3279404" cy="651099"/>
          </a:xfrm>
          <a:prstGeom prst="wedgeRectCallout">
            <a:avLst>
              <a:gd name="adj1" fmla="val -13887"/>
              <a:gd name="adj2" fmla="val 880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WAN(Wide Area Network)</a:t>
            </a:r>
          </a:p>
        </p:txBody>
      </p:sp>
      <p:pic>
        <p:nvPicPr>
          <p:cNvPr id="53" name="グラフィックス 52" descr="リモコン">
            <a:extLst>
              <a:ext uri="{FF2B5EF4-FFF2-40B4-BE49-F238E27FC236}">
                <a16:creationId xmlns:a16="http://schemas.microsoft.com/office/drawing/2014/main" id="{D223087E-26EA-4D3D-A907-DC25DA7CBB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05061" y="3851159"/>
            <a:ext cx="914400" cy="914400"/>
          </a:xfrm>
          <a:prstGeom prst="rect">
            <a:avLst/>
          </a:prstGeom>
        </p:spPr>
      </p:pic>
      <p:pic>
        <p:nvPicPr>
          <p:cNvPr id="54" name="グラフィックス 53" descr="リモコン">
            <a:extLst>
              <a:ext uri="{FF2B5EF4-FFF2-40B4-BE49-F238E27FC236}">
                <a16:creationId xmlns:a16="http://schemas.microsoft.com/office/drawing/2014/main" id="{454D3603-6952-48AD-B68B-00041BFC42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00788" y="4667819"/>
            <a:ext cx="914400" cy="914400"/>
          </a:xfrm>
          <a:prstGeom prst="rect">
            <a:avLst/>
          </a:prstGeom>
        </p:spPr>
      </p:pic>
      <p:pic>
        <p:nvPicPr>
          <p:cNvPr id="55" name="グラフィックス 54" descr="リモコン">
            <a:extLst>
              <a:ext uri="{FF2B5EF4-FFF2-40B4-BE49-F238E27FC236}">
                <a16:creationId xmlns:a16="http://schemas.microsoft.com/office/drawing/2014/main" id="{DE22D908-66A5-4FE6-ADE5-B7F3EA6D79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03427" y="5484479"/>
            <a:ext cx="914400" cy="914400"/>
          </a:xfrm>
          <a:prstGeom prst="rect">
            <a:avLst/>
          </a:prstGeom>
        </p:spPr>
      </p:pic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D165FAE6-0903-4093-AFA2-DFE2A7BA709E}"/>
              </a:ext>
            </a:extLst>
          </p:cNvPr>
          <p:cNvSpPr/>
          <p:nvPr/>
        </p:nvSpPr>
        <p:spPr>
          <a:xfrm>
            <a:off x="8127645" y="3771141"/>
            <a:ext cx="3091541" cy="28457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吹き出し: 四角形 59">
            <a:extLst>
              <a:ext uri="{FF2B5EF4-FFF2-40B4-BE49-F238E27FC236}">
                <a16:creationId xmlns:a16="http://schemas.microsoft.com/office/drawing/2014/main" id="{FF974C67-0EB6-4217-ACA4-3E464683517D}"/>
              </a:ext>
            </a:extLst>
          </p:cNvPr>
          <p:cNvSpPr/>
          <p:nvPr/>
        </p:nvSpPr>
        <p:spPr>
          <a:xfrm>
            <a:off x="8127645" y="2891442"/>
            <a:ext cx="3279404" cy="651099"/>
          </a:xfrm>
          <a:prstGeom prst="wedgeRectCallout">
            <a:avLst>
              <a:gd name="adj1" fmla="val -4762"/>
              <a:gd name="adj2" fmla="val 880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LAN(Local Area Network)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C30CE00-A7DF-4730-9610-891C484E48AC}"/>
              </a:ext>
            </a:extLst>
          </p:cNvPr>
          <p:cNvSpPr/>
          <p:nvPr/>
        </p:nvSpPr>
        <p:spPr>
          <a:xfrm>
            <a:off x="748767" y="6398879"/>
            <a:ext cx="2145276" cy="39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国内事業所</a:t>
            </a:r>
            <a:endParaRPr kumimoji="1" lang="ja-JP" altLang="en-US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CF62EF9-D71E-49E5-83E4-9425BF049255}"/>
              </a:ext>
            </a:extLst>
          </p:cNvPr>
          <p:cNvSpPr/>
          <p:nvPr/>
        </p:nvSpPr>
        <p:spPr>
          <a:xfrm>
            <a:off x="8672358" y="6398879"/>
            <a:ext cx="2145276" cy="39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海外データセンタ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947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B28932-7682-4276-B69F-0735A7C7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LAN</a:t>
            </a:r>
          </a:p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家屋や事業所等、比較的狭いエリアの中で通信するネットワーク。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例）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とプリンタ、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とファイルサーバの通信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WAN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全国または全世界にある会社や事業所等、広い範囲で通信するネットワーク。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例）事業所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と国外データセンタにあるサーバとの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通信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B675375-A8FD-49DF-988D-AF4A8E66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３．ネットワークの種類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631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B28932-7682-4276-B69F-0735A7C77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ネットワークには様々な規格があり、ネットワークを流れるデータはその規格に従っています。各種規格は以下のネットワーク構造における各レイヤで定義されています。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B675375-A8FD-49DF-988D-AF4A8E66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４．</a:t>
            </a:r>
            <a:r>
              <a:rPr lang="ja-JP" altLang="en-US" sz="3600">
                <a:latin typeface="Meiryo UI" panose="020B0604030504040204" pitchFamily="50" charset="-128"/>
                <a:ea typeface="Meiryo UI" panose="020B0604030504040204" pitchFamily="50" charset="-128"/>
              </a:rPr>
              <a:t>ネットワークの構造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B5684A7-85F1-4734-9AB8-5A71C34651DE}"/>
              </a:ext>
            </a:extLst>
          </p:cNvPr>
          <p:cNvSpPr/>
          <p:nvPr/>
        </p:nvSpPr>
        <p:spPr>
          <a:xfrm>
            <a:off x="838200" y="6119748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物理層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64E4996-DD51-44AF-B4FB-290A7CCC6F7C}"/>
              </a:ext>
            </a:extLst>
          </p:cNvPr>
          <p:cNvSpPr/>
          <p:nvPr/>
        </p:nvSpPr>
        <p:spPr>
          <a:xfrm>
            <a:off x="838200" y="5746621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データリンク層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BF06B-297A-4FA1-8960-9E958B6A3009}"/>
              </a:ext>
            </a:extLst>
          </p:cNvPr>
          <p:cNvSpPr/>
          <p:nvPr/>
        </p:nvSpPr>
        <p:spPr>
          <a:xfrm>
            <a:off x="838200" y="5373494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ネットワーク層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736758-DD74-4C7F-B337-740F9B4B2F29}"/>
              </a:ext>
            </a:extLst>
          </p:cNvPr>
          <p:cNvSpPr/>
          <p:nvPr/>
        </p:nvSpPr>
        <p:spPr>
          <a:xfrm>
            <a:off x="838200" y="5000367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トランスポート層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7B7FE52-5C87-4B35-B851-2760CFFEE54F}"/>
              </a:ext>
            </a:extLst>
          </p:cNvPr>
          <p:cNvSpPr/>
          <p:nvPr/>
        </p:nvSpPr>
        <p:spPr>
          <a:xfrm>
            <a:off x="838200" y="4627240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セッション層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E1E2D17-818A-4CCC-A020-BD96A25485C4}"/>
              </a:ext>
            </a:extLst>
          </p:cNvPr>
          <p:cNvSpPr/>
          <p:nvPr/>
        </p:nvSpPr>
        <p:spPr>
          <a:xfrm>
            <a:off x="838200" y="4254113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プレゼンテーション層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5D04C65-2C81-4599-8B67-ED86A6EFB5FD}"/>
              </a:ext>
            </a:extLst>
          </p:cNvPr>
          <p:cNvSpPr/>
          <p:nvPr/>
        </p:nvSpPr>
        <p:spPr>
          <a:xfrm>
            <a:off x="838200" y="3876526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アプリケーション層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66A5FA-4B2A-48C9-8157-386A2043D10E}"/>
              </a:ext>
            </a:extLst>
          </p:cNvPr>
          <p:cNvSpPr txBox="1"/>
          <p:nvPr/>
        </p:nvSpPr>
        <p:spPr>
          <a:xfrm>
            <a:off x="1749440" y="3320298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OSI</a:t>
            </a:r>
            <a:r>
              <a:rPr kumimoji="1" lang="ja-JP" altLang="en-US" b="1" dirty="0"/>
              <a:t>参照モデル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BC419E5-26D5-4703-9D04-0E03E4A7B519}"/>
              </a:ext>
            </a:extLst>
          </p:cNvPr>
          <p:cNvSpPr txBox="1"/>
          <p:nvPr/>
        </p:nvSpPr>
        <p:spPr>
          <a:xfrm>
            <a:off x="4708770" y="6123543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UTP, </a:t>
            </a:r>
            <a:r>
              <a:rPr kumimoji="1" lang="ja-JP" altLang="en-US" dirty="0"/>
              <a:t>光ケーブル</a:t>
            </a:r>
            <a:r>
              <a:rPr kumimoji="1" lang="en-US" altLang="ja-JP" dirty="0"/>
              <a:t>, ISDN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89A8A9E-A89D-4168-B542-558B274160A1}"/>
              </a:ext>
            </a:extLst>
          </p:cNvPr>
          <p:cNvSpPr txBox="1"/>
          <p:nvPr/>
        </p:nvSpPr>
        <p:spPr>
          <a:xfrm>
            <a:off x="4708770" y="5746621"/>
            <a:ext cx="36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Ethernet, PPP, IEEE 802.11(</a:t>
            </a:r>
            <a:r>
              <a:rPr kumimoji="1" lang="en-US" altLang="ja-JP" dirty="0" err="1"/>
              <a:t>Wifi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D1EE9BE-AC5C-4049-90C6-E442A556792E}"/>
              </a:ext>
            </a:extLst>
          </p:cNvPr>
          <p:cNvSpPr txBox="1"/>
          <p:nvPr/>
        </p:nvSpPr>
        <p:spPr>
          <a:xfrm>
            <a:off x="4708770" y="537728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IP, IPX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2C3212A-3C8F-48DC-8A8A-0DCE57535966}"/>
              </a:ext>
            </a:extLst>
          </p:cNvPr>
          <p:cNvSpPr txBox="1"/>
          <p:nvPr/>
        </p:nvSpPr>
        <p:spPr>
          <a:xfrm>
            <a:off x="4708770" y="5040885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TCP, UDP, SCTP, QUIC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5916527-740C-4A9E-83D5-638EB7CAD183}"/>
              </a:ext>
            </a:extLst>
          </p:cNvPr>
          <p:cNvSpPr txBox="1"/>
          <p:nvPr/>
        </p:nvSpPr>
        <p:spPr>
          <a:xfrm>
            <a:off x="4708770" y="466396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SSH, SIP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A9EDEEB-0A7B-4339-938A-70E5AFF163EC}"/>
              </a:ext>
            </a:extLst>
          </p:cNvPr>
          <p:cNvSpPr txBox="1"/>
          <p:nvPr/>
        </p:nvSpPr>
        <p:spPr>
          <a:xfrm>
            <a:off x="4708770" y="429463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文字コード変換、圧縮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9CE585E-FEF7-4960-AB42-AA7F9141FC18}"/>
              </a:ext>
            </a:extLst>
          </p:cNvPr>
          <p:cNvSpPr txBox="1"/>
          <p:nvPr/>
        </p:nvSpPr>
        <p:spPr>
          <a:xfrm>
            <a:off x="4708770" y="3878423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HTTP, FTP, LDAP, DNS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270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0B675375-A8FD-49DF-988D-AF4A8E66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５．通信例（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ページを見る場合）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B5684A7-85F1-4734-9AB8-5A71C34651DE}"/>
              </a:ext>
            </a:extLst>
          </p:cNvPr>
          <p:cNvSpPr/>
          <p:nvPr/>
        </p:nvSpPr>
        <p:spPr>
          <a:xfrm>
            <a:off x="3806006" y="4912938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物理層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64E4996-DD51-44AF-B4FB-290A7CCC6F7C}"/>
              </a:ext>
            </a:extLst>
          </p:cNvPr>
          <p:cNvSpPr/>
          <p:nvPr/>
        </p:nvSpPr>
        <p:spPr>
          <a:xfrm>
            <a:off x="3806006" y="4539811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データリンク層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BF06B-297A-4FA1-8960-9E958B6A3009}"/>
              </a:ext>
            </a:extLst>
          </p:cNvPr>
          <p:cNvSpPr/>
          <p:nvPr/>
        </p:nvSpPr>
        <p:spPr>
          <a:xfrm>
            <a:off x="3806006" y="4166684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ネットワーク層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736758-DD74-4C7F-B337-740F9B4B2F29}"/>
              </a:ext>
            </a:extLst>
          </p:cNvPr>
          <p:cNvSpPr/>
          <p:nvPr/>
        </p:nvSpPr>
        <p:spPr>
          <a:xfrm>
            <a:off x="3806006" y="3793557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トランスポート層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7B7FE52-5C87-4B35-B851-2760CFFEE54F}"/>
              </a:ext>
            </a:extLst>
          </p:cNvPr>
          <p:cNvSpPr/>
          <p:nvPr/>
        </p:nvSpPr>
        <p:spPr>
          <a:xfrm>
            <a:off x="3806006" y="3420430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セッション層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E1E2D17-818A-4CCC-A020-BD96A25485C4}"/>
              </a:ext>
            </a:extLst>
          </p:cNvPr>
          <p:cNvSpPr/>
          <p:nvPr/>
        </p:nvSpPr>
        <p:spPr>
          <a:xfrm>
            <a:off x="3806006" y="3047303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プレゼンテーション層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5D04C65-2C81-4599-8B67-ED86A6EFB5FD}"/>
              </a:ext>
            </a:extLst>
          </p:cNvPr>
          <p:cNvSpPr/>
          <p:nvPr/>
        </p:nvSpPr>
        <p:spPr>
          <a:xfrm>
            <a:off x="3806006" y="2669716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アプリケーション層</a:t>
            </a:r>
          </a:p>
        </p:txBody>
      </p:sp>
      <p:pic>
        <p:nvPicPr>
          <p:cNvPr id="21" name="グラフィックス 20" descr="ノート PC">
            <a:extLst>
              <a:ext uri="{FF2B5EF4-FFF2-40B4-BE49-F238E27FC236}">
                <a16:creationId xmlns:a16="http://schemas.microsoft.com/office/drawing/2014/main" id="{CF108284-36F9-4ECC-A394-4B3E12CDD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904" y="1890462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リモコン">
            <a:extLst>
              <a:ext uri="{FF2B5EF4-FFF2-40B4-BE49-F238E27FC236}">
                <a16:creationId xmlns:a16="http://schemas.microsoft.com/office/drawing/2014/main" id="{45851C38-F8AD-4C58-AF35-D5BE205CF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0296" y="1890462"/>
            <a:ext cx="914400" cy="914400"/>
          </a:xfrm>
          <a:prstGeom prst="rect">
            <a:avLst/>
          </a:prstGeom>
        </p:spPr>
      </p:pic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954AD45-B3FB-4B51-85C1-42F5148C24B7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1787304" y="2347662"/>
            <a:ext cx="7702992" cy="0"/>
          </a:xfrm>
          <a:prstGeom prst="straightConnector1">
            <a:avLst/>
          </a:prstGeom>
          <a:ln w="47625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曲線 29">
            <a:extLst>
              <a:ext uri="{FF2B5EF4-FFF2-40B4-BE49-F238E27FC236}">
                <a16:creationId xmlns:a16="http://schemas.microsoft.com/office/drawing/2014/main" id="{7F42F4CD-875D-4CDD-9E48-6F0B3DA8925B}"/>
              </a:ext>
            </a:extLst>
          </p:cNvPr>
          <p:cNvCxnSpPr>
            <a:cxnSpLocks/>
            <a:stCxn id="2" idx="3"/>
            <a:endCxn id="22" idx="2"/>
          </p:cNvCxnSpPr>
          <p:nvPr/>
        </p:nvCxnSpPr>
        <p:spPr>
          <a:xfrm flipV="1">
            <a:off x="7347227" y="2804862"/>
            <a:ext cx="2600269" cy="229464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曲線 33">
            <a:extLst>
              <a:ext uri="{FF2B5EF4-FFF2-40B4-BE49-F238E27FC236}">
                <a16:creationId xmlns:a16="http://schemas.microsoft.com/office/drawing/2014/main" id="{67F72642-4627-413C-85C1-F3FBC41BE362}"/>
              </a:ext>
            </a:extLst>
          </p:cNvPr>
          <p:cNvCxnSpPr>
            <a:cxnSpLocks/>
            <a:stCxn id="21" idx="2"/>
            <a:endCxn id="2" idx="1"/>
          </p:cNvCxnSpPr>
          <p:nvPr/>
        </p:nvCxnSpPr>
        <p:spPr>
          <a:xfrm rot="16200000" flipH="1">
            <a:off x="1420735" y="2714231"/>
            <a:ext cx="2294640" cy="247590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矢印: 右 37">
            <a:extLst>
              <a:ext uri="{FF2B5EF4-FFF2-40B4-BE49-F238E27FC236}">
                <a16:creationId xmlns:a16="http://schemas.microsoft.com/office/drawing/2014/main" id="{EE0CD184-1534-440E-A5B8-7A7CC05447A3}"/>
              </a:ext>
            </a:extLst>
          </p:cNvPr>
          <p:cNvSpPr/>
          <p:nvPr/>
        </p:nvSpPr>
        <p:spPr>
          <a:xfrm rot="16200000">
            <a:off x="6814149" y="4657781"/>
            <a:ext cx="496393" cy="6573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吹き出し: 四角形 38">
            <a:extLst>
              <a:ext uri="{FF2B5EF4-FFF2-40B4-BE49-F238E27FC236}">
                <a16:creationId xmlns:a16="http://schemas.microsoft.com/office/drawing/2014/main" id="{30847D28-74E6-4797-B121-825BA29BF7D3}"/>
              </a:ext>
            </a:extLst>
          </p:cNvPr>
          <p:cNvSpPr/>
          <p:nvPr/>
        </p:nvSpPr>
        <p:spPr>
          <a:xfrm>
            <a:off x="6392164" y="5556701"/>
            <a:ext cx="3279404" cy="651099"/>
          </a:xfrm>
          <a:prstGeom prst="wedgeRectCallout">
            <a:avLst>
              <a:gd name="adj1" fmla="val -21998"/>
              <a:gd name="adj2" fmla="val -7794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WAN(Wide Area Network)</a:t>
            </a:r>
          </a:p>
        </p:txBody>
      </p:sp>
    </p:spTree>
    <p:extLst>
      <p:ext uri="{BB962C8B-B14F-4D97-AF65-F5344CB8AC3E}">
        <p14:creationId xmlns:p14="http://schemas.microsoft.com/office/powerpoint/2010/main" val="187679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0B675375-A8FD-49DF-988D-AF4A8E66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５．通信例（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ページを見る場合）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B5684A7-85F1-4734-9AB8-5A71C34651DE}"/>
              </a:ext>
            </a:extLst>
          </p:cNvPr>
          <p:cNvSpPr/>
          <p:nvPr/>
        </p:nvSpPr>
        <p:spPr>
          <a:xfrm>
            <a:off x="3806006" y="4912938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物理層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64E4996-DD51-44AF-B4FB-290A7CCC6F7C}"/>
              </a:ext>
            </a:extLst>
          </p:cNvPr>
          <p:cNvSpPr/>
          <p:nvPr/>
        </p:nvSpPr>
        <p:spPr>
          <a:xfrm>
            <a:off x="3806006" y="4539811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データリンク層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BBF06B-297A-4FA1-8960-9E958B6A3009}"/>
              </a:ext>
            </a:extLst>
          </p:cNvPr>
          <p:cNvSpPr/>
          <p:nvPr/>
        </p:nvSpPr>
        <p:spPr>
          <a:xfrm>
            <a:off x="3806006" y="4166684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ネットワーク層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736758-DD74-4C7F-B337-740F9B4B2F29}"/>
              </a:ext>
            </a:extLst>
          </p:cNvPr>
          <p:cNvSpPr/>
          <p:nvPr/>
        </p:nvSpPr>
        <p:spPr>
          <a:xfrm>
            <a:off x="3806006" y="3793557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トランスポート層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7B7FE52-5C87-4B35-B851-2760CFFEE54F}"/>
              </a:ext>
            </a:extLst>
          </p:cNvPr>
          <p:cNvSpPr/>
          <p:nvPr/>
        </p:nvSpPr>
        <p:spPr>
          <a:xfrm>
            <a:off x="3806006" y="3420430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セッション層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E1E2D17-818A-4CCC-A020-BD96A25485C4}"/>
              </a:ext>
            </a:extLst>
          </p:cNvPr>
          <p:cNvSpPr/>
          <p:nvPr/>
        </p:nvSpPr>
        <p:spPr>
          <a:xfrm>
            <a:off x="3806006" y="3047303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プレゼンテーション層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5D04C65-2C81-4599-8B67-ED86A6EFB5FD}"/>
              </a:ext>
            </a:extLst>
          </p:cNvPr>
          <p:cNvSpPr/>
          <p:nvPr/>
        </p:nvSpPr>
        <p:spPr>
          <a:xfrm>
            <a:off x="3806006" y="2669716"/>
            <a:ext cx="3541221" cy="373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アプリケーション層</a:t>
            </a:r>
          </a:p>
        </p:txBody>
      </p:sp>
      <p:pic>
        <p:nvPicPr>
          <p:cNvPr id="21" name="グラフィックス 20" descr="ノート PC">
            <a:extLst>
              <a:ext uri="{FF2B5EF4-FFF2-40B4-BE49-F238E27FC236}">
                <a16:creationId xmlns:a16="http://schemas.microsoft.com/office/drawing/2014/main" id="{CF108284-36F9-4ECC-A394-4B3E12CDD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904" y="1890462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リモコン">
            <a:extLst>
              <a:ext uri="{FF2B5EF4-FFF2-40B4-BE49-F238E27FC236}">
                <a16:creationId xmlns:a16="http://schemas.microsoft.com/office/drawing/2014/main" id="{45851C38-F8AD-4C58-AF35-D5BE205CF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0296" y="1890462"/>
            <a:ext cx="914400" cy="914400"/>
          </a:xfrm>
          <a:prstGeom prst="rect">
            <a:avLst/>
          </a:prstGeom>
        </p:spPr>
      </p:pic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954AD45-B3FB-4B51-85C1-42F5148C24B7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1787304" y="2347662"/>
            <a:ext cx="7702992" cy="0"/>
          </a:xfrm>
          <a:prstGeom prst="straightConnector1">
            <a:avLst/>
          </a:prstGeom>
          <a:ln w="47625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曲線 29">
            <a:extLst>
              <a:ext uri="{FF2B5EF4-FFF2-40B4-BE49-F238E27FC236}">
                <a16:creationId xmlns:a16="http://schemas.microsoft.com/office/drawing/2014/main" id="{7F42F4CD-875D-4CDD-9E48-6F0B3DA8925B}"/>
              </a:ext>
            </a:extLst>
          </p:cNvPr>
          <p:cNvCxnSpPr>
            <a:cxnSpLocks/>
            <a:stCxn id="6" idx="3"/>
            <a:endCxn id="22" idx="2"/>
          </p:cNvCxnSpPr>
          <p:nvPr/>
        </p:nvCxnSpPr>
        <p:spPr>
          <a:xfrm flipV="1">
            <a:off x="7347227" y="2804862"/>
            <a:ext cx="2600269" cy="192151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曲線 33">
            <a:extLst>
              <a:ext uri="{FF2B5EF4-FFF2-40B4-BE49-F238E27FC236}">
                <a16:creationId xmlns:a16="http://schemas.microsoft.com/office/drawing/2014/main" id="{67F72642-4627-413C-85C1-F3FBC41BE362}"/>
              </a:ext>
            </a:extLst>
          </p:cNvPr>
          <p:cNvCxnSpPr>
            <a:cxnSpLocks/>
            <a:stCxn id="21" idx="2"/>
            <a:endCxn id="6" idx="1"/>
          </p:cNvCxnSpPr>
          <p:nvPr/>
        </p:nvCxnSpPr>
        <p:spPr>
          <a:xfrm rot="16200000" flipH="1">
            <a:off x="1607299" y="2527667"/>
            <a:ext cx="1921513" cy="247590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矢印: 右 37">
            <a:extLst>
              <a:ext uri="{FF2B5EF4-FFF2-40B4-BE49-F238E27FC236}">
                <a16:creationId xmlns:a16="http://schemas.microsoft.com/office/drawing/2014/main" id="{EE0CD184-1534-440E-A5B8-7A7CC05447A3}"/>
              </a:ext>
            </a:extLst>
          </p:cNvPr>
          <p:cNvSpPr/>
          <p:nvPr/>
        </p:nvSpPr>
        <p:spPr>
          <a:xfrm rot="16200000">
            <a:off x="5779880" y="3623512"/>
            <a:ext cx="2564932" cy="6573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06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6630</TotalTime>
  <Words>406</Words>
  <Application>Microsoft Office PowerPoint</Application>
  <PresentationFormat>ワイド画面</PresentationFormat>
  <Paragraphs>94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Meiryo UI</vt:lpstr>
      <vt:lpstr>游ゴシック</vt:lpstr>
      <vt:lpstr>游ゴシック Light</vt:lpstr>
      <vt:lpstr>Arial</vt:lpstr>
      <vt:lpstr>Office テーマ</vt:lpstr>
      <vt:lpstr>ネットワーク基礎講座</vt:lpstr>
      <vt:lpstr>目次</vt:lpstr>
      <vt:lpstr>１．コンピュータにおけるネットワーク</vt:lpstr>
      <vt:lpstr>２．ネットワークの役割</vt:lpstr>
      <vt:lpstr>３．ネットワークの種類</vt:lpstr>
      <vt:lpstr>３．ネットワークの種類</vt:lpstr>
      <vt:lpstr>４．ネットワークの構造</vt:lpstr>
      <vt:lpstr>５．通信例（Webページを見る場合）</vt:lpstr>
      <vt:lpstr>５．通信例（Webページを見る場合）</vt:lpstr>
      <vt:lpstr>５．通信例（Webページを見る場合）</vt:lpstr>
      <vt:lpstr>５．通信例（Webページを見る場合）</vt:lpstr>
      <vt:lpstr>５．通信例（Webページを見る場合）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ネットワーク基礎講座</dc:title>
  <dc:creator>shiro</dc:creator>
  <cp:lastModifiedBy>shiro</cp:lastModifiedBy>
  <cp:revision>57</cp:revision>
  <dcterms:created xsi:type="dcterms:W3CDTF">2018-12-31T06:39:27Z</dcterms:created>
  <dcterms:modified xsi:type="dcterms:W3CDTF">2019-01-24T14:05:07Z</dcterms:modified>
</cp:coreProperties>
</file>