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5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50EDA-6F22-48BD-A6B9-3AC0F6D6046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C793402A-1B6D-4147-9B22-9353F1718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EE668D-7B60-4977-9E99-CE40488668FB}"/>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758C8A32-070B-49FF-B583-6795746450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D2C000-D40F-4B81-AF49-7BC97B00B83E}"/>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60114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C4933-FCC7-47D9-9FE0-D7E99DA2C43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62F18D-75A3-407C-B24F-DBF5FB98483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F6D1CA-8030-4B72-8C3A-A15559BF6364}"/>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2344A615-2AEF-405E-83CB-F171DDFFD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0E2C0D-1EA6-498D-9EF6-09FEC726F3FB}"/>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375040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7FCFFE-E2DA-43AC-89D0-CB2E1C54733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7BA5E0-0A8F-4287-9916-6D96AA13CC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3CB32A-CB02-4D45-9CCE-9A86C9B8EF6D}"/>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DED5B2CB-EB05-4751-B784-980B598AF1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E7611E-340A-474F-8541-4CC252BED3E4}"/>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375605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7E18A-8A9A-4D30-B3D9-4A9AE04816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6F1147-9016-4B43-8840-F33939C5CC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2E6F76-E811-48D1-B909-6D74D84D2B0B}"/>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78C14C94-7F56-4089-8E28-1E4159CF8C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DF1C33-FB2B-410B-BA4A-378E23DEB6EC}"/>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97013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8565B-87AE-4D20-8535-8AFE40C3CCE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1108F4-32CC-4B52-864D-6E06F0027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759FCD7-4B74-4BD6-AF6D-A7D21CC6264E}"/>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01A44832-6274-4436-A281-C6D90C2CE5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F20A7D-4841-4573-B5B4-4F6FA3E31659}"/>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197733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0EE1-5122-4DB4-8D4F-48BC28E3C6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82E2EA-441C-4440-ABC1-B7AAE63333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74BDD0-F887-4550-AF6B-A294D90A9B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799E236-9C0C-46B8-83CF-ACCD0D5E0886}"/>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6" name="フッター プレースホルダー 5">
            <a:extLst>
              <a:ext uri="{FF2B5EF4-FFF2-40B4-BE49-F238E27FC236}">
                <a16:creationId xmlns:a16="http://schemas.microsoft.com/office/drawing/2014/main" id="{C235C33A-FE98-47A6-A950-C02D2174C8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4BE01-679C-4D93-A951-0FA77AF19BA2}"/>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141201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41226-1C36-4F02-8FF2-BBB13D588D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5D18D1-8EF0-4F7B-808F-BC8533347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1DEF56B-3479-48F4-9E07-B1EE89469FE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C00C0A-C852-4280-9A27-4D725E80A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08B3CB3-437D-4766-A80E-8700E13E6C0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579385-E59A-4192-8E97-87175E003124}"/>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8" name="フッター プレースホルダー 7">
            <a:extLst>
              <a:ext uri="{FF2B5EF4-FFF2-40B4-BE49-F238E27FC236}">
                <a16:creationId xmlns:a16="http://schemas.microsoft.com/office/drawing/2014/main" id="{2AA48803-0D6D-440B-9470-34E69B97B06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513D778-F91C-4670-B4C0-6CE99BCC7EBF}"/>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382371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F5C4-72A3-42D3-ADD1-E32AFB0A2A9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091942A-204F-4390-802C-5593F699EABB}"/>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4" name="フッター プレースホルダー 3">
            <a:extLst>
              <a:ext uri="{FF2B5EF4-FFF2-40B4-BE49-F238E27FC236}">
                <a16:creationId xmlns:a16="http://schemas.microsoft.com/office/drawing/2014/main" id="{880FA72D-FC7E-44B1-B4CE-FAEBCFB45BC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C66110-1DC2-41C4-86A5-D7E550D6E5F5}"/>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267222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AEF01C-2CDC-4A7E-AB8F-495FB481FEA6}"/>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3" name="フッター プレースホルダー 2">
            <a:extLst>
              <a:ext uri="{FF2B5EF4-FFF2-40B4-BE49-F238E27FC236}">
                <a16:creationId xmlns:a16="http://schemas.microsoft.com/office/drawing/2014/main" id="{E388EAA6-2C63-4774-B3E1-3ED1AF86958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F13B1E-18C4-4D3B-BA9F-3F974F590F31}"/>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131533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08F49C-753E-4941-B34E-D0899D821B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D1216D-042A-4B42-A873-8B6E92B91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67042D-6516-4829-B74D-D21D7CB21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C49E09-1F23-4285-ABD2-466E4C6A8090}"/>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6" name="フッター プレースホルダー 5">
            <a:extLst>
              <a:ext uri="{FF2B5EF4-FFF2-40B4-BE49-F238E27FC236}">
                <a16:creationId xmlns:a16="http://schemas.microsoft.com/office/drawing/2014/main" id="{8A39D820-7282-4CCE-B400-EBA8DE7F5C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C39F0-DA5E-4CEC-A7B3-0C6565CE34B2}"/>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258848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F4942-EDCC-4F0D-9DFF-B384235157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F4C29F-D993-41E3-973F-EB319CC4F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176688F-7749-435A-809D-8ECA4C23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548C1C-1979-4A69-8ABE-B260CD333D9B}"/>
              </a:ext>
            </a:extLst>
          </p:cNvPr>
          <p:cNvSpPr>
            <a:spLocks noGrp="1"/>
          </p:cNvSpPr>
          <p:nvPr>
            <p:ph type="dt" sz="half" idx="10"/>
          </p:nvPr>
        </p:nvSpPr>
        <p:spPr/>
        <p:txBody>
          <a:bodyPr/>
          <a:lstStyle/>
          <a:p>
            <a:fld id="{E415BC14-17C8-419E-A763-52477D763DD4}" type="datetimeFigureOut">
              <a:rPr kumimoji="1" lang="ja-JP" altLang="en-US" smtClean="0"/>
              <a:t>2018/1/3</a:t>
            </a:fld>
            <a:endParaRPr kumimoji="1" lang="ja-JP" altLang="en-US"/>
          </a:p>
        </p:txBody>
      </p:sp>
      <p:sp>
        <p:nvSpPr>
          <p:cNvPr id="6" name="フッター プレースホルダー 5">
            <a:extLst>
              <a:ext uri="{FF2B5EF4-FFF2-40B4-BE49-F238E27FC236}">
                <a16:creationId xmlns:a16="http://schemas.microsoft.com/office/drawing/2014/main" id="{FA6D684E-C710-4F71-80EA-8F99ED35FC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6B8973-4090-436F-A561-00897CB66EC3}"/>
              </a:ext>
            </a:extLst>
          </p:cNvPr>
          <p:cNvSpPr>
            <a:spLocks noGrp="1"/>
          </p:cNvSpPr>
          <p:nvPr>
            <p:ph type="sldNum" sz="quarter" idx="12"/>
          </p:nvPr>
        </p:nvSpPr>
        <p:spPr/>
        <p:txBody>
          <a:body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324838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4E41A3-5E19-4642-A572-EA9331B11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DD268B-7423-4015-B7F3-3CECF0154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114A55-9D76-4B92-BB12-A3075579D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5BC14-17C8-419E-A763-52477D763DD4}" type="datetimeFigureOut">
              <a:rPr kumimoji="1" lang="ja-JP" altLang="en-US" smtClean="0"/>
              <a:t>2018/1/3</a:t>
            </a:fld>
            <a:endParaRPr kumimoji="1" lang="ja-JP" altLang="en-US"/>
          </a:p>
        </p:txBody>
      </p:sp>
      <p:sp>
        <p:nvSpPr>
          <p:cNvPr id="5" name="フッター プレースホルダー 4">
            <a:extLst>
              <a:ext uri="{FF2B5EF4-FFF2-40B4-BE49-F238E27FC236}">
                <a16:creationId xmlns:a16="http://schemas.microsoft.com/office/drawing/2014/main" id="{222FFE76-A129-4106-BE10-8FDDC73B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192067-95CD-4784-8830-8D323927D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72C1D-5590-4BE6-A059-BD6B14CEADD4}" type="slidenum">
              <a:rPr kumimoji="1" lang="ja-JP" altLang="en-US" smtClean="0"/>
              <a:t>‹#›</a:t>
            </a:fld>
            <a:endParaRPr kumimoji="1" lang="ja-JP" altLang="en-US"/>
          </a:p>
        </p:txBody>
      </p:sp>
    </p:spTree>
    <p:extLst>
      <p:ext uri="{BB962C8B-B14F-4D97-AF65-F5344CB8AC3E}">
        <p14:creationId xmlns:p14="http://schemas.microsoft.com/office/powerpoint/2010/main" val="31720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DBC1E-BD50-4C26-B317-C6609743ECB5}"/>
              </a:ext>
            </a:extLst>
          </p:cNvPr>
          <p:cNvSpPr>
            <a:spLocks noGrp="1"/>
          </p:cNvSpPr>
          <p:nvPr>
            <p:ph type="ctrTitle"/>
          </p:nvPr>
        </p:nvSpPr>
        <p:spPr/>
        <p:txBody>
          <a:bodyPr/>
          <a:lstStyle/>
          <a:p>
            <a:r>
              <a:rPr kumimoji="1" lang="en-US" altLang="ja-JP" dirty="0"/>
              <a:t>Windows</a:t>
            </a:r>
            <a:r>
              <a:rPr kumimoji="1" lang="ja-JP" altLang="en-US" dirty="0"/>
              <a:t>カーネルメモ</a:t>
            </a:r>
          </a:p>
        </p:txBody>
      </p:sp>
      <p:sp>
        <p:nvSpPr>
          <p:cNvPr id="3" name="サブタイトル 2">
            <a:extLst>
              <a:ext uri="{FF2B5EF4-FFF2-40B4-BE49-F238E27FC236}">
                <a16:creationId xmlns:a16="http://schemas.microsoft.com/office/drawing/2014/main" id="{A7CCA347-2C4E-485D-BEBD-F17A237652D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5731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91C80E6-8898-4F7F-BA89-0DC2BE0995EF}"/>
              </a:ext>
            </a:extLst>
          </p:cNvPr>
          <p:cNvPicPr>
            <a:picLocks noChangeAspect="1"/>
          </p:cNvPicPr>
          <p:nvPr/>
        </p:nvPicPr>
        <p:blipFill>
          <a:blip r:embed="rId2"/>
          <a:stretch>
            <a:fillRect/>
          </a:stretch>
        </p:blipFill>
        <p:spPr>
          <a:xfrm>
            <a:off x="6458965" y="428351"/>
            <a:ext cx="5378854" cy="6001298"/>
          </a:xfrm>
          <a:prstGeom prst="rect">
            <a:avLst/>
          </a:prstGeom>
        </p:spPr>
      </p:pic>
      <p:sp>
        <p:nvSpPr>
          <p:cNvPr id="5" name="正方形/長方形 4">
            <a:extLst>
              <a:ext uri="{FF2B5EF4-FFF2-40B4-BE49-F238E27FC236}">
                <a16:creationId xmlns:a16="http://schemas.microsoft.com/office/drawing/2014/main" id="{7C6C4F95-08F4-4E85-922B-8D671513EE94}"/>
              </a:ext>
            </a:extLst>
          </p:cNvPr>
          <p:cNvSpPr/>
          <p:nvPr/>
        </p:nvSpPr>
        <p:spPr>
          <a:xfrm>
            <a:off x="135503" y="197346"/>
            <a:ext cx="6096000" cy="6463308"/>
          </a:xfrm>
          <a:prstGeom prst="rect">
            <a:avLst/>
          </a:prstGeom>
        </p:spPr>
        <p:txBody>
          <a:bodyPr>
            <a:spAutoFit/>
          </a:bodyPr>
          <a:lstStyle/>
          <a:p>
            <a:r>
              <a:rPr lang="en-US" altLang="ja-JP" dirty="0"/>
              <a:t>Ntoskrnl.exe :</a:t>
            </a:r>
          </a:p>
          <a:p>
            <a:r>
              <a:rPr lang="en-US" altLang="ja-JP" dirty="0"/>
              <a:t>Executive and kernel</a:t>
            </a:r>
          </a:p>
          <a:p>
            <a:endParaRPr lang="en-US" altLang="ja-JP" dirty="0"/>
          </a:p>
          <a:p>
            <a:r>
              <a:rPr lang="en-US" altLang="ja-JP" dirty="0"/>
              <a:t>Ntkrnlpa.exe (32-bit systems only) :</a:t>
            </a:r>
          </a:p>
          <a:p>
            <a:r>
              <a:rPr lang="en-US" altLang="ja-JP" dirty="0"/>
              <a:t>Executive and kernel, with support for Physical Address Extension (PAE), which allows 32-bit systems to address up to 64 GB of physical memory and to mark memory as nonexecutable (see the section “No Execute Page Prevention” in Chapter 10, “Memory Management,” in Part 2) </a:t>
            </a:r>
          </a:p>
          <a:p>
            <a:endParaRPr lang="en-US" altLang="ja-JP" dirty="0"/>
          </a:p>
          <a:p>
            <a:r>
              <a:rPr lang="en-US" altLang="ja-JP" dirty="0"/>
              <a:t>Hal.dll : </a:t>
            </a:r>
          </a:p>
          <a:p>
            <a:r>
              <a:rPr lang="en-US" altLang="ja-JP" dirty="0"/>
              <a:t>Hardware abstraction layer</a:t>
            </a:r>
          </a:p>
          <a:p>
            <a:endParaRPr lang="en-US" altLang="ja-JP" dirty="0"/>
          </a:p>
          <a:p>
            <a:r>
              <a:rPr lang="en-US" altLang="ja-JP" dirty="0"/>
              <a:t>Win32k.sys :</a:t>
            </a:r>
          </a:p>
          <a:p>
            <a:r>
              <a:rPr lang="en-US" altLang="ja-JP" dirty="0"/>
              <a:t>Kernel-mode part of the Windows subsystem</a:t>
            </a:r>
          </a:p>
          <a:p>
            <a:endParaRPr lang="en-US" altLang="ja-JP" dirty="0"/>
          </a:p>
          <a:p>
            <a:r>
              <a:rPr lang="en-US" altLang="ja-JP" dirty="0"/>
              <a:t>Ntdll.dll :</a:t>
            </a:r>
          </a:p>
          <a:p>
            <a:r>
              <a:rPr lang="en-US" altLang="ja-JP" dirty="0"/>
              <a:t>Internal support functions and system service dispatch stubs to executive functions</a:t>
            </a:r>
          </a:p>
          <a:p>
            <a:endParaRPr lang="en-US" altLang="ja-JP" dirty="0"/>
          </a:p>
          <a:p>
            <a:r>
              <a:rPr lang="en-US" altLang="ja-JP" dirty="0"/>
              <a:t>Kernel32. </a:t>
            </a:r>
            <a:r>
              <a:rPr lang="en-US" altLang="ja-JP" dirty="0" err="1"/>
              <a:t>dll</a:t>
            </a:r>
            <a:r>
              <a:rPr lang="en-US" altLang="ja-JP" dirty="0"/>
              <a:t>, Advapi32. </a:t>
            </a:r>
            <a:r>
              <a:rPr lang="en-US" altLang="ja-JP" dirty="0" err="1"/>
              <a:t>dll</a:t>
            </a:r>
            <a:r>
              <a:rPr lang="en-US" altLang="ja-JP" dirty="0"/>
              <a:t>, User32. </a:t>
            </a:r>
            <a:r>
              <a:rPr lang="en-US" altLang="ja-JP" dirty="0" err="1"/>
              <a:t>dll</a:t>
            </a:r>
            <a:r>
              <a:rPr lang="en-US" altLang="ja-JP" dirty="0"/>
              <a:t>, Gdi32. </a:t>
            </a:r>
            <a:r>
              <a:rPr lang="en-US" altLang="ja-JP" dirty="0" err="1"/>
              <a:t>dll</a:t>
            </a:r>
            <a:r>
              <a:rPr lang="en-US" altLang="ja-JP" dirty="0"/>
              <a:t>:</a:t>
            </a:r>
          </a:p>
          <a:p>
            <a:r>
              <a:rPr lang="en-US" altLang="ja-JP" dirty="0"/>
              <a:t>Core Windows subsystem DLLs</a:t>
            </a:r>
          </a:p>
        </p:txBody>
      </p:sp>
    </p:spTree>
    <p:extLst>
      <p:ext uri="{BB962C8B-B14F-4D97-AF65-F5344CB8AC3E}">
        <p14:creationId xmlns:p14="http://schemas.microsoft.com/office/powerpoint/2010/main" val="181667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89426-AC2D-4EA2-94AB-C9C0D885C050}"/>
              </a:ext>
            </a:extLst>
          </p:cNvPr>
          <p:cNvSpPr>
            <a:spLocks noGrp="1"/>
          </p:cNvSpPr>
          <p:nvPr>
            <p:ph type="title"/>
          </p:nvPr>
        </p:nvSpPr>
        <p:spPr/>
        <p:txBody>
          <a:bodyPr/>
          <a:lstStyle/>
          <a:p>
            <a:r>
              <a:rPr kumimoji="1" lang="ja-JP" altLang="en-US" dirty="0"/>
              <a:t>カーネル主要コンポーネント</a:t>
            </a:r>
          </a:p>
        </p:txBody>
      </p:sp>
      <p:sp>
        <p:nvSpPr>
          <p:cNvPr id="3" name="コンテンツ プレースホルダー 2">
            <a:extLst>
              <a:ext uri="{FF2B5EF4-FFF2-40B4-BE49-F238E27FC236}">
                <a16:creationId xmlns:a16="http://schemas.microsoft.com/office/drawing/2014/main" id="{5D5F0A7E-71DF-46EC-A0C1-560054639B07}"/>
              </a:ext>
            </a:extLst>
          </p:cNvPr>
          <p:cNvSpPr>
            <a:spLocks noGrp="1"/>
          </p:cNvSpPr>
          <p:nvPr>
            <p:ph idx="1"/>
          </p:nvPr>
        </p:nvSpPr>
        <p:spPr/>
        <p:txBody>
          <a:bodyPr/>
          <a:lstStyle/>
          <a:p>
            <a:r>
              <a:rPr kumimoji="1" lang="en-US" altLang="ja-JP" dirty="0" err="1"/>
              <a:t>Exective</a:t>
            </a:r>
            <a:endParaRPr kumimoji="1" lang="en-US" altLang="ja-JP" dirty="0"/>
          </a:p>
          <a:p>
            <a:r>
              <a:rPr lang="en-US" altLang="ja-JP" dirty="0"/>
              <a:t>Kernel</a:t>
            </a:r>
          </a:p>
          <a:p>
            <a:r>
              <a:rPr kumimoji="1" lang="en-US" altLang="ja-JP" dirty="0"/>
              <a:t>Device Driver</a:t>
            </a:r>
          </a:p>
          <a:p>
            <a:r>
              <a:rPr lang="en-US" altLang="ja-JP" dirty="0"/>
              <a:t>HAL(Hardware Abstraction Layer)</a:t>
            </a:r>
          </a:p>
          <a:p>
            <a:r>
              <a:rPr kumimoji="1" lang="en-US" altLang="ja-JP" dirty="0"/>
              <a:t>windowing and graphics system</a:t>
            </a:r>
            <a:endParaRPr kumimoji="1" lang="ja-JP" altLang="en-US" dirty="0"/>
          </a:p>
        </p:txBody>
      </p:sp>
    </p:spTree>
    <p:extLst>
      <p:ext uri="{BB962C8B-B14F-4D97-AF65-F5344CB8AC3E}">
        <p14:creationId xmlns:p14="http://schemas.microsoft.com/office/powerpoint/2010/main" val="170103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344AB-51FD-4A8B-8E84-A5B315E5ADDA}"/>
              </a:ext>
            </a:extLst>
          </p:cNvPr>
          <p:cNvSpPr>
            <a:spLocks noGrp="1"/>
          </p:cNvSpPr>
          <p:nvPr>
            <p:ph type="title"/>
          </p:nvPr>
        </p:nvSpPr>
        <p:spPr/>
        <p:txBody>
          <a:bodyPr/>
          <a:lstStyle/>
          <a:p>
            <a:r>
              <a:rPr kumimoji="1" lang="ja-JP" altLang="en-US" dirty="0"/>
              <a:t>起動シーケンス</a:t>
            </a:r>
          </a:p>
        </p:txBody>
      </p:sp>
      <p:sp>
        <p:nvSpPr>
          <p:cNvPr id="3" name="コンテンツ プレースホルダー 2">
            <a:extLst>
              <a:ext uri="{FF2B5EF4-FFF2-40B4-BE49-F238E27FC236}">
                <a16:creationId xmlns:a16="http://schemas.microsoft.com/office/drawing/2014/main" id="{D35E5019-A5AA-4F1F-BE9D-04A571618F3E}"/>
              </a:ext>
            </a:extLst>
          </p:cNvPr>
          <p:cNvSpPr>
            <a:spLocks noGrp="1"/>
          </p:cNvSpPr>
          <p:nvPr>
            <p:ph idx="1"/>
          </p:nvPr>
        </p:nvSpPr>
        <p:spPr/>
        <p:txBody>
          <a:bodyPr/>
          <a:lstStyle/>
          <a:p>
            <a:pPr marL="514350" indent="-514350">
              <a:buFont typeface="+mj-lt"/>
              <a:buAutoNum type="arabicPeriod"/>
            </a:pPr>
            <a:r>
              <a:rPr kumimoji="1" lang="ja-JP" altLang="en-US" dirty="0"/>
              <a:t>イメージ読み込み</a:t>
            </a:r>
            <a:endParaRPr kumimoji="1" lang="en-US" altLang="ja-JP" dirty="0"/>
          </a:p>
          <a:p>
            <a:pPr marL="514350" indent="-514350">
              <a:buFont typeface="+mj-lt"/>
              <a:buAutoNum type="arabicPeriod"/>
            </a:pPr>
            <a:r>
              <a:rPr lang="ja-JP" altLang="en-US" dirty="0"/>
              <a:t>サブシステム起動</a:t>
            </a:r>
            <a:endParaRPr lang="en-US" altLang="ja-JP" dirty="0"/>
          </a:p>
          <a:p>
            <a:pPr marL="0" indent="0">
              <a:buNone/>
            </a:pPr>
            <a:r>
              <a:rPr lang="ja-JP" altLang="en-US" dirty="0"/>
              <a:t>　</a:t>
            </a:r>
            <a:r>
              <a:rPr lang="en-US" altLang="ja-JP" dirty="0"/>
              <a:t>Windows</a:t>
            </a:r>
            <a:r>
              <a:rPr lang="ja-JP" altLang="en-US" dirty="0"/>
              <a:t>サブシステムは複数プラットフォームに対応可能なように設計されているが、いずれも画面表示およびディスプレイ</a:t>
            </a:r>
            <a:r>
              <a:rPr lang="en-US" altLang="ja-JP" dirty="0"/>
              <a:t>IO</a:t>
            </a:r>
            <a:r>
              <a:rPr lang="ja-JP" altLang="en-US" dirty="0"/>
              <a:t>関連の実装が多い。このため、システムパフォーマンスに影響を及ぼす可能性がある。</a:t>
            </a:r>
            <a:r>
              <a:rPr lang="en-US" altLang="ja-JP" dirty="0"/>
              <a:t>Windows</a:t>
            </a:r>
            <a:r>
              <a:rPr lang="ja-JP" altLang="en-US" dirty="0"/>
              <a:t>のシステム設計者はそれらの影響を考慮して、ディスプレイ</a:t>
            </a:r>
            <a:r>
              <a:rPr lang="en-US" altLang="ja-JP" dirty="0"/>
              <a:t>IO</a:t>
            </a:r>
            <a:r>
              <a:rPr lang="ja-JP" altLang="en-US" dirty="0"/>
              <a:t>とそれ以外の処理を実装する必要がある。</a:t>
            </a:r>
            <a:r>
              <a:rPr lang="en-US" altLang="ja-JP" dirty="0"/>
              <a:t>Windows</a:t>
            </a:r>
            <a:r>
              <a:rPr lang="ja-JP" altLang="en-US" dirty="0"/>
              <a:t>に対してインタラクティブな処理が必要なかったとしても、これらのコンポーネントは読み込まなければならない。</a:t>
            </a:r>
            <a:endParaRPr kumimoji="1" lang="ja-JP" altLang="en-US" dirty="0"/>
          </a:p>
        </p:txBody>
      </p:sp>
    </p:spTree>
    <p:extLst>
      <p:ext uri="{BB962C8B-B14F-4D97-AF65-F5344CB8AC3E}">
        <p14:creationId xmlns:p14="http://schemas.microsoft.com/office/powerpoint/2010/main" val="229509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6BDDC-3CC6-43A2-8860-BEFE50220633}"/>
              </a:ext>
            </a:extLst>
          </p:cNvPr>
          <p:cNvSpPr>
            <a:spLocks noGrp="1"/>
          </p:cNvSpPr>
          <p:nvPr>
            <p:ph type="title"/>
          </p:nvPr>
        </p:nvSpPr>
        <p:spPr/>
        <p:txBody>
          <a:bodyPr/>
          <a:lstStyle/>
          <a:p>
            <a:r>
              <a:rPr kumimoji="1" lang="en-US" altLang="ja-JP" dirty="0"/>
              <a:t>Windows</a:t>
            </a:r>
            <a:r>
              <a:rPr kumimoji="1" lang="ja-JP" altLang="en-US" dirty="0"/>
              <a:t>サブシステム</a:t>
            </a:r>
          </a:p>
        </p:txBody>
      </p:sp>
      <p:sp>
        <p:nvSpPr>
          <p:cNvPr id="3" name="コンテンツ プレースホルダー 2">
            <a:extLst>
              <a:ext uri="{FF2B5EF4-FFF2-40B4-BE49-F238E27FC236}">
                <a16:creationId xmlns:a16="http://schemas.microsoft.com/office/drawing/2014/main" id="{381CA283-DA91-4655-9ABA-27D7285F5742}"/>
              </a:ext>
            </a:extLst>
          </p:cNvPr>
          <p:cNvSpPr>
            <a:spLocks noGrp="1"/>
          </p:cNvSpPr>
          <p:nvPr>
            <p:ph idx="1"/>
          </p:nvPr>
        </p:nvSpPr>
        <p:spPr/>
        <p:txBody>
          <a:bodyPr/>
          <a:lstStyle/>
          <a:p>
            <a:r>
              <a:rPr kumimoji="1" lang="en-US" altLang="ja-JP" dirty="0"/>
              <a:t>CSRSS(Client/Server Runtime </a:t>
            </a:r>
            <a:r>
              <a:rPr kumimoji="1" lang="en-US" altLang="ja-JP" dirty="0" err="1"/>
              <a:t>SubSystem</a:t>
            </a:r>
            <a:r>
              <a:rPr kumimoji="1" lang="en-US" altLang="ja-JP" dirty="0"/>
              <a:t>)</a:t>
            </a:r>
            <a:r>
              <a:rPr kumimoji="1" lang="ja-JP" altLang="en-US" dirty="0"/>
              <a:t>が初期設定用</a:t>
            </a:r>
            <a:r>
              <a:rPr kumimoji="1" lang="en-US" altLang="ja-JP" dirty="0"/>
              <a:t>DLL</a:t>
            </a:r>
            <a:r>
              <a:rPr kumimoji="1" lang="ja-JP" altLang="en-US" dirty="0"/>
              <a:t>を</a:t>
            </a:r>
            <a:r>
              <a:rPr kumimoji="1" lang="en-US" altLang="ja-JP" dirty="0"/>
              <a:t>3</a:t>
            </a:r>
            <a:r>
              <a:rPr kumimoji="1" lang="ja-JP" altLang="en-US" dirty="0"/>
              <a:t>つ</a:t>
            </a:r>
            <a:r>
              <a:rPr lang="en-US" altLang="ja-JP" dirty="0"/>
              <a:t>(Basesrv.dll, Winsrv.dll, and Csrsrv.dll) </a:t>
            </a:r>
            <a:r>
              <a:rPr kumimoji="1" lang="ja-JP" altLang="en-US" dirty="0"/>
              <a:t>読み込む。</a:t>
            </a:r>
            <a:endParaRPr kumimoji="1" lang="en-US" altLang="ja-JP" dirty="0"/>
          </a:p>
          <a:p>
            <a:r>
              <a:rPr lang="ja-JP" altLang="en-US" dirty="0"/>
              <a:t>カーネルモード用デバイスドライバ（</a:t>
            </a:r>
            <a:r>
              <a:rPr lang="en-US" altLang="ja-JP" dirty="0"/>
              <a:t>Win32k.sys</a:t>
            </a:r>
            <a:r>
              <a:rPr lang="ja-JP" altLang="en-US" dirty="0"/>
              <a:t>）読み込み。ディスプレイ、マウス、キーボード等、</a:t>
            </a:r>
            <a:r>
              <a:rPr kumimoji="1" lang="en-US" altLang="ja-JP" dirty="0"/>
              <a:t>GDI</a:t>
            </a:r>
            <a:r>
              <a:rPr kumimoji="1" lang="ja-JP" altLang="en-US" dirty="0"/>
              <a:t>（描画用</a:t>
            </a:r>
            <a:r>
              <a:rPr kumimoji="1" lang="en-US" altLang="ja-JP" dirty="0"/>
              <a:t>API</a:t>
            </a:r>
            <a:r>
              <a:rPr kumimoji="1" lang="ja-JP" altLang="en-US" dirty="0"/>
              <a:t>）</a:t>
            </a:r>
            <a:endParaRPr kumimoji="1" lang="en-US" altLang="ja-JP" dirty="0"/>
          </a:p>
          <a:p>
            <a:r>
              <a:rPr lang="ja-JP" altLang="en-US" dirty="0"/>
              <a:t>コンソールプロセス</a:t>
            </a:r>
            <a:r>
              <a:rPr lang="en-US" altLang="ja-JP" dirty="0"/>
              <a:t>(conhost.exe)</a:t>
            </a:r>
          </a:p>
          <a:p>
            <a:r>
              <a:rPr kumimoji="1" lang="ja-JP" altLang="en-US" dirty="0"/>
              <a:t>ハードウェア依存のデバイスドライバ読み込み</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28162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434CA-5B28-4B9A-8D07-0F6121DABFF1}"/>
              </a:ext>
            </a:extLst>
          </p:cNvPr>
          <p:cNvSpPr>
            <a:spLocks noGrp="1"/>
          </p:cNvSpPr>
          <p:nvPr>
            <p:ph type="title"/>
          </p:nvPr>
        </p:nvSpPr>
        <p:spPr/>
        <p:txBody>
          <a:bodyPr/>
          <a:lstStyle/>
          <a:p>
            <a:r>
              <a:rPr lang="en-US" altLang="ja-JP" dirty="0"/>
              <a:t>NTDLL.dll</a:t>
            </a:r>
            <a:endParaRPr kumimoji="1" lang="ja-JP" altLang="en-US" dirty="0"/>
          </a:p>
        </p:txBody>
      </p:sp>
      <p:sp>
        <p:nvSpPr>
          <p:cNvPr id="3" name="コンテンツ プレースホルダー 2">
            <a:extLst>
              <a:ext uri="{FF2B5EF4-FFF2-40B4-BE49-F238E27FC236}">
                <a16:creationId xmlns:a16="http://schemas.microsoft.com/office/drawing/2014/main" id="{CA94B3F5-DCA9-420C-AA49-1E75E5DAA2AD}"/>
              </a:ext>
            </a:extLst>
          </p:cNvPr>
          <p:cNvSpPr>
            <a:spLocks noGrp="1"/>
          </p:cNvSpPr>
          <p:nvPr>
            <p:ph idx="1"/>
          </p:nvPr>
        </p:nvSpPr>
        <p:spPr/>
        <p:txBody>
          <a:bodyPr/>
          <a:lstStyle/>
          <a:p>
            <a:r>
              <a:rPr kumimoji="1" lang="ja-JP" altLang="en-US" dirty="0"/>
              <a:t>サブシステムが</a:t>
            </a:r>
            <a:r>
              <a:rPr kumimoji="1" lang="en-US" altLang="ja-JP" dirty="0" err="1"/>
              <a:t>Exective</a:t>
            </a:r>
            <a:r>
              <a:rPr kumimoji="1" lang="ja-JP" altLang="en-US" dirty="0"/>
              <a:t>にアクセスするためのスタブ</a:t>
            </a:r>
            <a:r>
              <a:rPr kumimoji="1" lang="en-US" altLang="ja-JP" dirty="0"/>
              <a:t>(API</a:t>
            </a:r>
            <a:r>
              <a:rPr lang="ja-JP" altLang="en-US" dirty="0"/>
              <a:t>群</a:t>
            </a:r>
            <a:r>
              <a:rPr lang="en-US" altLang="ja-JP" dirty="0"/>
              <a:t>)</a:t>
            </a:r>
          </a:p>
          <a:p>
            <a:pPr lvl="1"/>
            <a:r>
              <a:rPr lang="ja-JP" altLang="en-US" dirty="0"/>
              <a:t>イメージローダ、ヒープマネージャ等</a:t>
            </a:r>
            <a:endParaRPr lang="en-US" altLang="ja-JP" dirty="0"/>
          </a:p>
          <a:p>
            <a:pPr lvl="1"/>
            <a:r>
              <a:rPr lang="ja-JP" altLang="en-US" dirty="0"/>
              <a:t>ランタイムライブラリ関数（</a:t>
            </a:r>
            <a:r>
              <a:rPr lang="en-US" altLang="ja-JP" dirty="0" err="1"/>
              <a:t>Rtl</a:t>
            </a:r>
            <a:r>
              <a:rPr lang="ja-JP" altLang="en-US" dirty="0"/>
              <a:t>で始まる）</a:t>
            </a:r>
            <a:endParaRPr lang="en-US" altLang="ja-JP" dirty="0"/>
          </a:p>
          <a:p>
            <a:pPr lvl="1"/>
            <a:r>
              <a:rPr lang="ja-JP" altLang="en-US" dirty="0"/>
              <a:t>サブシステムと連携するための関数（</a:t>
            </a:r>
            <a:r>
              <a:rPr lang="en-US" altLang="ja-JP" dirty="0" err="1"/>
              <a:t>Csr</a:t>
            </a:r>
            <a:r>
              <a:rPr lang="ja-JP" altLang="en-US" dirty="0"/>
              <a:t>で始まる）</a:t>
            </a:r>
            <a:endParaRPr lang="en-US" altLang="ja-JP" dirty="0"/>
          </a:p>
          <a:p>
            <a:pPr lvl="1"/>
            <a:r>
              <a:rPr lang="ja-JP" altLang="en-US" dirty="0"/>
              <a:t>上記カーネル関数を呼び出すには、通常</a:t>
            </a:r>
            <a:r>
              <a:rPr lang="en-US" altLang="ja-JP" dirty="0"/>
              <a:t>Windows API</a:t>
            </a:r>
            <a:r>
              <a:rPr lang="ja-JP" altLang="en-US" dirty="0"/>
              <a:t>を利用する。</a:t>
            </a:r>
            <a:endParaRPr kumimoji="1" lang="en-US" altLang="ja-JP" dirty="0"/>
          </a:p>
        </p:txBody>
      </p:sp>
    </p:spTree>
    <p:extLst>
      <p:ext uri="{BB962C8B-B14F-4D97-AF65-F5344CB8AC3E}">
        <p14:creationId xmlns:p14="http://schemas.microsoft.com/office/powerpoint/2010/main" val="391352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733AD-C6F3-4CF9-908E-8AE1007F561B}"/>
              </a:ext>
            </a:extLst>
          </p:cNvPr>
          <p:cNvSpPr>
            <a:spLocks noGrp="1"/>
          </p:cNvSpPr>
          <p:nvPr>
            <p:ph type="title"/>
          </p:nvPr>
        </p:nvSpPr>
        <p:spPr/>
        <p:txBody>
          <a:bodyPr/>
          <a:lstStyle/>
          <a:p>
            <a:r>
              <a:rPr kumimoji="1" lang="en-US" altLang="ja-JP" dirty="0" err="1"/>
              <a:t>Excective</a:t>
            </a:r>
            <a:endParaRPr kumimoji="1" lang="ja-JP" altLang="en-US" dirty="0"/>
          </a:p>
        </p:txBody>
      </p:sp>
      <p:sp>
        <p:nvSpPr>
          <p:cNvPr id="3" name="コンテンツ プレースホルダー 2">
            <a:extLst>
              <a:ext uri="{FF2B5EF4-FFF2-40B4-BE49-F238E27FC236}">
                <a16:creationId xmlns:a16="http://schemas.microsoft.com/office/drawing/2014/main" id="{DE32AEFB-CFC6-4CBF-B39F-C38BE0CFBD1D}"/>
              </a:ext>
            </a:extLst>
          </p:cNvPr>
          <p:cNvSpPr>
            <a:spLocks noGrp="1"/>
          </p:cNvSpPr>
          <p:nvPr>
            <p:ph idx="1"/>
          </p:nvPr>
        </p:nvSpPr>
        <p:spPr/>
        <p:txBody>
          <a:bodyPr>
            <a:normAutofit fontScale="85000" lnSpcReduction="20000"/>
          </a:bodyPr>
          <a:lstStyle/>
          <a:p>
            <a:r>
              <a:rPr lang="ja-JP" altLang="en-US" dirty="0"/>
              <a:t>ユーザモードからカーネルモード関数を呼び出すモジュール。通常、</a:t>
            </a:r>
            <a:r>
              <a:rPr lang="en-US" altLang="ja-JP" dirty="0"/>
              <a:t>NTDLL.dll</a:t>
            </a:r>
            <a:r>
              <a:rPr lang="ja-JP" altLang="en-US" dirty="0"/>
              <a:t>を介して呼び出される。</a:t>
            </a:r>
            <a:endParaRPr lang="en-US" altLang="ja-JP" dirty="0"/>
          </a:p>
          <a:p>
            <a:r>
              <a:rPr lang="ja-JP" altLang="en-US" dirty="0"/>
              <a:t>カーネル内だけで呼び出される関数も含まれる。</a:t>
            </a:r>
            <a:endParaRPr lang="en-US" altLang="ja-JP" dirty="0"/>
          </a:p>
          <a:p>
            <a:r>
              <a:rPr lang="ja-JP" altLang="en-US" dirty="0"/>
              <a:t>以下の主要コンポーネントを含む。</a:t>
            </a:r>
            <a:endParaRPr lang="en-US" altLang="ja-JP" dirty="0"/>
          </a:p>
          <a:p>
            <a:pPr lvl="1"/>
            <a:r>
              <a:rPr lang="ja-JP" altLang="en-US" dirty="0"/>
              <a:t>コンフィグレーションマネージャ</a:t>
            </a:r>
            <a:endParaRPr lang="en-US" altLang="ja-JP" dirty="0"/>
          </a:p>
          <a:p>
            <a:pPr lvl="1"/>
            <a:r>
              <a:rPr lang="ja-JP" altLang="en-US" dirty="0"/>
              <a:t>プロセスマネージャ</a:t>
            </a:r>
            <a:endParaRPr lang="en-US" altLang="ja-JP" dirty="0"/>
          </a:p>
          <a:p>
            <a:pPr lvl="1"/>
            <a:r>
              <a:rPr lang="ja-JP" altLang="en-US" dirty="0"/>
              <a:t>セキュリティリファレンスモニター</a:t>
            </a:r>
            <a:endParaRPr lang="en-US" altLang="ja-JP" dirty="0"/>
          </a:p>
          <a:p>
            <a:pPr lvl="1"/>
            <a:r>
              <a:rPr lang="en-US" altLang="ja-JP" dirty="0"/>
              <a:t>IO</a:t>
            </a:r>
            <a:r>
              <a:rPr lang="ja-JP" altLang="en-US" dirty="0"/>
              <a:t>マネージャ</a:t>
            </a:r>
            <a:endParaRPr lang="en-US" altLang="ja-JP" dirty="0"/>
          </a:p>
          <a:p>
            <a:pPr lvl="1"/>
            <a:r>
              <a:rPr lang="ja-JP" altLang="en-US" dirty="0"/>
              <a:t>プラグアンドプレイマネージャ</a:t>
            </a:r>
            <a:endParaRPr lang="en-US" altLang="ja-JP" dirty="0"/>
          </a:p>
          <a:p>
            <a:pPr lvl="1"/>
            <a:r>
              <a:rPr lang="ja-JP" altLang="en-US" dirty="0"/>
              <a:t>パワーマネージャ</a:t>
            </a:r>
            <a:endParaRPr lang="en-US" altLang="ja-JP" dirty="0"/>
          </a:p>
          <a:p>
            <a:pPr lvl="1"/>
            <a:r>
              <a:rPr lang="en-US" altLang="ja-JP" dirty="0"/>
              <a:t>Windows</a:t>
            </a:r>
            <a:r>
              <a:rPr lang="ja-JP" altLang="en-US" dirty="0"/>
              <a:t>ドライバモデル</a:t>
            </a:r>
            <a:r>
              <a:rPr lang="en-US" altLang="ja-JP" dirty="0"/>
              <a:t>WMI</a:t>
            </a:r>
          </a:p>
          <a:p>
            <a:pPr lvl="1"/>
            <a:r>
              <a:rPr lang="ja-JP" altLang="en-US" dirty="0"/>
              <a:t>キャッシュマネージャ</a:t>
            </a:r>
            <a:endParaRPr lang="en-US" altLang="ja-JP" dirty="0"/>
          </a:p>
          <a:p>
            <a:pPr lvl="1"/>
            <a:r>
              <a:rPr lang="ja-JP" altLang="en-US" dirty="0"/>
              <a:t>メモリマネージャ</a:t>
            </a:r>
            <a:endParaRPr lang="en-US" altLang="ja-JP" dirty="0"/>
          </a:p>
          <a:p>
            <a:pPr lvl="1"/>
            <a:r>
              <a:rPr lang="ja-JP" altLang="en-US" dirty="0"/>
              <a:t>ロジカルプリフェッチ、スーパーフェッチ</a:t>
            </a:r>
            <a:endParaRPr lang="en-US" altLang="ja-JP" dirty="0"/>
          </a:p>
        </p:txBody>
      </p:sp>
    </p:spTree>
    <p:extLst>
      <p:ext uri="{BB962C8B-B14F-4D97-AF65-F5344CB8AC3E}">
        <p14:creationId xmlns:p14="http://schemas.microsoft.com/office/powerpoint/2010/main" val="90607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2ACFF-CCAD-4EA1-AF2C-68D35FF2D238}"/>
              </a:ext>
            </a:extLst>
          </p:cNvPr>
          <p:cNvSpPr>
            <a:spLocks noGrp="1"/>
          </p:cNvSpPr>
          <p:nvPr>
            <p:ph type="title"/>
          </p:nvPr>
        </p:nvSpPr>
        <p:spPr/>
        <p:txBody>
          <a:bodyPr/>
          <a:lstStyle/>
          <a:p>
            <a:r>
              <a:rPr kumimoji="1" lang="en-US" altLang="ja-JP" dirty="0"/>
              <a:t>Kernel</a:t>
            </a:r>
            <a:endParaRPr kumimoji="1" lang="ja-JP" altLang="en-US" dirty="0"/>
          </a:p>
        </p:txBody>
      </p:sp>
      <p:sp>
        <p:nvSpPr>
          <p:cNvPr id="3" name="コンテンツ プレースホルダー 2">
            <a:extLst>
              <a:ext uri="{FF2B5EF4-FFF2-40B4-BE49-F238E27FC236}">
                <a16:creationId xmlns:a16="http://schemas.microsoft.com/office/drawing/2014/main" id="{75EBB055-1267-45E3-9DA8-48FC1A5FE0D6}"/>
              </a:ext>
            </a:extLst>
          </p:cNvPr>
          <p:cNvSpPr>
            <a:spLocks noGrp="1"/>
          </p:cNvSpPr>
          <p:nvPr>
            <p:ph idx="1"/>
          </p:nvPr>
        </p:nvSpPr>
        <p:spPr/>
        <p:txBody>
          <a:bodyPr/>
          <a:lstStyle/>
          <a:p>
            <a:r>
              <a:rPr kumimoji="1" lang="ja-JP" altLang="en-US" dirty="0"/>
              <a:t>スレッドスケジューラや同期に関する機能を実装</a:t>
            </a:r>
            <a:endParaRPr kumimoji="1" lang="en-US" altLang="ja-JP" dirty="0"/>
          </a:p>
          <a:p>
            <a:r>
              <a:rPr lang="en-US" altLang="ja-JP" dirty="0" err="1"/>
              <a:t>Excective</a:t>
            </a:r>
            <a:r>
              <a:rPr lang="ja-JP" altLang="en-US" dirty="0"/>
              <a:t>はカーネル関数を直接利用するのではなく、カーネルオブジェクトを作成している。カーネル関数ポリシー実装等はすべて</a:t>
            </a:r>
            <a:r>
              <a:rPr lang="en-US" altLang="ja-JP" dirty="0" err="1"/>
              <a:t>Excective</a:t>
            </a:r>
            <a:r>
              <a:rPr lang="ja-JP" altLang="en-US" dirty="0"/>
              <a:t>が責任を負っている。</a:t>
            </a:r>
            <a:endParaRPr lang="en-US" altLang="ja-JP" dirty="0"/>
          </a:p>
          <a:p>
            <a:endParaRPr kumimoji="1" lang="ja-JP" altLang="en-US" dirty="0"/>
          </a:p>
        </p:txBody>
      </p:sp>
    </p:spTree>
    <p:extLst>
      <p:ext uri="{BB962C8B-B14F-4D97-AF65-F5344CB8AC3E}">
        <p14:creationId xmlns:p14="http://schemas.microsoft.com/office/powerpoint/2010/main" val="4036826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356</Words>
  <Application>Microsoft Office PowerPoint</Application>
  <PresentationFormat>ワイド画面</PresentationFormat>
  <Paragraphs>58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Windowsカーネルメモ</vt:lpstr>
      <vt:lpstr>PowerPoint プレゼンテーション</vt:lpstr>
      <vt:lpstr>カーネル主要コンポーネント</vt:lpstr>
      <vt:lpstr>起動シーケンス</vt:lpstr>
      <vt:lpstr>Windowsサブシステム</vt:lpstr>
      <vt:lpstr>NTDLL.dll</vt:lpstr>
      <vt:lpstr>Excective</vt:lpstr>
      <vt:lpstr>Kernel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Windowsカーネルメモ</dc:title>
  <dc:creator>hirohiro nomu</dc:creator>
  <cp:lastModifiedBy>hirohiro nomu</cp:lastModifiedBy>
  <cp:revision>20</cp:revision>
  <dcterms:created xsi:type="dcterms:W3CDTF">2018-01-03T08:32:40Z</dcterms:created>
  <dcterms:modified xsi:type="dcterms:W3CDTF">2018-01-03T10:20:53Z</dcterms:modified>
</cp:coreProperties>
</file>