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86" r:id="rId18"/>
    <p:sldId id="287" r:id="rId19"/>
    <p:sldId id="288" r:id="rId20"/>
    <p:sldId id="289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90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82967-B0AD-4C59-B0A9-31C5D12E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B2119B-7EE1-4B75-98D0-C3D8F320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3FB67-69ED-49BB-80FC-B46FB8BA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DC5EB-F7CC-49A2-B956-72851AF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5106D-2FD0-4E85-A5D8-7B58AFFE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BD470-B966-4FD0-A6D9-97E1EB1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C3FFDA-E9B8-48D1-B277-6F9D2F04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CF3A1-4451-4498-B1C2-91E4EE0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D38DE-22E1-4147-89BF-9F43B1D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3292A-97BF-4555-B324-8BFBB98E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52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3D8324-D903-4329-B2AF-27866951A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5C7017-8507-4B67-9B77-E4924F84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748F1-C77B-4E8E-960B-B3BB2F83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1ADF5-A393-4715-914B-B1BD07B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EE079F-F17A-42BA-A4BC-C4C82E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A3B05-E4F8-47A8-A6F0-D680C46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1CA4A-E713-4E85-B9F1-903AC89F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FCE6D-EA16-4E91-BEBA-E77B2FA9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497DA-7D90-4C0B-8A34-39749659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17BF4-E04A-4748-A672-EC3F1827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6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68FDB-70C4-48AC-AFBB-18DEC2BE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BC12C6-3E39-4F72-A77F-7768EC81A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E5A38-9999-472F-B084-AC3A4D9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42201-1311-4ADA-906B-062CA9B3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B04E-C3F1-4B0C-AD67-35625845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4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3319C-D88A-409F-98C2-634867CA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4A12B-4724-4F8D-BCBF-56DCD6D09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F7F8B2-35D9-4621-B3E8-1BE33EF19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E1FB2-9D44-4CAE-9430-65022362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62CD25-97E7-4A6B-B4B0-2B5D66AA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5C7440-206C-4E28-A8FE-05C2D8A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79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CAF0F-DF2E-4CB9-AC50-2DFC16B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00A37-ACEB-48A0-87F3-BD746419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66E15-7B48-44F1-AB2B-71760C62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2E6CF7-33B4-4019-B5F9-BAC149DE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9A1FE5-6C98-4347-918B-80533927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BC91EE-8214-4C99-876A-AB37E8F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F97F00-A3DA-4E84-B797-73981119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CF7CE0-EC71-4291-B1ED-41F380C8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4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5F0CB-5085-4ED9-8705-37E4972C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79268F-FD90-4EFD-80BE-0D98695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F38F4E-3B57-407A-80B2-4E9FB5CF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605996-70B9-4410-81F4-62B0ADAC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92DF61-7B47-4EF6-ACD5-3665AEC1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2E14E4-AF59-46E1-A08B-3B6D8A69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6CC6BF-1BF1-4BCA-9FE5-FD27F644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2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1ED30-992F-4190-BA47-621C20DF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F3DBA-9CFB-4794-AF2B-CEC33EF9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0DA587-6E92-49A0-B2CC-23EA71D2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BA07E-2990-4B3C-B380-66A4ED38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CED1AE-7B75-4AEE-961E-421012D0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003A4-4CCD-492B-AF24-41402F07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3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6B3FB-2C45-40E2-BBB3-6D29A55B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8E2902-8919-435F-A56E-E8F155CD9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4749BD-CAD4-4963-A7BD-1A770155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138DA-5AAA-4534-8F84-9988690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8BE7-B15D-4930-AC6A-D1214068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47AB2-3D5B-422D-AFBE-CB9A5135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8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4093E3-79D1-41F2-8C24-B2688CA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C20F20-7B3E-404F-B882-3F0827DF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EBA187-4409-44DC-B20B-6CE0D203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5345-158D-401A-BF03-42A774747A2D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64DF9-787F-4960-8E49-FAA62D126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945B1-373E-4CF5-9C02-DBED6A08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448B-6FD6-49B3-988B-68C2DC5AF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ネットワーク基礎講座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A8824E-5168-4A0E-86CB-B60F3D127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その１</a:t>
            </a:r>
          </a:p>
        </p:txBody>
      </p:sp>
    </p:spTree>
    <p:extLst>
      <p:ext uri="{BB962C8B-B14F-4D97-AF65-F5344CB8AC3E}">
        <p14:creationId xmlns:p14="http://schemas.microsoft.com/office/powerpoint/2010/main" val="5853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872903" y="2347662"/>
            <a:ext cx="2123509" cy="12700"/>
          </a:xfrm>
          <a:prstGeom prst="curvedConnector5">
            <a:avLst>
              <a:gd name="adj1" fmla="val -10765"/>
              <a:gd name="adj2" fmla="val -5400000"/>
              <a:gd name="adj3" fmla="val 71530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57FF358-716C-4164-AF64-93EC79AC1963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CF9CDE74-26C5-486B-A381-35BAA107E042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37" name="グラフィックス 36" descr="DVD プレーヤー">
            <a:extLst>
              <a:ext uri="{FF2B5EF4-FFF2-40B4-BE49-F238E27FC236}">
                <a16:creationId xmlns:a16="http://schemas.microsoft.com/office/drawing/2014/main" id="{0706874C-7F13-46B7-A458-3ABE4B1EA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38" name="グラフィックス 37" descr="DVD プレーヤー">
            <a:extLst>
              <a:ext uri="{FF2B5EF4-FFF2-40B4-BE49-F238E27FC236}">
                <a16:creationId xmlns:a16="http://schemas.microsoft.com/office/drawing/2014/main" id="{8290051A-546C-42A3-A24A-D66AED155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9544B8-D096-4F32-B08D-2BFD42DEBB9E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55E92E-B19D-4249-AE72-5B565A896900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E387E3D-81BB-454E-916E-92AE7EEFC1E4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BEFF73A-A5EF-407B-9234-BFFAE611398F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4E81771-5998-472A-89D6-7CD2F1810840}"/>
              </a:ext>
            </a:extLst>
          </p:cNvPr>
          <p:cNvSpPr/>
          <p:nvPr/>
        </p:nvSpPr>
        <p:spPr>
          <a:xfrm>
            <a:off x="4474771" y="4539811"/>
            <a:ext cx="3541221" cy="7462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5BD94335-7751-4839-8712-226510924611}"/>
              </a:ext>
            </a:extLst>
          </p:cNvPr>
          <p:cNvSpPr/>
          <p:nvPr/>
        </p:nvSpPr>
        <p:spPr>
          <a:xfrm>
            <a:off x="2858360" y="2826477"/>
            <a:ext cx="1460107" cy="611444"/>
          </a:xfrm>
          <a:prstGeom prst="wedgeRectCallout">
            <a:avLst>
              <a:gd name="adj1" fmla="val -72991"/>
              <a:gd name="adj2" fmla="val -10336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②出口発見！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872904" y="2347662"/>
            <a:ext cx="7478702" cy="12700"/>
          </a:xfrm>
          <a:prstGeom prst="curvedConnector5">
            <a:avLst>
              <a:gd name="adj1" fmla="val 500"/>
              <a:gd name="adj2" fmla="val 4287268"/>
              <a:gd name="adj3" fmla="val 3588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7E29BB01-AA87-4B2B-83C8-1C97D253BFB2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38F98801-1CAD-4732-8AF5-24FC6B86ACB3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38" name="グラフィックス 37" descr="DVD プレーヤー">
            <a:extLst>
              <a:ext uri="{FF2B5EF4-FFF2-40B4-BE49-F238E27FC236}">
                <a16:creationId xmlns:a16="http://schemas.microsoft.com/office/drawing/2014/main" id="{BFCD4BA1-89F6-4AB7-A30E-DFC9B193B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39" name="グラフィックス 38" descr="DVD プレーヤー">
            <a:extLst>
              <a:ext uri="{FF2B5EF4-FFF2-40B4-BE49-F238E27FC236}">
                <a16:creationId xmlns:a16="http://schemas.microsoft.com/office/drawing/2014/main" id="{5907A750-AFF2-428E-B199-76FC6C5B6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9DB1B78-0C9B-4F0A-9EEF-6CE85E57EF6B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55A966-DDB1-40AE-A754-9B06261F2367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EFD70E-DAFA-414F-A422-E16D186864C6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BDA9227-14D7-45C0-BF2D-3ED321BA8C64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490215-F45B-4B0F-B8F0-049B78D57D32}"/>
              </a:ext>
            </a:extLst>
          </p:cNvPr>
          <p:cNvSpPr/>
          <p:nvPr/>
        </p:nvSpPr>
        <p:spPr>
          <a:xfrm>
            <a:off x="4474771" y="4166684"/>
            <a:ext cx="3541221" cy="1119378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88C99BE5-4B56-46B8-BF61-7C43B1DDFCAF}"/>
              </a:ext>
            </a:extLst>
          </p:cNvPr>
          <p:cNvSpPr/>
          <p:nvPr/>
        </p:nvSpPr>
        <p:spPr>
          <a:xfrm>
            <a:off x="3824199" y="1443198"/>
            <a:ext cx="2102132" cy="611444"/>
          </a:xfrm>
          <a:prstGeom prst="wedgeRectCallout">
            <a:avLst>
              <a:gd name="adj1" fmla="val -52775"/>
              <a:gd name="adj2" fmla="val 7630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③大阪までの道のりをルータがご案内</a:t>
            </a:r>
          </a:p>
        </p:txBody>
      </p:sp>
    </p:spTree>
    <p:extLst>
      <p:ext uri="{BB962C8B-B14F-4D97-AF65-F5344CB8AC3E}">
        <p14:creationId xmlns:p14="http://schemas.microsoft.com/office/powerpoint/2010/main" val="336452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  <a:endCxn id="53" idx="1"/>
          </p:cNvCxnSpPr>
          <p:nvPr/>
        </p:nvCxnSpPr>
        <p:spPr>
          <a:xfrm rot="10800000" flipH="1" flipV="1">
            <a:off x="872904" y="2347661"/>
            <a:ext cx="8735256" cy="638875"/>
          </a:xfrm>
          <a:prstGeom prst="curvedConnector3">
            <a:avLst>
              <a:gd name="adj1" fmla="val 9083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69733F80-E132-48F4-ACA8-B3E0E4F0BD1A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1561A931-270E-4ADD-B8E3-C35CA6B3671D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37" name="グラフィックス 36" descr="DVD プレーヤー">
            <a:extLst>
              <a:ext uri="{FF2B5EF4-FFF2-40B4-BE49-F238E27FC236}">
                <a16:creationId xmlns:a16="http://schemas.microsoft.com/office/drawing/2014/main" id="{F0BD0F1A-8F91-4769-A1FF-18F754306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38" name="グラフィックス 37" descr="DVD プレーヤー">
            <a:extLst>
              <a:ext uri="{FF2B5EF4-FFF2-40B4-BE49-F238E27FC236}">
                <a16:creationId xmlns:a16="http://schemas.microsoft.com/office/drawing/2014/main" id="{19C336EF-8151-4169-A6BD-01103FC331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B64ECD8-07D4-4A17-8154-72552486023C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D8D811-985E-49EF-8CEA-6B6C403DD850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F3A8508-E819-4A62-A431-8CB66ADC1280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0FB0476-438A-44DB-B549-3C924C6BEC38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20248A-601C-4747-8DE2-C5AA359F7782}"/>
              </a:ext>
            </a:extLst>
          </p:cNvPr>
          <p:cNvSpPr/>
          <p:nvPr/>
        </p:nvSpPr>
        <p:spPr>
          <a:xfrm>
            <a:off x="4474771" y="4539810"/>
            <a:ext cx="3541221" cy="7462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461AA31E-B63E-4B7A-A439-A556D2F69F8D}"/>
              </a:ext>
            </a:extLst>
          </p:cNvPr>
          <p:cNvSpPr/>
          <p:nvPr/>
        </p:nvSpPr>
        <p:spPr>
          <a:xfrm>
            <a:off x="6179055" y="1527656"/>
            <a:ext cx="2102132" cy="611444"/>
          </a:xfrm>
          <a:prstGeom prst="wedgeRectCallout">
            <a:avLst>
              <a:gd name="adj1" fmla="val 66345"/>
              <a:gd name="adj2" fmla="val 7170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④サーバはどこだ？全員に確認。</a:t>
            </a:r>
          </a:p>
        </p:txBody>
      </p:sp>
      <p:cxnSp>
        <p:nvCxnSpPr>
          <p:cNvPr id="54" name="コネクタ: 曲線 124">
            <a:extLst>
              <a:ext uri="{FF2B5EF4-FFF2-40B4-BE49-F238E27FC236}">
                <a16:creationId xmlns:a16="http://schemas.microsoft.com/office/drawing/2014/main" id="{B44140FF-367E-49EC-8433-7B2B79640B1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0239864" y="2347662"/>
            <a:ext cx="666605" cy="50810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124">
            <a:extLst>
              <a:ext uri="{FF2B5EF4-FFF2-40B4-BE49-F238E27FC236}">
                <a16:creationId xmlns:a16="http://schemas.microsoft.com/office/drawing/2014/main" id="{97334068-5BE7-47D7-AA8A-1F473F6D4990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192589" y="3140783"/>
            <a:ext cx="713880" cy="50013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7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H="1">
            <a:off x="872903" y="2347662"/>
            <a:ext cx="10033565" cy="12700"/>
          </a:xfrm>
          <a:prstGeom prst="curvedConnector5">
            <a:avLst>
              <a:gd name="adj1" fmla="val 79742"/>
              <a:gd name="adj2" fmla="val -4614551"/>
              <a:gd name="adj3" fmla="val 93827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8946E021-F25A-4A40-9C20-4C9C1FDDD3E1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D62021CE-0E46-48B5-9EDB-58D60AB65B58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42" name="グラフィックス 41" descr="DVD プレーヤー">
            <a:extLst>
              <a:ext uri="{FF2B5EF4-FFF2-40B4-BE49-F238E27FC236}">
                <a16:creationId xmlns:a16="http://schemas.microsoft.com/office/drawing/2014/main" id="{E120DA30-5CCA-470B-B1E0-3ED9225FA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43" name="グラフィックス 42" descr="DVD プレーヤー">
            <a:extLst>
              <a:ext uri="{FF2B5EF4-FFF2-40B4-BE49-F238E27FC236}">
                <a16:creationId xmlns:a16="http://schemas.microsoft.com/office/drawing/2014/main" id="{3337C806-3CE3-4B91-A35A-F1630F5E4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3975A0B-F925-4680-A82A-9B7C93BF48CA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210F269-1E6B-42DD-9C69-947F4AA3B84C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F83D0D1-91C9-4BE0-A276-9F7713C6842F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DB534B6-C668-4D9E-939E-C85C7782E52D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9F913A5-0F0D-48F7-AE60-6EC66F106408}"/>
              </a:ext>
            </a:extLst>
          </p:cNvPr>
          <p:cNvSpPr/>
          <p:nvPr/>
        </p:nvSpPr>
        <p:spPr>
          <a:xfrm>
            <a:off x="4474771" y="4161632"/>
            <a:ext cx="3541221" cy="112443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A90F9C61-109D-42BA-AF01-295AF994C91C}"/>
              </a:ext>
            </a:extLst>
          </p:cNvPr>
          <p:cNvSpPr/>
          <p:nvPr/>
        </p:nvSpPr>
        <p:spPr>
          <a:xfrm>
            <a:off x="8808726" y="3327446"/>
            <a:ext cx="2097742" cy="638874"/>
          </a:xfrm>
          <a:prstGeom prst="wedgeRectCallout">
            <a:avLst>
              <a:gd name="adj1" fmla="val 38179"/>
              <a:gd name="adj2" fmla="val -1639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⑤サーバ発見！</a:t>
            </a:r>
          </a:p>
        </p:txBody>
      </p:sp>
    </p:spTree>
    <p:extLst>
      <p:ext uri="{BB962C8B-B14F-4D97-AF65-F5344CB8AC3E}">
        <p14:creationId xmlns:p14="http://schemas.microsoft.com/office/powerpoint/2010/main" val="258341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H="1">
            <a:off x="872903" y="2347662"/>
            <a:ext cx="10033565" cy="12700"/>
          </a:xfrm>
          <a:prstGeom prst="curvedConnector5">
            <a:avLst>
              <a:gd name="adj1" fmla="val 79742"/>
              <a:gd name="adj2" fmla="val -4614551"/>
              <a:gd name="adj3" fmla="val 93827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8946E021-F25A-4A40-9C20-4C9C1FDDD3E1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D62021CE-0E46-48B5-9EDB-58D60AB65B58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42" name="グラフィックス 41" descr="DVD プレーヤー">
            <a:extLst>
              <a:ext uri="{FF2B5EF4-FFF2-40B4-BE49-F238E27FC236}">
                <a16:creationId xmlns:a16="http://schemas.microsoft.com/office/drawing/2014/main" id="{E120DA30-5CCA-470B-B1E0-3ED9225FA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43" name="グラフィックス 42" descr="DVD プレーヤー">
            <a:extLst>
              <a:ext uri="{FF2B5EF4-FFF2-40B4-BE49-F238E27FC236}">
                <a16:creationId xmlns:a16="http://schemas.microsoft.com/office/drawing/2014/main" id="{3337C806-3CE3-4B91-A35A-F1630F5E4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3975A0B-F925-4680-A82A-9B7C93BF48CA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210F269-1E6B-42DD-9C69-947F4AA3B84C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F83D0D1-91C9-4BE0-A276-9F7713C6842F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DB534B6-C668-4D9E-939E-C85C7782E52D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9F913A5-0F0D-48F7-AE60-6EC66F106408}"/>
              </a:ext>
            </a:extLst>
          </p:cNvPr>
          <p:cNvSpPr/>
          <p:nvPr/>
        </p:nvSpPr>
        <p:spPr>
          <a:xfrm>
            <a:off x="4474771" y="3830514"/>
            <a:ext cx="3541221" cy="32231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A90F9C61-109D-42BA-AF01-295AF994C91C}"/>
              </a:ext>
            </a:extLst>
          </p:cNvPr>
          <p:cNvSpPr/>
          <p:nvPr/>
        </p:nvSpPr>
        <p:spPr>
          <a:xfrm>
            <a:off x="8808726" y="3327446"/>
            <a:ext cx="2097742" cy="638874"/>
          </a:xfrm>
          <a:prstGeom prst="wedgeRectCallout">
            <a:avLst>
              <a:gd name="adj1" fmla="val 38179"/>
              <a:gd name="adj2" fmla="val -1639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⑥お話できますかね・・・？ＯＫ？</a:t>
            </a:r>
          </a:p>
        </p:txBody>
      </p:sp>
    </p:spTree>
    <p:extLst>
      <p:ext uri="{BB962C8B-B14F-4D97-AF65-F5344CB8AC3E}">
        <p14:creationId xmlns:p14="http://schemas.microsoft.com/office/powerpoint/2010/main" val="321654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H="1">
            <a:off x="872903" y="2347662"/>
            <a:ext cx="10033565" cy="12700"/>
          </a:xfrm>
          <a:prstGeom prst="curvedConnector5">
            <a:avLst>
              <a:gd name="adj1" fmla="val 79742"/>
              <a:gd name="adj2" fmla="val -4614551"/>
              <a:gd name="adj3" fmla="val 93827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8946E021-F25A-4A40-9C20-4C9C1FDDD3E1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D62021CE-0E46-48B5-9EDB-58D60AB65B58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42" name="グラフィックス 41" descr="DVD プレーヤー">
            <a:extLst>
              <a:ext uri="{FF2B5EF4-FFF2-40B4-BE49-F238E27FC236}">
                <a16:creationId xmlns:a16="http://schemas.microsoft.com/office/drawing/2014/main" id="{E120DA30-5CCA-470B-B1E0-3ED9225FA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43" name="グラフィックス 42" descr="DVD プレーヤー">
            <a:extLst>
              <a:ext uri="{FF2B5EF4-FFF2-40B4-BE49-F238E27FC236}">
                <a16:creationId xmlns:a16="http://schemas.microsoft.com/office/drawing/2014/main" id="{3337C806-3CE3-4B91-A35A-F1630F5E4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3975A0B-F925-4680-A82A-9B7C93BF48CA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210F269-1E6B-42DD-9C69-947F4AA3B84C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F83D0D1-91C9-4BE0-A276-9F7713C6842F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DB534B6-C668-4D9E-939E-C85C7782E52D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9F913A5-0F0D-48F7-AE60-6EC66F106408}"/>
              </a:ext>
            </a:extLst>
          </p:cNvPr>
          <p:cNvSpPr/>
          <p:nvPr/>
        </p:nvSpPr>
        <p:spPr>
          <a:xfrm>
            <a:off x="4474771" y="2699580"/>
            <a:ext cx="3541221" cy="32231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A90F9C61-109D-42BA-AF01-295AF994C91C}"/>
              </a:ext>
            </a:extLst>
          </p:cNvPr>
          <p:cNvSpPr/>
          <p:nvPr/>
        </p:nvSpPr>
        <p:spPr>
          <a:xfrm>
            <a:off x="8808726" y="3327446"/>
            <a:ext cx="2097742" cy="638874"/>
          </a:xfrm>
          <a:prstGeom prst="wedgeRectCallout">
            <a:avLst>
              <a:gd name="adj1" fmla="val 38179"/>
              <a:gd name="adj2" fmla="val -1639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⑦では詳細なお話を・・・</a:t>
            </a:r>
          </a:p>
        </p:txBody>
      </p:sp>
    </p:spTree>
    <p:extLst>
      <p:ext uri="{BB962C8B-B14F-4D97-AF65-F5344CB8AC3E}">
        <p14:creationId xmlns:p14="http://schemas.microsoft.com/office/powerpoint/2010/main" val="377642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最も幅広く使われている規格である以下の規格を説明します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IEEE 802.3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（有線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IEEE 802.11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無線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６．物理層のしくみ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248" y="5821299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ノート PC">
            <a:extLst>
              <a:ext uri="{FF2B5EF4-FFF2-40B4-BE49-F238E27FC236}">
                <a16:creationId xmlns:a16="http://schemas.microsoft.com/office/drawing/2014/main" id="{380488C0-AD2C-4C10-9E9F-B5597376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9226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540" y="370681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9365" y="436033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無線ルーター">
            <a:extLst>
              <a:ext uri="{FF2B5EF4-FFF2-40B4-BE49-F238E27FC236}">
                <a16:creationId xmlns:a16="http://schemas.microsoft.com/office/drawing/2014/main" id="{0822EB8F-1229-4EF0-8A52-87BDB2CF3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7715" y="4351274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2526523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23765" y="4164013"/>
            <a:ext cx="1159775" cy="65352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F1727D82-4248-4419-85B4-11C9C4A8F86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97940" y="4164013"/>
            <a:ext cx="1159775" cy="64446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グラフィックス 28" descr="Wi-Fi">
            <a:extLst>
              <a:ext uri="{FF2B5EF4-FFF2-40B4-BE49-F238E27FC236}">
                <a16:creationId xmlns:a16="http://schemas.microsoft.com/office/drawing/2014/main" id="{8C76FD1A-7418-4851-B346-70FE7F436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07213">
            <a:off x="7783810" y="5174956"/>
            <a:ext cx="914400" cy="914400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497AAD8-936F-47D9-8CD6-102FCC2A203C}"/>
              </a:ext>
            </a:extLst>
          </p:cNvPr>
          <p:cNvSpPr/>
          <p:nvPr/>
        </p:nvSpPr>
        <p:spPr>
          <a:xfrm>
            <a:off x="7357715" y="3706813"/>
            <a:ext cx="2048173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C0EE6D8-B8EA-446E-A99D-82C816530C13}"/>
              </a:ext>
            </a:extLst>
          </p:cNvPr>
          <p:cNvSpPr/>
          <p:nvPr/>
        </p:nvSpPr>
        <p:spPr>
          <a:xfrm>
            <a:off x="7668342" y="3519552"/>
            <a:ext cx="1545284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無線</a:t>
            </a:r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6276496-9C5A-4D73-AA94-1850E3EE538E}"/>
              </a:ext>
            </a:extLst>
          </p:cNvPr>
          <p:cNvSpPr/>
          <p:nvPr/>
        </p:nvSpPr>
        <p:spPr>
          <a:xfrm>
            <a:off x="2183287" y="3706813"/>
            <a:ext cx="4982166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60042DE-27AA-4968-B9F7-E2B071706788}"/>
              </a:ext>
            </a:extLst>
          </p:cNvPr>
          <p:cNvSpPr/>
          <p:nvPr/>
        </p:nvSpPr>
        <p:spPr>
          <a:xfrm>
            <a:off x="2493914" y="3519552"/>
            <a:ext cx="1545284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有線</a:t>
            </a:r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通信には二つの方向があり、通信元から見て元→先への通信を「上り」、元←先への通信を「下り」と呼びます。有線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の場合、この通信が同時にできますが、無線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の場合どちらかしかできません。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６．物理層のしくみ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00" y="3904325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9051" y="3904325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0675" y="3904915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496700" y="4361525"/>
            <a:ext cx="2853975" cy="590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265075" y="4361525"/>
            <a:ext cx="2853976" cy="590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</p:cNvCxnSpPr>
          <p:nvPr/>
        </p:nvCxnSpPr>
        <p:spPr>
          <a:xfrm>
            <a:off x="3308465" y="3746690"/>
            <a:ext cx="520376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曲線 124">
            <a:extLst>
              <a:ext uri="{FF2B5EF4-FFF2-40B4-BE49-F238E27FC236}">
                <a16:creationId xmlns:a16="http://schemas.microsoft.com/office/drawing/2014/main" id="{1AAD371C-9197-42B5-97E4-750DCF9AFD35}"/>
              </a:ext>
            </a:extLst>
          </p:cNvPr>
          <p:cNvCxnSpPr>
            <a:cxnSpLocks/>
          </p:cNvCxnSpPr>
          <p:nvPr/>
        </p:nvCxnSpPr>
        <p:spPr>
          <a:xfrm flipH="1">
            <a:off x="3297715" y="3995102"/>
            <a:ext cx="521451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ノート PC">
            <a:extLst>
              <a:ext uri="{FF2B5EF4-FFF2-40B4-BE49-F238E27FC236}">
                <a16:creationId xmlns:a16="http://schemas.microsoft.com/office/drawing/2014/main" id="{BF100DDC-ED6F-4583-A11C-39CA13AA1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00" y="5677600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リモコン">
            <a:extLst>
              <a:ext uri="{FF2B5EF4-FFF2-40B4-BE49-F238E27FC236}">
                <a16:creationId xmlns:a16="http://schemas.microsoft.com/office/drawing/2014/main" id="{31FF22AA-C4C5-491C-B806-342A4546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9051" y="567760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無線ルーター">
            <a:extLst>
              <a:ext uri="{FF2B5EF4-FFF2-40B4-BE49-F238E27FC236}">
                <a16:creationId xmlns:a16="http://schemas.microsoft.com/office/drawing/2014/main" id="{BFED51BB-239A-40F2-B17B-D1B5E81C7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0674" y="5822443"/>
            <a:ext cx="914400" cy="9144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D3F5B07-ACB6-4CFC-B6B6-C8A44310D33C}"/>
              </a:ext>
            </a:extLst>
          </p:cNvPr>
          <p:cNvSpPr/>
          <p:nvPr/>
        </p:nvSpPr>
        <p:spPr>
          <a:xfrm>
            <a:off x="838200" y="3390161"/>
            <a:ext cx="9403080" cy="150970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CF401CE-8739-4DBF-A1C2-AB6F17C9F0BE}"/>
              </a:ext>
            </a:extLst>
          </p:cNvPr>
          <p:cNvSpPr/>
          <p:nvPr/>
        </p:nvSpPr>
        <p:spPr>
          <a:xfrm>
            <a:off x="986998" y="3151188"/>
            <a:ext cx="1664937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有線</a:t>
            </a:r>
            <a:r>
              <a:rPr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3706459-31ED-4B81-8D8E-F7186C0DB5E6}"/>
              </a:ext>
            </a:extLst>
          </p:cNvPr>
          <p:cNvSpPr/>
          <p:nvPr/>
        </p:nvSpPr>
        <p:spPr>
          <a:xfrm>
            <a:off x="838200" y="5208607"/>
            <a:ext cx="9403080" cy="150970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266155E-99C7-4703-96FE-36C04BEBFEA6}"/>
              </a:ext>
            </a:extLst>
          </p:cNvPr>
          <p:cNvSpPr/>
          <p:nvPr/>
        </p:nvSpPr>
        <p:spPr>
          <a:xfrm>
            <a:off x="986998" y="5002884"/>
            <a:ext cx="1664937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無線</a:t>
            </a:r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58184B7F-BB6D-4AB4-BB0F-C36ABD32822B}"/>
              </a:ext>
            </a:extLst>
          </p:cNvPr>
          <p:cNvSpPr/>
          <p:nvPr/>
        </p:nvSpPr>
        <p:spPr>
          <a:xfrm>
            <a:off x="8751465" y="3016685"/>
            <a:ext cx="2097742" cy="638874"/>
          </a:xfrm>
          <a:prstGeom prst="wedgeRectCallout">
            <a:avLst>
              <a:gd name="adj1" fmla="val -165504"/>
              <a:gd name="adj2" fmla="val 703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上り・下りの同時通信可能（全二重通信）</a:t>
            </a:r>
          </a:p>
        </p:txBody>
      </p:sp>
      <p:pic>
        <p:nvPicPr>
          <p:cNvPr id="34" name="グラフィックス 33" descr="Wi-Fi">
            <a:extLst>
              <a:ext uri="{FF2B5EF4-FFF2-40B4-BE49-F238E27FC236}">
                <a16:creationId xmlns:a16="http://schemas.microsoft.com/office/drawing/2014/main" id="{4D1E8677-4265-453A-9529-3E6869122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07213">
            <a:off x="7128555" y="5923510"/>
            <a:ext cx="914400" cy="914400"/>
          </a:xfrm>
          <a:prstGeom prst="rect">
            <a:avLst/>
          </a:prstGeom>
        </p:spPr>
      </p:pic>
      <p:pic>
        <p:nvPicPr>
          <p:cNvPr id="36" name="グラフィックス 35" descr="Wi-Fi">
            <a:extLst>
              <a:ext uri="{FF2B5EF4-FFF2-40B4-BE49-F238E27FC236}">
                <a16:creationId xmlns:a16="http://schemas.microsoft.com/office/drawing/2014/main" id="{59674043-5575-453C-8DFC-E8767ECA35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07213">
            <a:off x="3486858" y="5923510"/>
            <a:ext cx="914400" cy="914400"/>
          </a:xfrm>
          <a:prstGeom prst="rect">
            <a:avLst/>
          </a:prstGeom>
        </p:spPr>
      </p:pic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1B560DA7-31E9-4A11-B348-B3FF3CF0813D}"/>
              </a:ext>
            </a:extLst>
          </p:cNvPr>
          <p:cNvSpPr/>
          <p:nvPr/>
        </p:nvSpPr>
        <p:spPr>
          <a:xfrm>
            <a:off x="8701800" y="4778230"/>
            <a:ext cx="2097742" cy="638874"/>
          </a:xfrm>
          <a:prstGeom prst="wedgeRectCallout">
            <a:avLst>
              <a:gd name="adj1" fmla="val -165504"/>
              <a:gd name="adj2" fmla="val 703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上り中は下り通信不可能（半二重通信）</a:t>
            </a:r>
          </a:p>
        </p:txBody>
      </p:sp>
      <p:sp>
        <p:nvSpPr>
          <p:cNvPr id="32" name="円: 塗りつぶしなし 31">
            <a:extLst>
              <a:ext uri="{FF2B5EF4-FFF2-40B4-BE49-F238E27FC236}">
                <a16:creationId xmlns:a16="http://schemas.microsoft.com/office/drawing/2014/main" id="{6D088B2A-850E-4FA2-ADDF-7CC9349906C0}"/>
              </a:ext>
            </a:extLst>
          </p:cNvPr>
          <p:cNvSpPr/>
          <p:nvPr/>
        </p:nvSpPr>
        <p:spPr>
          <a:xfrm>
            <a:off x="2946149" y="3868417"/>
            <a:ext cx="292468" cy="292468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円: 塗りつぶしなし 44">
            <a:extLst>
              <a:ext uri="{FF2B5EF4-FFF2-40B4-BE49-F238E27FC236}">
                <a16:creationId xmlns:a16="http://schemas.microsoft.com/office/drawing/2014/main" id="{B0BAEAB4-71E2-43BE-ACF7-FF85D4C3937A}"/>
              </a:ext>
            </a:extLst>
          </p:cNvPr>
          <p:cNvSpPr/>
          <p:nvPr/>
        </p:nvSpPr>
        <p:spPr>
          <a:xfrm>
            <a:off x="2946149" y="3536044"/>
            <a:ext cx="292468" cy="292468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6" name="コネクタ: 曲線 124">
            <a:extLst>
              <a:ext uri="{FF2B5EF4-FFF2-40B4-BE49-F238E27FC236}">
                <a16:creationId xmlns:a16="http://schemas.microsoft.com/office/drawing/2014/main" id="{6E384B88-DCC4-4A6F-859A-DF7C02CB2AD0}"/>
              </a:ext>
            </a:extLst>
          </p:cNvPr>
          <p:cNvCxnSpPr>
            <a:cxnSpLocks/>
          </p:cNvCxnSpPr>
          <p:nvPr/>
        </p:nvCxnSpPr>
        <p:spPr>
          <a:xfrm>
            <a:off x="3308465" y="5576382"/>
            <a:ext cx="520376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曲線 124">
            <a:extLst>
              <a:ext uri="{FF2B5EF4-FFF2-40B4-BE49-F238E27FC236}">
                <a16:creationId xmlns:a16="http://schemas.microsoft.com/office/drawing/2014/main" id="{604D1598-DA4F-4FC5-A205-C828B12DDC6B}"/>
              </a:ext>
            </a:extLst>
          </p:cNvPr>
          <p:cNvCxnSpPr>
            <a:cxnSpLocks/>
          </p:cNvCxnSpPr>
          <p:nvPr/>
        </p:nvCxnSpPr>
        <p:spPr>
          <a:xfrm flipH="1">
            <a:off x="3297715" y="5824794"/>
            <a:ext cx="521451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: 塗りつぶしなし 49">
            <a:extLst>
              <a:ext uri="{FF2B5EF4-FFF2-40B4-BE49-F238E27FC236}">
                <a16:creationId xmlns:a16="http://schemas.microsoft.com/office/drawing/2014/main" id="{5CE54FC5-4864-4F45-A58A-C5D34DA68D98}"/>
              </a:ext>
            </a:extLst>
          </p:cNvPr>
          <p:cNvSpPr/>
          <p:nvPr/>
        </p:nvSpPr>
        <p:spPr>
          <a:xfrm>
            <a:off x="2946149" y="5365736"/>
            <a:ext cx="292468" cy="292468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乗算記号 38">
            <a:extLst>
              <a:ext uri="{FF2B5EF4-FFF2-40B4-BE49-F238E27FC236}">
                <a16:creationId xmlns:a16="http://schemas.microsoft.com/office/drawing/2014/main" id="{7EF97F25-E695-475E-9613-8A4D81E94529}"/>
              </a:ext>
            </a:extLst>
          </p:cNvPr>
          <p:cNvSpPr/>
          <p:nvPr/>
        </p:nvSpPr>
        <p:spPr>
          <a:xfrm>
            <a:off x="2881372" y="5628593"/>
            <a:ext cx="449593" cy="44959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9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有線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は通常受信と送信の信号線が分かれていますが、無線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はある周波数帯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つを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用いて通信するため、送信・受信のどちらかしか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できません。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６．物理層のしくみ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pic>
        <p:nvPicPr>
          <p:cNvPr id="8" name="グラフィックス 7" descr="ノート PC">
            <a:extLst>
              <a:ext uri="{FF2B5EF4-FFF2-40B4-BE49-F238E27FC236}">
                <a16:creationId xmlns:a16="http://schemas.microsoft.com/office/drawing/2014/main" id="{808FE17F-9A77-4D04-8ABE-3B2C5D4DF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2300" y="3904325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リモコン">
            <a:extLst>
              <a:ext uri="{FF2B5EF4-FFF2-40B4-BE49-F238E27FC236}">
                <a16:creationId xmlns:a16="http://schemas.microsoft.com/office/drawing/2014/main" id="{7347FE85-97EB-4CD0-9B5B-52C27F046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9051" y="3904325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DVD プレーヤー">
            <a:extLst>
              <a:ext uri="{FF2B5EF4-FFF2-40B4-BE49-F238E27FC236}">
                <a16:creationId xmlns:a16="http://schemas.microsoft.com/office/drawing/2014/main" id="{D1F0F8AB-DFE3-4A34-A95C-45042B60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675" y="3904915"/>
            <a:ext cx="914400" cy="914400"/>
          </a:xfrm>
          <a:prstGeom prst="rect">
            <a:avLst/>
          </a:prstGeom>
        </p:spPr>
      </p:pic>
      <p:cxnSp>
        <p:nvCxnSpPr>
          <p:cNvPr id="11" name="コネクタ: カギ線 13">
            <a:extLst>
              <a:ext uri="{FF2B5EF4-FFF2-40B4-BE49-F238E27FC236}">
                <a16:creationId xmlns:a16="http://schemas.microsoft.com/office/drawing/2014/main" id="{C00F0227-8D86-4B1F-BAC0-70E3875AFB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96700" y="4361525"/>
            <a:ext cx="2853975" cy="590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8">
            <a:extLst>
              <a:ext uri="{FF2B5EF4-FFF2-40B4-BE49-F238E27FC236}">
                <a16:creationId xmlns:a16="http://schemas.microsoft.com/office/drawing/2014/main" id="{F841C14A-8549-4C4C-BA07-3448079E8BD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265075" y="4361525"/>
            <a:ext cx="2853976" cy="590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4">
            <a:extLst>
              <a:ext uri="{FF2B5EF4-FFF2-40B4-BE49-F238E27FC236}">
                <a16:creationId xmlns:a16="http://schemas.microsoft.com/office/drawing/2014/main" id="{6CAAC029-EB40-4285-8DE4-1D9F0205F368}"/>
              </a:ext>
            </a:extLst>
          </p:cNvPr>
          <p:cNvCxnSpPr>
            <a:cxnSpLocks/>
          </p:cNvCxnSpPr>
          <p:nvPr/>
        </p:nvCxnSpPr>
        <p:spPr>
          <a:xfrm>
            <a:off x="3516457" y="3746690"/>
            <a:ext cx="435587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24">
            <a:extLst>
              <a:ext uri="{FF2B5EF4-FFF2-40B4-BE49-F238E27FC236}">
                <a16:creationId xmlns:a16="http://schemas.microsoft.com/office/drawing/2014/main" id="{6E1291E6-2032-4FEA-8DAC-C2A5EF757271}"/>
              </a:ext>
            </a:extLst>
          </p:cNvPr>
          <p:cNvCxnSpPr>
            <a:cxnSpLocks/>
          </p:cNvCxnSpPr>
          <p:nvPr/>
        </p:nvCxnSpPr>
        <p:spPr>
          <a:xfrm flipH="1">
            <a:off x="3505707" y="4078227"/>
            <a:ext cx="4366620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13DA54-637C-4BD3-980C-8377D653DE7B}"/>
              </a:ext>
            </a:extLst>
          </p:cNvPr>
          <p:cNvSpPr/>
          <p:nvPr/>
        </p:nvSpPr>
        <p:spPr>
          <a:xfrm>
            <a:off x="838200" y="3390161"/>
            <a:ext cx="9403080" cy="150970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2D425F-07BA-4192-BDC2-E0320AFB49EA}"/>
              </a:ext>
            </a:extLst>
          </p:cNvPr>
          <p:cNvSpPr/>
          <p:nvPr/>
        </p:nvSpPr>
        <p:spPr>
          <a:xfrm>
            <a:off x="986998" y="3151188"/>
            <a:ext cx="1664937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有線</a:t>
            </a:r>
            <a:r>
              <a:rPr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44452F1-CA7B-4F96-B7F0-CAD153DB9E03}"/>
              </a:ext>
            </a:extLst>
          </p:cNvPr>
          <p:cNvSpPr/>
          <p:nvPr/>
        </p:nvSpPr>
        <p:spPr>
          <a:xfrm>
            <a:off x="2096146" y="3487687"/>
            <a:ext cx="1664937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送信信号口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80A053-1145-486F-969A-E027D5BC88DC}"/>
              </a:ext>
            </a:extLst>
          </p:cNvPr>
          <p:cNvSpPr/>
          <p:nvPr/>
        </p:nvSpPr>
        <p:spPr>
          <a:xfrm>
            <a:off x="2096146" y="3862842"/>
            <a:ext cx="1664937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受信信号口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D51169B-1A70-4C7E-A26D-50BE1708B890}"/>
              </a:ext>
            </a:extLst>
          </p:cNvPr>
          <p:cNvSpPr/>
          <p:nvPr/>
        </p:nvSpPr>
        <p:spPr>
          <a:xfrm>
            <a:off x="7689253" y="3487687"/>
            <a:ext cx="1664937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受信信号口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C6CC451-B2CD-4BC6-BE68-3BCED4E59B09}"/>
              </a:ext>
            </a:extLst>
          </p:cNvPr>
          <p:cNvSpPr/>
          <p:nvPr/>
        </p:nvSpPr>
        <p:spPr>
          <a:xfrm>
            <a:off x="7689253" y="3862842"/>
            <a:ext cx="1664937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送信信号口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26" name="グラフィックス 25" descr="ノート PC">
            <a:extLst>
              <a:ext uri="{FF2B5EF4-FFF2-40B4-BE49-F238E27FC236}">
                <a16:creationId xmlns:a16="http://schemas.microsoft.com/office/drawing/2014/main" id="{9EF4912E-BB95-43EB-BA34-555D619A4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2300" y="5677600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リモコン">
            <a:extLst>
              <a:ext uri="{FF2B5EF4-FFF2-40B4-BE49-F238E27FC236}">
                <a16:creationId xmlns:a16="http://schemas.microsoft.com/office/drawing/2014/main" id="{9F390502-2041-4B55-BCDA-E58A45A60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9051" y="5677600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無線ルーター">
            <a:extLst>
              <a:ext uri="{FF2B5EF4-FFF2-40B4-BE49-F238E27FC236}">
                <a16:creationId xmlns:a16="http://schemas.microsoft.com/office/drawing/2014/main" id="{54C7173E-F0FF-4F07-91DC-2078922F4A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0674" y="5822443"/>
            <a:ext cx="914400" cy="914400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E34C44-15E1-40EB-9EB1-298DF38E5D81}"/>
              </a:ext>
            </a:extLst>
          </p:cNvPr>
          <p:cNvSpPr/>
          <p:nvPr/>
        </p:nvSpPr>
        <p:spPr>
          <a:xfrm>
            <a:off x="838200" y="5207075"/>
            <a:ext cx="9403080" cy="150970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DBAFDF-4DF8-45ED-A633-77A073FC4777}"/>
              </a:ext>
            </a:extLst>
          </p:cNvPr>
          <p:cNvSpPr/>
          <p:nvPr/>
        </p:nvSpPr>
        <p:spPr>
          <a:xfrm>
            <a:off x="986998" y="5002884"/>
            <a:ext cx="1664937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無線</a:t>
            </a:r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5" name="グラフィックス 34" descr="Wi-Fi">
            <a:extLst>
              <a:ext uri="{FF2B5EF4-FFF2-40B4-BE49-F238E27FC236}">
                <a16:creationId xmlns:a16="http://schemas.microsoft.com/office/drawing/2014/main" id="{2A00C036-6C42-4408-BE7E-61F6CC2FA0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07213">
            <a:off x="7128555" y="5923510"/>
            <a:ext cx="914400" cy="914400"/>
          </a:xfrm>
          <a:prstGeom prst="rect">
            <a:avLst/>
          </a:prstGeom>
        </p:spPr>
      </p:pic>
      <p:pic>
        <p:nvPicPr>
          <p:cNvPr id="36" name="グラフィックス 35" descr="Wi-Fi">
            <a:extLst>
              <a:ext uri="{FF2B5EF4-FFF2-40B4-BE49-F238E27FC236}">
                <a16:creationId xmlns:a16="http://schemas.microsoft.com/office/drawing/2014/main" id="{472FFCFF-AD09-481B-BAA1-E5F4554145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07213">
            <a:off x="3486858" y="5923510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E3630B4-507D-4EC9-A0FA-9EEFBF866A46}"/>
              </a:ext>
            </a:extLst>
          </p:cNvPr>
          <p:cNvSpPr/>
          <p:nvPr/>
        </p:nvSpPr>
        <p:spPr>
          <a:xfrm>
            <a:off x="2445293" y="5273790"/>
            <a:ext cx="1182943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送信電波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45" name="コネクタ: 曲線 124">
            <a:extLst>
              <a:ext uri="{FF2B5EF4-FFF2-40B4-BE49-F238E27FC236}">
                <a16:creationId xmlns:a16="http://schemas.microsoft.com/office/drawing/2014/main" id="{6C582E56-93C4-4475-9738-18C7F0AD35A9}"/>
              </a:ext>
            </a:extLst>
          </p:cNvPr>
          <p:cNvCxnSpPr>
            <a:cxnSpLocks/>
          </p:cNvCxnSpPr>
          <p:nvPr/>
        </p:nvCxnSpPr>
        <p:spPr>
          <a:xfrm>
            <a:off x="3516457" y="5489175"/>
            <a:ext cx="435587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9FB7EB5-0096-4C0A-AE7B-D049D77090CD}"/>
              </a:ext>
            </a:extLst>
          </p:cNvPr>
          <p:cNvSpPr/>
          <p:nvPr/>
        </p:nvSpPr>
        <p:spPr>
          <a:xfrm>
            <a:off x="2469143" y="5890193"/>
            <a:ext cx="1182943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受信電波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コネクタ: 曲線 124">
            <a:extLst>
              <a:ext uri="{FF2B5EF4-FFF2-40B4-BE49-F238E27FC236}">
                <a16:creationId xmlns:a16="http://schemas.microsoft.com/office/drawing/2014/main" id="{7AA7BBA4-BE5C-4C78-B4AA-A47F4F466762}"/>
              </a:ext>
            </a:extLst>
          </p:cNvPr>
          <p:cNvCxnSpPr>
            <a:cxnSpLocks/>
          </p:cNvCxnSpPr>
          <p:nvPr/>
        </p:nvCxnSpPr>
        <p:spPr>
          <a:xfrm flipH="1">
            <a:off x="3505707" y="5935200"/>
            <a:ext cx="4366620" cy="0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43CFDF8-E44E-4FA2-B138-67847E60F1C6}"/>
              </a:ext>
            </a:extLst>
          </p:cNvPr>
          <p:cNvSpPr/>
          <p:nvPr/>
        </p:nvSpPr>
        <p:spPr>
          <a:xfrm>
            <a:off x="7838085" y="5273790"/>
            <a:ext cx="1182943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受信電波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7D79654-43B5-4767-99C5-EDB347C75299}"/>
              </a:ext>
            </a:extLst>
          </p:cNvPr>
          <p:cNvSpPr/>
          <p:nvPr/>
        </p:nvSpPr>
        <p:spPr>
          <a:xfrm>
            <a:off x="7861935" y="5890193"/>
            <a:ext cx="1182943" cy="43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送信電波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9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有線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で用いられるハブ・スイッチの特徴として、あるポートから入ってきたデータをその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他接続されたポートに送信することができます（ブロードキャストと呼ぶ）。何のメリットがあるのかは、後述のリンク層のしくみで説明します。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６．物理層のしくみ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pic>
        <p:nvPicPr>
          <p:cNvPr id="8" name="グラフィックス 7" descr="ノート PC">
            <a:extLst>
              <a:ext uri="{FF2B5EF4-FFF2-40B4-BE49-F238E27FC236}">
                <a16:creationId xmlns:a16="http://schemas.microsoft.com/office/drawing/2014/main" id="{6A85C51E-40D9-4C52-A1A3-1D572294C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462" y="494344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DVD プレーヤー">
            <a:extLst>
              <a:ext uri="{FF2B5EF4-FFF2-40B4-BE49-F238E27FC236}">
                <a16:creationId xmlns:a16="http://schemas.microsoft.com/office/drawing/2014/main" id="{24DA8FE3-74BB-405B-B1A5-0BDA17CC7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8585" y="402904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ノート PC">
            <a:extLst>
              <a:ext uri="{FF2B5EF4-FFF2-40B4-BE49-F238E27FC236}">
                <a16:creationId xmlns:a16="http://schemas.microsoft.com/office/drawing/2014/main" id="{91BB23DC-6642-487A-B3AE-E5057C71C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7015" y="4943443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ノート PC">
            <a:extLst>
              <a:ext uri="{FF2B5EF4-FFF2-40B4-BE49-F238E27FC236}">
                <a16:creationId xmlns:a16="http://schemas.microsoft.com/office/drawing/2014/main" id="{B3114EC8-CFA4-4DB2-9C1F-877C82F83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9338" y="494344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ノート PC">
            <a:extLst>
              <a:ext uri="{FF2B5EF4-FFF2-40B4-BE49-F238E27FC236}">
                <a16:creationId xmlns:a16="http://schemas.microsoft.com/office/drawing/2014/main" id="{18A6C116-E515-455F-873D-65F18FC60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1661" y="4943443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ノート PC">
            <a:extLst>
              <a:ext uri="{FF2B5EF4-FFF2-40B4-BE49-F238E27FC236}">
                <a16:creationId xmlns:a16="http://schemas.microsoft.com/office/drawing/2014/main" id="{995E4064-8D96-49ED-B6D0-AD2D0E5DD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985" y="4943443"/>
            <a:ext cx="914400" cy="9144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B21DF2-5875-470B-AC41-5AF28AA0BE9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550662" y="4486245"/>
            <a:ext cx="897923" cy="4571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3CEA33B-9296-49ED-96FB-64A95BBA7324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362985" y="4486243"/>
            <a:ext cx="1251230" cy="457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5">
            <a:extLst>
              <a:ext uri="{FF2B5EF4-FFF2-40B4-BE49-F238E27FC236}">
                <a16:creationId xmlns:a16="http://schemas.microsoft.com/office/drawing/2014/main" id="{77B6E6B0-E39F-4292-B0A1-949BAA525750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3362985" y="4486243"/>
            <a:ext cx="3063553" cy="457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15">
            <a:extLst>
              <a:ext uri="{FF2B5EF4-FFF2-40B4-BE49-F238E27FC236}">
                <a16:creationId xmlns:a16="http://schemas.microsoft.com/office/drawing/2014/main" id="{A6004173-B642-4A20-A1D0-4CB73248CD20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362985" y="4486243"/>
            <a:ext cx="6688200" cy="457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15">
            <a:extLst>
              <a:ext uri="{FF2B5EF4-FFF2-40B4-BE49-F238E27FC236}">
                <a16:creationId xmlns:a16="http://schemas.microsoft.com/office/drawing/2014/main" id="{B525B479-D03B-4419-81C7-CE019AD335C9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362985" y="4486243"/>
            <a:ext cx="4875876" cy="457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57E802-C070-47DF-BEC6-2984EEFE8D7F}"/>
              </a:ext>
            </a:extLst>
          </p:cNvPr>
          <p:cNvCxnSpPr>
            <a:cxnSpLocks/>
          </p:cNvCxnSpPr>
          <p:nvPr/>
        </p:nvCxnSpPr>
        <p:spPr>
          <a:xfrm flipV="1">
            <a:off x="1550662" y="4322619"/>
            <a:ext cx="710400" cy="3491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5EF37AAF-0599-4A4C-BFF9-B4F49315D9D3}"/>
              </a:ext>
            </a:extLst>
          </p:cNvPr>
          <p:cNvSpPr/>
          <p:nvPr/>
        </p:nvSpPr>
        <p:spPr>
          <a:xfrm>
            <a:off x="395636" y="3571845"/>
            <a:ext cx="1510226" cy="638874"/>
          </a:xfrm>
          <a:prstGeom prst="wedgeRectCallout">
            <a:avLst>
              <a:gd name="adj1" fmla="val -1560"/>
              <a:gd name="adj2" fmla="val 23424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データ送信！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E89B6B0-B2D5-4559-872A-D3E2BB8F731F}"/>
              </a:ext>
            </a:extLst>
          </p:cNvPr>
          <p:cNvCxnSpPr>
            <a:cxnSpLocks/>
          </p:cNvCxnSpPr>
          <p:nvPr/>
        </p:nvCxnSpPr>
        <p:spPr>
          <a:xfrm>
            <a:off x="4464909" y="4210719"/>
            <a:ext cx="0" cy="87556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5548B-B6F5-4FCA-ACA1-BD43BE4B6080}"/>
              </a:ext>
            </a:extLst>
          </p:cNvPr>
          <p:cNvCxnSpPr>
            <a:cxnSpLocks/>
          </p:cNvCxnSpPr>
          <p:nvPr/>
        </p:nvCxnSpPr>
        <p:spPr>
          <a:xfrm>
            <a:off x="6336072" y="4210719"/>
            <a:ext cx="0" cy="87556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E7D7F51-B826-4F76-9115-B303A872FD04}"/>
              </a:ext>
            </a:extLst>
          </p:cNvPr>
          <p:cNvCxnSpPr>
            <a:cxnSpLocks/>
          </p:cNvCxnSpPr>
          <p:nvPr/>
        </p:nvCxnSpPr>
        <p:spPr>
          <a:xfrm>
            <a:off x="8031868" y="4210719"/>
            <a:ext cx="0" cy="87556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D12889E-F19C-495B-9A8E-22D8DFC42248}"/>
              </a:ext>
            </a:extLst>
          </p:cNvPr>
          <p:cNvCxnSpPr>
            <a:cxnSpLocks/>
          </p:cNvCxnSpPr>
          <p:nvPr/>
        </p:nvCxnSpPr>
        <p:spPr>
          <a:xfrm>
            <a:off x="9844043" y="4210719"/>
            <a:ext cx="0" cy="87556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E288407-EBD0-4C30-B52C-919C65870AE1}"/>
              </a:ext>
            </a:extLst>
          </p:cNvPr>
          <p:cNvCxnSpPr>
            <a:cxnSpLocks/>
          </p:cNvCxnSpPr>
          <p:nvPr/>
        </p:nvCxnSpPr>
        <p:spPr>
          <a:xfrm>
            <a:off x="3403559" y="4210719"/>
            <a:ext cx="644048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3B21CBA-37FB-4AF9-B713-EE3DCD97BABC}"/>
              </a:ext>
            </a:extLst>
          </p:cNvPr>
          <p:cNvSpPr/>
          <p:nvPr/>
        </p:nvSpPr>
        <p:spPr>
          <a:xfrm>
            <a:off x="3524599" y="3222009"/>
            <a:ext cx="2142642" cy="638874"/>
          </a:xfrm>
          <a:prstGeom prst="wedgeRectCallout">
            <a:avLst>
              <a:gd name="adj1" fmla="val -53542"/>
              <a:gd name="adj2" fmla="val 9112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全</a:t>
            </a:r>
            <a:r>
              <a:rPr kumimoji="1" lang="en-US" altLang="ja-JP" sz="1400" dirty="0">
                <a:solidFill>
                  <a:schemeClr val="tx1"/>
                </a:solidFill>
              </a:rPr>
              <a:t>PC</a:t>
            </a:r>
            <a:r>
              <a:rPr kumimoji="1" lang="ja-JP" altLang="en-US" sz="1400" dirty="0">
                <a:solidFill>
                  <a:schemeClr val="tx1"/>
                </a:solidFill>
              </a:rPr>
              <a:t>にデータ送信！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189F4-465E-47FB-8FC8-6D03AF32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2536A-F874-49BF-850C-9A0D294E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コンピュータにおけるネットワーク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ネットワークの役割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ネットワークの種類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ネットワークの構造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通信例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物理層のしくみ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リンク層のしくみ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ネットワーク層のしくみ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09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無線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では通信可能な帯域を「チャネル」と呼びます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。通常、チャネルは無線アクセスポイント毎に異なります。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が無線を介してデータを送受信する場合、同じチャネルを使用する必要があります。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６．物理層のしくみ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pic>
        <p:nvPicPr>
          <p:cNvPr id="8" name="グラフィックス 7" descr="ノート PC">
            <a:extLst>
              <a:ext uri="{FF2B5EF4-FFF2-40B4-BE49-F238E27FC236}">
                <a16:creationId xmlns:a16="http://schemas.microsoft.com/office/drawing/2014/main" id="{D824AC6B-31D7-4350-B7AB-C4722E6C3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281" y="5677600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無線ルーター">
            <a:extLst>
              <a:ext uri="{FF2B5EF4-FFF2-40B4-BE49-F238E27FC236}">
                <a16:creationId xmlns:a16="http://schemas.microsoft.com/office/drawing/2014/main" id="{324D6301-2D79-42D4-99C3-48572D548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0824" y="3818060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ノート PC">
            <a:extLst>
              <a:ext uri="{FF2B5EF4-FFF2-40B4-BE49-F238E27FC236}">
                <a16:creationId xmlns:a16="http://schemas.microsoft.com/office/drawing/2014/main" id="{798F6FF4-4281-4F4E-A43F-4A8890EE3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386" y="5677600"/>
            <a:ext cx="914400" cy="9144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8A970C0-C124-4DA5-A575-820296E36C75}"/>
              </a:ext>
            </a:extLst>
          </p:cNvPr>
          <p:cNvSpPr/>
          <p:nvPr/>
        </p:nvSpPr>
        <p:spPr>
          <a:xfrm>
            <a:off x="1533652" y="3635734"/>
            <a:ext cx="337085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A1E6BC-CF16-4FB7-947D-2B85C4E8049E}"/>
              </a:ext>
            </a:extLst>
          </p:cNvPr>
          <p:cNvSpPr/>
          <p:nvPr/>
        </p:nvSpPr>
        <p:spPr>
          <a:xfrm>
            <a:off x="2515607" y="3398617"/>
            <a:ext cx="1444833" cy="419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36ch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グラフィックス 13" descr="DVD プレーヤー">
            <a:extLst>
              <a:ext uri="{FF2B5EF4-FFF2-40B4-BE49-F238E27FC236}">
                <a16:creationId xmlns:a16="http://schemas.microsoft.com/office/drawing/2014/main" id="{AFC5F523-8C47-43C6-AE9E-5EB6EB710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2616" y="3039736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ノート PC">
            <a:extLst>
              <a:ext uri="{FF2B5EF4-FFF2-40B4-BE49-F238E27FC236}">
                <a16:creationId xmlns:a16="http://schemas.microsoft.com/office/drawing/2014/main" id="{102FA0FC-BA1F-42CA-A81E-E70F5558A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8947" y="5677600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無線ルーター">
            <a:extLst>
              <a:ext uri="{FF2B5EF4-FFF2-40B4-BE49-F238E27FC236}">
                <a16:creationId xmlns:a16="http://schemas.microsoft.com/office/drawing/2014/main" id="{5C1FAB25-1379-4DF5-AA15-4C5DE4BEB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2490" y="3818060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ノート PC">
            <a:extLst>
              <a:ext uri="{FF2B5EF4-FFF2-40B4-BE49-F238E27FC236}">
                <a16:creationId xmlns:a16="http://schemas.microsoft.com/office/drawing/2014/main" id="{F428FC1D-67AB-454A-AF38-1A3C45DF4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1052" y="5677600"/>
            <a:ext cx="914400" cy="9144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37BB25-13AA-4149-B6CF-638582D46FAD}"/>
              </a:ext>
            </a:extLst>
          </p:cNvPr>
          <p:cNvSpPr/>
          <p:nvPr/>
        </p:nvSpPr>
        <p:spPr>
          <a:xfrm>
            <a:off x="7585318" y="3635734"/>
            <a:ext cx="337085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879339F-741F-4D9B-BDDD-FA4AC3C856CC}"/>
              </a:ext>
            </a:extLst>
          </p:cNvPr>
          <p:cNvSpPr/>
          <p:nvPr/>
        </p:nvSpPr>
        <p:spPr>
          <a:xfrm>
            <a:off x="8567273" y="3398617"/>
            <a:ext cx="1444833" cy="419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40ch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C8AF288-664F-4697-B160-A408ED5C8A0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517016" y="3496936"/>
            <a:ext cx="2315474" cy="778324"/>
          </a:xfrm>
          <a:prstGeom prst="bentConnector3">
            <a:avLst>
              <a:gd name="adj1" fmla="val 66514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E759660D-2BE7-46F1-AF76-AA1FA0DA3184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3695224" y="3496936"/>
            <a:ext cx="1907392" cy="778324"/>
          </a:xfrm>
          <a:prstGeom prst="bentConnector3">
            <a:avLst>
              <a:gd name="adj1" fmla="val 65689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124">
            <a:extLst>
              <a:ext uri="{FF2B5EF4-FFF2-40B4-BE49-F238E27FC236}">
                <a16:creationId xmlns:a16="http://schemas.microsoft.com/office/drawing/2014/main" id="{8E4968BB-986F-47BE-B24E-08189C8FA30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34481" y="4759804"/>
            <a:ext cx="808224" cy="917796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124">
            <a:extLst>
              <a:ext uri="{FF2B5EF4-FFF2-40B4-BE49-F238E27FC236}">
                <a16:creationId xmlns:a16="http://schemas.microsoft.com/office/drawing/2014/main" id="{BF169A09-A1D8-48AD-81B0-4402129D7AA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519496" y="4776216"/>
            <a:ext cx="727090" cy="901384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124">
            <a:extLst>
              <a:ext uri="{FF2B5EF4-FFF2-40B4-BE49-F238E27FC236}">
                <a16:creationId xmlns:a16="http://schemas.microsoft.com/office/drawing/2014/main" id="{91415BC8-FE6E-48F5-948A-3413A313E8C8}"/>
              </a:ext>
            </a:extLst>
          </p:cNvPr>
          <p:cNvCxnSpPr>
            <a:cxnSpLocks/>
          </p:cNvCxnSpPr>
          <p:nvPr/>
        </p:nvCxnSpPr>
        <p:spPr>
          <a:xfrm flipV="1">
            <a:off x="8189729" y="4759804"/>
            <a:ext cx="808224" cy="917796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124">
            <a:extLst>
              <a:ext uri="{FF2B5EF4-FFF2-40B4-BE49-F238E27FC236}">
                <a16:creationId xmlns:a16="http://schemas.microsoft.com/office/drawing/2014/main" id="{21046CF8-CEB0-43B9-9BC4-4D4B17C5B88D}"/>
              </a:ext>
            </a:extLst>
          </p:cNvPr>
          <p:cNvCxnSpPr>
            <a:cxnSpLocks/>
          </p:cNvCxnSpPr>
          <p:nvPr/>
        </p:nvCxnSpPr>
        <p:spPr>
          <a:xfrm flipH="1" flipV="1">
            <a:off x="9574744" y="4776216"/>
            <a:ext cx="727090" cy="901384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リンク層では物理的に接続された機器に、データを届けます。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データを届ける範囲を通常、「セグメント」と呼びます。セグメント内通信を中継する機器を「ハブ」または「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スイッチ」と呼びます。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8D685D-CD03-45A6-BDD7-FA5E7938778D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思考の吹き出し: 雲形 24">
            <a:extLst>
              <a:ext uri="{FF2B5EF4-FFF2-40B4-BE49-F238E27FC236}">
                <a16:creationId xmlns:a16="http://schemas.microsoft.com/office/drawing/2014/main" id="{E6BF83E5-BE0D-41F1-8A71-DB592B3DEAAB}"/>
              </a:ext>
            </a:extLst>
          </p:cNvPr>
          <p:cNvSpPr/>
          <p:nvPr/>
        </p:nvSpPr>
        <p:spPr>
          <a:xfrm>
            <a:off x="1958037" y="5183397"/>
            <a:ext cx="2881572" cy="914400"/>
          </a:xfrm>
          <a:prstGeom prst="cloudCallout">
            <a:avLst>
              <a:gd name="adj1" fmla="val -68580"/>
              <a:gd name="adj2" fmla="val 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セグメント</a:t>
            </a:r>
            <a:r>
              <a:rPr kumimoji="1" lang="en-US" altLang="ja-JP" sz="1400" dirty="0"/>
              <a:t>A</a:t>
            </a:r>
            <a:r>
              <a:rPr lang="ja-JP" altLang="en-US" sz="1400" dirty="0"/>
              <a:t>のサーバと通信したい・・・</a:t>
            </a:r>
            <a:endParaRPr kumimoji="1" lang="ja-JP" altLang="en-US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F48CEF3-3F9A-440C-B2FD-019908011684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が同じセグメントのサーバと通信したい場合、サーバの「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アドレス」が必要になります。このアドレスを得るために、セグメント内の全機器に問い合わせ（ブロードキャスト）します。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1714196" y="5563750"/>
            <a:ext cx="1753813" cy="444814"/>
          </a:xfrm>
          <a:prstGeom prst="curvedConnector4">
            <a:avLst>
              <a:gd name="adj1" fmla="val 20851"/>
              <a:gd name="adj2" fmla="val 263521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124">
            <a:extLst>
              <a:ext uri="{FF2B5EF4-FFF2-40B4-BE49-F238E27FC236}">
                <a16:creationId xmlns:a16="http://schemas.microsoft.com/office/drawing/2014/main" id="{1B71D71B-B4E3-450F-A400-C6A478D1200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84160" y="4164013"/>
            <a:ext cx="3753233" cy="1798454"/>
          </a:xfrm>
          <a:prstGeom prst="curvedConnector3">
            <a:avLst>
              <a:gd name="adj1" fmla="val 13677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6E3C2B9D-E03B-426F-A69F-91AA6D85C75F}"/>
              </a:ext>
            </a:extLst>
          </p:cNvPr>
          <p:cNvSpPr/>
          <p:nvPr/>
        </p:nvSpPr>
        <p:spPr>
          <a:xfrm>
            <a:off x="55089" y="4028510"/>
            <a:ext cx="3678412" cy="638874"/>
          </a:xfrm>
          <a:prstGeom prst="wedgeRectCallout">
            <a:avLst>
              <a:gd name="adj1" fmla="val -11467"/>
              <a:gd name="adj2" fmla="val 26027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①サーバ</a:t>
            </a:r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r>
              <a:rPr lang="ja-JP" altLang="en-US" sz="1400" dirty="0">
                <a:solidFill>
                  <a:schemeClr val="tx1"/>
                </a:solidFill>
              </a:rPr>
              <a:t>はどいつだ？（</a:t>
            </a:r>
            <a:r>
              <a:rPr lang="en-US" altLang="ja-JP" sz="1400" dirty="0">
                <a:solidFill>
                  <a:schemeClr val="tx1"/>
                </a:solidFill>
              </a:rPr>
              <a:t>ARP</a:t>
            </a:r>
            <a:r>
              <a:rPr lang="ja-JP" altLang="en-US" sz="1400" dirty="0">
                <a:solidFill>
                  <a:schemeClr val="tx1"/>
                </a:solidFill>
              </a:rPr>
              <a:t>リクエスト）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192.168.1.2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1DE9153-150F-474A-8335-678E0A968A0F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07925C0-F3B3-4854-B7C5-98CC7AF3066F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412C1B-4137-4001-88FC-00569C43C899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E41D8-6526-4745-8ADC-E5877933321E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27D74B5-C909-4557-9139-3F260F10DBA3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6C4B675-7D3F-4CE1-88A5-C1BBD12155BE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09B8BF-E9AB-4D7D-805D-5B18ED2E178B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389E453-B16E-4F64-9245-975C01ACDFB4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4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問合せを受けると、サーバからその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アドレスは自分ですと送信元に返します。返す内容には「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アドレス」と呼ばれる機器固有の情報が含まれます。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2347310" y="4700599"/>
            <a:ext cx="257549" cy="1983849"/>
          </a:xfrm>
          <a:prstGeom prst="curvedConnector3">
            <a:avLst>
              <a:gd name="adj1" fmla="val -282418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6E3C2B9D-E03B-426F-A69F-91AA6D85C75F}"/>
              </a:ext>
            </a:extLst>
          </p:cNvPr>
          <p:cNvSpPr/>
          <p:nvPr/>
        </p:nvSpPr>
        <p:spPr>
          <a:xfrm>
            <a:off x="3581576" y="5053649"/>
            <a:ext cx="3770815" cy="914400"/>
          </a:xfrm>
          <a:prstGeom prst="wedgeRectCallout">
            <a:avLst>
              <a:gd name="adj1" fmla="val -50586"/>
              <a:gd name="adj2" fmla="val 8576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②俺</a:t>
            </a:r>
            <a:r>
              <a:rPr kumimoji="1" lang="ja-JP" altLang="en-US" sz="1400" dirty="0" err="1">
                <a:solidFill>
                  <a:schemeClr val="tx1"/>
                </a:solidFill>
              </a:rPr>
              <a:t>だ</a:t>
            </a:r>
            <a:r>
              <a:rPr kumimoji="1" lang="ja-JP" altLang="en-US" sz="1400" dirty="0">
                <a:solidFill>
                  <a:schemeClr val="tx1"/>
                </a:solidFill>
              </a:rPr>
              <a:t>俺だ（</a:t>
            </a:r>
            <a:r>
              <a:rPr kumimoji="1" lang="en-US" altLang="ja-JP" sz="1400" dirty="0">
                <a:solidFill>
                  <a:schemeClr val="tx1"/>
                </a:solidFill>
              </a:rPr>
              <a:t>ARP</a:t>
            </a:r>
            <a:r>
              <a:rPr kumimoji="1" lang="ja-JP" altLang="en-US" sz="1400" dirty="0">
                <a:solidFill>
                  <a:schemeClr val="tx1"/>
                </a:solidFill>
              </a:rPr>
              <a:t>リプライ）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EF:EE:FF:EE:AA:BB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192.168.1.2</a:t>
            </a:r>
            <a:endParaRPr lang="ja-JP" altLang="en-US" sz="1400" dirty="0">
              <a:solidFill>
                <a:srgbClr val="FF0000"/>
              </a:solidFill>
            </a:endParaRP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B0E3BD2-4601-45EA-A61C-C1153660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lang="ja-JP" altLang="en-US" sz="3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AA93854-5108-4F75-8557-8EA97423D0C8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80452B1-7CC5-4E84-980F-A07ACA478874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37DB6B1-14DD-4F82-AF73-EFFAC2D75710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BF3AB91-BFDA-480D-A12A-B259A73282D9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1BF4E74-4F5C-4B90-B0D7-74C4AC5E8C92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D75E3BF-0676-4407-81D2-B03845203A9F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8CD3AFB-F962-404E-9A8D-C26A55A9B538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C4D70C0-4178-4C67-B1E0-3004F9D719DC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6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アドレスが解ると、そのアドレス宛に通信を開始します。この情報は一定期間、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上に保存されます。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）コマンドプロンプトで 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arp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–a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と入力してみよう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2347310" y="4700601"/>
            <a:ext cx="257549" cy="1983849"/>
          </a:xfrm>
          <a:prstGeom prst="curvedConnector3">
            <a:avLst>
              <a:gd name="adj1" fmla="val 40178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6E3C2B9D-E03B-426F-A69F-91AA6D85C75F}"/>
              </a:ext>
            </a:extLst>
          </p:cNvPr>
          <p:cNvSpPr/>
          <p:nvPr/>
        </p:nvSpPr>
        <p:spPr>
          <a:xfrm>
            <a:off x="89673" y="3959310"/>
            <a:ext cx="3835536" cy="638874"/>
          </a:xfrm>
          <a:prstGeom prst="wedgeRectCallout">
            <a:avLst>
              <a:gd name="adj1" fmla="val -20510"/>
              <a:gd name="adj2" fmla="val 2498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③お前かお前か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 EF:EE:FF:EE:AA:BB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192.168.1.2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4A265A25-7951-45B9-A0CF-58C012C6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lang="ja-JP" altLang="en-US" sz="36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C7DC8DC-0176-4982-8D26-C3984058F21C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B0C2D66-34D9-4ECB-875E-15E7A202B3EE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0278DC8-838F-4920-A513-53CB3FCC1C3D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172EFB1-9300-4B75-8A03-173CD463CC8F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FEBED3-D452-4D86-93E8-C40E69E7B1EB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083EF22-4B37-43B8-8C38-800368F6F36D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A7191EF-A606-461C-BB04-92707DCDA6CF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8AB5041-02A8-4FDF-B755-44DF48F53AE0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0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セグメント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に別の機器が追加された場合でも、同様に一度全機器に問合せを出して、相手先を特定します。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793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425516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941993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2206302" y="4841609"/>
            <a:ext cx="257549" cy="1701833"/>
          </a:xfrm>
          <a:prstGeom prst="curvedConnector3">
            <a:avLst>
              <a:gd name="adj1" fmla="val 375962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グラフィックス 28" descr="リモコン">
            <a:extLst>
              <a:ext uri="{FF2B5EF4-FFF2-40B4-BE49-F238E27FC236}">
                <a16:creationId xmlns:a16="http://schemas.microsoft.com/office/drawing/2014/main" id="{692B650F-7260-4DC4-A226-50500C9AF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1124" y="5563750"/>
            <a:ext cx="914400" cy="914400"/>
          </a:xfrm>
          <a:prstGeom prst="rect">
            <a:avLst/>
          </a:prstGeom>
        </p:spPr>
      </p:pic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55943925-68D2-4B88-8506-CE72AC1CD606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2760477" y="4817533"/>
            <a:ext cx="1607847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124">
            <a:extLst>
              <a:ext uri="{FF2B5EF4-FFF2-40B4-BE49-F238E27FC236}">
                <a16:creationId xmlns:a16="http://schemas.microsoft.com/office/drawing/2014/main" id="{80D554AB-D089-4D33-AC57-E44E9D151449}"/>
              </a:ext>
            </a:extLst>
          </p:cNvPr>
          <p:cNvCxnSpPr>
            <a:cxnSpLocks/>
            <a:stCxn id="4" idx="0"/>
            <a:endCxn id="29" idx="0"/>
          </p:cNvCxnSpPr>
          <p:nvPr/>
        </p:nvCxnSpPr>
        <p:spPr>
          <a:xfrm rot="5400000" flipH="1" flipV="1">
            <a:off x="2797468" y="4250443"/>
            <a:ext cx="257549" cy="2884164"/>
          </a:xfrm>
          <a:prstGeom prst="curvedConnector3">
            <a:avLst>
              <a:gd name="adj1" fmla="val 453426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曲線 124">
            <a:extLst>
              <a:ext uri="{FF2B5EF4-FFF2-40B4-BE49-F238E27FC236}">
                <a16:creationId xmlns:a16="http://schemas.microsoft.com/office/drawing/2014/main" id="{35A47674-9ED0-49B8-BA33-CBA5436D1D8F}"/>
              </a:ext>
            </a:extLst>
          </p:cNvPr>
          <p:cNvCxnSpPr>
            <a:cxnSpLocks/>
            <a:stCxn id="4" idx="0"/>
            <a:endCxn id="24" idx="1"/>
          </p:cNvCxnSpPr>
          <p:nvPr/>
        </p:nvCxnSpPr>
        <p:spPr>
          <a:xfrm rot="5400000" flipH="1" flipV="1">
            <a:off x="2532133" y="3116040"/>
            <a:ext cx="1657286" cy="3753233"/>
          </a:xfrm>
          <a:prstGeom prst="curved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DCC99681-23C6-4753-B757-FAC0E977AED6}"/>
              </a:ext>
            </a:extLst>
          </p:cNvPr>
          <p:cNvSpPr/>
          <p:nvPr/>
        </p:nvSpPr>
        <p:spPr>
          <a:xfrm>
            <a:off x="4776250" y="5396117"/>
            <a:ext cx="1375543" cy="638874"/>
          </a:xfrm>
          <a:prstGeom prst="wedgeRectCallout">
            <a:avLst>
              <a:gd name="adj1" fmla="val -78325"/>
              <a:gd name="adj2" fmla="val 208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サーバ</a:t>
            </a:r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r>
              <a:rPr kumimoji="1" lang="ja-JP" altLang="en-US" sz="1400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23E10C77-B089-4E29-8CAB-611D6B90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lang="ja-JP" altLang="en-US" sz="3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649877-0ACD-45E8-B1A1-C695D56424EA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231CB7F-3A01-4184-B87F-F1309F22AC8A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9231794-3926-4FAF-8EEF-9A695BC78575}"/>
              </a:ext>
            </a:extLst>
          </p:cNvPr>
          <p:cNvSpPr/>
          <p:nvPr/>
        </p:nvSpPr>
        <p:spPr>
          <a:xfrm>
            <a:off x="235634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68333E4-72D2-467F-A5EF-3C13D8046866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89686BC-1168-4DCF-A831-9208DF21ED16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0AE8849-3FA0-45CD-993A-4BF5F9762135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8D1E7BA-E574-44ED-B965-13DAE2C3B6F8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AE1B787-A82A-4395-8252-31BA0DC5F795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6C987CE-EB8A-40C3-809E-8EEE37378204}"/>
              </a:ext>
            </a:extLst>
          </p:cNvPr>
          <p:cNvSpPr/>
          <p:nvPr/>
        </p:nvSpPr>
        <p:spPr>
          <a:xfrm>
            <a:off x="370780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3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セグメント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の機器に問い合わせる場合はどうなるでしょう。この場合、セグメント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アドレスを知ることはできません。なぜなら、ルータはセグメント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アドレスを教えてくれないからです。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stCxn id="4" idx="0"/>
            <a:endCxn id="28" idx="0"/>
          </p:cNvCxnSpPr>
          <p:nvPr/>
        </p:nvCxnSpPr>
        <p:spPr>
          <a:xfrm rot="5400000" flipH="1" flipV="1">
            <a:off x="4875476" y="2429983"/>
            <a:ext cx="12700" cy="6782632"/>
          </a:xfrm>
          <a:prstGeom prst="curvedConnector3">
            <a:avLst>
              <a:gd name="adj1" fmla="val 13974551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9E575894-B3FA-4C59-8C0A-E0CB50722EB9}"/>
              </a:ext>
            </a:extLst>
          </p:cNvPr>
          <p:cNvSpPr/>
          <p:nvPr/>
        </p:nvSpPr>
        <p:spPr>
          <a:xfrm>
            <a:off x="4571739" y="4685723"/>
            <a:ext cx="1218707" cy="914400"/>
          </a:xfrm>
          <a:prstGeom prst="cloudCallout">
            <a:avLst>
              <a:gd name="adj1" fmla="val -3099"/>
              <a:gd name="adj2" fmla="val -11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？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BD17FC73-1055-48A6-BC86-F708A9E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lang="ja-JP" altLang="en-US" sz="3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3C70B5D-0136-42A3-A42D-8C96400FB10C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82E1D20-4267-4A0D-B14D-D24570236712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BBDD4BE-7B09-486F-930E-549B90C3E357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1FFED4-D18E-493C-837B-C0CB8DB32E1D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48A6D65-9939-4853-9F6B-88243DAAEB35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8E205BF-7A05-40DA-88E5-0C9FDEFDA666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5454AFB-E4A6-4BAC-9B60-8B37774A90D3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A367F7A-0AFA-4575-B0C9-0649F5242B64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2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もしルータが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無く、全ての機器と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アドレスで通信するとしたらどうなるでしょう？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は非常に沢山の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アドレスを覚えておく必要があり、相手先特定が大変になります。なので、ネットワーク層のしくみが必要になります。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44" y="5351977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2805" y="3804973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812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3"/>
          </p:cNvCxnSpPr>
          <p:nvPr/>
        </p:nvCxnSpPr>
        <p:spPr>
          <a:xfrm rot="16200000" flipV="1">
            <a:off x="9599765" y="3720297"/>
            <a:ext cx="534444" cy="2728915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8502529" y="4262173"/>
            <a:ext cx="1180276" cy="55536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199" y="3706813"/>
            <a:ext cx="1119862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11121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グラフィックス 30" descr="DVD プレーヤー">
            <a:extLst>
              <a:ext uri="{FF2B5EF4-FFF2-40B4-BE49-F238E27FC236}">
                <a16:creationId xmlns:a16="http://schemas.microsoft.com/office/drawing/2014/main" id="{CE53123B-CEAC-49FF-8CDB-7CB8B2A5C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6354" y="3727902"/>
            <a:ext cx="914400" cy="914400"/>
          </a:xfrm>
          <a:prstGeom prst="rect">
            <a:avLst/>
          </a:prstGeom>
        </p:spPr>
      </p:pic>
      <p:pic>
        <p:nvPicPr>
          <p:cNvPr id="45" name="グラフィックス 44" descr="ノート PC">
            <a:extLst>
              <a:ext uri="{FF2B5EF4-FFF2-40B4-BE49-F238E27FC236}">
                <a16:creationId xmlns:a16="http://schemas.microsoft.com/office/drawing/2014/main" id="{128C18C3-E9B4-42D2-93A6-5B9F194E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9348" y="5351977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ノート PC">
            <a:extLst>
              <a:ext uri="{FF2B5EF4-FFF2-40B4-BE49-F238E27FC236}">
                <a16:creationId xmlns:a16="http://schemas.microsoft.com/office/drawing/2014/main" id="{64E1AA45-BE1A-498F-8FAD-FC82D136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1617" y="5351977"/>
            <a:ext cx="914400" cy="914400"/>
          </a:xfrm>
          <a:prstGeom prst="rect">
            <a:avLst/>
          </a:prstGeom>
        </p:spPr>
      </p:pic>
      <p:pic>
        <p:nvPicPr>
          <p:cNvPr id="50" name="グラフィックス 49" descr="ノート PC">
            <a:extLst>
              <a:ext uri="{FF2B5EF4-FFF2-40B4-BE49-F238E27FC236}">
                <a16:creationId xmlns:a16="http://schemas.microsoft.com/office/drawing/2014/main" id="{AED15A49-B552-4FAA-9DB6-82994499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2756" y="5351977"/>
            <a:ext cx="914400" cy="914400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53074DCE-C99B-4CB2-A182-766BFB926473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>
            <a:off x="8502529" y="4817533"/>
            <a:ext cx="1414019" cy="534444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C2ABE85A-263E-4BF8-A470-B5B037B8F5E3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 flipH="1">
            <a:off x="8468817" y="4817533"/>
            <a:ext cx="33712" cy="534444"/>
          </a:xfrm>
          <a:prstGeom prst="bentConnector4">
            <a:avLst>
              <a:gd name="adj1" fmla="val -678097"/>
              <a:gd name="adj2" fmla="val 92773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B06AD079-C061-433D-BEC9-A35681D97690}"/>
              </a:ext>
            </a:extLst>
          </p:cNvPr>
          <p:cNvCxnSpPr>
            <a:cxnSpLocks/>
            <a:stCxn id="35" idx="1"/>
            <a:endCxn id="50" idx="0"/>
          </p:cNvCxnSpPr>
          <p:nvPr/>
        </p:nvCxnSpPr>
        <p:spPr>
          <a:xfrm rot="10800000" flipV="1">
            <a:off x="7179957" y="4817533"/>
            <a:ext cx="408173" cy="534444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思考の吹き出し: 雲形 59">
            <a:extLst>
              <a:ext uri="{FF2B5EF4-FFF2-40B4-BE49-F238E27FC236}">
                <a16:creationId xmlns:a16="http://schemas.microsoft.com/office/drawing/2014/main" id="{4861D33A-6E0B-4330-8E4F-CC6C123BC5E9}"/>
              </a:ext>
            </a:extLst>
          </p:cNvPr>
          <p:cNvSpPr/>
          <p:nvPr/>
        </p:nvSpPr>
        <p:spPr>
          <a:xfrm>
            <a:off x="1958037" y="5183397"/>
            <a:ext cx="1218707" cy="914400"/>
          </a:xfrm>
          <a:prstGeom prst="cloudCallout">
            <a:avLst>
              <a:gd name="adj1" fmla="val -68580"/>
              <a:gd name="adj2" fmla="val 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💦</a:t>
            </a:r>
          </a:p>
        </p:txBody>
      </p:sp>
      <p:cxnSp>
        <p:nvCxnSpPr>
          <p:cNvPr id="61" name="コネクタ: 曲線 124">
            <a:extLst>
              <a:ext uri="{FF2B5EF4-FFF2-40B4-BE49-F238E27FC236}">
                <a16:creationId xmlns:a16="http://schemas.microsoft.com/office/drawing/2014/main" id="{DD4491EF-9EF1-49AD-9A38-6E62CFE69B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7310" y="4700601"/>
            <a:ext cx="257549" cy="1983849"/>
          </a:xfrm>
          <a:prstGeom prst="curvedConnector3">
            <a:avLst>
              <a:gd name="adj1" fmla="val 40178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曲線 124">
            <a:extLst>
              <a:ext uri="{FF2B5EF4-FFF2-40B4-BE49-F238E27FC236}">
                <a16:creationId xmlns:a16="http://schemas.microsoft.com/office/drawing/2014/main" id="{F207C3C6-CE6F-4B56-9BC4-D17B605C311D}"/>
              </a:ext>
            </a:extLst>
          </p:cNvPr>
          <p:cNvCxnSpPr>
            <a:cxnSpLocks/>
            <a:stCxn id="4" idx="0"/>
            <a:endCxn id="30" idx="0"/>
          </p:cNvCxnSpPr>
          <p:nvPr/>
        </p:nvCxnSpPr>
        <p:spPr>
          <a:xfrm rot="5400000" flipH="1" flipV="1">
            <a:off x="4803919" y="485214"/>
            <a:ext cx="2016326" cy="8655845"/>
          </a:xfrm>
          <a:prstGeom prst="curvedConnector3">
            <a:avLst>
              <a:gd name="adj1" fmla="val 82478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124">
            <a:extLst>
              <a:ext uri="{FF2B5EF4-FFF2-40B4-BE49-F238E27FC236}">
                <a16:creationId xmlns:a16="http://schemas.microsoft.com/office/drawing/2014/main" id="{6A666EF8-7603-40BB-9468-6B35C1728701}"/>
              </a:ext>
            </a:extLst>
          </p:cNvPr>
          <p:cNvCxnSpPr>
            <a:cxnSpLocks/>
            <a:stCxn id="4" idx="0"/>
            <a:endCxn id="28" idx="0"/>
          </p:cNvCxnSpPr>
          <p:nvPr/>
        </p:nvCxnSpPr>
        <p:spPr>
          <a:xfrm rot="5400000" flipH="1" flipV="1">
            <a:off x="6123141" y="712996"/>
            <a:ext cx="469322" cy="9747284"/>
          </a:xfrm>
          <a:prstGeom prst="curvedConnector3">
            <a:avLst>
              <a:gd name="adj1" fmla="val 354170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曲線 124">
            <a:extLst>
              <a:ext uri="{FF2B5EF4-FFF2-40B4-BE49-F238E27FC236}">
                <a16:creationId xmlns:a16="http://schemas.microsoft.com/office/drawing/2014/main" id="{42A5BC49-0918-4FAF-B702-9B0A18DB1D3D}"/>
              </a:ext>
            </a:extLst>
          </p:cNvPr>
          <p:cNvCxnSpPr>
            <a:cxnSpLocks/>
            <a:stCxn id="4" idx="0"/>
            <a:endCxn id="45" idx="0"/>
          </p:cNvCxnSpPr>
          <p:nvPr/>
        </p:nvCxnSpPr>
        <p:spPr>
          <a:xfrm rot="5400000" flipH="1" flipV="1">
            <a:off x="5465693" y="1370444"/>
            <a:ext cx="469322" cy="8432388"/>
          </a:xfrm>
          <a:prstGeom prst="curvedConnector3">
            <a:avLst>
              <a:gd name="adj1" fmla="val 368340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曲線 124">
            <a:extLst>
              <a:ext uri="{FF2B5EF4-FFF2-40B4-BE49-F238E27FC236}">
                <a16:creationId xmlns:a16="http://schemas.microsoft.com/office/drawing/2014/main" id="{C5F3107C-4EA2-4A54-9070-35E3440D3D6F}"/>
              </a:ext>
            </a:extLst>
          </p:cNvPr>
          <p:cNvCxnSpPr>
            <a:cxnSpLocks/>
            <a:stCxn id="4" idx="0"/>
            <a:endCxn id="49" idx="0"/>
          </p:cNvCxnSpPr>
          <p:nvPr/>
        </p:nvCxnSpPr>
        <p:spPr>
          <a:xfrm rot="5400000" flipH="1" flipV="1">
            <a:off x="4741827" y="2094310"/>
            <a:ext cx="469322" cy="6984657"/>
          </a:xfrm>
          <a:prstGeom prst="curvedConnector3">
            <a:avLst>
              <a:gd name="adj1" fmla="val 350628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曲線 124">
            <a:extLst>
              <a:ext uri="{FF2B5EF4-FFF2-40B4-BE49-F238E27FC236}">
                <a16:creationId xmlns:a16="http://schemas.microsoft.com/office/drawing/2014/main" id="{78BCE4AF-7EEF-4AC9-90C9-76F108FBEB20}"/>
              </a:ext>
            </a:extLst>
          </p:cNvPr>
          <p:cNvCxnSpPr>
            <a:cxnSpLocks/>
            <a:stCxn id="4" idx="0"/>
            <a:endCxn id="50" idx="0"/>
          </p:cNvCxnSpPr>
          <p:nvPr/>
        </p:nvCxnSpPr>
        <p:spPr>
          <a:xfrm rot="5400000" flipH="1" flipV="1">
            <a:off x="4097397" y="2738740"/>
            <a:ext cx="469322" cy="5695796"/>
          </a:xfrm>
          <a:prstGeom prst="curvedConnector3">
            <a:avLst>
              <a:gd name="adj1" fmla="val 34354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ABC37D45-B11C-43E6-9F15-1774CF03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７．リンク層のしくみ</a:t>
            </a:r>
            <a:endParaRPr lang="ja-JP" altLang="en-US" sz="3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2B5450D-4DED-49A2-9424-0E3F2CB30136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DB42C0-9568-4023-8BAF-F3D0E9D5ED2D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FEF34A1-5B39-4605-BB0D-D07A451FA68D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13CD8CF-A72A-4D72-BC35-F900FE06B059}"/>
              </a:ext>
            </a:extLst>
          </p:cNvPr>
          <p:cNvSpPr/>
          <p:nvPr/>
        </p:nvSpPr>
        <p:spPr>
          <a:xfrm>
            <a:off x="6310328" y="6242618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C3DB076-74CF-4A3B-9CD3-4174D1A50F4D}"/>
              </a:ext>
            </a:extLst>
          </p:cNvPr>
          <p:cNvSpPr/>
          <p:nvPr/>
        </p:nvSpPr>
        <p:spPr>
          <a:xfrm>
            <a:off x="7863151" y="6242618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785A7C6-64D3-4631-B8A1-23F5CC52F8DA}"/>
              </a:ext>
            </a:extLst>
          </p:cNvPr>
          <p:cNvSpPr/>
          <p:nvPr/>
        </p:nvSpPr>
        <p:spPr>
          <a:xfrm>
            <a:off x="9269889" y="6242618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192.168.1.5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EAAECDF-E0DD-417E-852A-34599D994D78}"/>
              </a:ext>
            </a:extLst>
          </p:cNvPr>
          <p:cNvSpPr/>
          <p:nvPr/>
        </p:nvSpPr>
        <p:spPr>
          <a:xfrm>
            <a:off x="10544065" y="6242618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192.168.1.6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7EEE07F-2499-4AD6-9C22-4B6AC5446022}"/>
              </a:ext>
            </a:extLst>
          </p:cNvPr>
          <p:cNvSpPr/>
          <p:nvPr/>
        </p:nvSpPr>
        <p:spPr>
          <a:xfrm>
            <a:off x="9480636" y="4567228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192.168.1.7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25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ネットワーク層では異なるセグメント間の通信を可能にします。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８．ネットワーク層のしくみ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思考の吹き出し: 雲形 24">
            <a:extLst>
              <a:ext uri="{FF2B5EF4-FFF2-40B4-BE49-F238E27FC236}">
                <a16:creationId xmlns:a16="http://schemas.microsoft.com/office/drawing/2014/main" id="{C9C35D6C-ECCF-4947-BDC3-109B9502C7FD}"/>
              </a:ext>
            </a:extLst>
          </p:cNvPr>
          <p:cNvSpPr/>
          <p:nvPr/>
        </p:nvSpPr>
        <p:spPr>
          <a:xfrm>
            <a:off x="1958037" y="5183397"/>
            <a:ext cx="2881572" cy="914400"/>
          </a:xfrm>
          <a:prstGeom prst="cloudCallout">
            <a:avLst>
              <a:gd name="adj1" fmla="val -68580"/>
              <a:gd name="adj2" fmla="val 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セグメント</a:t>
            </a:r>
            <a:r>
              <a:rPr kumimoji="1" lang="en-US" altLang="ja-JP" sz="1400" dirty="0"/>
              <a:t>B</a:t>
            </a:r>
            <a:r>
              <a:rPr lang="ja-JP" altLang="en-US" sz="1400" dirty="0"/>
              <a:t>の</a:t>
            </a:r>
            <a:r>
              <a:rPr lang="en-US" altLang="ja-JP" sz="1400" dirty="0"/>
              <a:t>PC</a:t>
            </a:r>
            <a:r>
              <a:rPr lang="ja-JP" altLang="en-US" sz="1400" dirty="0"/>
              <a:t>と通信したい・・・</a:t>
            </a:r>
            <a:endParaRPr kumimoji="1" lang="ja-JP" altLang="en-US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DF9F465-D8BC-44E1-BCD7-DADC574A8CA1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E097C0-1A74-484B-B4EF-1E2204FE77E7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AEEABB6-CAD7-42B9-AA9F-90731FE4B380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B6B25C-8CA2-4C1A-A902-623421C1D0D2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A3DE2AD-E849-456A-B515-90FB0610ADA6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9045AAA-5630-40A1-977A-F06E0FAD8E62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1BC41C3-8D50-4DA6-B51C-B8CFD81623B6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6D80CC7-045D-413D-83D3-00B0146354F8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10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あるセグメントとセグメントを繋ぐ機器を「ルータ」もしくは「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スイッチ」と呼びます。セグメント以外のアドレスに通信する際、送信元の機器はセグメントの出口となるアドレス（デフォルトゲートウェイ）を探します。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）コマンドプロンプトで 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ipconfig /all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と入力してみてください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８．ネットワーク層のしくみ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1714196" y="5563750"/>
            <a:ext cx="1753813" cy="444814"/>
          </a:xfrm>
          <a:prstGeom prst="curvedConnector4">
            <a:avLst>
              <a:gd name="adj1" fmla="val 20851"/>
              <a:gd name="adj2" fmla="val 263521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124">
            <a:extLst>
              <a:ext uri="{FF2B5EF4-FFF2-40B4-BE49-F238E27FC236}">
                <a16:creationId xmlns:a16="http://schemas.microsoft.com/office/drawing/2014/main" id="{1B71D71B-B4E3-450F-A400-C6A478D1200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84160" y="4164013"/>
            <a:ext cx="3753233" cy="1798454"/>
          </a:xfrm>
          <a:prstGeom prst="curvedConnector3">
            <a:avLst>
              <a:gd name="adj1" fmla="val 13677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6E3C2B9D-E03B-426F-A69F-91AA6D85C75F}"/>
              </a:ext>
            </a:extLst>
          </p:cNvPr>
          <p:cNvSpPr/>
          <p:nvPr/>
        </p:nvSpPr>
        <p:spPr>
          <a:xfrm>
            <a:off x="55089" y="4028510"/>
            <a:ext cx="3087009" cy="914400"/>
          </a:xfrm>
          <a:prstGeom prst="wedgeRectCallout">
            <a:avLst>
              <a:gd name="adj1" fmla="val -10717"/>
              <a:gd name="adj2" fmla="val 18415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①出口はどこ？（</a:t>
            </a:r>
            <a:r>
              <a:rPr lang="en-US" altLang="ja-JP" sz="1400" dirty="0">
                <a:solidFill>
                  <a:schemeClr val="tx1"/>
                </a:solidFill>
              </a:rPr>
              <a:t>ARP</a:t>
            </a:r>
            <a:r>
              <a:rPr lang="ja-JP" altLang="en-US" sz="1400" dirty="0">
                <a:solidFill>
                  <a:schemeClr val="tx1"/>
                </a:solidFill>
              </a:rPr>
              <a:t>リクエスト）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192.168.1.254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376282-DCBA-42EB-93F6-703B91B24BB0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81CAD62-3CD1-4B4B-B2E4-6BF78D87AFED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C37133-E6A1-4E84-AA95-049E7ED7B214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09AFD7D-8B80-4F27-8BD1-82E42FC95D2C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838B0DB-5ACC-45A7-97C6-0C7419AE7169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46DBC30-67BF-4003-9F37-6536ED69D333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16C673C-7A63-49A8-9A4E-42C48A61ED1E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ECC151F-1568-45C9-BCF1-EC8EBF3521C5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3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8EE21-6043-4D34-8226-8E111CF2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１．コンピュータにおけるネットワーク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64E66-FEAA-42EF-8943-B45D282F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複数コンピュータ間の通信を接続するためのシステムです。ネットワークは何らかの規格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に従い通信を行っています。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グラフィックス 5" descr="ノート PC">
            <a:extLst>
              <a:ext uri="{FF2B5EF4-FFF2-40B4-BE49-F238E27FC236}">
                <a16:creationId xmlns:a16="http://schemas.microsoft.com/office/drawing/2014/main" id="{96FB46D0-CFC0-4473-BD2C-30F62C6B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239925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ノート PC">
            <a:extLst>
              <a:ext uri="{FF2B5EF4-FFF2-40B4-BE49-F238E27FC236}">
                <a16:creationId xmlns:a16="http://schemas.microsoft.com/office/drawing/2014/main" id="{D480D7C5-33A8-4EA0-A2A4-A00744C7D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916" y="239925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ネットワーク">
            <a:extLst>
              <a:ext uri="{FF2B5EF4-FFF2-40B4-BE49-F238E27FC236}">
                <a16:creationId xmlns:a16="http://schemas.microsoft.com/office/drawing/2014/main" id="{C758376D-5CB8-40A5-A755-B036A8861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1882" y="2090314"/>
            <a:ext cx="1543172" cy="1543172"/>
          </a:xfrm>
          <a:prstGeom prst="rect">
            <a:avLst/>
          </a:prstGeom>
        </p:spPr>
      </p:pic>
      <p:pic>
        <p:nvPicPr>
          <p:cNvPr id="11" name="グラフィックス 10" descr="衛星">
            <a:extLst>
              <a:ext uri="{FF2B5EF4-FFF2-40B4-BE49-F238E27FC236}">
                <a16:creationId xmlns:a16="http://schemas.microsoft.com/office/drawing/2014/main" id="{95924CB5-3A25-4E93-998B-950942059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2393" y="1501172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車">
            <a:extLst>
              <a:ext uri="{FF2B5EF4-FFF2-40B4-BE49-F238E27FC236}">
                <a16:creationId xmlns:a16="http://schemas.microsoft.com/office/drawing/2014/main" id="{51F9ABBF-17C1-4567-AF3B-086E009E6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147" y="1484853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工場">
            <a:extLst>
              <a:ext uri="{FF2B5EF4-FFF2-40B4-BE49-F238E27FC236}">
                <a16:creationId xmlns:a16="http://schemas.microsoft.com/office/drawing/2014/main" id="{E01E51CF-F450-443B-A444-AFF2AB6CF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9892" y="3454400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都市">
            <a:extLst>
              <a:ext uri="{FF2B5EF4-FFF2-40B4-BE49-F238E27FC236}">
                <a16:creationId xmlns:a16="http://schemas.microsoft.com/office/drawing/2014/main" id="{228E03C6-587E-4A4E-9A6F-DC1883316A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7163" y="3454400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F77C243-6043-4A7D-92AD-21A002D4B33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155547" y="1942053"/>
            <a:ext cx="1286335" cy="681489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C947F3-4A2A-48B9-A1AE-4D0B1482B7A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09900" y="2856453"/>
            <a:ext cx="2431982" cy="5447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4F17686-FD89-40B9-8F2A-C69DDE614804}"/>
              </a:ext>
            </a:extLst>
          </p:cNvPr>
          <p:cNvCxnSpPr>
            <a:cxnSpLocks/>
          </p:cNvCxnSpPr>
          <p:nvPr/>
        </p:nvCxnSpPr>
        <p:spPr>
          <a:xfrm flipV="1">
            <a:off x="4298503" y="3392335"/>
            <a:ext cx="1029845" cy="52621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49FBB67-687A-478A-8CDE-CEE0018461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19241" y="1958372"/>
            <a:ext cx="1023152" cy="66517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94E346C-D48A-42DF-A201-D2EB4B8F3DB9}"/>
              </a:ext>
            </a:extLst>
          </p:cNvPr>
          <p:cNvCxnSpPr>
            <a:cxnSpLocks/>
          </p:cNvCxnSpPr>
          <p:nvPr/>
        </p:nvCxnSpPr>
        <p:spPr>
          <a:xfrm>
            <a:off x="6985054" y="2856453"/>
            <a:ext cx="2857215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B7E3074-0D3A-4F5B-8158-9400F739B3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3108" y="3463184"/>
            <a:ext cx="1176784" cy="448416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71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他の機器と同様にルータから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アドレスが返されます。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124">
            <a:extLst>
              <a:ext uri="{FF2B5EF4-FFF2-40B4-BE49-F238E27FC236}">
                <a16:creationId xmlns:a16="http://schemas.microsoft.com/office/drawing/2014/main" id="{FE60A508-9331-4D42-BA99-BDF3544BE8BD}"/>
              </a:ext>
            </a:extLst>
          </p:cNvPr>
          <p:cNvCxnSpPr>
            <a:cxnSpLocks/>
            <a:stCxn id="24" idx="1"/>
            <a:endCxn id="4" idx="0"/>
          </p:cNvCxnSpPr>
          <p:nvPr/>
        </p:nvCxnSpPr>
        <p:spPr>
          <a:xfrm rot="10800000" flipV="1">
            <a:off x="1484161" y="4164013"/>
            <a:ext cx="3753233" cy="1657286"/>
          </a:xfrm>
          <a:prstGeom prst="curved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6E3C2B9D-E03B-426F-A69F-91AA6D85C75F}"/>
              </a:ext>
            </a:extLst>
          </p:cNvPr>
          <p:cNvSpPr/>
          <p:nvPr/>
        </p:nvSpPr>
        <p:spPr>
          <a:xfrm>
            <a:off x="4146191" y="5130748"/>
            <a:ext cx="3316449" cy="866003"/>
          </a:xfrm>
          <a:prstGeom prst="wedgeRectCallout">
            <a:avLst>
              <a:gd name="adj1" fmla="val -7101"/>
              <a:gd name="adj2" fmla="val -1221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②俺</a:t>
            </a:r>
            <a:r>
              <a:rPr lang="ja-JP" altLang="en-US" sz="1400" dirty="0" err="1">
                <a:solidFill>
                  <a:schemeClr val="tx1"/>
                </a:solidFill>
              </a:rPr>
              <a:t>だ</a:t>
            </a:r>
            <a:r>
              <a:rPr lang="ja-JP" altLang="en-US" sz="1400" dirty="0">
                <a:solidFill>
                  <a:schemeClr val="tx1"/>
                </a:solidFill>
              </a:rPr>
              <a:t>俺だ（</a:t>
            </a:r>
            <a:r>
              <a:rPr lang="en-US" altLang="ja-JP" sz="1400" dirty="0">
                <a:solidFill>
                  <a:schemeClr val="tx1"/>
                </a:solidFill>
              </a:rPr>
              <a:t>ARP</a:t>
            </a:r>
            <a:r>
              <a:rPr lang="ja-JP" altLang="en-US" sz="1400" dirty="0">
                <a:solidFill>
                  <a:schemeClr val="tx1"/>
                </a:solidFill>
              </a:rPr>
              <a:t>リプライ）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CC:DD:FF:EE:AA:BB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192.168.1.254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B0E3BD2-4601-45EA-A61C-C1153660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８．ネットワーク層のしくみ</a:t>
            </a:r>
            <a:endParaRPr lang="ja-JP" altLang="en-US" sz="3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A842F7-6DA9-40EC-949E-1A84476BB875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DEDD41D-12CA-417E-9BE8-352BE8662052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41CBB02-1D80-4273-B13F-E643FBAA3EEB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AF67C27-6253-4299-AB2B-F7E311730DBD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9818BA0-C321-4112-9C1B-730A71636D33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7521CFC-6E54-443A-80AB-DC51453A2D83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F33538A-5AA7-49BD-8084-54B976F58DA7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E68F76D-E828-4EE2-B556-C571408769C4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0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デフォルトゲートウェイが解ると、セグメント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の機器はセグメント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アドレスを指定して通信します。この際、</a:t>
            </a:r>
            <a:r>
              <a:rPr kumimoji="1"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アドレスはルータのアドレス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になります。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EB0E3BD2-4601-45EA-A61C-C1153660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８．ネットワーク層のしくみ</a:t>
            </a:r>
            <a:endParaRPr lang="ja-JP" altLang="en-US" sz="3600" dirty="0"/>
          </a:p>
        </p:txBody>
      </p:sp>
      <p:cxnSp>
        <p:nvCxnSpPr>
          <p:cNvPr id="29" name="コネクタ: 曲線 124">
            <a:extLst>
              <a:ext uri="{FF2B5EF4-FFF2-40B4-BE49-F238E27FC236}">
                <a16:creationId xmlns:a16="http://schemas.microsoft.com/office/drawing/2014/main" id="{DD33B369-1625-4C52-8858-7234AE673F0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84160" y="4164013"/>
            <a:ext cx="3753233" cy="1657288"/>
          </a:xfrm>
          <a:prstGeom prst="curvedConnector3">
            <a:avLst>
              <a:gd name="adj1" fmla="val 2209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9EE61DF-7F6E-4543-A73A-A35E35EC46A1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B4543EA-E189-4C2E-BEFE-A02A3D26D7EF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B65B4C5-A5A7-46D0-8C64-04E27645F070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5D2C1D4-0FA4-4F18-A488-CDE32C93F06A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F3BA88-AE8D-4F90-9A11-30CE083E2B21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E21A75-ED68-4FB4-BDC1-5A906A66473A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BEC32ED-1A2B-4646-905B-7E14014FB18C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92C26-A64D-4305-92D8-2DA9577A4E56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96794659-96C0-4394-9737-034954317793}"/>
              </a:ext>
            </a:extLst>
          </p:cNvPr>
          <p:cNvSpPr/>
          <p:nvPr/>
        </p:nvSpPr>
        <p:spPr>
          <a:xfrm>
            <a:off x="89673" y="3959310"/>
            <a:ext cx="3835536" cy="638874"/>
          </a:xfrm>
          <a:prstGeom prst="wedgeRectCallout">
            <a:avLst>
              <a:gd name="adj1" fmla="val -20510"/>
              <a:gd name="adj2" fmla="val 2498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③セグメント</a:t>
            </a:r>
            <a:r>
              <a:rPr lang="en-US" altLang="ja-JP" sz="1400" dirty="0">
                <a:solidFill>
                  <a:schemeClr val="tx1"/>
                </a:solidFill>
              </a:rPr>
              <a:t>B</a:t>
            </a:r>
            <a:r>
              <a:rPr lang="ja-JP" altLang="en-US" sz="1400" dirty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 dirty="0">
                <a:solidFill>
                  <a:schemeClr val="tx1"/>
                </a:solidFill>
              </a:rPr>
              <a:t>にデータ送信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 CC:DD:FF:EE:AA:BB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192.168.2.1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2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ルータはセグメント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つながっています。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と同様にセグメント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に対して、ルータが問い合わせを出してセグメント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アドレスを取得します。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EB0E3BD2-4601-45EA-A61C-C1153660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８．ネットワーク層のしくみ</a:t>
            </a:r>
            <a:endParaRPr lang="ja-JP" altLang="en-US" sz="3600" dirty="0"/>
          </a:p>
        </p:txBody>
      </p:sp>
      <p:cxnSp>
        <p:nvCxnSpPr>
          <p:cNvPr id="29" name="コネクタ: 曲線 124">
            <a:extLst>
              <a:ext uri="{FF2B5EF4-FFF2-40B4-BE49-F238E27FC236}">
                <a16:creationId xmlns:a16="http://schemas.microsoft.com/office/drawing/2014/main" id="{DD33B369-1625-4C52-8858-7234AE673F0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84160" y="4164013"/>
            <a:ext cx="3753233" cy="1657288"/>
          </a:xfrm>
          <a:prstGeom prst="curvedConnector3">
            <a:avLst>
              <a:gd name="adj1" fmla="val 2209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9EE61DF-7F6E-4543-A73A-A35E35EC46A1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B4543EA-E189-4C2E-BEFE-A02A3D26D7EF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B65B4C5-A5A7-46D0-8C64-04E27645F070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5D2C1D4-0FA4-4F18-A488-CDE32C93F06A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F3BA88-AE8D-4F90-9A11-30CE083E2B21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E21A75-ED68-4FB4-BDC1-5A906A66473A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BEC32ED-1A2B-4646-905B-7E14014FB18C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92C26-A64D-4305-92D8-2DA9577A4E56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コネクタ: 曲線 124">
            <a:extLst>
              <a:ext uri="{FF2B5EF4-FFF2-40B4-BE49-F238E27FC236}">
                <a16:creationId xmlns:a16="http://schemas.microsoft.com/office/drawing/2014/main" id="{D603FEE0-9554-4964-B00A-43E7A9D4EFE1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>
            <a:off x="6151793" y="4164013"/>
            <a:ext cx="2114999" cy="1657286"/>
          </a:xfrm>
          <a:prstGeom prst="curved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7148E368-4F00-4CA9-BB77-640ADC1485D8}"/>
              </a:ext>
            </a:extLst>
          </p:cNvPr>
          <p:cNvSpPr/>
          <p:nvPr/>
        </p:nvSpPr>
        <p:spPr>
          <a:xfrm>
            <a:off x="4308901" y="5376876"/>
            <a:ext cx="3087009" cy="914400"/>
          </a:xfrm>
          <a:prstGeom prst="wedgeRectCallout">
            <a:avLst>
              <a:gd name="adj1" fmla="val -1023"/>
              <a:gd name="adj2" fmla="val -16675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④</a:t>
            </a:r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 dirty="0">
                <a:solidFill>
                  <a:schemeClr val="tx1"/>
                </a:solidFill>
              </a:rPr>
              <a:t>はどこ？（</a:t>
            </a:r>
            <a:r>
              <a:rPr lang="en-US" altLang="ja-JP" sz="1400" dirty="0">
                <a:solidFill>
                  <a:schemeClr val="tx1"/>
                </a:solidFill>
              </a:rPr>
              <a:t>ARP</a:t>
            </a:r>
            <a:r>
              <a:rPr lang="ja-JP" altLang="en-US" sz="1400" dirty="0">
                <a:solidFill>
                  <a:schemeClr val="tx1"/>
                </a:solidFill>
              </a:rPr>
              <a:t>リクエスト）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192.168.2.1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コネクタ: 曲線 124">
            <a:extLst>
              <a:ext uri="{FF2B5EF4-FFF2-40B4-BE49-F238E27FC236}">
                <a16:creationId xmlns:a16="http://schemas.microsoft.com/office/drawing/2014/main" id="{D022E6DC-2588-4CFC-8D82-B1AE5DDAC47E}"/>
              </a:ext>
            </a:extLst>
          </p:cNvPr>
          <p:cNvCxnSpPr>
            <a:cxnSpLocks/>
            <a:stCxn id="24" idx="3"/>
            <a:endCxn id="30" idx="0"/>
          </p:cNvCxnSpPr>
          <p:nvPr/>
        </p:nvCxnSpPr>
        <p:spPr>
          <a:xfrm>
            <a:off x="6151793" y="4164013"/>
            <a:ext cx="4098848" cy="1399737"/>
          </a:xfrm>
          <a:prstGeom prst="curved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0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このようにしてルータは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アドレスを取得し、最終的にセグメント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から送られてきたデータをセグメント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に届けます。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グラフィックス 3" descr="ノート PC">
            <a:extLst>
              <a:ext uri="{FF2B5EF4-FFF2-40B4-BE49-F238E27FC236}">
                <a16:creationId xmlns:a16="http://schemas.microsoft.com/office/drawing/2014/main" id="{C79AFF83-662D-4F48-9F0C-B8C022F7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60" y="5821299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リモコン">
            <a:extLst>
              <a:ext uri="{FF2B5EF4-FFF2-40B4-BE49-F238E27FC236}">
                <a16:creationId xmlns:a16="http://schemas.microsoft.com/office/drawing/2014/main" id="{13E1F13B-1CF8-4E43-849B-4B94E6E1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809" y="556375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DVD プレーヤー">
            <a:extLst>
              <a:ext uri="{FF2B5EF4-FFF2-40B4-BE49-F238E27FC236}">
                <a16:creationId xmlns:a16="http://schemas.microsoft.com/office/drawing/2014/main" id="{2921E72D-D36F-4E8C-9FA3-127E69B30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6077" y="4360333"/>
            <a:ext cx="914400" cy="91440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ED7C3F4-C002-4EDF-9A4E-5F3369C9E9BE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163235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6A050A2-AA89-4E5A-BF0C-2E6821160DC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760477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DVD プレーヤー">
            <a:extLst>
              <a:ext uri="{FF2B5EF4-FFF2-40B4-BE49-F238E27FC236}">
                <a16:creationId xmlns:a16="http://schemas.microsoft.com/office/drawing/2014/main" id="{9681A98A-F52C-4F50-B325-07A48D196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7393" y="3706813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ノート PC">
            <a:extLst>
              <a:ext uri="{FF2B5EF4-FFF2-40B4-BE49-F238E27FC236}">
                <a16:creationId xmlns:a16="http://schemas.microsoft.com/office/drawing/2014/main" id="{C5932157-FB02-411B-AA01-D326DF19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9592" y="5821299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リモコン">
            <a:extLst>
              <a:ext uri="{FF2B5EF4-FFF2-40B4-BE49-F238E27FC236}">
                <a16:creationId xmlns:a16="http://schemas.microsoft.com/office/drawing/2014/main" id="{AEBD240D-57DB-4655-BF84-5DF94AB4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41" y="5563750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DVD プレーヤー">
            <a:extLst>
              <a:ext uri="{FF2B5EF4-FFF2-40B4-BE49-F238E27FC236}">
                <a16:creationId xmlns:a16="http://schemas.microsoft.com/office/drawing/2014/main" id="{B0AF06A8-64DA-447A-9534-FEFD80A87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709" y="4360333"/>
            <a:ext cx="914400" cy="91440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A7AEFE-D0A8-4BD7-A0B0-39225F747723}"/>
              </a:ext>
            </a:extLst>
          </p:cNvPr>
          <p:cNvCxnSpPr>
            <a:cxnSpLocks/>
            <a:stCxn id="28" idx="0"/>
            <a:endCxn id="35" idx="1"/>
          </p:cNvCxnSpPr>
          <p:nvPr/>
        </p:nvCxnSpPr>
        <p:spPr>
          <a:xfrm rot="5400000" flipH="1" flipV="1">
            <a:off x="7945867" y="5138458"/>
            <a:ext cx="1003766" cy="3619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B9E772F-5D95-4CD2-8018-9F63CFADEBB0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9543109" y="4817533"/>
            <a:ext cx="707532" cy="746217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B806306-12E4-4765-8138-E0D18DA8822C}"/>
              </a:ext>
            </a:extLst>
          </p:cNvPr>
          <p:cNvSpPr/>
          <p:nvPr/>
        </p:nvSpPr>
        <p:spPr>
          <a:xfrm>
            <a:off x="838200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DVD プレーヤー">
            <a:extLst>
              <a:ext uri="{FF2B5EF4-FFF2-40B4-BE49-F238E27FC236}">
                <a16:creationId xmlns:a16="http://schemas.microsoft.com/office/drawing/2014/main" id="{F09BC769-DD2E-4B2D-BC16-2C626F65A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1185" y="-4452"/>
            <a:ext cx="914400" cy="1004512"/>
          </a:xfrm>
          <a:prstGeom prst="rect">
            <a:avLst/>
          </a:prstGeom>
        </p:spPr>
      </p:pic>
      <p:pic>
        <p:nvPicPr>
          <p:cNvPr id="41" name="グラフィックス 40" descr="DVD プレーヤー">
            <a:extLst>
              <a:ext uri="{FF2B5EF4-FFF2-40B4-BE49-F238E27FC236}">
                <a16:creationId xmlns:a16="http://schemas.microsoft.com/office/drawing/2014/main" id="{95E8F4AF-3B45-41F6-9513-8C6F3571F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185" y="452749"/>
            <a:ext cx="914400" cy="100451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853D6C-9647-497B-AA37-CE8FEF46474C}"/>
              </a:ext>
            </a:extLst>
          </p:cNvPr>
          <p:cNvSpPr txBox="1"/>
          <p:nvPr/>
        </p:nvSpPr>
        <p:spPr>
          <a:xfrm>
            <a:off x="11026093" y="277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305024-9240-4A1B-B4CF-D9C1A9D8FEC7}"/>
              </a:ext>
            </a:extLst>
          </p:cNvPr>
          <p:cNvSpPr txBox="1"/>
          <p:nvPr/>
        </p:nvSpPr>
        <p:spPr>
          <a:xfrm>
            <a:off x="11026093" y="724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64E050-0576-4BD3-AF75-118A8D076383}"/>
              </a:ext>
            </a:extLst>
          </p:cNvPr>
          <p:cNvSpPr/>
          <p:nvPr/>
        </p:nvSpPr>
        <p:spPr>
          <a:xfrm>
            <a:off x="7655685" y="3706813"/>
            <a:ext cx="3087009" cy="30288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4F3B15B-0441-48BD-946D-63B1FC53B317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rot="5400000" flipH="1" flipV="1">
            <a:off x="3672175" y="2795115"/>
            <a:ext cx="196320" cy="2934116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11DBD14-AD86-4760-A16D-01338306520E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>
            <a:off x="6151793" y="4164013"/>
            <a:ext cx="2934116" cy="196320"/>
          </a:xfrm>
          <a:prstGeom prst="bentConnector2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>
            <a:extLst>
              <a:ext uri="{FF2B5EF4-FFF2-40B4-BE49-F238E27FC236}">
                <a16:creationId xmlns:a16="http://schemas.microsoft.com/office/drawing/2014/main" id="{EB0E3BD2-4601-45EA-A61C-C1153660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８．ネットワーク層のしくみ</a:t>
            </a:r>
            <a:endParaRPr lang="ja-JP" altLang="en-US" sz="3600" dirty="0"/>
          </a:p>
        </p:txBody>
      </p:sp>
      <p:cxnSp>
        <p:nvCxnSpPr>
          <p:cNvPr id="29" name="コネクタ: 曲線 124">
            <a:extLst>
              <a:ext uri="{FF2B5EF4-FFF2-40B4-BE49-F238E27FC236}">
                <a16:creationId xmlns:a16="http://schemas.microsoft.com/office/drawing/2014/main" id="{DD33B369-1625-4C52-8858-7234AE673F0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484160" y="4164013"/>
            <a:ext cx="3753233" cy="1657288"/>
          </a:xfrm>
          <a:prstGeom prst="curvedConnector3">
            <a:avLst>
              <a:gd name="adj1" fmla="val 22093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9EE61DF-7F6E-4543-A73A-A35E35EC46A1}"/>
              </a:ext>
            </a:extLst>
          </p:cNvPr>
          <p:cNvSpPr/>
          <p:nvPr/>
        </p:nvSpPr>
        <p:spPr>
          <a:xfrm>
            <a:off x="1355487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192.168.1.0/24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B4543EA-E189-4C2E-BEFE-A02A3D26D7EF}"/>
              </a:ext>
            </a:extLst>
          </p:cNvPr>
          <p:cNvSpPr/>
          <p:nvPr/>
        </p:nvSpPr>
        <p:spPr>
          <a:xfrm>
            <a:off x="8266791" y="3347509"/>
            <a:ext cx="2052433" cy="60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セグメント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B65B4C5-A5A7-46D0-8C64-04E27645F070}"/>
              </a:ext>
            </a:extLst>
          </p:cNvPr>
          <p:cNvSpPr/>
          <p:nvPr/>
        </p:nvSpPr>
        <p:spPr>
          <a:xfrm>
            <a:off x="2714083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5D2C1D4-0FA4-4F18-A488-CDE32C93F06A}"/>
              </a:ext>
            </a:extLst>
          </p:cNvPr>
          <p:cNvSpPr/>
          <p:nvPr/>
        </p:nvSpPr>
        <p:spPr>
          <a:xfrm>
            <a:off x="789684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F3BA88-AE8D-4F90-9A11-30CE083E2B21}"/>
              </a:ext>
            </a:extLst>
          </p:cNvPr>
          <p:cNvSpPr/>
          <p:nvPr/>
        </p:nvSpPr>
        <p:spPr>
          <a:xfrm>
            <a:off x="9428518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E21A75-ED68-4FB4-BDC1-5A906A66473A}"/>
              </a:ext>
            </a:extLst>
          </p:cNvPr>
          <p:cNvSpPr/>
          <p:nvPr/>
        </p:nvSpPr>
        <p:spPr>
          <a:xfrm>
            <a:off x="7504119" y="647815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BEC32ED-1A2B-4646-905B-7E14014FB18C}"/>
              </a:ext>
            </a:extLst>
          </p:cNvPr>
          <p:cNvSpPr/>
          <p:nvPr/>
        </p:nvSpPr>
        <p:spPr>
          <a:xfrm>
            <a:off x="3954738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192.168.1.254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92C26-A64D-4305-92D8-2DA9577A4E56}"/>
              </a:ext>
            </a:extLst>
          </p:cNvPr>
          <p:cNvSpPr/>
          <p:nvPr/>
        </p:nvSpPr>
        <p:spPr>
          <a:xfrm>
            <a:off x="5827160" y="4418010"/>
            <a:ext cx="1444833" cy="22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192.168.2.254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コネクタ: 曲線 124">
            <a:extLst>
              <a:ext uri="{FF2B5EF4-FFF2-40B4-BE49-F238E27FC236}">
                <a16:creationId xmlns:a16="http://schemas.microsoft.com/office/drawing/2014/main" id="{D603FEE0-9554-4964-B00A-43E7A9D4EFE1}"/>
              </a:ext>
            </a:extLst>
          </p:cNvPr>
          <p:cNvCxnSpPr>
            <a:cxnSpLocks/>
            <a:stCxn id="28" idx="0"/>
            <a:endCxn id="24" idx="3"/>
          </p:cNvCxnSpPr>
          <p:nvPr/>
        </p:nvCxnSpPr>
        <p:spPr>
          <a:xfrm rot="16200000" flipV="1">
            <a:off x="6380650" y="3935156"/>
            <a:ext cx="1657286" cy="2114999"/>
          </a:xfrm>
          <a:prstGeom prst="curved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124">
            <a:extLst>
              <a:ext uri="{FF2B5EF4-FFF2-40B4-BE49-F238E27FC236}">
                <a16:creationId xmlns:a16="http://schemas.microsoft.com/office/drawing/2014/main" id="{D022E6DC-2588-4CFC-8D82-B1AE5DDAC47E}"/>
              </a:ext>
            </a:extLst>
          </p:cNvPr>
          <p:cNvCxnSpPr>
            <a:cxnSpLocks/>
            <a:stCxn id="24" idx="3"/>
            <a:endCxn id="28" idx="3"/>
          </p:cNvCxnSpPr>
          <p:nvPr/>
        </p:nvCxnSpPr>
        <p:spPr>
          <a:xfrm>
            <a:off x="6151793" y="4164013"/>
            <a:ext cx="2572199" cy="2114486"/>
          </a:xfrm>
          <a:prstGeom prst="curvedConnector3">
            <a:avLst>
              <a:gd name="adj1" fmla="val 108887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D1B23901-FD70-4F84-8FE6-6D759DA16B42}"/>
              </a:ext>
            </a:extLst>
          </p:cNvPr>
          <p:cNvSpPr/>
          <p:nvPr/>
        </p:nvSpPr>
        <p:spPr>
          <a:xfrm>
            <a:off x="4184532" y="5821299"/>
            <a:ext cx="3316449" cy="866003"/>
          </a:xfrm>
          <a:prstGeom prst="wedgeRectCallout">
            <a:avLst>
              <a:gd name="adj1" fmla="val 71103"/>
              <a:gd name="adj2" fmla="val -4539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⑤俺</a:t>
            </a:r>
            <a:r>
              <a:rPr lang="ja-JP" altLang="en-US" sz="1400" dirty="0" err="1">
                <a:solidFill>
                  <a:schemeClr val="tx1"/>
                </a:solidFill>
              </a:rPr>
              <a:t>だ</a:t>
            </a:r>
            <a:r>
              <a:rPr lang="ja-JP" altLang="en-US" sz="1400" dirty="0">
                <a:solidFill>
                  <a:schemeClr val="tx1"/>
                </a:solidFill>
              </a:rPr>
              <a:t>俺だ（</a:t>
            </a:r>
            <a:r>
              <a:rPr lang="en-US" altLang="ja-JP" sz="1400" dirty="0">
                <a:solidFill>
                  <a:schemeClr val="tx1"/>
                </a:solidFill>
              </a:rPr>
              <a:t>ARP</a:t>
            </a:r>
            <a:r>
              <a:rPr lang="ja-JP" altLang="en-US" sz="1400" dirty="0">
                <a:solidFill>
                  <a:schemeClr val="tx1"/>
                </a:solidFill>
              </a:rPr>
              <a:t>リプライ）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WW:DD:FF:EE:AA:ZZ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192.168.2.1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1BE589B-51D6-4A59-8F34-B0662E1227DF}"/>
              </a:ext>
            </a:extLst>
          </p:cNvPr>
          <p:cNvSpPr/>
          <p:nvPr/>
        </p:nvSpPr>
        <p:spPr>
          <a:xfrm>
            <a:off x="3328096" y="4809841"/>
            <a:ext cx="3835536" cy="638874"/>
          </a:xfrm>
          <a:prstGeom prst="wedgeRectCallout">
            <a:avLst>
              <a:gd name="adj1" fmla="val 19369"/>
              <a:gd name="adj2" fmla="val -14829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⑥お前かお前か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MAC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 WW:DD:FF:EE:AA:ZZ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送信先</a:t>
            </a:r>
            <a:r>
              <a:rPr lang="en-US" altLang="ja-JP" sz="1400" dirty="0">
                <a:solidFill>
                  <a:srgbClr val="FF0000"/>
                </a:solidFill>
              </a:rPr>
              <a:t>IP</a:t>
            </a:r>
            <a:r>
              <a:rPr lang="ja-JP" altLang="en-US" sz="1400" dirty="0">
                <a:solidFill>
                  <a:srgbClr val="FF0000"/>
                </a:solidFill>
              </a:rPr>
              <a:t>アドレス：</a:t>
            </a:r>
            <a:r>
              <a:rPr lang="en-US" altLang="ja-JP" sz="1400" dirty="0">
                <a:solidFill>
                  <a:srgbClr val="FF0000"/>
                </a:solidFill>
              </a:rPr>
              <a:t>192.168.2.1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4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コンピュータ同士を繋ぐことで、どのような事が可能になったのでしょうか。今、ネットワークは大きな役割を果たしています。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Ｗ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orld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Wide Web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電子商取引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ソーシャルネットワーキングサービス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クラウドサービス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２．ネットワークの役割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3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３．ネットワークの種類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D45528B-BB36-430E-9D98-3838E651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1732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ネットワークには接続環境によって様々な種類があります。主に以下のような種類のネットワークがあります。</a:t>
            </a:r>
          </a:p>
        </p:txBody>
      </p:sp>
      <p:pic>
        <p:nvPicPr>
          <p:cNvPr id="10" name="グラフィックス 9" descr="ノート PC">
            <a:extLst>
              <a:ext uri="{FF2B5EF4-FFF2-40B4-BE49-F238E27FC236}">
                <a16:creationId xmlns:a16="http://schemas.microsoft.com/office/drawing/2014/main" id="{36434FC4-C0C7-468A-A157-39C6CF87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84" y="4664075"/>
            <a:ext cx="914400" cy="914400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187F8E5-B083-4B9A-916B-DFCCECCF1FB8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66684" y="5121275"/>
            <a:ext cx="1416792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4005424-D068-4425-9575-F68D3F646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413661" y="5121275"/>
            <a:ext cx="1744492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グラフィックス 2" descr="地球 (アメリカ)">
            <a:extLst>
              <a:ext uri="{FF2B5EF4-FFF2-40B4-BE49-F238E27FC236}">
                <a16:creationId xmlns:a16="http://schemas.microsoft.com/office/drawing/2014/main" id="{E9BBDD87-5A8A-49F3-AD1D-F757E1BF0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5875" y="4664075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DVD プレーヤー">
            <a:extLst>
              <a:ext uri="{FF2B5EF4-FFF2-40B4-BE49-F238E27FC236}">
                <a16:creationId xmlns:a16="http://schemas.microsoft.com/office/drawing/2014/main" id="{1ADC328B-53D0-48D0-98BC-0DA5778CD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3476" y="4664075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ノート PC">
            <a:extLst>
              <a:ext uri="{FF2B5EF4-FFF2-40B4-BE49-F238E27FC236}">
                <a16:creationId xmlns:a16="http://schemas.microsoft.com/office/drawing/2014/main" id="{E0DDB532-A95E-41B7-8080-9ADAB085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018" y="5578475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DVD プレーヤー">
            <a:extLst>
              <a:ext uri="{FF2B5EF4-FFF2-40B4-BE49-F238E27FC236}">
                <a16:creationId xmlns:a16="http://schemas.microsoft.com/office/drawing/2014/main" id="{43F27FBD-5D39-483E-BDB1-09B092528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9261" y="4664075"/>
            <a:ext cx="914400" cy="91440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BC7B34B-1987-46C3-8CB3-FB47AF90A12B}"/>
              </a:ext>
            </a:extLst>
          </p:cNvPr>
          <p:cNvCxnSpPr>
            <a:cxnSpLocks/>
          </p:cNvCxnSpPr>
          <p:nvPr/>
        </p:nvCxnSpPr>
        <p:spPr>
          <a:xfrm flipV="1">
            <a:off x="2275080" y="5367197"/>
            <a:ext cx="914400" cy="668478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7D9F35A-CFA5-4543-AD11-B53A7863B9A9}"/>
              </a:ext>
            </a:extLst>
          </p:cNvPr>
          <p:cNvCxnSpPr>
            <a:cxnSpLocks/>
          </p:cNvCxnSpPr>
          <p:nvPr/>
        </p:nvCxnSpPr>
        <p:spPr>
          <a:xfrm>
            <a:off x="8185061" y="5367197"/>
            <a:ext cx="1170833" cy="748496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331C54A-734B-4842-943E-930C7C6C91BF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897876" y="5121275"/>
            <a:ext cx="1377999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1C00EDD-F203-483D-A853-D4F60845406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90275" y="5121275"/>
            <a:ext cx="1440809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グラフィックス 38" descr="ノート PC">
            <a:extLst>
              <a:ext uri="{FF2B5EF4-FFF2-40B4-BE49-F238E27FC236}">
                <a16:creationId xmlns:a16="http://schemas.microsoft.com/office/drawing/2014/main" id="{FC3B5118-BAE2-4CF9-B694-AE1DB25E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205" y="3771141"/>
            <a:ext cx="914400" cy="914400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4B56A64-9751-4787-9885-D9F6EFF9323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278605" y="4228341"/>
            <a:ext cx="851494" cy="81535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C390B3-6C0A-4F08-84B8-8AE9DBDB1886}"/>
              </a:ext>
            </a:extLst>
          </p:cNvPr>
          <p:cNvCxnSpPr>
            <a:cxnSpLocks/>
          </p:cNvCxnSpPr>
          <p:nvPr/>
        </p:nvCxnSpPr>
        <p:spPr>
          <a:xfrm flipH="1">
            <a:off x="8179343" y="4228341"/>
            <a:ext cx="1074373" cy="703121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DD03400-D4B0-4307-BD61-4B8835EAA09B}"/>
              </a:ext>
            </a:extLst>
          </p:cNvPr>
          <p:cNvSpPr/>
          <p:nvPr/>
        </p:nvSpPr>
        <p:spPr>
          <a:xfrm>
            <a:off x="349135" y="3771141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F69DB37-7FD7-4476-8AC1-8AEC3239BB47}"/>
              </a:ext>
            </a:extLst>
          </p:cNvPr>
          <p:cNvSpPr/>
          <p:nvPr/>
        </p:nvSpPr>
        <p:spPr>
          <a:xfrm>
            <a:off x="3628539" y="4488873"/>
            <a:ext cx="4240228" cy="121365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4D9EB598-80B9-499D-8BF7-E640D533A453}"/>
              </a:ext>
            </a:extLst>
          </p:cNvPr>
          <p:cNvSpPr/>
          <p:nvPr/>
        </p:nvSpPr>
        <p:spPr>
          <a:xfrm>
            <a:off x="349136" y="2891442"/>
            <a:ext cx="3279404" cy="651099"/>
          </a:xfrm>
          <a:prstGeom prst="wedgeRectCallout">
            <a:avLst>
              <a:gd name="adj1" fmla="val -4762"/>
              <a:gd name="adj2" fmla="val 880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LAN(Local Area Network)</a:t>
            </a:r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E2D2E335-F042-4CEA-9D22-1904658E6775}"/>
              </a:ext>
            </a:extLst>
          </p:cNvPr>
          <p:cNvSpPr/>
          <p:nvPr/>
        </p:nvSpPr>
        <p:spPr>
          <a:xfrm>
            <a:off x="4280731" y="3555776"/>
            <a:ext cx="3279404" cy="651099"/>
          </a:xfrm>
          <a:prstGeom prst="wedgeRectCallout">
            <a:avLst>
              <a:gd name="adj1" fmla="val -13887"/>
              <a:gd name="adj2" fmla="val 880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WAN(Wide Area Network)</a:t>
            </a:r>
          </a:p>
        </p:txBody>
      </p:sp>
      <p:pic>
        <p:nvPicPr>
          <p:cNvPr id="53" name="グラフィックス 52" descr="リモコン">
            <a:extLst>
              <a:ext uri="{FF2B5EF4-FFF2-40B4-BE49-F238E27FC236}">
                <a16:creationId xmlns:a16="http://schemas.microsoft.com/office/drawing/2014/main" id="{D223087E-26EA-4D3D-A907-DC25DA7CB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5061" y="3851159"/>
            <a:ext cx="914400" cy="914400"/>
          </a:xfrm>
          <a:prstGeom prst="rect">
            <a:avLst/>
          </a:prstGeom>
        </p:spPr>
      </p:pic>
      <p:pic>
        <p:nvPicPr>
          <p:cNvPr id="54" name="グラフィックス 53" descr="リモコン">
            <a:extLst>
              <a:ext uri="{FF2B5EF4-FFF2-40B4-BE49-F238E27FC236}">
                <a16:creationId xmlns:a16="http://schemas.microsoft.com/office/drawing/2014/main" id="{454D3603-6952-48AD-B68B-00041BFC4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0788" y="4667819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リモコン">
            <a:extLst>
              <a:ext uri="{FF2B5EF4-FFF2-40B4-BE49-F238E27FC236}">
                <a16:creationId xmlns:a16="http://schemas.microsoft.com/office/drawing/2014/main" id="{DE22D908-66A5-4FE6-ADE5-B7F3EA6D79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3427" y="5484479"/>
            <a:ext cx="914400" cy="914400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165FAE6-0903-4093-AFA2-DFE2A7BA709E}"/>
              </a:ext>
            </a:extLst>
          </p:cNvPr>
          <p:cNvSpPr/>
          <p:nvPr/>
        </p:nvSpPr>
        <p:spPr>
          <a:xfrm>
            <a:off x="8127645" y="3771141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FF974C67-0EB6-4217-ACA4-3E464683517D}"/>
              </a:ext>
            </a:extLst>
          </p:cNvPr>
          <p:cNvSpPr/>
          <p:nvPr/>
        </p:nvSpPr>
        <p:spPr>
          <a:xfrm>
            <a:off x="8127645" y="2891442"/>
            <a:ext cx="3279404" cy="651099"/>
          </a:xfrm>
          <a:prstGeom prst="wedgeRectCallout">
            <a:avLst>
              <a:gd name="adj1" fmla="val -4762"/>
              <a:gd name="adj2" fmla="val 880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LAN(Local Area Network)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C30CE00-A7DF-4730-9610-891C484E48AC}"/>
              </a:ext>
            </a:extLst>
          </p:cNvPr>
          <p:cNvSpPr/>
          <p:nvPr/>
        </p:nvSpPr>
        <p:spPr>
          <a:xfrm>
            <a:off x="748767" y="6398879"/>
            <a:ext cx="2145276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国内事業所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CF62EF9-D71E-49E5-83E4-9425BF049255}"/>
              </a:ext>
            </a:extLst>
          </p:cNvPr>
          <p:cNvSpPr/>
          <p:nvPr/>
        </p:nvSpPr>
        <p:spPr>
          <a:xfrm>
            <a:off x="8672358" y="6398879"/>
            <a:ext cx="2145276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海外データセンタ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947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家屋や事業所等、比較的狭いエリアの中で通信するネットワーク。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とプリンタ、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とファイルサーバの通信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WAN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全国または全世界にある会社や事業所等、広い範囲で通信するネットワーク。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例）事業所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と国外データセンタにあるサーバとの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３．ネットワークの種類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3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ネットワークには様々な規格があり、ネットワークを流れるデータはその規格に従っています。各種規格は以下のネットワーク構造における各レイヤで定義されています。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４．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ネットワークの構造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838200" y="611974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838200" y="574662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838200" y="537349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838200" y="500036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838200" y="462724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838200" y="425411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838200" y="387652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6A5FA-4B2A-48C9-8157-386A2043D10E}"/>
              </a:ext>
            </a:extLst>
          </p:cNvPr>
          <p:cNvSpPr txBox="1"/>
          <p:nvPr/>
        </p:nvSpPr>
        <p:spPr>
          <a:xfrm>
            <a:off x="1749440" y="332029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OSI</a:t>
            </a:r>
            <a:r>
              <a:rPr kumimoji="1" lang="ja-JP" altLang="en-US" b="1" dirty="0"/>
              <a:t>参照モデル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C419E5-26D5-4703-9D04-0E03E4A7B519}"/>
              </a:ext>
            </a:extLst>
          </p:cNvPr>
          <p:cNvSpPr txBox="1"/>
          <p:nvPr/>
        </p:nvSpPr>
        <p:spPr>
          <a:xfrm>
            <a:off x="4708770" y="6123543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UTP, </a:t>
            </a:r>
            <a:r>
              <a:rPr kumimoji="1" lang="ja-JP" altLang="en-US" dirty="0"/>
              <a:t>光ケーブル</a:t>
            </a:r>
            <a:r>
              <a:rPr kumimoji="1" lang="en-US" altLang="ja-JP" dirty="0"/>
              <a:t>, ISDN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9A8A9E-A89D-4168-B542-558B274160A1}"/>
              </a:ext>
            </a:extLst>
          </p:cNvPr>
          <p:cNvSpPr txBox="1"/>
          <p:nvPr/>
        </p:nvSpPr>
        <p:spPr>
          <a:xfrm>
            <a:off x="4708770" y="5746621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Ethernet, PPP, IEEE 802.11(</a:t>
            </a:r>
            <a:r>
              <a:rPr kumimoji="1" lang="en-US" altLang="ja-JP" dirty="0" err="1"/>
              <a:t>Wifi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1EE9BE-AC5C-4049-90C6-E442A556792E}"/>
              </a:ext>
            </a:extLst>
          </p:cNvPr>
          <p:cNvSpPr txBox="1"/>
          <p:nvPr/>
        </p:nvSpPr>
        <p:spPr>
          <a:xfrm>
            <a:off x="4708770" y="53772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IP, IPX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C3212A-3C8F-48DC-8A8A-0DCE57535966}"/>
              </a:ext>
            </a:extLst>
          </p:cNvPr>
          <p:cNvSpPr txBox="1"/>
          <p:nvPr/>
        </p:nvSpPr>
        <p:spPr>
          <a:xfrm>
            <a:off x="4708770" y="504088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TCP, UDP, SCTP, QUIC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916527-740C-4A9E-83D5-638EB7CAD183}"/>
              </a:ext>
            </a:extLst>
          </p:cNvPr>
          <p:cNvSpPr txBox="1"/>
          <p:nvPr/>
        </p:nvSpPr>
        <p:spPr>
          <a:xfrm>
            <a:off x="4708770" y="46639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SSH, SIP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9EDEEB-0A7B-4339-938A-70E5AFF163EC}"/>
              </a:ext>
            </a:extLst>
          </p:cNvPr>
          <p:cNvSpPr txBox="1"/>
          <p:nvPr/>
        </p:nvSpPr>
        <p:spPr>
          <a:xfrm>
            <a:off x="4708770" y="42946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文字コード変換、圧縮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CE585E-FEF7-4960-AB42-AA7F9141FC18}"/>
              </a:ext>
            </a:extLst>
          </p:cNvPr>
          <p:cNvSpPr txBox="1"/>
          <p:nvPr/>
        </p:nvSpPr>
        <p:spPr>
          <a:xfrm>
            <a:off x="4708770" y="3878423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HTTP, FTP, LDAP, DNS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7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ネットワークを流れるデータは、各層が必要な情報を含んでいます。受信したデータは下から上に向かって処理され、必要なデータのみ取り出します。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４．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ネットワークの構造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838200" y="611974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838200" y="574662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838200" y="537349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838200" y="500036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838200" y="462724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838200" y="425411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838200" y="387652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6A5FA-4B2A-48C9-8157-386A2043D10E}"/>
              </a:ext>
            </a:extLst>
          </p:cNvPr>
          <p:cNvSpPr txBox="1"/>
          <p:nvPr/>
        </p:nvSpPr>
        <p:spPr>
          <a:xfrm>
            <a:off x="1749440" y="332029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OSI</a:t>
            </a:r>
            <a:r>
              <a:rPr kumimoji="1" lang="ja-JP" altLang="en-US" b="1" dirty="0"/>
              <a:t>参照モデル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49C11E3-4885-4F40-BD46-218C48979773}"/>
              </a:ext>
            </a:extLst>
          </p:cNvPr>
          <p:cNvSpPr/>
          <p:nvPr/>
        </p:nvSpPr>
        <p:spPr>
          <a:xfrm>
            <a:off x="6639951" y="5746620"/>
            <a:ext cx="4670475" cy="757477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600" dirty="0"/>
              <a:t>ネットワーク層～アプリ層データ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28A133-4AD4-4CCB-95B5-7D2DC0BFB673}"/>
              </a:ext>
            </a:extLst>
          </p:cNvPr>
          <p:cNvSpPr/>
          <p:nvPr/>
        </p:nvSpPr>
        <p:spPr>
          <a:xfrm>
            <a:off x="7512146" y="5373492"/>
            <a:ext cx="3798280" cy="373127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600" dirty="0"/>
              <a:t>トランスポート～アプリ</a:t>
            </a:r>
            <a:r>
              <a:rPr lang="ja-JP" altLang="en-US" sz="1600" dirty="0"/>
              <a:t>層データ</a:t>
            </a:r>
            <a:endParaRPr kumimoji="1" lang="ja-JP" altLang="en-US" sz="1600" dirty="0"/>
          </a:p>
        </p:txBody>
      </p:sp>
      <p:sp>
        <p:nvSpPr>
          <p:cNvPr id="26" name="矢印: 上 25">
            <a:extLst>
              <a:ext uri="{FF2B5EF4-FFF2-40B4-BE49-F238E27FC236}">
                <a16:creationId xmlns:a16="http://schemas.microsoft.com/office/drawing/2014/main" id="{36571A2E-73C5-482E-9A96-21BD9920FD2D}"/>
              </a:ext>
            </a:extLst>
          </p:cNvPr>
          <p:cNvSpPr/>
          <p:nvPr/>
        </p:nvSpPr>
        <p:spPr>
          <a:xfrm>
            <a:off x="4559371" y="3689630"/>
            <a:ext cx="1101864" cy="2803245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受信データの処理順番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D73827-128D-4337-BE04-8BF501B6E973}"/>
              </a:ext>
            </a:extLst>
          </p:cNvPr>
          <p:cNvSpPr/>
          <p:nvPr/>
        </p:nvSpPr>
        <p:spPr>
          <a:xfrm>
            <a:off x="5767756" y="5746620"/>
            <a:ext cx="872195" cy="74625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70267-CF7D-40D5-BCE0-1557D5C93E91}"/>
              </a:ext>
            </a:extLst>
          </p:cNvPr>
          <p:cNvSpPr/>
          <p:nvPr/>
        </p:nvSpPr>
        <p:spPr>
          <a:xfrm>
            <a:off x="8384340" y="3876526"/>
            <a:ext cx="2926085" cy="1496965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600" dirty="0"/>
              <a:t>セッション～アプリ層データ</a:t>
            </a:r>
            <a:endParaRPr kumimoji="1" lang="en-US" altLang="ja-JP" sz="1600" dirty="0"/>
          </a:p>
          <a:p>
            <a:pPr algn="r"/>
            <a:endParaRPr lang="en-US" altLang="ja-JP" sz="1600" dirty="0"/>
          </a:p>
          <a:p>
            <a:pPr algn="r"/>
            <a:endParaRPr kumimoji="1" lang="en-US" altLang="ja-JP" sz="1600" dirty="0"/>
          </a:p>
          <a:p>
            <a:pPr algn="r"/>
            <a:endParaRPr lang="en-US" altLang="ja-JP" sz="1600" dirty="0"/>
          </a:p>
          <a:p>
            <a:pPr algn="r"/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7E4C633-709D-469F-9FE7-E9E5E3A99603}"/>
              </a:ext>
            </a:extLst>
          </p:cNvPr>
          <p:cNvSpPr/>
          <p:nvPr/>
        </p:nvSpPr>
        <p:spPr>
          <a:xfrm>
            <a:off x="6639951" y="5373491"/>
            <a:ext cx="872195" cy="373127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E7046F-24A9-4EF2-B606-4939FD5E0502}"/>
              </a:ext>
            </a:extLst>
          </p:cNvPr>
          <p:cNvSpPr/>
          <p:nvPr/>
        </p:nvSpPr>
        <p:spPr>
          <a:xfrm>
            <a:off x="7512145" y="5000364"/>
            <a:ext cx="872195" cy="373127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B9BEABDA-15A2-40F7-A76F-A1FEC10B046A}"/>
              </a:ext>
            </a:extLst>
          </p:cNvPr>
          <p:cNvSpPr/>
          <p:nvPr/>
        </p:nvSpPr>
        <p:spPr>
          <a:xfrm>
            <a:off x="8525852" y="4409261"/>
            <a:ext cx="1770867" cy="574259"/>
          </a:xfrm>
          <a:prstGeom prst="wedgeRectCallout">
            <a:avLst>
              <a:gd name="adj1" fmla="val -62166"/>
              <a:gd name="adj2" fmla="val 953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トランスポート層データ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93DD6E0E-DD67-4DA1-B654-90C323422AD1}"/>
              </a:ext>
            </a:extLst>
          </p:cNvPr>
          <p:cNvSpPr/>
          <p:nvPr/>
        </p:nvSpPr>
        <p:spPr>
          <a:xfrm>
            <a:off x="6739253" y="3895839"/>
            <a:ext cx="1545784" cy="574259"/>
          </a:xfrm>
          <a:prstGeom prst="wedgeRectCallout">
            <a:avLst>
              <a:gd name="adj1" fmla="val -14140"/>
              <a:gd name="adj2" fmla="val 2249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ネットワーク層データ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4FCC6A1D-2F78-4568-9F42-0E37E1D50D8C}"/>
              </a:ext>
            </a:extLst>
          </p:cNvPr>
          <p:cNvSpPr/>
          <p:nvPr/>
        </p:nvSpPr>
        <p:spPr>
          <a:xfrm>
            <a:off x="5448170" y="4721411"/>
            <a:ext cx="1468843" cy="574259"/>
          </a:xfrm>
          <a:prstGeom prst="wedgeRectCallout">
            <a:avLst>
              <a:gd name="adj1" fmla="val 8898"/>
              <a:gd name="adj2" fmla="val 1588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データリンク層データ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1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4454399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4454399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4454399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4454399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4454399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4454399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4454399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1890462"/>
            <a:ext cx="914400" cy="91440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E50C77D-7279-4FFE-8EB5-39E0B9C6DFA8}"/>
              </a:ext>
            </a:extLst>
          </p:cNvPr>
          <p:cNvSpPr/>
          <p:nvPr/>
        </p:nvSpPr>
        <p:spPr>
          <a:xfrm>
            <a:off x="264786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3DCC7D-CFD9-4045-B83F-A73B44CC9682}"/>
              </a:ext>
            </a:extLst>
          </p:cNvPr>
          <p:cNvSpPr/>
          <p:nvPr/>
        </p:nvSpPr>
        <p:spPr>
          <a:xfrm>
            <a:off x="8861605" y="1752776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 descr="リモコン">
            <a:extLst>
              <a:ext uri="{FF2B5EF4-FFF2-40B4-BE49-F238E27FC236}">
                <a16:creationId xmlns:a16="http://schemas.microsoft.com/office/drawing/2014/main" id="{DB6C69C8-909A-4C7B-A484-9D2DF396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20" y="3431990"/>
            <a:ext cx="914400" cy="914400"/>
          </a:xfrm>
          <a:prstGeom prst="rect">
            <a:avLst/>
          </a:prstGeom>
        </p:spPr>
      </p:pic>
      <p:pic>
        <p:nvPicPr>
          <p:cNvPr id="49" name="グラフィックス 48" descr="リモコン">
            <a:extLst>
              <a:ext uri="{FF2B5EF4-FFF2-40B4-BE49-F238E27FC236}">
                <a16:creationId xmlns:a16="http://schemas.microsoft.com/office/drawing/2014/main" id="{AADD06E6-2A43-45DE-A702-FFAD8977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469" y="3183722"/>
            <a:ext cx="914400" cy="914400"/>
          </a:xfrm>
          <a:prstGeom prst="rect">
            <a:avLst/>
          </a:prstGeom>
        </p:spPr>
      </p:pic>
      <p:pic>
        <p:nvPicPr>
          <p:cNvPr id="51" name="グラフィックス 50" descr="DVD プレーヤー">
            <a:extLst>
              <a:ext uri="{FF2B5EF4-FFF2-40B4-BE49-F238E27FC236}">
                <a16:creationId xmlns:a16="http://schemas.microsoft.com/office/drawing/2014/main" id="{590FCF4F-7EA8-42B6-B64E-1A49E21AD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996" y="1890462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DVD プレーヤー">
            <a:extLst>
              <a:ext uri="{FF2B5EF4-FFF2-40B4-BE49-F238E27FC236}">
                <a16:creationId xmlns:a16="http://schemas.microsoft.com/office/drawing/2014/main" id="{C5571A71-CF0A-448C-85B5-291A648CB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187" y="1890462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DVD プレーヤー">
            <a:extLst>
              <a:ext uri="{FF2B5EF4-FFF2-40B4-BE49-F238E27FC236}">
                <a16:creationId xmlns:a16="http://schemas.microsoft.com/office/drawing/2014/main" id="{33970688-C7D7-481F-95FE-3D6A7F6E2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8160" y="2529337"/>
            <a:ext cx="914400" cy="914400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E41B93-EC2C-40C6-B957-30E7CAB674A4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 flipV="1">
            <a:off x="10522560" y="2347662"/>
            <a:ext cx="383909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51DB6C-A717-43C9-9009-A322497E1F56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10522560" y="2986537"/>
            <a:ext cx="383909" cy="65438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F75C53-CD55-4F7B-980A-D9FCDF36BC7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195587" y="2347662"/>
            <a:ext cx="412573" cy="63887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 descr="DVD プレーヤー">
            <a:extLst>
              <a:ext uri="{FF2B5EF4-FFF2-40B4-BE49-F238E27FC236}">
                <a16:creationId xmlns:a16="http://schemas.microsoft.com/office/drawing/2014/main" id="{32E373C6-6D6C-4584-AA35-8B918861C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1807" y="2538614"/>
            <a:ext cx="914400" cy="914400"/>
          </a:xfrm>
          <a:prstGeom prst="rect">
            <a:avLst/>
          </a:prstGeom>
        </p:spPr>
      </p:pic>
      <p:cxnSp>
        <p:nvCxnSpPr>
          <p:cNvPr id="88" name="直線コネクタ 64">
            <a:extLst>
              <a:ext uri="{FF2B5EF4-FFF2-40B4-BE49-F238E27FC236}">
                <a16:creationId xmlns:a16="http://schemas.microsoft.com/office/drawing/2014/main" id="{F0698C00-B78B-40F5-89E7-0AE6C37F2011}"/>
              </a:ext>
            </a:extLst>
          </p:cNvPr>
          <p:cNvCxnSpPr>
            <a:cxnSpLocks/>
            <a:stCxn id="21" idx="2"/>
            <a:endCxn id="87" idx="1"/>
          </p:cNvCxnSpPr>
          <p:nvPr/>
        </p:nvCxnSpPr>
        <p:spPr>
          <a:xfrm rot="16200000" flipH="1">
            <a:off x="1550479" y="2584486"/>
            <a:ext cx="190952" cy="631703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64">
            <a:extLst>
              <a:ext uri="{FF2B5EF4-FFF2-40B4-BE49-F238E27FC236}">
                <a16:creationId xmlns:a16="http://schemas.microsoft.com/office/drawing/2014/main" id="{4AB80A16-1E5F-4611-A180-C908319978A1}"/>
              </a:ext>
            </a:extLst>
          </p:cNvPr>
          <p:cNvCxnSpPr>
            <a:cxnSpLocks/>
            <a:stCxn id="87" idx="0"/>
            <a:endCxn id="51" idx="1"/>
          </p:cNvCxnSpPr>
          <p:nvPr/>
        </p:nvCxnSpPr>
        <p:spPr>
          <a:xfrm rot="5400000" flipH="1" flipV="1">
            <a:off x="2577025" y="2189644"/>
            <a:ext cx="190952" cy="506989"/>
          </a:xfrm>
          <a:prstGeom prst="bentConnector2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64">
            <a:extLst>
              <a:ext uri="{FF2B5EF4-FFF2-40B4-BE49-F238E27FC236}">
                <a16:creationId xmlns:a16="http://schemas.microsoft.com/office/drawing/2014/main" id="{6F29055B-23EB-4ED0-BC86-6B76CC615B53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 rot="10800000" flipH="1" flipV="1">
            <a:off x="1961806" y="2995814"/>
            <a:ext cx="82613" cy="893376"/>
          </a:xfrm>
          <a:prstGeom prst="bentConnector3">
            <a:avLst>
              <a:gd name="adj1" fmla="val -27671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64">
            <a:extLst>
              <a:ext uri="{FF2B5EF4-FFF2-40B4-BE49-F238E27FC236}">
                <a16:creationId xmlns:a16="http://schemas.microsoft.com/office/drawing/2014/main" id="{F1631E5F-3A05-4960-AECD-B4EA55E05E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40396" y="2347662"/>
            <a:ext cx="4440791" cy="0"/>
          </a:xfrm>
          <a:prstGeom prst="straightConnector1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F9AD14EE-BF2A-4A7A-BF2F-8ED193D6AC37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872904" y="2347662"/>
            <a:ext cx="1112386" cy="638876"/>
          </a:xfrm>
          <a:prstGeom prst="curvedConnector3">
            <a:avLst>
              <a:gd name="adj1" fmla="val -20550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吹き出し: 四角形 110">
            <a:extLst>
              <a:ext uri="{FF2B5EF4-FFF2-40B4-BE49-F238E27FC236}">
                <a16:creationId xmlns:a16="http://schemas.microsoft.com/office/drawing/2014/main" id="{3FC2A9CC-D7E9-4A1A-AEEC-7AC581FBE7F9}"/>
              </a:ext>
            </a:extLst>
          </p:cNvPr>
          <p:cNvSpPr/>
          <p:nvPr/>
        </p:nvSpPr>
        <p:spPr>
          <a:xfrm>
            <a:off x="9253573" y="1331145"/>
            <a:ext cx="2537973" cy="375684"/>
          </a:xfrm>
          <a:prstGeom prst="wedgeRectCallout">
            <a:avLst>
              <a:gd name="adj1" fmla="val 32794"/>
              <a:gd name="adj2" fmla="val 128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AE35C55C-D353-4E29-B940-44567DFE2CB0}"/>
              </a:ext>
            </a:extLst>
          </p:cNvPr>
          <p:cNvSpPr/>
          <p:nvPr/>
        </p:nvSpPr>
        <p:spPr>
          <a:xfrm>
            <a:off x="61116" y="1331145"/>
            <a:ext cx="2537973" cy="375684"/>
          </a:xfrm>
          <a:prstGeom prst="wedgeRectCallout">
            <a:avLst>
              <a:gd name="adj1" fmla="val 5936"/>
              <a:gd name="adj2" fmla="val 1510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</a:p>
        </p:txBody>
      </p:sp>
      <p:pic>
        <p:nvPicPr>
          <p:cNvPr id="117" name="グラフィックス 116" descr="DVD プレーヤー">
            <a:extLst>
              <a:ext uri="{FF2B5EF4-FFF2-40B4-BE49-F238E27FC236}">
                <a16:creationId xmlns:a16="http://schemas.microsoft.com/office/drawing/2014/main" id="{230AAD39-B74E-439A-AB83-DB3F6E742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4" y="5579168"/>
            <a:ext cx="914400" cy="914400"/>
          </a:xfrm>
          <a:prstGeom prst="rect">
            <a:avLst/>
          </a:prstGeom>
        </p:spPr>
      </p:pic>
      <p:pic>
        <p:nvPicPr>
          <p:cNvPr id="118" name="グラフィックス 117" descr="DVD プレーヤー">
            <a:extLst>
              <a:ext uri="{FF2B5EF4-FFF2-40B4-BE49-F238E27FC236}">
                <a16:creationId xmlns:a16="http://schemas.microsoft.com/office/drawing/2014/main" id="{7CE8C45B-95A4-42B0-802D-F7205E3B2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4" y="6036369"/>
            <a:ext cx="914400" cy="914400"/>
          </a:xfrm>
          <a:prstGeom prst="rect">
            <a:avLst/>
          </a:prstGeom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A56D02A-24F9-47D3-ADAE-2B02D92A7A17}"/>
              </a:ext>
            </a:extLst>
          </p:cNvPr>
          <p:cNvSpPr txBox="1"/>
          <p:nvPr/>
        </p:nvSpPr>
        <p:spPr>
          <a:xfrm>
            <a:off x="1300202" y="5860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ルータ</a:t>
            </a:r>
            <a:endParaRPr kumimoji="1" lang="ja-JP" altLang="en-US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A4500AC6-07AF-40AC-B61D-15119DCB77E8}"/>
              </a:ext>
            </a:extLst>
          </p:cNvPr>
          <p:cNvSpPr txBox="1"/>
          <p:nvPr/>
        </p:nvSpPr>
        <p:spPr>
          <a:xfrm>
            <a:off x="1300202" y="630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ハブ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A947B6C-654F-4311-AA6E-29B80A7F743D}"/>
              </a:ext>
            </a:extLst>
          </p:cNvPr>
          <p:cNvSpPr/>
          <p:nvPr/>
        </p:nvSpPr>
        <p:spPr>
          <a:xfrm>
            <a:off x="4474771" y="4539810"/>
            <a:ext cx="3541221" cy="7462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9233F77-F2AC-446C-9D81-287C82935E79}"/>
              </a:ext>
            </a:extLst>
          </p:cNvPr>
          <p:cNvSpPr/>
          <p:nvPr/>
        </p:nvSpPr>
        <p:spPr>
          <a:xfrm>
            <a:off x="504306" y="4434043"/>
            <a:ext cx="2671156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東京事務所Ａ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5ACDB68-AB47-45CF-9862-495BA85AB8A0}"/>
              </a:ext>
            </a:extLst>
          </p:cNvPr>
          <p:cNvSpPr/>
          <p:nvPr/>
        </p:nvSpPr>
        <p:spPr>
          <a:xfrm>
            <a:off x="9126942" y="4434043"/>
            <a:ext cx="2560752" cy="43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大阪データセンター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吹き出し: 四角形 123">
            <a:extLst>
              <a:ext uri="{FF2B5EF4-FFF2-40B4-BE49-F238E27FC236}">
                <a16:creationId xmlns:a16="http://schemas.microsoft.com/office/drawing/2014/main" id="{259AEC65-B646-4DF4-B0E8-1D524DDBB633}"/>
              </a:ext>
            </a:extLst>
          </p:cNvPr>
          <p:cNvSpPr/>
          <p:nvPr/>
        </p:nvSpPr>
        <p:spPr>
          <a:xfrm>
            <a:off x="100243" y="3259866"/>
            <a:ext cx="1460107" cy="611444"/>
          </a:xfrm>
          <a:prstGeom prst="wedgeRectCallout">
            <a:avLst>
              <a:gd name="adj1" fmla="val 14685"/>
              <a:gd name="adj2" fmla="val -12239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①出口はどこだ？皆に確認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コネクタ: 曲線 124">
            <a:extLst>
              <a:ext uri="{FF2B5EF4-FFF2-40B4-BE49-F238E27FC236}">
                <a16:creationId xmlns:a16="http://schemas.microsoft.com/office/drawing/2014/main" id="{6C0F25E8-D746-4E56-BC9C-8C59FBE60876}"/>
              </a:ext>
            </a:extLst>
          </p:cNvPr>
          <p:cNvCxnSpPr>
            <a:cxnSpLocks/>
          </p:cNvCxnSpPr>
          <p:nvPr/>
        </p:nvCxnSpPr>
        <p:spPr>
          <a:xfrm>
            <a:off x="2044419" y="3165142"/>
            <a:ext cx="290625" cy="7187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曲線 124">
            <a:extLst>
              <a:ext uri="{FF2B5EF4-FFF2-40B4-BE49-F238E27FC236}">
                <a16:creationId xmlns:a16="http://schemas.microsoft.com/office/drawing/2014/main" id="{BBEEFDFC-C623-4B46-85AF-D94D26F0DCB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106703" y="2347662"/>
            <a:ext cx="819293" cy="45253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9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1884</Words>
  <Application>Microsoft Office PowerPoint</Application>
  <PresentationFormat>ワイド画面</PresentationFormat>
  <Paragraphs>426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Meiryo UI</vt:lpstr>
      <vt:lpstr>游ゴシック</vt:lpstr>
      <vt:lpstr>游ゴシック Light</vt:lpstr>
      <vt:lpstr>Arial</vt:lpstr>
      <vt:lpstr>Office テーマ</vt:lpstr>
      <vt:lpstr>ネットワーク基礎講座</vt:lpstr>
      <vt:lpstr>目次</vt:lpstr>
      <vt:lpstr>１．コンピュータにおけるネットワーク</vt:lpstr>
      <vt:lpstr>２．ネットワークの役割</vt:lpstr>
      <vt:lpstr>３．ネットワークの種類</vt:lpstr>
      <vt:lpstr>３．ネットワークの種類</vt:lpstr>
      <vt:lpstr>４．ネットワークの構造</vt:lpstr>
      <vt:lpstr>４．ネットワークの構造</vt:lpstr>
      <vt:lpstr>５．通信例（Webページを見る場合）</vt:lpstr>
      <vt:lpstr>５．通信例（Webページを見る場合）</vt:lpstr>
      <vt:lpstr>５．通信例（Webページを見る場合）</vt:lpstr>
      <vt:lpstr>５．通信例（Webページを見る場合）</vt:lpstr>
      <vt:lpstr>５．通信例（Webページを見る場合）</vt:lpstr>
      <vt:lpstr>５．通信例（Webページを見る場合）</vt:lpstr>
      <vt:lpstr>５．通信例（Webページを見る場合）</vt:lpstr>
      <vt:lpstr>６．物理層のしくみ</vt:lpstr>
      <vt:lpstr>６．物理層のしくみ</vt:lpstr>
      <vt:lpstr>６．物理層のしくみ</vt:lpstr>
      <vt:lpstr>６．物理層のしくみ</vt:lpstr>
      <vt:lpstr>６．物理層のしくみ</vt:lpstr>
      <vt:lpstr>７．リンク層のしくみ</vt:lpstr>
      <vt:lpstr>７．リンク層のしくみ</vt:lpstr>
      <vt:lpstr>７．リンク層のしくみ</vt:lpstr>
      <vt:lpstr>７．リンク層のしくみ</vt:lpstr>
      <vt:lpstr>７．リンク層のしくみ</vt:lpstr>
      <vt:lpstr>７．リンク層のしくみ</vt:lpstr>
      <vt:lpstr>７．リンク層のしくみ</vt:lpstr>
      <vt:lpstr>８．ネットワーク層のしくみ</vt:lpstr>
      <vt:lpstr>８．ネットワーク層のしくみ</vt:lpstr>
      <vt:lpstr>８．ネットワーク層のしくみ</vt:lpstr>
      <vt:lpstr>８．ネットワーク層のしくみ</vt:lpstr>
      <vt:lpstr>８．ネットワーク層のしくみ</vt:lpstr>
      <vt:lpstr>８．ネットワーク層のしくみ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ネットワーク基礎講座</dc:title>
  <dc:creator>shiro</dc:creator>
  <cp:lastModifiedBy>shiro</cp:lastModifiedBy>
  <cp:revision>128</cp:revision>
  <dcterms:created xsi:type="dcterms:W3CDTF">2018-12-31T06:39:27Z</dcterms:created>
  <dcterms:modified xsi:type="dcterms:W3CDTF">2019-02-02T11:34:12Z</dcterms:modified>
</cp:coreProperties>
</file>