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1" r:id="rId5"/>
    <p:sldId id="280" r:id="rId6"/>
    <p:sldId id="275" r:id="rId7"/>
    <p:sldId id="276" r:id="rId8"/>
    <p:sldId id="277" r:id="rId9"/>
    <p:sldId id="257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E74C5-85E1-4414-AC2D-61D0C8476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E81F311-77C2-4202-861E-A625C732B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DCCCF3-6ADE-4576-A658-724AE024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3A73-8771-4960-98F6-7CBC24A0014B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F387EA-6B45-4711-A35B-E9E6372D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0F7B9F-FCF3-473F-8CFF-1BE8281D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A1B5-E1C0-4B86-B125-4A4132092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13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3815A1-7DCA-440F-9509-29359B81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F81B0A-34CF-4030-9725-F566DADDC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B6858D-5FCE-40E8-BA9C-A289A3D5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3A73-8771-4960-98F6-7CBC24A0014B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31C556-D03E-4DCE-B748-D8447795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283D16-BD6F-4EF4-95B9-098FD7A3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A1B5-E1C0-4B86-B125-4A4132092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43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CE1B8B-D1EF-4717-B3B3-F213FD1FB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02D3EB-DDB2-4F21-B595-D9C662071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6995A9-9BF6-47D3-A3A7-BC9B47AA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3A73-8771-4960-98F6-7CBC24A0014B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5E2B24-C208-438E-9980-09A5F309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713505-B2F6-498F-A73E-C6615394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A1B5-E1C0-4B86-B125-4A4132092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26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A5D8AF-0B68-49CF-A178-0D64651C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632B16-E6EF-4AF6-8CDB-C1885715A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75C3E5-C2A2-41BC-9153-1B133520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3A73-8771-4960-98F6-7CBC24A0014B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C6B3E6-0020-45A6-A1AC-F3298B6F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5D5330-54F2-4771-9137-CB79B379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A1B5-E1C0-4B86-B125-4A4132092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63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638141-F918-4FA7-B692-5224FBA7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386880-0C4B-46EA-BA5E-2061BB4FC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D0CC12-96E0-4F7D-BD52-B46C0716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3A73-8771-4960-98F6-7CBC24A0014B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591908-CB70-4C10-8FE6-62E073B4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DF9EDB-04C9-48CB-87CB-4D7A8FFB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A1B5-E1C0-4B86-B125-4A4132092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77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05C53-A86D-4134-9A46-692FE072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48CC12-12CE-4E80-9CBA-70F9956F9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6FD7DB-735D-4231-8A64-A4E4A87A7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9D6DD9-CC8E-4F0A-AD90-4761972F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3A73-8771-4960-98F6-7CBC24A0014B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6931F1-045B-4FBD-AA93-FBAE31EF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03F8B8-98E3-4CC7-883D-302316CB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A1B5-E1C0-4B86-B125-4A4132092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18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55A94-501B-42B2-95B6-49BFE685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310D10-DBD8-4B26-9D22-1FB017B32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7658AE-6CCC-4AE2-AB6B-91D68B478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D713C39-DE98-4333-825B-7BA4C4048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F3358B-92A5-4965-9203-D8E5D7DF7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D1CAB2-CF4F-4236-9D8E-6E294811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3A73-8771-4960-98F6-7CBC24A0014B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8751A3-6271-45ED-B2CB-5E18F595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9F9058E-7C69-4FDC-99AE-76163370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A1B5-E1C0-4B86-B125-4A4132092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52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A79D42-2D3E-4D33-87DC-8437CD5D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E77C819-834C-4396-9A6D-58C8AFA79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3A73-8771-4960-98F6-7CBC24A0014B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C36A7E-8ED8-4BD3-A86F-6C7B4FD2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991C67-43D3-42A1-8514-2F3AB32C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A1B5-E1C0-4B86-B125-4A4132092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65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CBE33B0-204B-4DC2-BAEC-7655FC6D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3A73-8771-4960-98F6-7CBC24A0014B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80BFB7-CB20-4917-866F-2676A22B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044C78-31FC-4FE8-9E90-89569EE4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A1B5-E1C0-4B86-B125-4A4132092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87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F2A40F-05A4-4004-A21F-3C4B99335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D15F17-91F3-4734-A93A-942D7AA63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3344CA-200B-441F-8B17-5931D9CEF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F344A2-1656-42AA-9C41-74799630D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3A73-8771-4960-98F6-7CBC24A0014B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180B9A-4A9E-400D-8CB5-418C3BF5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A179C6-D444-47F3-957B-78443A94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A1B5-E1C0-4B86-B125-4A4132092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39831C-3E1E-43A9-977D-CB08E922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94F54E-4EBC-4337-8C91-BD76EF738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D0AB1B-7CA6-44DA-83A7-C3C263FBD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672D86-364E-4067-BCCB-E0949A43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3A73-8771-4960-98F6-7CBC24A0014B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CF837B-9D9F-40BC-A062-454DCB9C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D0908C-D798-4AFD-8B1B-93554CF4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A1B5-E1C0-4B86-B125-4A4132092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63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2EA6EE3-BC41-4CDC-A510-D2062647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BE8B3F-0863-4353-8E42-99930CEC1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0FDDB5-F82D-451D-A5B2-F38782896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A3A73-8771-4960-98F6-7CBC24A0014B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F9AD66-D99B-4DD5-926C-395B3E9B7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2B33A0-313B-4681-BB74-3EFA529C3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7A1B5-E1C0-4B86-B125-4A4132092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8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89737D-52A9-46EF-9A6C-5B7F9F4B41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組織考察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AFB73C7-826F-4AD2-89F0-F5FA60EF90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70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9FD6C5-DDDD-4DC3-882E-4C6726F3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C5416-929D-40D8-B5DC-9F376A2FE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業務における問題は大きく以下２つ。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１．本来のサービスレベルを維持できていない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２．役割と業務内容が乖離している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0562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A69B1F-39E1-4FA7-8253-C80C3A15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C8B8C7F-35C3-4F72-A2BF-5FCF10D9274B}"/>
              </a:ext>
            </a:extLst>
          </p:cNvPr>
          <p:cNvSpPr/>
          <p:nvPr/>
        </p:nvSpPr>
        <p:spPr>
          <a:xfrm>
            <a:off x="363984" y="1917577"/>
            <a:ext cx="2015232" cy="78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本来のサービスレベル</a:t>
            </a:r>
            <a:r>
              <a:rPr lang="en-US" altLang="ja-JP" sz="1400" dirty="0"/>
              <a:t>(24/365)</a:t>
            </a:r>
            <a:r>
              <a:rPr lang="ja-JP" altLang="en-US" sz="1400" dirty="0"/>
              <a:t>を維持できていない</a:t>
            </a:r>
            <a:endParaRPr kumimoji="1" lang="ja-JP" altLang="en-US" sz="1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490DF61-6E0D-498C-8BF6-3237E449B603}"/>
              </a:ext>
            </a:extLst>
          </p:cNvPr>
          <p:cNvSpPr/>
          <p:nvPr/>
        </p:nvSpPr>
        <p:spPr>
          <a:xfrm>
            <a:off x="2689933" y="1917577"/>
            <a:ext cx="2015232" cy="78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そのような体制が組まれていない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E163B63-4087-4514-ACB3-5854B0441849}"/>
              </a:ext>
            </a:extLst>
          </p:cNvPr>
          <p:cNvSpPr/>
          <p:nvPr/>
        </p:nvSpPr>
        <p:spPr>
          <a:xfrm>
            <a:off x="5015882" y="1917577"/>
            <a:ext cx="2015232" cy="78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本来実施すべき体制で対応できない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0AE5776-3A4A-4302-8112-571D4E39949E}"/>
              </a:ext>
            </a:extLst>
          </p:cNvPr>
          <p:cNvSpPr/>
          <p:nvPr/>
        </p:nvSpPr>
        <p:spPr>
          <a:xfrm>
            <a:off x="2689933" y="3038382"/>
            <a:ext cx="2015232" cy="78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要員を確保することができない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B6DEA27-F57C-4B44-BB07-BFE10D1827E9}"/>
              </a:ext>
            </a:extLst>
          </p:cNvPr>
          <p:cNvSpPr/>
          <p:nvPr/>
        </p:nvSpPr>
        <p:spPr>
          <a:xfrm>
            <a:off x="5007004" y="3038382"/>
            <a:ext cx="2015232" cy="78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当初の見込みより業務が増えている</a:t>
            </a:r>
            <a:endParaRPr kumimoji="1" lang="ja-JP" altLang="en-US" sz="1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0C9B856-ACE9-4382-B37B-5D0551B17CCC}"/>
              </a:ext>
            </a:extLst>
          </p:cNvPr>
          <p:cNvSpPr/>
          <p:nvPr/>
        </p:nvSpPr>
        <p:spPr>
          <a:xfrm>
            <a:off x="7332953" y="3038382"/>
            <a:ext cx="2015232" cy="78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業務自動化が進んでいない</a:t>
            </a:r>
            <a:endParaRPr kumimoji="1" lang="ja-JP" altLang="en-US" sz="14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F86C043-8893-448F-82E2-DEB7C03D99BC}"/>
              </a:ext>
            </a:extLst>
          </p:cNvPr>
          <p:cNvSpPr/>
          <p:nvPr/>
        </p:nvSpPr>
        <p:spPr>
          <a:xfrm>
            <a:off x="9658902" y="3038382"/>
            <a:ext cx="2015232" cy="78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自動化に関する知見が無い</a:t>
            </a:r>
            <a:endParaRPr kumimoji="1" lang="ja-JP" altLang="en-US" sz="14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A6F9E9E-6765-4321-AD67-81B2E701DADA}"/>
              </a:ext>
            </a:extLst>
          </p:cNvPr>
          <p:cNvSpPr/>
          <p:nvPr/>
        </p:nvSpPr>
        <p:spPr>
          <a:xfrm>
            <a:off x="9658902" y="4037119"/>
            <a:ext cx="2015232" cy="78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自動化に割く時間がない</a:t>
            </a:r>
            <a:endParaRPr lang="en-US" altLang="ja-JP" sz="1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5735734-42C7-454F-A46A-EBD847E0F5BC}"/>
              </a:ext>
            </a:extLst>
          </p:cNvPr>
          <p:cNvSpPr/>
          <p:nvPr/>
        </p:nvSpPr>
        <p:spPr>
          <a:xfrm>
            <a:off x="363984" y="5711639"/>
            <a:ext cx="2015232" cy="78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役割と業務内容が乖離している</a:t>
            </a:r>
            <a:endParaRPr kumimoji="1" lang="ja-JP" altLang="en-US" sz="105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11E3032-246B-4FFF-9A25-7FE3BC877E5C}"/>
              </a:ext>
            </a:extLst>
          </p:cNvPr>
          <p:cNvSpPr/>
          <p:nvPr/>
        </p:nvSpPr>
        <p:spPr>
          <a:xfrm>
            <a:off x="2689933" y="5711639"/>
            <a:ext cx="2015232" cy="78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各組織の果たす役割がぶれている</a:t>
            </a:r>
            <a:endParaRPr lang="en-US" altLang="ja-JP" sz="14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C4A0E86-F006-42B9-8452-2FBFE544673A}"/>
              </a:ext>
            </a:extLst>
          </p:cNvPr>
          <p:cNvSpPr/>
          <p:nvPr/>
        </p:nvSpPr>
        <p:spPr>
          <a:xfrm>
            <a:off x="5015882" y="5711639"/>
            <a:ext cx="2015232" cy="78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組織ミッションが浸透していない</a:t>
            </a:r>
            <a:endParaRPr lang="en-US" altLang="ja-JP" sz="14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08F6DC3-E63F-4CF9-AD9B-E5389027AC3E}"/>
              </a:ext>
            </a:extLst>
          </p:cNvPr>
          <p:cNvSpPr/>
          <p:nvPr/>
        </p:nvSpPr>
        <p:spPr>
          <a:xfrm>
            <a:off x="7332953" y="5711639"/>
            <a:ext cx="2015232" cy="78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ミッションに合わせて体制を変えることが難しい</a:t>
            </a:r>
            <a:endParaRPr lang="en-US" altLang="ja-JP" sz="1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55F311-AF57-45B2-8413-FAE66B37CA79}"/>
              </a:ext>
            </a:extLst>
          </p:cNvPr>
          <p:cNvSpPr/>
          <p:nvPr/>
        </p:nvSpPr>
        <p:spPr>
          <a:xfrm>
            <a:off x="9650024" y="5711639"/>
            <a:ext cx="2015232" cy="78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変化に柔軟に対応できる組織風土がない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29367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A69B1F-39E1-4FA7-8253-C80C3A15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5735734-42C7-454F-A46A-EBD847E0F5BC}"/>
              </a:ext>
            </a:extLst>
          </p:cNvPr>
          <p:cNvSpPr/>
          <p:nvPr/>
        </p:nvSpPr>
        <p:spPr>
          <a:xfrm>
            <a:off x="4935983" y="4175802"/>
            <a:ext cx="2015232" cy="78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アカウント体制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→運用拡大提案？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11E3032-246B-4FFF-9A25-7FE3BC877E5C}"/>
              </a:ext>
            </a:extLst>
          </p:cNvPr>
          <p:cNvSpPr/>
          <p:nvPr/>
        </p:nvSpPr>
        <p:spPr>
          <a:xfrm>
            <a:off x="4935983" y="5152345"/>
            <a:ext cx="2015232" cy="78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運用体制</a:t>
            </a:r>
            <a:endParaRPr lang="en-US" altLang="ja-JP" sz="14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C4A0E86-F006-42B9-8452-2FBFE544673A}"/>
              </a:ext>
            </a:extLst>
          </p:cNvPr>
          <p:cNvSpPr/>
          <p:nvPr/>
        </p:nvSpPr>
        <p:spPr>
          <a:xfrm>
            <a:off x="4935983" y="1885995"/>
            <a:ext cx="2015232" cy="78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顧客</a:t>
            </a:r>
            <a:endParaRPr lang="en-US" altLang="ja-JP" sz="14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08F6DC3-E63F-4CF9-AD9B-E5389027AC3E}"/>
              </a:ext>
            </a:extLst>
          </p:cNvPr>
          <p:cNvSpPr/>
          <p:nvPr/>
        </p:nvSpPr>
        <p:spPr>
          <a:xfrm>
            <a:off x="2157272" y="3030898"/>
            <a:ext cx="2015232" cy="78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親会社</a:t>
            </a:r>
            <a:endParaRPr lang="en-US" altLang="ja-JP" sz="1400" dirty="0"/>
          </a:p>
          <a:p>
            <a:pPr algn="ctr"/>
            <a:r>
              <a:rPr lang="ja-JP" altLang="en-US" sz="1400" dirty="0"/>
              <a:t>→プロジェクト型提案？</a:t>
            </a:r>
            <a:endParaRPr lang="en-US" altLang="ja-JP" sz="1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55F311-AF57-45B2-8413-FAE66B37CA79}"/>
              </a:ext>
            </a:extLst>
          </p:cNvPr>
          <p:cNvSpPr/>
          <p:nvPr/>
        </p:nvSpPr>
        <p:spPr>
          <a:xfrm>
            <a:off x="7688058" y="3030898"/>
            <a:ext cx="2015232" cy="78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営業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410120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324E0B-E0BB-4DF7-AF4D-1F39156D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C4AE35-61BC-4E5C-B5D3-387B88DB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達成すべき目標と目標の妨げになっている行動を洗い出す。</a:t>
            </a:r>
          </a:p>
        </p:txBody>
      </p:sp>
    </p:spTree>
    <p:extLst>
      <p:ext uri="{BB962C8B-B14F-4D97-AF65-F5344CB8AC3E}">
        <p14:creationId xmlns:p14="http://schemas.microsoft.com/office/powerpoint/2010/main" val="379131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9FD6C5-DDDD-4DC3-882E-4C6726F3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C5416-929D-40D8-B5DC-9F376A2FE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自らの立ち位置から見た問題は大きく以下２つ。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1400" dirty="0"/>
              <a:t>（</a:t>
            </a:r>
            <a:r>
              <a:rPr lang="en-US" altLang="ja-JP" sz="1400" dirty="0"/>
              <a:t>※</a:t>
            </a:r>
            <a:r>
              <a:rPr lang="ja-JP" altLang="en-US" sz="1400" dirty="0"/>
              <a:t>）まだ分析段階であり、以下２つは問題の「根本原因」なのか根本問題に由来する「事象」なのかはわからない。</a:t>
            </a:r>
            <a:endParaRPr lang="en-US" altLang="ja-JP" sz="1400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１．組織への帰属意識が希薄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２．組織間の連携ができていない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24965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3F4FE9-50B4-48A1-8A71-E320636A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AC733C-A380-476F-A019-FF3F7546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/>
              <a:t>１．売上が拡大できていない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２．サービス品質が安定しない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３．</a:t>
            </a:r>
            <a:r>
              <a:rPr kumimoji="1" lang="en-US" altLang="ja-JP" sz="2000" dirty="0"/>
              <a:t>SE</a:t>
            </a:r>
            <a:r>
              <a:rPr kumimoji="1" lang="ja-JP" altLang="en-US" sz="2000" dirty="0"/>
              <a:t>が疲弊している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４．部署の果たす役割があいまい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５．競合他社が増えている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６．効果的なソリューションを提供できていない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７．組織間でお互いの仕事を批判している</a:t>
            </a:r>
          </a:p>
        </p:txBody>
      </p:sp>
    </p:spTree>
    <p:extLst>
      <p:ext uri="{BB962C8B-B14F-4D97-AF65-F5344CB8AC3E}">
        <p14:creationId xmlns:p14="http://schemas.microsoft.com/office/powerpoint/2010/main" val="358269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A2774F-7618-4511-80C9-6527879B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B241F66-6EE4-4553-95C2-5C0845CC7282}"/>
              </a:ext>
            </a:extLst>
          </p:cNvPr>
          <p:cNvSpPr/>
          <p:nvPr/>
        </p:nvSpPr>
        <p:spPr>
          <a:xfrm>
            <a:off x="838200" y="2104009"/>
            <a:ext cx="1615736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売上が拡大できていない</a:t>
            </a:r>
            <a:endParaRPr kumimoji="1" lang="en-US" altLang="ja-JP" sz="1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52C3D3A-64D1-46B2-9A2D-48790D57B0C5}"/>
              </a:ext>
            </a:extLst>
          </p:cNvPr>
          <p:cNvSpPr/>
          <p:nvPr/>
        </p:nvSpPr>
        <p:spPr>
          <a:xfrm>
            <a:off x="4034162" y="2104009"/>
            <a:ext cx="1615736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サービス品質が安定しない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14791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BA95CA-5342-42CF-9421-645B58C9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55BCAC-044A-4ADB-9B18-03BE865FC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M365</a:t>
            </a:r>
            <a:r>
              <a:rPr kumimoji="1" lang="ja-JP" altLang="en-US" dirty="0"/>
              <a:t>概要</a:t>
            </a:r>
            <a:endParaRPr kumimoji="1" lang="en-US" altLang="ja-JP" dirty="0"/>
          </a:p>
          <a:p>
            <a:r>
              <a:rPr lang="en-US" altLang="ja-JP" dirty="0"/>
              <a:t>Microsoft 365 Apps</a:t>
            </a:r>
          </a:p>
          <a:p>
            <a:r>
              <a:rPr lang="en-US" altLang="ja-JP" dirty="0"/>
              <a:t>Exchange</a:t>
            </a:r>
          </a:p>
          <a:p>
            <a:r>
              <a:rPr kumimoji="1" lang="en-US" altLang="ja-JP" dirty="0"/>
              <a:t>SharePoint</a:t>
            </a:r>
          </a:p>
          <a:p>
            <a:r>
              <a:rPr lang="en-US" altLang="ja-JP" dirty="0"/>
              <a:t>Teams</a:t>
            </a:r>
          </a:p>
          <a:p>
            <a:r>
              <a:rPr kumimoji="1" lang="ja-JP" altLang="en-US" dirty="0"/>
              <a:t>デバイス管理</a:t>
            </a:r>
            <a:endParaRPr kumimoji="1" lang="en-US" altLang="ja-JP" dirty="0"/>
          </a:p>
          <a:p>
            <a:r>
              <a:rPr lang="ja-JP" altLang="en-US" dirty="0"/>
              <a:t>アクセス管理</a:t>
            </a:r>
            <a:endParaRPr lang="en-US" altLang="ja-JP" dirty="0"/>
          </a:p>
          <a:p>
            <a:r>
              <a:rPr lang="ja-JP" altLang="en-US" dirty="0"/>
              <a:t>セキュリティ管理</a:t>
            </a:r>
            <a:endParaRPr lang="en-US" altLang="ja-JP" dirty="0"/>
          </a:p>
          <a:p>
            <a:r>
              <a:rPr lang="en-US" altLang="ja-JP" dirty="0" err="1"/>
              <a:t>PowerPlatform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354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7123</TotalTime>
  <Words>304</Words>
  <Application>Microsoft Office PowerPoint</Application>
  <PresentationFormat>ワイド画面</PresentationFormat>
  <Paragraphs>53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組織考察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目次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M365アーキテクチャ 勉強会</dc:title>
  <dc:creator>nomu hirohiro</dc:creator>
  <cp:lastModifiedBy>nomu hirohiro</cp:lastModifiedBy>
  <cp:revision>259</cp:revision>
  <dcterms:created xsi:type="dcterms:W3CDTF">2021-04-15T13:32:59Z</dcterms:created>
  <dcterms:modified xsi:type="dcterms:W3CDTF">2021-05-05T13:59:23Z</dcterms:modified>
</cp:coreProperties>
</file>