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2" r:id="rId7"/>
    <p:sldId id="270" r:id="rId8"/>
    <p:sldId id="272" r:id="rId9"/>
    <p:sldId id="273" r:id="rId10"/>
    <p:sldId id="274" r:id="rId11"/>
    <p:sldId id="261" r:id="rId12"/>
    <p:sldId id="260" r:id="rId13"/>
    <p:sldId id="271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C2EFD06-F75F-48FA-AC12-54E6D2D49948}">
          <p14:sldIdLst>
            <p14:sldId id="256"/>
            <p14:sldId id="257"/>
            <p14:sldId id="258"/>
            <p14:sldId id="275"/>
            <p14:sldId id="259"/>
            <p14:sldId id="262"/>
            <p14:sldId id="270"/>
            <p14:sldId id="272"/>
            <p14:sldId id="273"/>
            <p14:sldId id="274"/>
            <p14:sldId id="261"/>
            <p14:sldId id="260"/>
            <p14:sldId id="271"/>
            <p14:sldId id="263"/>
          </p14:sldIdLst>
        </p14:section>
        <p14:section name="Power Platform" id="{C8EEE263-75C6-435C-BD38-FC2BD8A265F2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E74C5-85E1-4414-AC2D-61D0C8476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81F311-77C2-4202-861E-A625C732B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CCCF3-6ADE-4576-A658-724AE024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387EA-6B45-4711-A35B-E9E6372D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F7B9F-FCF3-473F-8CFF-1BE8281D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13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815A1-7DCA-440F-9509-29359B8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F81B0A-34CF-4030-9725-F566DADDC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B6858D-5FCE-40E8-BA9C-A289A3D5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1C556-D03E-4DCE-B748-D8447795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83D16-BD6F-4EF4-95B9-098FD7A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43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CE1B8B-D1EF-4717-B3B3-F213FD1FB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02D3EB-DDB2-4F21-B595-D9C662071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995A9-9BF6-47D3-A3A7-BC9B47AA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5E2B24-C208-438E-9980-09A5F309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713505-B2F6-498F-A73E-C6615394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26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5D8AF-0B68-49CF-A178-0D64651C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632B16-E6EF-4AF6-8CDB-C1885715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75C3E5-C2A2-41BC-9153-1B133520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C6B3E6-0020-45A6-A1AC-F3298B6F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5D5330-54F2-4771-9137-CB79B379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63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38141-F918-4FA7-B692-5224FBA7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386880-0C4B-46EA-BA5E-2061BB4FC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D0CC12-96E0-4F7D-BD52-B46C0716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591908-CB70-4C10-8FE6-62E073B4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DF9EDB-04C9-48CB-87CB-4D7A8FFB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77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05C53-A86D-4134-9A46-692FE072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48CC12-12CE-4E80-9CBA-70F9956F9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6FD7DB-735D-4231-8A64-A4E4A87A7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D6DD9-CC8E-4F0A-AD90-4761972F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6931F1-045B-4FBD-AA93-FBAE31EF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03F8B8-98E3-4CC7-883D-302316CB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18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55A94-501B-42B2-95B6-49BFE685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310D10-DBD8-4B26-9D22-1FB017B3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7658AE-6CCC-4AE2-AB6B-91D68B478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713C39-DE98-4333-825B-7BA4C4048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F3358B-92A5-4965-9203-D8E5D7DF7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D1CAB2-CF4F-4236-9D8E-6E294811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8751A3-6271-45ED-B2CB-5E18F59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F9058E-7C69-4FDC-99AE-76163370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52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A79D42-2D3E-4D33-87DC-8437CD5D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77C819-834C-4396-9A6D-58C8AFA7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C36A7E-8ED8-4BD3-A86F-6C7B4FD2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991C67-43D3-42A1-8514-2F3AB32C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6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BE33B0-204B-4DC2-BAEC-7655FC6D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80BFB7-CB20-4917-866F-2676A22B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044C78-31FC-4FE8-9E90-89569EE4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87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2A40F-05A4-4004-A21F-3C4B9933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15F17-91F3-4734-A93A-942D7AA6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3344CA-200B-441F-8B17-5931D9CEF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F344A2-1656-42AA-9C41-74799630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180B9A-4A9E-400D-8CB5-418C3BF5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A179C6-D444-47F3-957B-78443A94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9831C-3E1E-43A9-977D-CB08E922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94F54E-4EBC-4337-8C91-BD76EF738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D0AB1B-7CA6-44DA-83A7-C3C263FB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672D86-364E-4067-BCCB-E0949A43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CF837B-9D9F-40BC-A062-454DCB9C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D0908C-D798-4AFD-8B1B-93554CF4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3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EA6EE3-BC41-4CDC-A510-D2062647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BE8B3F-0863-4353-8E42-99930CEC1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FDDB5-F82D-451D-A5B2-F38782896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F9AD66-D99B-4DD5-926C-395B3E9B7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2B33A0-313B-4681-BB74-3EFA529C3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8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23.jpe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23.jpe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23.jpe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23.jpe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9737D-52A9-46EF-9A6C-5B7F9F4B4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M365</a:t>
            </a:r>
            <a:r>
              <a:rPr lang="ja-JP" altLang="en-US" dirty="0"/>
              <a:t>アーキテクチャ</a:t>
            </a:r>
            <a:br>
              <a:rPr lang="en-US" altLang="ja-JP" dirty="0"/>
            </a:br>
            <a:r>
              <a:rPr lang="ja-JP" altLang="en-US" dirty="0"/>
              <a:t>勉強会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FB73C7-826F-4AD2-89F0-F5FA60EF9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70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FF3C-21FB-4C71-9C5D-28283AF8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 Apps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kumimoji="1" lang="ja-JP" altLang="en-US" dirty="0"/>
              <a:t>展開フェーズ注意点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BBBC6-44DA-4177-B282-96ABFD3D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展開フェーズにおける主な注意点としては以下のようなものがある。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バージョン</a:t>
            </a:r>
            <a:endParaRPr lang="en-US" altLang="ja-JP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ja-JP" sz="2300" dirty="0"/>
              <a:t>Windows 10</a:t>
            </a:r>
            <a:r>
              <a:rPr lang="ja-JP" altLang="en-US" sz="2300" dirty="0"/>
              <a:t>のような機能アップグレードがあるため、導入時のバージョンによって利用できる機能に制限がある。特にマクロ動作等については十分に検証されたバージョンで導入するのが望ましい。</a:t>
            </a:r>
            <a:endParaRPr lang="en-US" altLang="ja-JP" sz="2300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dirty="0"/>
              <a:t>アーキテクチャ</a:t>
            </a:r>
            <a:endParaRPr lang="en-US" altLang="ja-JP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ja-JP" sz="2300" dirty="0"/>
              <a:t>Office</a:t>
            </a:r>
            <a:r>
              <a:rPr lang="ja-JP" altLang="en-US" sz="2300" dirty="0"/>
              <a:t>製品のアーキテクチャ（</a:t>
            </a:r>
            <a:r>
              <a:rPr lang="en-US" altLang="ja-JP" sz="2300" dirty="0"/>
              <a:t>32bit</a:t>
            </a:r>
            <a:r>
              <a:rPr lang="ja-JP" altLang="en-US" sz="2300" dirty="0"/>
              <a:t>か</a:t>
            </a:r>
            <a:r>
              <a:rPr lang="en-US" altLang="ja-JP" sz="2300" dirty="0"/>
              <a:t>64bit</a:t>
            </a:r>
            <a:r>
              <a:rPr lang="ja-JP" altLang="en-US" sz="2300" dirty="0"/>
              <a:t>）は全て統一する必要がある。例えば、使用している</a:t>
            </a:r>
            <a:r>
              <a:rPr lang="en-US" altLang="ja-JP" sz="2300" dirty="0"/>
              <a:t>Visio</a:t>
            </a:r>
            <a:r>
              <a:rPr lang="ja-JP" altLang="en-US" sz="2300" dirty="0"/>
              <a:t>が</a:t>
            </a:r>
            <a:r>
              <a:rPr lang="en-US" altLang="ja-JP" sz="2300" dirty="0"/>
              <a:t>32bit</a:t>
            </a:r>
            <a:r>
              <a:rPr lang="ja-JP" altLang="en-US" sz="2300" dirty="0"/>
              <a:t>であれば</a:t>
            </a:r>
            <a:r>
              <a:rPr lang="en-US" altLang="ja-JP" sz="2300" dirty="0"/>
              <a:t>32bit</a:t>
            </a:r>
            <a:r>
              <a:rPr lang="ja-JP" altLang="en-US" sz="2300" dirty="0"/>
              <a:t>版の</a:t>
            </a:r>
            <a:r>
              <a:rPr lang="en-US" altLang="ja-JP" sz="2300" dirty="0"/>
              <a:t>M365 Apps</a:t>
            </a:r>
            <a:r>
              <a:rPr lang="ja-JP" altLang="en-US" sz="2300" dirty="0"/>
              <a:t>のインストールが必要となる。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dirty="0"/>
              <a:t>対象製品</a:t>
            </a:r>
            <a:endParaRPr lang="en-US" altLang="ja-JP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ja-JP" altLang="en-US" sz="2300" dirty="0"/>
              <a:t>指定しなければ、</a:t>
            </a:r>
            <a:r>
              <a:rPr lang="en-US" altLang="ja-JP" sz="2300" dirty="0"/>
              <a:t>Teams</a:t>
            </a:r>
            <a:r>
              <a:rPr lang="ja-JP" altLang="en-US" sz="2300" dirty="0"/>
              <a:t>や</a:t>
            </a:r>
            <a:r>
              <a:rPr lang="en-US" altLang="ja-JP" sz="2300" dirty="0"/>
              <a:t>Access</a:t>
            </a:r>
            <a:r>
              <a:rPr lang="ja-JP" altLang="en-US" sz="2300" dirty="0"/>
              <a:t>も含めすべての</a:t>
            </a:r>
            <a:r>
              <a:rPr lang="en-US" altLang="ja-JP" sz="2300" dirty="0"/>
              <a:t>Office</a:t>
            </a:r>
            <a:r>
              <a:rPr lang="ja-JP" altLang="en-US" sz="2300" dirty="0"/>
              <a:t>製品がインストールされる。不要な製品であれば展開時に対象から除外するよう設定する。</a:t>
            </a:r>
            <a:endParaRPr lang="en-US" altLang="ja-JP" sz="2300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ja-JP" altLang="en-US" dirty="0"/>
              <a:t>旧</a:t>
            </a:r>
            <a:r>
              <a:rPr lang="en-US" altLang="ja-JP" dirty="0"/>
              <a:t>Office</a:t>
            </a:r>
            <a:r>
              <a:rPr lang="ja-JP" altLang="en-US" dirty="0"/>
              <a:t>製品</a:t>
            </a:r>
            <a:endParaRPr lang="en-US" altLang="ja-JP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ja-JP" altLang="en-US" sz="2300" dirty="0"/>
              <a:t>旧</a:t>
            </a:r>
            <a:r>
              <a:rPr lang="en-US" altLang="ja-JP" sz="2300" dirty="0"/>
              <a:t>Office</a:t>
            </a:r>
            <a:r>
              <a:rPr lang="ja-JP" altLang="en-US" sz="2300" dirty="0"/>
              <a:t>製品が不要であれば導入時にアンインストールすることが可能である。ただし特定製品のアンインストールではなく</a:t>
            </a:r>
            <a:r>
              <a:rPr lang="en-US" altLang="ja-JP" sz="2300" dirty="0"/>
              <a:t>Office</a:t>
            </a:r>
            <a:r>
              <a:rPr lang="ja-JP" altLang="en-US" sz="2300" dirty="0"/>
              <a:t>製品すべて（</a:t>
            </a:r>
            <a:r>
              <a:rPr lang="en-US" altLang="ja-JP" sz="2300" dirty="0"/>
              <a:t>Visio</a:t>
            </a:r>
            <a:r>
              <a:rPr lang="ja-JP" altLang="en-US" sz="2300" dirty="0"/>
              <a:t>、</a:t>
            </a:r>
            <a:r>
              <a:rPr lang="en-US" altLang="ja-JP" sz="2300" dirty="0"/>
              <a:t>Access</a:t>
            </a:r>
            <a:r>
              <a:rPr lang="ja-JP" altLang="en-US" sz="2300" dirty="0"/>
              <a:t>含む）がアンインストールされる。</a:t>
            </a:r>
            <a:endParaRPr lang="en-US" altLang="ja-JP" sz="2300" dirty="0"/>
          </a:p>
        </p:txBody>
      </p:sp>
    </p:spTree>
    <p:extLst>
      <p:ext uri="{BB962C8B-B14F-4D97-AF65-F5344CB8AC3E}">
        <p14:creationId xmlns:p14="http://schemas.microsoft.com/office/powerpoint/2010/main" val="95770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FF3C-21FB-4C71-9C5D-28283AF8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 Apps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kumimoji="1" lang="ja-JP" altLang="en-US" dirty="0"/>
              <a:t>運用フェーズ（更新）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BBBC6-44DA-4177-B282-96ABFD3D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通常の</a:t>
            </a:r>
            <a:r>
              <a:rPr kumimoji="1" lang="en-US" altLang="ja-JP" dirty="0"/>
              <a:t>Office</a:t>
            </a:r>
            <a:r>
              <a:rPr kumimoji="1" lang="ja-JP" altLang="en-US" dirty="0"/>
              <a:t>製品と異なり、定期的に新機能が追加される。</a:t>
            </a:r>
            <a:r>
              <a:rPr lang="en-US" altLang="ja-JP" dirty="0"/>
              <a:t>3</a:t>
            </a:r>
            <a:r>
              <a:rPr lang="ja-JP" altLang="en-US" dirty="0"/>
              <a:t>つの主要な更新チャネルがあり、それぞれサポート期間が異なる。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lvl="1"/>
            <a:r>
              <a:rPr kumimoji="1" lang="ja-JP" altLang="en-US" dirty="0"/>
              <a:t>最新チャネル：新機能リリース次第、即時追加される。</a:t>
            </a:r>
            <a:endParaRPr kumimoji="1" lang="en-US" altLang="ja-JP" dirty="0"/>
          </a:p>
          <a:p>
            <a:pPr lvl="1"/>
            <a:r>
              <a:rPr lang="ja-JP" altLang="en-US" dirty="0"/>
              <a:t>月次エンタープライズチャネル：毎月新機能が追加される。</a:t>
            </a:r>
            <a:endParaRPr lang="en-US" altLang="ja-JP" dirty="0"/>
          </a:p>
          <a:p>
            <a:pPr lvl="1"/>
            <a:r>
              <a:rPr kumimoji="1" lang="ja-JP" altLang="en-US" dirty="0"/>
              <a:t>半期エンタープライズチャネル：年に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回新機能が追加される。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セキュリティ更新プログラムは毎月リリースされ、</a:t>
            </a:r>
            <a:r>
              <a:rPr kumimoji="1" lang="en-US" altLang="ja-JP" dirty="0"/>
              <a:t>OS</a:t>
            </a:r>
            <a:r>
              <a:rPr kumimoji="1" lang="ja-JP" altLang="en-US" dirty="0"/>
              <a:t>同様に累積パッチとなる。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）月次、半期チャネルの機能リリース時はセキュリティ更新プログラムも含めてリリースされる。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282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FF3C-21FB-4C71-9C5D-28283AF8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 Apps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kumimoji="1" lang="ja-JP" altLang="en-US" dirty="0"/>
              <a:t>運用フェーズ（更新）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BBBC6-44DA-4177-B282-96ABFD3D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Microsoft 365 Apps</a:t>
            </a:r>
            <a:r>
              <a:rPr kumimoji="1" lang="ja-JP" altLang="en-US" dirty="0"/>
              <a:t>の機能およびセキュリティ更新プログラムは</a:t>
            </a:r>
            <a:r>
              <a:rPr kumimoji="1" lang="en-US" altLang="ja-JP" dirty="0"/>
              <a:t>WSUS</a:t>
            </a:r>
            <a:r>
              <a:rPr kumimoji="1" lang="ja-JP" altLang="en-US" dirty="0"/>
              <a:t>で配布できない。このため、通常は</a:t>
            </a:r>
            <a:r>
              <a:rPr lang="en-US" altLang="ja-JP" dirty="0"/>
              <a:t>MECM</a:t>
            </a:r>
            <a:r>
              <a:rPr lang="ja-JP" altLang="en-US" dirty="0"/>
              <a:t>を利用するか、インターネットから直接取得する。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また、更新チャネルについては初期インストール時に設定するかグループポリシーで設定する。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675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FF3C-21FB-4C71-9C5D-28283AF8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 Apps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kumimoji="1" lang="ja-JP" altLang="en-US" dirty="0"/>
              <a:t>展開フェーズ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37148400-FA25-47B3-B72F-4EBC3C774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90913"/>
              </p:ext>
            </p:extLst>
          </p:nvPr>
        </p:nvGraphicFramePr>
        <p:xfrm>
          <a:off x="838199" y="2015806"/>
          <a:ext cx="103121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038">
                  <a:extLst>
                    <a:ext uri="{9D8B030D-6E8A-4147-A177-3AD203B41FA5}">
                      <a16:colId xmlns:a16="http://schemas.microsoft.com/office/drawing/2014/main" val="2964894824"/>
                    </a:ext>
                  </a:extLst>
                </a:gridCol>
                <a:gridCol w="2578038">
                  <a:extLst>
                    <a:ext uri="{9D8B030D-6E8A-4147-A177-3AD203B41FA5}">
                      <a16:colId xmlns:a16="http://schemas.microsoft.com/office/drawing/2014/main" val="1039082176"/>
                    </a:ext>
                  </a:extLst>
                </a:gridCol>
                <a:gridCol w="2578038">
                  <a:extLst>
                    <a:ext uri="{9D8B030D-6E8A-4147-A177-3AD203B41FA5}">
                      <a16:colId xmlns:a16="http://schemas.microsoft.com/office/drawing/2014/main" val="215958138"/>
                    </a:ext>
                  </a:extLst>
                </a:gridCol>
                <a:gridCol w="2578038">
                  <a:extLst>
                    <a:ext uri="{9D8B030D-6E8A-4147-A177-3AD203B41FA5}">
                      <a16:colId xmlns:a16="http://schemas.microsoft.com/office/drawing/2014/main" val="281539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共有フォルダ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資産管理システム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MECM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15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展開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メンテナンス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72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7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0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FF3C-21FB-4C71-9C5D-28283AF8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 Apps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kumimoji="1" lang="ja-JP" altLang="en-US" dirty="0"/>
              <a:t>運用フェーズ（認証）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BBBC6-44DA-4177-B282-96ABFD3D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M365 Apps</a:t>
            </a:r>
            <a:r>
              <a:rPr lang="ja-JP" altLang="en-US" sz="2000" dirty="0"/>
              <a:t>でライセンス認証を行うには、</a:t>
            </a:r>
            <a:r>
              <a:rPr lang="en-US" altLang="ja-JP" sz="2000" dirty="0"/>
              <a:t>Azure AD</a:t>
            </a:r>
            <a:r>
              <a:rPr lang="ja-JP" altLang="en-US" sz="2000" dirty="0"/>
              <a:t>上に利用するユーザーで認証を行う必要がある。一般的にはオンプレ上の</a:t>
            </a:r>
            <a:r>
              <a:rPr lang="en-US" altLang="ja-JP" sz="2000" dirty="0"/>
              <a:t>AD</a:t>
            </a:r>
            <a:r>
              <a:rPr lang="ja-JP" altLang="en-US" sz="2000" dirty="0"/>
              <a:t>ユーザを</a:t>
            </a:r>
            <a:r>
              <a:rPr lang="en-US" altLang="ja-JP" sz="2000" dirty="0"/>
              <a:t>Azure AD</a:t>
            </a:r>
            <a:r>
              <a:rPr lang="ja-JP" altLang="en-US" sz="2000" dirty="0"/>
              <a:t>に同期し、</a:t>
            </a:r>
            <a:r>
              <a:rPr lang="en-US" altLang="ja-JP" sz="2000" dirty="0"/>
              <a:t>M365 Apps</a:t>
            </a:r>
            <a:r>
              <a:rPr lang="ja-JP" altLang="en-US" sz="2000" dirty="0"/>
              <a:t>のライセンスを割り当てる。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9171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9DDF9-3AA0-41F0-AE2D-A934782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Platform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70D3F4-3A98-41CA-98EE-CF8F1741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Office</a:t>
            </a:r>
            <a:r>
              <a:rPr lang="ja-JP" altLang="en-US" dirty="0"/>
              <a:t>や各種製品と連携しながらアプリ</a:t>
            </a:r>
            <a:r>
              <a:rPr kumimoji="1" lang="ja-JP" altLang="en-US" dirty="0"/>
              <a:t>開発・業務自動化やデータ分析を行うことができる</a:t>
            </a:r>
            <a:r>
              <a:rPr kumimoji="1" lang="en-US" altLang="ja-JP" dirty="0"/>
              <a:t>Microsoft</a:t>
            </a:r>
            <a:r>
              <a:rPr kumimoji="1" lang="ja-JP" altLang="en-US" dirty="0"/>
              <a:t>ソリューション。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sz="2000" dirty="0"/>
              <a:t>（</a:t>
            </a:r>
            <a:r>
              <a:rPr lang="en-US" altLang="ja-JP" sz="2000" dirty="0"/>
              <a:t>※</a:t>
            </a:r>
            <a:r>
              <a:rPr lang="ja-JP" altLang="en-US" sz="2000" dirty="0"/>
              <a:t>）</a:t>
            </a:r>
            <a:r>
              <a:rPr lang="en-US" altLang="ja-JP" sz="2000" dirty="0"/>
              <a:t>M365 Enterprise</a:t>
            </a:r>
            <a:r>
              <a:rPr lang="ja-JP" altLang="en-US" sz="2000" dirty="0"/>
              <a:t>ライセンスに応じて利用できる製品は異なる。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376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1CCC3-3F77-49DE-9BAA-C5193AD1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Platform</a:t>
            </a:r>
            <a:r>
              <a:rPr kumimoji="1" lang="ja-JP" altLang="en-US" dirty="0"/>
              <a:t>のイメージ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3CC2F79-3708-4C70-B8BE-F003342636B6}"/>
              </a:ext>
            </a:extLst>
          </p:cNvPr>
          <p:cNvGrpSpPr/>
          <p:nvPr/>
        </p:nvGrpSpPr>
        <p:grpSpPr>
          <a:xfrm>
            <a:off x="4992546" y="2245652"/>
            <a:ext cx="1459054" cy="1509713"/>
            <a:chOff x="4418809" y="2154224"/>
            <a:chExt cx="1459054" cy="1509713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F97B9F76-8A95-4625-A566-0B1D9756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4529" y="2154224"/>
              <a:ext cx="1047614" cy="1086129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146E68D-739F-4E3C-BAAB-9F1123B0681D}"/>
                </a:ext>
              </a:extLst>
            </p:cNvPr>
            <p:cNvSpPr txBox="1"/>
            <p:nvPr/>
          </p:nvSpPr>
          <p:spPr>
            <a:xfrm>
              <a:off x="4418809" y="3294605"/>
              <a:ext cx="1459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Power Apps</a:t>
              </a:r>
              <a:endParaRPr kumimoji="1" lang="ja-JP" altLang="en-US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4075674-4B57-43D8-8F96-8107FF43A66B}"/>
              </a:ext>
            </a:extLst>
          </p:cNvPr>
          <p:cNvGrpSpPr/>
          <p:nvPr/>
        </p:nvGrpSpPr>
        <p:grpSpPr>
          <a:xfrm>
            <a:off x="1594998" y="4562738"/>
            <a:ext cx="1955985" cy="1385062"/>
            <a:chOff x="1646798" y="4410020"/>
            <a:chExt cx="1955985" cy="1385062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53B7B983-3A3C-4C48-97EB-EAC0F501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6251" y="4410020"/>
              <a:ext cx="1217081" cy="1032208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32F470-1C60-4C4F-9B43-2797E984120F}"/>
                </a:ext>
              </a:extLst>
            </p:cNvPr>
            <p:cNvSpPr txBox="1"/>
            <p:nvPr/>
          </p:nvSpPr>
          <p:spPr>
            <a:xfrm>
              <a:off x="1646798" y="5425750"/>
              <a:ext cx="19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Power Automate</a:t>
              </a:r>
              <a:endParaRPr kumimoji="1" lang="ja-JP" altLang="en-US" dirty="0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AB1FAE1-3055-4C5F-8CAE-1C46C8362CCB}"/>
              </a:ext>
            </a:extLst>
          </p:cNvPr>
          <p:cNvGrpSpPr/>
          <p:nvPr/>
        </p:nvGrpSpPr>
        <p:grpSpPr>
          <a:xfrm>
            <a:off x="7798372" y="4397506"/>
            <a:ext cx="2308645" cy="1555354"/>
            <a:chOff x="6773715" y="4229608"/>
            <a:chExt cx="2308645" cy="1555354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49DA954-E92A-43D0-8BE3-C747A7C7E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1725" y="4229608"/>
              <a:ext cx="1332627" cy="1255597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3F66CBB-427F-4F97-B885-D5CE9384B9EE}"/>
                </a:ext>
              </a:extLst>
            </p:cNvPr>
            <p:cNvSpPr txBox="1"/>
            <p:nvPr/>
          </p:nvSpPr>
          <p:spPr>
            <a:xfrm>
              <a:off x="6773715" y="5415630"/>
              <a:ext cx="2308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Power Virtual Agent</a:t>
              </a:r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DD1F4CF-4AB3-47CE-9C29-2007D6FE1019}"/>
              </a:ext>
            </a:extLst>
          </p:cNvPr>
          <p:cNvGrpSpPr/>
          <p:nvPr/>
        </p:nvGrpSpPr>
        <p:grpSpPr>
          <a:xfrm>
            <a:off x="4939260" y="4382326"/>
            <a:ext cx="1193972" cy="1565474"/>
            <a:chOff x="4325584" y="4229608"/>
            <a:chExt cx="1193972" cy="1565474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6A71E7C-1465-43D0-9428-F6837CC1D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5584" y="4229608"/>
              <a:ext cx="1193972" cy="1186269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F202367-359A-4EEA-8972-448517BA865E}"/>
                </a:ext>
              </a:extLst>
            </p:cNvPr>
            <p:cNvSpPr txBox="1"/>
            <p:nvPr/>
          </p:nvSpPr>
          <p:spPr>
            <a:xfrm>
              <a:off x="4348534" y="5425750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Power BI</a:t>
              </a:r>
              <a:endParaRPr kumimoji="1" lang="ja-JP" altLang="en-US" dirty="0"/>
            </a:p>
          </p:txBody>
        </p:sp>
      </p:grp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F09F4AE-3965-4164-910A-F1E0EF4F8225}"/>
              </a:ext>
            </a:extLst>
          </p:cNvPr>
          <p:cNvSpPr/>
          <p:nvPr/>
        </p:nvSpPr>
        <p:spPr>
          <a:xfrm>
            <a:off x="4702248" y="1624915"/>
            <a:ext cx="2039650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フロントエンド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3AABBBC-CA2C-450A-97D6-CA185D46EDE6}"/>
              </a:ext>
            </a:extLst>
          </p:cNvPr>
          <p:cNvSpPr/>
          <p:nvPr/>
        </p:nvSpPr>
        <p:spPr>
          <a:xfrm>
            <a:off x="1553165" y="4000877"/>
            <a:ext cx="2039650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自動処理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51D1C5AA-0843-4CBF-B1F5-3522CB722B7E}"/>
              </a:ext>
            </a:extLst>
          </p:cNvPr>
          <p:cNvSpPr/>
          <p:nvPr/>
        </p:nvSpPr>
        <p:spPr>
          <a:xfrm>
            <a:off x="7932869" y="4045453"/>
            <a:ext cx="2039650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ボット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2EFCB0B-8895-4B19-AACC-B7BA4D0A5BDB}"/>
              </a:ext>
            </a:extLst>
          </p:cNvPr>
          <p:cNvSpPr/>
          <p:nvPr/>
        </p:nvSpPr>
        <p:spPr>
          <a:xfrm>
            <a:off x="4629389" y="4045453"/>
            <a:ext cx="2039650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分析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97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1CCC3-3F77-49DE-9BAA-C5193AD1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Platform</a:t>
            </a:r>
            <a:r>
              <a:rPr kumimoji="1" lang="ja-JP" altLang="en-US" dirty="0"/>
              <a:t>の利用イメージ①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3BE2AFF-AC63-4B86-9A2B-F653CD17308C}"/>
              </a:ext>
            </a:extLst>
          </p:cNvPr>
          <p:cNvGrpSpPr/>
          <p:nvPr/>
        </p:nvGrpSpPr>
        <p:grpSpPr>
          <a:xfrm>
            <a:off x="5138031" y="2740351"/>
            <a:ext cx="1178528" cy="1022766"/>
            <a:chOff x="3342322" y="2062772"/>
            <a:chExt cx="1178528" cy="1022766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F97B9F76-8A95-4625-A566-0B1D9756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3466" y="2062772"/>
              <a:ext cx="689635" cy="714989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146E68D-739F-4E3C-BAAB-9F1123B0681D}"/>
                </a:ext>
              </a:extLst>
            </p:cNvPr>
            <p:cNvSpPr txBox="1"/>
            <p:nvPr/>
          </p:nvSpPr>
          <p:spPr>
            <a:xfrm>
              <a:off x="3342322" y="277776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Apps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047C4EA-0944-49AE-95C6-23A76C0FA31E}"/>
              </a:ext>
            </a:extLst>
          </p:cNvPr>
          <p:cNvGrpSpPr/>
          <p:nvPr/>
        </p:nvGrpSpPr>
        <p:grpSpPr>
          <a:xfrm>
            <a:off x="7134331" y="4154416"/>
            <a:ext cx="1564852" cy="1012347"/>
            <a:chOff x="5666941" y="2256975"/>
            <a:chExt cx="1564852" cy="1012347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50A39319-48C4-42FA-85E3-5217B8964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771" y="2256975"/>
              <a:ext cx="801193" cy="679493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A4346F3-B68C-4B9E-8B13-8585DAFA7FCA}"/>
                </a:ext>
              </a:extLst>
            </p:cNvPr>
            <p:cNvSpPr txBox="1"/>
            <p:nvPr/>
          </p:nvSpPr>
          <p:spPr>
            <a:xfrm>
              <a:off x="5666941" y="2961545"/>
              <a:ext cx="15648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Automate</a:t>
              </a:r>
              <a:endParaRPr kumimoji="1" lang="ja-JP" altLang="en-US" sz="1400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46C26BA-078C-447D-96F5-E736413E883B}"/>
              </a:ext>
            </a:extLst>
          </p:cNvPr>
          <p:cNvGrpSpPr/>
          <p:nvPr/>
        </p:nvGrpSpPr>
        <p:grpSpPr>
          <a:xfrm>
            <a:off x="9599324" y="3010573"/>
            <a:ext cx="936475" cy="1131244"/>
            <a:chOff x="8948332" y="2076564"/>
            <a:chExt cx="936475" cy="1131244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FEE16925-2AE7-4E14-A804-AD934501D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3580" y="2076564"/>
              <a:ext cx="785981" cy="780910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7074EB-51C4-457A-A427-17EB180C54BA}"/>
                </a:ext>
              </a:extLst>
            </p:cNvPr>
            <p:cNvSpPr txBox="1"/>
            <p:nvPr/>
          </p:nvSpPr>
          <p:spPr>
            <a:xfrm>
              <a:off x="8948332" y="290003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BI</a:t>
              </a:r>
              <a:endParaRPr kumimoji="1" lang="ja-JP" altLang="en-US" sz="1400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F6ED7C2-EBD6-4BCD-9349-E56DC049D424}"/>
              </a:ext>
            </a:extLst>
          </p:cNvPr>
          <p:cNvGrpSpPr/>
          <p:nvPr/>
        </p:nvGrpSpPr>
        <p:grpSpPr>
          <a:xfrm>
            <a:off x="7117080" y="1789924"/>
            <a:ext cx="1838965" cy="1147141"/>
            <a:chOff x="7805528" y="4397507"/>
            <a:chExt cx="1838965" cy="1147141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5E45C815-3DDA-45C2-9620-B4D91B0CE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6383" y="4397507"/>
              <a:ext cx="877256" cy="826548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EF8E9D3-2390-439A-9A9A-0A355624078C}"/>
                </a:ext>
              </a:extLst>
            </p:cNvPr>
            <p:cNvSpPr txBox="1"/>
            <p:nvPr/>
          </p:nvSpPr>
          <p:spPr>
            <a:xfrm>
              <a:off x="7805528" y="5236871"/>
              <a:ext cx="1838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Virtual Agent</a:t>
              </a:r>
              <a:endParaRPr kumimoji="1" lang="ja-JP" altLang="en-US" sz="14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6311382-D2C9-4270-B155-1B10711F70E4}"/>
              </a:ext>
            </a:extLst>
          </p:cNvPr>
          <p:cNvGrpSpPr/>
          <p:nvPr/>
        </p:nvGrpSpPr>
        <p:grpSpPr>
          <a:xfrm>
            <a:off x="3468208" y="1920081"/>
            <a:ext cx="744114" cy="937393"/>
            <a:chOff x="3946298" y="1719314"/>
            <a:chExt cx="744114" cy="93739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CEF151-A53B-4B5B-AA4E-64787DF56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403" y="1719314"/>
              <a:ext cx="621905" cy="57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96EADFE-474A-4A2A-9750-E267C8A333BC}"/>
                </a:ext>
              </a:extLst>
            </p:cNvPr>
            <p:cNvSpPr txBox="1"/>
            <p:nvPr/>
          </p:nvSpPr>
          <p:spPr>
            <a:xfrm>
              <a:off x="3946298" y="2348930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Teams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3CEDC16-4B82-48CD-8299-50313133C1AE}"/>
              </a:ext>
            </a:extLst>
          </p:cNvPr>
          <p:cNvGrpSpPr/>
          <p:nvPr/>
        </p:nvGrpSpPr>
        <p:grpSpPr>
          <a:xfrm>
            <a:off x="3468208" y="3576195"/>
            <a:ext cx="807037" cy="1000376"/>
            <a:chOff x="2577016" y="4226731"/>
            <a:chExt cx="807037" cy="1000376"/>
          </a:xfrm>
        </p:grpSpPr>
        <p:pic>
          <p:nvPicPr>
            <p:cNvPr id="1028" name="Picture 4" descr="「Edge」の画像検索結果">
              <a:extLst>
                <a:ext uri="{FF2B5EF4-FFF2-40B4-BE49-F238E27FC236}">
                  <a16:creationId xmlns:a16="http://schemas.microsoft.com/office/drawing/2014/main" id="{A87CF0D3-EDAC-44E1-9A95-835A0ADCA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016" y="4226731"/>
              <a:ext cx="807037" cy="67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5BAED07-61AC-4000-9EC7-E554EF17BE6A}"/>
                </a:ext>
              </a:extLst>
            </p:cNvPr>
            <p:cNvSpPr txBox="1"/>
            <p:nvPr/>
          </p:nvSpPr>
          <p:spPr>
            <a:xfrm>
              <a:off x="2688921" y="4919330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Edge</a:t>
              </a:r>
              <a:endParaRPr kumimoji="1" lang="ja-JP" altLang="en-US" sz="1400" dirty="0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78BB8FA-0C4E-4490-9340-7563D9C8A901}"/>
              </a:ext>
            </a:extLst>
          </p:cNvPr>
          <p:cNvGrpSpPr/>
          <p:nvPr/>
        </p:nvGrpSpPr>
        <p:grpSpPr>
          <a:xfrm>
            <a:off x="3352487" y="5692133"/>
            <a:ext cx="825867" cy="904500"/>
            <a:chOff x="1883225" y="5492899"/>
            <a:chExt cx="825867" cy="904500"/>
          </a:xfrm>
        </p:grpSpPr>
        <p:pic>
          <p:nvPicPr>
            <p:cNvPr id="1030" name="Picture 6" descr="「Outlook」の画像検索結果">
              <a:extLst>
                <a:ext uri="{FF2B5EF4-FFF2-40B4-BE49-F238E27FC236}">
                  <a16:creationId xmlns:a16="http://schemas.microsoft.com/office/drawing/2014/main" id="{F4061229-4F3F-408A-BD38-90D425DE9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352" y="5492899"/>
              <a:ext cx="598241" cy="55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616458C-83A5-46A8-A9EA-DB2E8DCA795C}"/>
                </a:ext>
              </a:extLst>
            </p:cNvPr>
            <p:cNvSpPr txBox="1"/>
            <p:nvPr/>
          </p:nvSpPr>
          <p:spPr>
            <a:xfrm>
              <a:off x="1883225" y="6089622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Outlook</a:t>
              </a:r>
              <a:endParaRPr kumimoji="1" lang="ja-JP" altLang="en-US" sz="1400" dirty="0"/>
            </a:p>
          </p:txBody>
        </p:sp>
      </p:grpSp>
      <p:pic>
        <p:nvPicPr>
          <p:cNvPr id="1032" name="Picture 8" descr="「人　アイコン」の画像検索結果">
            <a:extLst>
              <a:ext uri="{FF2B5EF4-FFF2-40B4-BE49-F238E27FC236}">
                <a16:creationId xmlns:a16="http://schemas.microsoft.com/office/drawing/2014/main" id="{5888CCFE-7A27-459B-A930-12B8302F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" y="3449503"/>
            <a:ext cx="588010" cy="58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1347D45-7C2E-4C03-B3E4-4E034771603B}"/>
              </a:ext>
            </a:extLst>
          </p:cNvPr>
          <p:cNvGrpSpPr/>
          <p:nvPr/>
        </p:nvGrpSpPr>
        <p:grpSpPr>
          <a:xfrm>
            <a:off x="408930" y="5627806"/>
            <a:ext cx="723275" cy="1066381"/>
            <a:chOff x="5075513" y="4858986"/>
            <a:chExt cx="723275" cy="1066381"/>
          </a:xfrm>
        </p:grpSpPr>
        <p:pic>
          <p:nvPicPr>
            <p:cNvPr id="2050" name="Picture 2" descr="「サーバー アイコン」の画像検索結果">
              <a:extLst>
                <a:ext uri="{FF2B5EF4-FFF2-40B4-BE49-F238E27FC236}">
                  <a16:creationId xmlns:a16="http://schemas.microsoft.com/office/drawing/2014/main" id="{20B6E973-EE9F-4242-A083-6224F7CD8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8031" y="4858986"/>
              <a:ext cx="598241" cy="71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BBAD61E-3F4B-45D1-B909-BCD6B0C1749C}"/>
                </a:ext>
              </a:extLst>
            </p:cNvPr>
            <p:cNvSpPr txBox="1"/>
            <p:nvPr/>
          </p:nvSpPr>
          <p:spPr>
            <a:xfrm>
              <a:off x="5075513" y="561759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サーバ</a:t>
              </a:r>
            </a:p>
          </p:txBody>
        </p:sp>
      </p:grp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CA964F6-EFF5-4487-946C-A5023DAAEEC6}"/>
              </a:ext>
            </a:extLst>
          </p:cNvPr>
          <p:cNvCxnSpPr>
            <a:cxnSpLocks/>
            <a:stCxn id="1032" idx="3"/>
            <a:endCxn id="1026" idx="1"/>
          </p:cNvCxnSpPr>
          <p:nvPr/>
        </p:nvCxnSpPr>
        <p:spPr>
          <a:xfrm flipV="1">
            <a:off x="1132205" y="2209833"/>
            <a:ext cx="2397108" cy="153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1D6C85E-7F81-43B9-8B83-E634E3D3B07F}"/>
              </a:ext>
            </a:extLst>
          </p:cNvPr>
          <p:cNvCxnSpPr>
            <a:cxnSpLocks/>
            <a:stCxn id="1026" idx="3"/>
            <a:endCxn id="36" idx="1"/>
          </p:cNvCxnSpPr>
          <p:nvPr/>
        </p:nvCxnSpPr>
        <p:spPr>
          <a:xfrm flipV="1">
            <a:off x="4151218" y="2203198"/>
            <a:ext cx="3446717" cy="6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A84DD9B-D3B9-4070-B63E-48A2587C5F4A}"/>
              </a:ext>
            </a:extLst>
          </p:cNvPr>
          <p:cNvSpPr/>
          <p:nvPr/>
        </p:nvSpPr>
        <p:spPr>
          <a:xfrm>
            <a:off x="1177304" y="3010573"/>
            <a:ext cx="1816650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①</a:t>
            </a:r>
            <a:r>
              <a:rPr kumimoji="1" lang="en-US" altLang="ja-JP" sz="1200" dirty="0"/>
              <a:t>PC</a:t>
            </a:r>
            <a:r>
              <a:rPr kumimoji="1" lang="ja-JP" altLang="en-US" sz="1200" dirty="0"/>
              <a:t>の交換してほしいんだけど・・・</a:t>
            </a:r>
            <a:endParaRPr kumimoji="1" lang="ja-JP" altLang="en-US" dirty="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BDED3C80-0058-4054-846C-74C69706C48B}"/>
              </a:ext>
            </a:extLst>
          </p:cNvPr>
          <p:cNvSpPr/>
          <p:nvPr/>
        </p:nvSpPr>
        <p:spPr>
          <a:xfrm>
            <a:off x="5018096" y="2027431"/>
            <a:ext cx="1816650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②確認事項の提示</a:t>
            </a:r>
            <a:endParaRPr kumimoji="1" lang="ja-JP" altLang="en-US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0BA21AF-343F-421D-B737-2873E823646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916757" y="2962142"/>
            <a:ext cx="1" cy="119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9F094D1F-4CBE-46DD-88D1-4F4D80165041}"/>
              </a:ext>
            </a:extLst>
          </p:cNvPr>
          <p:cNvSpPr/>
          <p:nvPr/>
        </p:nvSpPr>
        <p:spPr>
          <a:xfrm>
            <a:off x="7016952" y="3330656"/>
            <a:ext cx="1816650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③申請書作成</a:t>
            </a:r>
            <a:endParaRPr kumimoji="1" lang="ja-JP" altLang="en-US" dirty="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3E4FA632-89F3-4064-9573-32AFA3D9A88F}"/>
              </a:ext>
            </a:extLst>
          </p:cNvPr>
          <p:cNvCxnSpPr>
            <a:cxnSpLocks/>
            <a:stCxn id="30" idx="1"/>
            <a:endCxn id="1030" idx="3"/>
          </p:cNvCxnSpPr>
          <p:nvPr/>
        </p:nvCxnSpPr>
        <p:spPr>
          <a:xfrm flipH="1">
            <a:off x="4018855" y="4494163"/>
            <a:ext cx="3497306" cy="147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0835F41-73FF-4441-BBB3-237E44286CA3}"/>
              </a:ext>
            </a:extLst>
          </p:cNvPr>
          <p:cNvCxnSpPr>
            <a:cxnSpLocks/>
            <a:stCxn id="1030" idx="1"/>
          </p:cNvCxnSpPr>
          <p:nvPr/>
        </p:nvCxnSpPr>
        <p:spPr>
          <a:xfrm flipH="1" flipV="1">
            <a:off x="965202" y="4033261"/>
            <a:ext cx="2455412" cy="1937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B8915411-60E9-4C38-A59A-BA38E6A7C77A}"/>
              </a:ext>
            </a:extLst>
          </p:cNvPr>
          <p:cNvSpPr/>
          <p:nvPr/>
        </p:nvSpPr>
        <p:spPr>
          <a:xfrm>
            <a:off x="4719593" y="5228559"/>
            <a:ext cx="1497589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④申請書送付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400765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1CCC3-3F77-49DE-9BAA-C5193AD1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Platform</a:t>
            </a:r>
            <a:r>
              <a:rPr kumimoji="1" lang="ja-JP" altLang="en-US" dirty="0"/>
              <a:t>の利用イメージ②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3BE2AFF-AC63-4B86-9A2B-F653CD17308C}"/>
              </a:ext>
            </a:extLst>
          </p:cNvPr>
          <p:cNvGrpSpPr/>
          <p:nvPr/>
        </p:nvGrpSpPr>
        <p:grpSpPr>
          <a:xfrm>
            <a:off x="5138031" y="2740351"/>
            <a:ext cx="1178528" cy="1022766"/>
            <a:chOff x="3342322" y="2062772"/>
            <a:chExt cx="1178528" cy="1022766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F97B9F76-8A95-4625-A566-0B1D9756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3466" y="2062772"/>
              <a:ext cx="689635" cy="714989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146E68D-739F-4E3C-BAAB-9F1123B0681D}"/>
                </a:ext>
              </a:extLst>
            </p:cNvPr>
            <p:cNvSpPr txBox="1"/>
            <p:nvPr/>
          </p:nvSpPr>
          <p:spPr>
            <a:xfrm>
              <a:off x="3342322" y="277776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Apps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047C4EA-0944-49AE-95C6-23A76C0FA31E}"/>
              </a:ext>
            </a:extLst>
          </p:cNvPr>
          <p:cNvGrpSpPr/>
          <p:nvPr/>
        </p:nvGrpSpPr>
        <p:grpSpPr>
          <a:xfrm>
            <a:off x="7134331" y="4154416"/>
            <a:ext cx="1564852" cy="1012347"/>
            <a:chOff x="5666941" y="2256975"/>
            <a:chExt cx="1564852" cy="1012347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50A39319-48C4-42FA-85E3-5217B8964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771" y="2256975"/>
              <a:ext cx="801193" cy="679493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A4346F3-B68C-4B9E-8B13-8585DAFA7FCA}"/>
                </a:ext>
              </a:extLst>
            </p:cNvPr>
            <p:cNvSpPr txBox="1"/>
            <p:nvPr/>
          </p:nvSpPr>
          <p:spPr>
            <a:xfrm>
              <a:off x="5666941" y="2961545"/>
              <a:ext cx="15648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Automate</a:t>
              </a:r>
              <a:endParaRPr kumimoji="1" lang="ja-JP" altLang="en-US" sz="1400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46C26BA-078C-447D-96F5-E736413E883B}"/>
              </a:ext>
            </a:extLst>
          </p:cNvPr>
          <p:cNvGrpSpPr/>
          <p:nvPr/>
        </p:nvGrpSpPr>
        <p:grpSpPr>
          <a:xfrm>
            <a:off x="9599324" y="3010573"/>
            <a:ext cx="936475" cy="1131244"/>
            <a:chOff x="8948332" y="2076564"/>
            <a:chExt cx="936475" cy="1131244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FEE16925-2AE7-4E14-A804-AD934501D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3580" y="2076564"/>
              <a:ext cx="785981" cy="780910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7074EB-51C4-457A-A427-17EB180C54BA}"/>
                </a:ext>
              </a:extLst>
            </p:cNvPr>
            <p:cNvSpPr txBox="1"/>
            <p:nvPr/>
          </p:nvSpPr>
          <p:spPr>
            <a:xfrm>
              <a:off x="8948332" y="290003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BI</a:t>
              </a:r>
              <a:endParaRPr kumimoji="1" lang="ja-JP" altLang="en-US" sz="1400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F6ED7C2-EBD6-4BCD-9349-E56DC049D424}"/>
              </a:ext>
            </a:extLst>
          </p:cNvPr>
          <p:cNvGrpSpPr/>
          <p:nvPr/>
        </p:nvGrpSpPr>
        <p:grpSpPr>
          <a:xfrm>
            <a:off x="7117080" y="1789924"/>
            <a:ext cx="1838965" cy="1147141"/>
            <a:chOff x="7805528" y="4397507"/>
            <a:chExt cx="1838965" cy="1147141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5E45C815-3DDA-45C2-9620-B4D91B0CE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6383" y="4397507"/>
              <a:ext cx="877256" cy="826548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EF8E9D3-2390-439A-9A9A-0A355624078C}"/>
                </a:ext>
              </a:extLst>
            </p:cNvPr>
            <p:cNvSpPr txBox="1"/>
            <p:nvPr/>
          </p:nvSpPr>
          <p:spPr>
            <a:xfrm>
              <a:off x="7805528" y="5236871"/>
              <a:ext cx="1838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Virtual Agent</a:t>
              </a:r>
              <a:endParaRPr kumimoji="1" lang="ja-JP" altLang="en-US" sz="14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6311382-D2C9-4270-B155-1B10711F70E4}"/>
              </a:ext>
            </a:extLst>
          </p:cNvPr>
          <p:cNvGrpSpPr/>
          <p:nvPr/>
        </p:nvGrpSpPr>
        <p:grpSpPr>
          <a:xfrm>
            <a:off x="3468208" y="1920081"/>
            <a:ext cx="744114" cy="937393"/>
            <a:chOff x="3946298" y="1719314"/>
            <a:chExt cx="744114" cy="93739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CEF151-A53B-4B5B-AA4E-64787DF56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403" y="1719314"/>
              <a:ext cx="621905" cy="57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96EADFE-474A-4A2A-9750-E267C8A333BC}"/>
                </a:ext>
              </a:extLst>
            </p:cNvPr>
            <p:cNvSpPr txBox="1"/>
            <p:nvPr/>
          </p:nvSpPr>
          <p:spPr>
            <a:xfrm>
              <a:off x="3946298" y="2348930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Teams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3CEDC16-4B82-48CD-8299-50313133C1AE}"/>
              </a:ext>
            </a:extLst>
          </p:cNvPr>
          <p:cNvGrpSpPr/>
          <p:nvPr/>
        </p:nvGrpSpPr>
        <p:grpSpPr>
          <a:xfrm>
            <a:off x="3468208" y="3576195"/>
            <a:ext cx="807037" cy="1000376"/>
            <a:chOff x="2577016" y="4226731"/>
            <a:chExt cx="807037" cy="1000376"/>
          </a:xfrm>
        </p:grpSpPr>
        <p:pic>
          <p:nvPicPr>
            <p:cNvPr id="1028" name="Picture 4" descr="「Edge」の画像検索結果">
              <a:extLst>
                <a:ext uri="{FF2B5EF4-FFF2-40B4-BE49-F238E27FC236}">
                  <a16:creationId xmlns:a16="http://schemas.microsoft.com/office/drawing/2014/main" id="{A87CF0D3-EDAC-44E1-9A95-835A0ADCA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016" y="4226731"/>
              <a:ext cx="807037" cy="67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5BAED07-61AC-4000-9EC7-E554EF17BE6A}"/>
                </a:ext>
              </a:extLst>
            </p:cNvPr>
            <p:cNvSpPr txBox="1"/>
            <p:nvPr/>
          </p:nvSpPr>
          <p:spPr>
            <a:xfrm>
              <a:off x="2688921" y="4919330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Edge</a:t>
              </a:r>
              <a:endParaRPr kumimoji="1" lang="ja-JP" altLang="en-US" sz="1400" dirty="0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78BB8FA-0C4E-4490-9340-7563D9C8A901}"/>
              </a:ext>
            </a:extLst>
          </p:cNvPr>
          <p:cNvGrpSpPr/>
          <p:nvPr/>
        </p:nvGrpSpPr>
        <p:grpSpPr>
          <a:xfrm>
            <a:off x="3352487" y="5692133"/>
            <a:ext cx="825867" cy="904500"/>
            <a:chOff x="1883225" y="5492899"/>
            <a:chExt cx="825867" cy="904500"/>
          </a:xfrm>
        </p:grpSpPr>
        <p:pic>
          <p:nvPicPr>
            <p:cNvPr id="1030" name="Picture 6" descr="「Outlook」の画像検索結果">
              <a:extLst>
                <a:ext uri="{FF2B5EF4-FFF2-40B4-BE49-F238E27FC236}">
                  <a16:creationId xmlns:a16="http://schemas.microsoft.com/office/drawing/2014/main" id="{F4061229-4F3F-408A-BD38-90D425DE9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352" y="5492899"/>
              <a:ext cx="598241" cy="55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616458C-83A5-46A8-A9EA-DB2E8DCA795C}"/>
                </a:ext>
              </a:extLst>
            </p:cNvPr>
            <p:cNvSpPr txBox="1"/>
            <p:nvPr/>
          </p:nvSpPr>
          <p:spPr>
            <a:xfrm>
              <a:off x="1883225" y="6089622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Outlook</a:t>
              </a:r>
              <a:endParaRPr kumimoji="1" lang="ja-JP" altLang="en-US" sz="1400" dirty="0"/>
            </a:p>
          </p:txBody>
        </p:sp>
      </p:grpSp>
      <p:pic>
        <p:nvPicPr>
          <p:cNvPr id="1032" name="Picture 8" descr="「人　アイコン」の画像検索結果">
            <a:extLst>
              <a:ext uri="{FF2B5EF4-FFF2-40B4-BE49-F238E27FC236}">
                <a16:creationId xmlns:a16="http://schemas.microsoft.com/office/drawing/2014/main" id="{5888CCFE-7A27-459B-A930-12B8302F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" y="3449503"/>
            <a:ext cx="588010" cy="58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1347D45-7C2E-4C03-B3E4-4E034771603B}"/>
              </a:ext>
            </a:extLst>
          </p:cNvPr>
          <p:cNvGrpSpPr/>
          <p:nvPr/>
        </p:nvGrpSpPr>
        <p:grpSpPr>
          <a:xfrm>
            <a:off x="408930" y="5627806"/>
            <a:ext cx="723275" cy="1066381"/>
            <a:chOff x="5075513" y="4858986"/>
            <a:chExt cx="723275" cy="1066381"/>
          </a:xfrm>
        </p:grpSpPr>
        <p:pic>
          <p:nvPicPr>
            <p:cNvPr id="2050" name="Picture 2" descr="「サーバー アイコン」の画像検索結果">
              <a:extLst>
                <a:ext uri="{FF2B5EF4-FFF2-40B4-BE49-F238E27FC236}">
                  <a16:creationId xmlns:a16="http://schemas.microsoft.com/office/drawing/2014/main" id="{20B6E973-EE9F-4242-A083-6224F7CD8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8031" y="4858986"/>
              <a:ext cx="598241" cy="71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BBAD61E-3F4B-45D1-B909-BCD6B0C1749C}"/>
                </a:ext>
              </a:extLst>
            </p:cNvPr>
            <p:cNvSpPr txBox="1"/>
            <p:nvPr/>
          </p:nvSpPr>
          <p:spPr>
            <a:xfrm>
              <a:off x="5075513" y="561759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サーバ</a:t>
              </a:r>
            </a:p>
          </p:txBody>
        </p:sp>
      </p:grp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CA964F6-EFF5-4487-946C-A5023DAAEEC6}"/>
              </a:ext>
            </a:extLst>
          </p:cNvPr>
          <p:cNvCxnSpPr>
            <a:cxnSpLocks/>
            <a:stCxn id="1032" idx="3"/>
            <a:endCxn id="1028" idx="1"/>
          </p:cNvCxnSpPr>
          <p:nvPr/>
        </p:nvCxnSpPr>
        <p:spPr>
          <a:xfrm>
            <a:off x="1132205" y="3743508"/>
            <a:ext cx="2336003" cy="1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A84DD9B-D3B9-4070-B63E-48A2587C5F4A}"/>
              </a:ext>
            </a:extLst>
          </p:cNvPr>
          <p:cNvSpPr/>
          <p:nvPr/>
        </p:nvSpPr>
        <p:spPr>
          <a:xfrm>
            <a:off x="1368084" y="3640602"/>
            <a:ext cx="1521935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①申請書提出</a:t>
            </a:r>
            <a:endParaRPr kumimoji="1" lang="en-US" altLang="ja-JP" sz="1200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0BA21AF-343F-421D-B737-2873E8236465}"/>
              </a:ext>
            </a:extLst>
          </p:cNvPr>
          <p:cNvCxnSpPr>
            <a:cxnSpLocks/>
            <a:stCxn id="12" idx="3"/>
            <a:endCxn id="30" idx="0"/>
          </p:cNvCxnSpPr>
          <p:nvPr/>
        </p:nvCxnSpPr>
        <p:spPr>
          <a:xfrm>
            <a:off x="6108810" y="3097846"/>
            <a:ext cx="1807948" cy="1056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9F094D1F-4CBE-46DD-88D1-4F4D80165041}"/>
              </a:ext>
            </a:extLst>
          </p:cNvPr>
          <p:cNvSpPr/>
          <p:nvPr/>
        </p:nvSpPr>
        <p:spPr>
          <a:xfrm>
            <a:off x="6226212" y="3609682"/>
            <a:ext cx="1340915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②申請書解析</a:t>
            </a:r>
            <a:endParaRPr kumimoji="1" lang="ja-JP" altLang="en-US" dirty="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3E4FA632-89F3-4064-9573-32AFA3D9A88F}"/>
              </a:ext>
            </a:extLst>
          </p:cNvPr>
          <p:cNvCxnSpPr>
            <a:cxnSpLocks/>
            <a:stCxn id="30" idx="0"/>
            <a:endCxn id="37" idx="2"/>
          </p:cNvCxnSpPr>
          <p:nvPr/>
        </p:nvCxnSpPr>
        <p:spPr>
          <a:xfrm flipV="1">
            <a:off x="7916758" y="2937065"/>
            <a:ext cx="119805" cy="1217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2A5D787-40F2-42DB-AC4D-7BE860A47C21}"/>
              </a:ext>
            </a:extLst>
          </p:cNvPr>
          <p:cNvCxnSpPr>
            <a:cxnSpLocks/>
            <a:stCxn id="1028" idx="3"/>
            <a:endCxn id="12" idx="1"/>
          </p:cNvCxnSpPr>
          <p:nvPr/>
        </p:nvCxnSpPr>
        <p:spPr>
          <a:xfrm flipV="1">
            <a:off x="4275245" y="3097846"/>
            <a:ext cx="1143930" cy="818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BB2C34B9-3E9A-4098-86D3-5BBC172752D9}"/>
              </a:ext>
            </a:extLst>
          </p:cNvPr>
          <p:cNvSpPr/>
          <p:nvPr/>
        </p:nvSpPr>
        <p:spPr>
          <a:xfrm>
            <a:off x="7379751" y="3123420"/>
            <a:ext cx="1576294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③不備事項の指摘</a:t>
            </a:r>
            <a:endParaRPr kumimoji="1" lang="ja-JP" altLang="en-US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2DC4F2C-1C48-4B55-A119-C92BA2B6AFB5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 flipV="1">
            <a:off x="4151218" y="2209833"/>
            <a:ext cx="3580542" cy="47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B2D9CEC-81CA-4942-9A55-9F23E0AA85EF}"/>
              </a:ext>
            </a:extLst>
          </p:cNvPr>
          <p:cNvCxnSpPr>
            <a:cxnSpLocks/>
            <a:stCxn id="1026" idx="1"/>
            <a:endCxn id="1032" idx="3"/>
          </p:cNvCxnSpPr>
          <p:nvPr/>
        </p:nvCxnSpPr>
        <p:spPr>
          <a:xfrm flipH="1">
            <a:off x="1132205" y="2209833"/>
            <a:ext cx="2397108" cy="153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CA4F08E3-C91D-48F1-994A-E0FB5641B378}"/>
              </a:ext>
            </a:extLst>
          </p:cNvPr>
          <p:cNvSpPr/>
          <p:nvPr/>
        </p:nvSpPr>
        <p:spPr>
          <a:xfrm>
            <a:off x="4922542" y="2063292"/>
            <a:ext cx="1576294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④利用者に通知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2021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1CCC3-3F77-49DE-9BAA-C5193AD1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Platform</a:t>
            </a:r>
            <a:r>
              <a:rPr kumimoji="1" lang="ja-JP" altLang="en-US" dirty="0"/>
              <a:t>の利用イメージ③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3BE2AFF-AC63-4B86-9A2B-F653CD17308C}"/>
              </a:ext>
            </a:extLst>
          </p:cNvPr>
          <p:cNvGrpSpPr/>
          <p:nvPr/>
        </p:nvGrpSpPr>
        <p:grpSpPr>
          <a:xfrm>
            <a:off x="5138031" y="2740351"/>
            <a:ext cx="1178528" cy="1022766"/>
            <a:chOff x="3342322" y="2062772"/>
            <a:chExt cx="1178528" cy="1022766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F97B9F76-8A95-4625-A566-0B1D9756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3466" y="2062772"/>
              <a:ext cx="689635" cy="714989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146E68D-739F-4E3C-BAAB-9F1123B0681D}"/>
                </a:ext>
              </a:extLst>
            </p:cNvPr>
            <p:cNvSpPr txBox="1"/>
            <p:nvPr/>
          </p:nvSpPr>
          <p:spPr>
            <a:xfrm>
              <a:off x="3342322" y="277776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Apps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047C4EA-0944-49AE-95C6-23A76C0FA31E}"/>
              </a:ext>
            </a:extLst>
          </p:cNvPr>
          <p:cNvGrpSpPr/>
          <p:nvPr/>
        </p:nvGrpSpPr>
        <p:grpSpPr>
          <a:xfrm>
            <a:off x="7134331" y="4154416"/>
            <a:ext cx="1564852" cy="1012347"/>
            <a:chOff x="5666941" y="2256975"/>
            <a:chExt cx="1564852" cy="1012347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50A39319-48C4-42FA-85E3-5217B8964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771" y="2256975"/>
              <a:ext cx="801193" cy="679493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A4346F3-B68C-4B9E-8B13-8585DAFA7FCA}"/>
                </a:ext>
              </a:extLst>
            </p:cNvPr>
            <p:cNvSpPr txBox="1"/>
            <p:nvPr/>
          </p:nvSpPr>
          <p:spPr>
            <a:xfrm>
              <a:off x="5666941" y="2961545"/>
              <a:ext cx="15648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Automate</a:t>
              </a:r>
              <a:endParaRPr kumimoji="1" lang="ja-JP" altLang="en-US" sz="1400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46C26BA-078C-447D-96F5-E736413E883B}"/>
              </a:ext>
            </a:extLst>
          </p:cNvPr>
          <p:cNvGrpSpPr/>
          <p:nvPr/>
        </p:nvGrpSpPr>
        <p:grpSpPr>
          <a:xfrm>
            <a:off x="9599324" y="3010573"/>
            <a:ext cx="936475" cy="1131244"/>
            <a:chOff x="8948332" y="2076564"/>
            <a:chExt cx="936475" cy="1131244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FEE16925-2AE7-4E14-A804-AD934501D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3580" y="2076564"/>
              <a:ext cx="785981" cy="780910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7074EB-51C4-457A-A427-17EB180C54BA}"/>
                </a:ext>
              </a:extLst>
            </p:cNvPr>
            <p:cNvSpPr txBox="1"/>
            <p:nvPr/>
          </p:nvSpPr>
          <p:spPr>
            <a:xfrm>
              <a:off x="8948332" y="290003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BI</a:t>
              </a:r>
              <a:endParaRPr kumimoji="1" lang="ja-JP" altLang="en-US" sz="1400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F6ED7C2-EBD6-4BCD-9349-E56DC049D424}"/>
              </a:ext>
            </a:extLst>
          </p:cNvPr>
          <p:cNvGrpSpPr/>
          <p:nvPr/>
        </p:nvGrpSpPr>
        <p:grpSpPr>
          <a:xfrm>
            <a:off x="7117080" y="1789924"/>
            <a:ext cx="1838965" cy="1147141"/>
            <a:chOff x="7805528" y="4397507"/>
            <a:chExt cx="1838965" cy="1147141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5E45C815-3DDA-45C2-9620-B4D91B0CE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6383" y="4397507"/>
              <a:ext cx="877256" cy="826548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EF8E9D3-2390-439A-9A9A-0A355624078C}"/>
                </a:ext>
              </a:extLst>
            </p:cNvPr>
            <p:cNvSpPr txBox="1"/>
            <p:nvPr/>
          </p:nvSpPr>
          <p:spPr>
            <a:xfrm>
              <a:off x="7805528" y="5236871"/>
              <a:ext cx="1838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Virtual Agent</a:t>
              </a:r>
              <a:endParaRPr kumimoji="1" lang="ja-JP" altLang="en-US" sz="14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6311382-D2C9-4270-B155-1B10711F70E4}"/>
              </a:ext>
            </a:extLst>
          </p:cNvPr>
          <p:cNvGrpSpPr/>
          <p:nvPr/>
        </p:nvGrpSpPr>
        <p:grpSpPr>
          <a:xfrm>
            <a:off x="3468208" y="1920081"/>
            <a:ext cx="744114" cy="937393"/>
            <a:chOff x="3946298" y="1719314"/>
            <a:chExt cx="744114" cy="93739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CEF151-A53B-4B5B-AA4E-64787DF56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403" y="1719314"/>
              <a:ext cx="621905" cy="57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96EADFE-474A-4A2A-9750-E267C8A333BC}"/>
                </a:ext>
              </a:extLst>
            </p:cNvPr>
            <p:cNvSpPr txBox="1"/>
            <p:nvPr/>
          </p:nvSpPr>
          <p:spPr>
            <a:xfrm>
              <a:off x="3946298" y="2348930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Teams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3CEDC16-4B82-48CD-8299-50313133C1AE}"/>
              </a:ext>
            </a:extLst>
          </p:cNvPr>
          <p:cNvGrpSpPr/>
          <p:nvPr/>
        </p:nvGrpSpPr>
        <p:grpSpPr>
          <a:xfrm>
            <a:off x="3468208" y="3576195"/>
            <a:ext cx="807037" cy="1000376"/>
            <a:chOff x="2577016" y="4226731"/>
            <a:chExt cx="807037" cy="1000376"/>
          </a:xfrm>
        </p:grpSpPr>
        <p:pic>
          <p:nvPicPr>
            <p:cNvPr id="1028" name="Picture 4" descr="「Edge」の画像検索結果">
              <a:extLst>
                <a:ext uri="{FF2B5EF4-FFF2-40B4-BE49-F238E27FC236}">
                  <a16:creationId xmlns:a16="http://schemas.microsoft.com/office/drawing/2014/main" id="{A87CF0D3-EDAC-44E1-9A95-835A0ADCA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016" y="4226731"/>
              <a:ext cx="807037" cy="67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5BAED07-61AC-4000-9EC7-E554EF17BE6A}"/>
                </a:ext>
              </a:extLst>
            </p:cNvPr>
            <p:cNvSpPr txBox="1"/>
            <p:nvPr/>
          </p:nvSpPr>
          <p:spPr>
            <a:xfrm>
              <a:off x="2688921" y="4919330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Edge</a:t>
              </a:r>
              <a:endParaRPr kumimoji="1" lang="ja-JP" altLang="en-US" sz="1400" dirty="0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78BB8FA-0C4E-4490-9340-7563D9C8A901}"/>
              </a:ext>
            </a:extLst>
          </p:cNvPr>
          <p:cNvGrpSpPr/>
          <p:nvPr/>
        </p:nvGrpSpPr>
        <p:grpSpPr>
          <a:xfrm>
            <a:off x="3352487" y="5692133"/>
            <a:ext cx="825867" cy="904500"/>
            <a:chOff x="1883225" y="5492899"/>
            <a:chExt cx="825867" cy="904500"/>
          </a:xfrm>
        </p:grpSpPr>
        <p:pic>
          <p:nvPicPr>
            <p:cNvPr id="1030" name="Picture 6" descr="「Outlook」の画像検索結果">
              <a:extLst>
                <a:ext uri="{FF2B5EF4-FFF2-40B4-BE49-F238E27FC236}">
                  <a16:creationId xmlns:a16="http://schemas.microsoft.com/office/drawing/2014/main" id="{F4061229-4F3F-408A-BD38-90D425DE9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352" y="5492899"/>
              <a:ext cx="598241" cy="55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616458C-83A5-46A8-A9EA-DB2E8DCA795C}"/>
                </a:ext>
              </a:extLst>
            </p:cNvPr>
            <p:cNvSpPr txBox="1"/>
            <p:nvPr/>
          </p:nvSpPr>
          <p:spPr>
            <a:xfrm>
              <a:off x="1883225" y="6089622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Outlook</a:t>
              </a:r>
              <a:endParaRPr kumimoji="1" lang="ja-JP" altLang="en-US" sz="1400" dirty="0"/>
            </a:p>
          </p:txBody>
        </p:sp>
      </p:grpSp>
      <p:pic>
        <p:nvPicPr>
          <p:cNvPr id="1032" name="Picture 8" descr="「人　アイコン」の画像検索結果">
            <a:extLst>
              <a:ext uri="{FF2B5EF4-FFF2-40B4-BE49-F238E27FC236}">
                <a16:creationId xmlns:a16="http://schemas.microsoft.com/office/drawing/2014/main" id="{5888CCFE-7A27-459B-A930-12B8302F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" y="3449503"/>
            <a:ext cx="588010" cy="58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1347D45-7C2E-4C03-B3E4-4E034771603B}"/>
              </a:ext>
            </a:extLst>
          </p:cNvPr>
          <p:cNvGrpSpPr/>
          <p:nvPr/>
        </p:nvGrpSpPr>
        <p:grpSpPr>
          <a:xfrm>
            <a:off x="408930" y="5627806"/>
            <a:ext cx="723275" cy="1066381"/>
            <a:chOff x="5075513" y="4858986"/>
            <a:chExt cx="723275" cy="1066381"/>
          </a:xfrm>
        </p:grpSpPr>
        <p:pic>
          <p:nvPicPr>
            <p:cNvPr id="2050" name="Picture 2" descr="「サーバー アイコン」の画像検索結果">
              <a:extLst>
                <a:ext uri="{FF2B5EF4-FFF2-40B4-BE49-F238E27FC236}">
                  <a16:creationId xmlns:a16="http://schemas.microsoft.com/office/drawing/2014/main" id="{20B6E973-EE9F-4242-A083-6224F7CD8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8031" y="4858986"/>
              <a:ext cx="598241" cy="71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BBAD61E-3F4B-45D1-B909-BCD6B0C1749C}"/>
                </a:ext>
              </a:extLst>
            </p:cNvPr>
            <p:cNvSpPr txBox="1"/>
            <p:nvPr/>
          </p:nvSpPr>
          <p:spPr>
            <a:xfrm>
              <a:off x="5075513" y="561759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サーバ</a:t>
              </a:r>
            </a:p>
          </p:txBody>
        </p:sp>
      </p:grp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9B15FFF-A2C2-4197-B2FF-D99E660A46C9}"/>
              </a:ext>
            </a:extLst>
          </p:cNvPr>
          <p:cNvCxnSpPr>
            <a:stCxn id="2050" idx="3"/>
            <a:endCxn id="1030" idx="1"/>
          </p:cNvCxnSpPr>
          <p:nvPr/>
        </p:nvCxnSpPr>
        <p:spPr>
          <a:xfrm flipV="1">
            <a:off x="1069689" y="5970713"/>
            <a:ext cx="2350925" cy="1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D3BA65A-2A65-4674-B72E-86E598169197}"/>
              </a:ext>
            </a:extLst>
          </p:cNvPr>
          <p:cNvSpPr/>
          <p:nvPr/>
        </p:nvSpPr>
        <p:spPr>
          <a:xfrm>
            <a:off x="1642128" y="5838599"/>
            <a:ext cx="1137920" cy="2963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障害通知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03C309E-9B0E-4675-AB14-224FDCB19ABC}"/>
              </a:ext>
            </a:extLst>
          </p:cNvPr>
          <p:cNvCxnSpPr>
            <a:cxnSpLocks/>
            <a:stCxn id="1030" idx="3"/>
            <a:endCxn id="30" idx="1"/>
          </p:cNvCxnSpPr>
          <p:nvPr/>
        </p:nvCxnSpPr>
        <p:spPr>
          <a:xfrm flipV="1">
            <a:off x="4018855" y="4494163"/>
            <a:ext cx="3497306" cy="147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F183E8B-2616-472A-9A3B-03E245E3479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7916757" y="2937065"/>
            <a:ext cx="1" cy="1217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87DA506-3548-41E3-8E03-315D96FDE229}"/>
              </a:ext>
            </a:extLst>
          </p:cNvPr>
          <p:cNvSpPr/>
          <p:nvPr/>
        </p:nvSpPr>
        <p:spPr>
          <a:xfrm>
            <a:off x="4751707" y="5219992"/>
            <a:ext cx="1564852" cy="2963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特定の件名を判別</a:t>
            </a:r>
            <a:endParaRPr kumimoji="1" lang="ja-JP" altLang="en-US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14648B6A-FEE9-419F-A78C-2FC792A5A556}"/>
              </a:ext>
            </a:extLst>
          </p:cNvPr>
          <p:cNvSpPr/>
          <p:nvPr/>
        </p:nvSpPr>
        <p:spPr>
          <a:xfrm>
            <a:off x="7179345" y="3429000"/>
            <a:ext cx="1564852" cy="2963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対応手順の提示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3D528A9-3631-4DFD-835A-FCF490A4BC88}"/>
              </a:ext>
            </a:extLst>
          </p:cNvPr>
          <p:cNvCxnSpPr>
            <a:cxnSpLocks/>
            <a:stCxn id="36" idx="1"/>
            <a:endCxn id="1026" idx="3"/>
          </p:cNvCxnSpPr>
          <p:nvPr/>
        </p:nvCxnSpPr>
        <p:spPr>
          <a:xfrm flipH="1">
            <a:off x="4151218" y="2203198"/>
            <a:ext cx="3446717" cy="6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C2152509-7DFD-435A-8D4D-0AB0C8863BC2}"/>
              </a:ext>
            </a:extLst>
          </p:cNvPr>
          <p:cNvSpPr/>
          <p:nvPr/>
        </p:nvSpPr>
        <p:spPr>
          <a:xfrm>
            <a:off x="5092150" y="2054328"/>
            <a:ext cx="1816650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手順書の</a:t>
            </a:r>
            <a:r>
              <a:rPr kumimoji="1" lang="en-US" altLang="ja-JP" sz="1200" dirty="0"/>
              <a:t>URL</a:t>
            </a:r>
            <a:r>
              <a:rPr kumimoji="1" lang="ja-JP" altLang="en-US" sz="1200" dirty="0"/>
              <a:t>を通知</a:t>
            </a:r>
            <a:endParaRPr kumimoji="1" lang="ja-JP" altLang="en-US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709DDD5-2389-471C-A5AB-B34BC6DD460C}"/>
              </a:ext>
            </a:extLst>
          </p:cNvPr>
          <p:cNvCxnSpPr>
            <a:cxnSpLocks/>
            <a:stCxn id="1026" idx="1"/>
            <a:endCxn id="1032" idx="3"/>
          </p:cNvCxnSpPr>
          <p:nvPr/>
        </p:nvCxnSpPr>
        <p:spPr>
          <a:xfrm flipH="1">
            <a:off x="1132205" y="2209833"/>
            <a:ext cx="2397108" cy="153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4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A95CA-5342-42CF-9421-645B58C9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5BCAC-044A-4ADB-9B18-03BE865F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M365</a:t>
            </a:r>
            <a:r>
              <a:rPr kumimoji="1" lang="ja-JP" altLang="en-US" dirty="0"/>
              <a:t>概要</a:t>
            </a:r>
            <a:endParaRPr kumimoji="1" lang="en-US" altLang="ja-JP" dirty="0"/>
          </a:p>
          <a:p>
            <a:r>
              <a:rPr lang="ja-JP" altLang="en-US" dirty="0"/>
              <a:t>認証</a:t>
            </a:r>
            <a:endParaRPr lang="en-US" altLang="ja-JP" dirty="0"/>
          </a:p>
          <a:p>
            <a:r>
              <a:rPr lang="en-US" altLang="ja-JP" dirty="0"/>
              <a:t>Microsoft 365 Apps</a:t>
            </a:r>
          </a:p>
          <a:p>
            <a:r>
              <a:rPr lang="en-US" altLang="ja-JP" dirty="0"/>
              <a:t>Exchange</a:t>
            </a:r>
          </a:p>
          <a:p>
            <a:r>
              <a:rPr kumimoji="1" lang="en-US" altLang="ja-JP" dirty="0"/>
              <a:t>SharePoint</a:t>
            </a:r>
          </a:p>
          <a:p>
            <a:r>
              <a:rPr lang="en-US" altLang="ja-JP" dirty="0"/>
              <a:t>Teams</a:t>
            </a:r>
          </a:p>
          <a:p>
            <a:r>
              <a:rPr kumimoji="1" lang="ja-JP" altLang="en-US" dirty="0"/>
              <a:t>デバイス管理</a:t>
            </a:r>
            <a:endParaRPr kumimoji="1" lang="en-US" altLang="ja-JP" dirty="0"/>
          </a:p>
          <a:p>
            <a:r>
              <a:rPr lang="ja-JP" altLang="en-US" dirty="0"/>
              <a:t>アクセス管理</a:t>
            </a:r>
            <a:endParaRPr lang="en-US" altLang="ja-JP" dirty="0"/>
          </a:p>
          <a:p>
            <a:r>
              <a:rPr lang="ja-JP" altLang="en-US" dirty="0"/>
              <a:t>セキュリティ管理</a:t>
            </a:r>
            <a:endParaRPr lang="en-US" altLang="ja-JP" dirty="0"/>
          </a:p>
          <a:p>
            <a:r>
              <a:rPr lang="en-US" altLang="ja-JP" dirty="0" err="1"/>
              <a:t>PowerPlatform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3546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1CCC3-3F77-49DE-9BAA-C5193AD1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Platform</a:t>
            </a:r>
            <a:r>
              <a:rPr kumimoji="1" lang="ja-JP" altLang="en-US" dirty="0"/>
              <a:t>の利用イメージ④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3BE2AFF-AC63-4B86-9A2B-F653CD17308C}"/>
              </a:ext>
            </a:extLst>
          </p:cNvPr>
          <p:cNvGrpSpPr/>
          <p:nvPr/>
        </p:nvGrpSpPr>
        <p:grpSpPr>
          <a:xfrm>
            <a:off x="5138031" y="2740351"/>
            <a:ext cx="1178528" cy="1022766"/>
            <a:chOff x="3342322" y="2062772"/>
            <a:chExt cx="1178528" cy="1022766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F97B9F76-8A95-4625-A566-0B1D9756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3466" y="2062772"/>
              <a:ext cx="689635" cy="714989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146E68D-739F-4E3C-BAAB-9F1123B0681D}"/>
                </a:ext>
              </a:extLst>
            </p:cNvPr>
            <p:cNvSpPr txBox="1"/>
            <p:nvPr/>
          </p:nvSpPr>
          <p:spPr>
            <a:xfrm>
              <a:off x="3342322" y="277776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Apps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047C4EA-0944-49AE-95C6-23A76C0FA31E}"/>
              </a:ext>
            </a:extLst>
          </p:cNvPr>
          <p:cNvGrpSpPr/>
          <p:nvPr/>
        </p:nvGrpSpPr>
        <p:grpSpPr>
          <a:xfrm>
            <a:off x="7134331" y="4154416"/>
            <a:ext cx="1564852" cy="1012347"/>
            <a:chOff x="5666941" y="2256975"/>
            <a:chExt cx="1564852" cy="1012347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50A39319-48C4-42FA-85E3-5217B8964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771" y="2256975"/>
              <a:ext cx="801193" cy="679493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A4346F3-B68C-4B9E-8B13-8585DAFA7FCA}"/>
                </a:ext>
              </a:extLst>
            </p:cNvPr>
            <p:cNvSpPr txBox="1"/>
            <p:nvPr/>
          </p:nvSpPr>
          <p:spPr>
            <a:xfrm>
              <a:off x="5666941" y="2961545"/>
              <a:ext cx="15648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Automate</a:t>
              </a:r>
              <a:endParaRPr kumimoji="1" lang="ja-JP" altLang="en-US" sz="1400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46C26BA-078C-447D-96F5-E736413E883B}"/>
              </a:ext>
            </a:extLst>
          </p:cNvPr>
          <p:cNvGrpSpPr/>
          <p:nvPr/>
        </p:nvGrpSpPr>
        <p:grpSpPr>
          <a:xfrm>
            <a:off x="9599324" y="3010573"/>
            <a:ext cx="936475" cy="1131244"/>
            <a:chOff x="8948332" y="2076564"/>
            <a:chExt cx="936475" cy="1131244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FEE16925-2AE7-4E14-A804-AD934501D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3580" y="2076564"/>
              <a:ext cx="785981" cy="780910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7074EB-51C4-457A-A427-17EB180C54BA}"/>
                </a:ext>
              </a:extLst>
            </p:cNvPr>
            <p:cNvSpPr txBox="1"/>
            <p:nvPr/>
          </p:nvSpPr>
          <p:spPr>
            <a:xfrm>
              <a:off x="8948332" y="290003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BI</a:t>
              </a:r>
              <a:endParaRPr kumimoji="1" lang="ja-JP" altLang="en-US" sz="1400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F6ED7C2-EBD6-4BCD-9349-E56DC049D424}"/>
              </a:ext>
            </a:extLst>
          </p:cNvPr>
          <p:cNvGrpSpPr/>
          <p:nvPr/>
        </p:nvGrpSpPr>
        <p:grpSpPr>
          <a:xfrm>
            <a:off x="7117080" y="1789924"/>
            <a:ext cx="1838965" cy="1147141"/>
            <a:chOff x="7805528" y="4397507"/>
            <a:chExt cx="1838965" cy="1147141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5E45C815-3DDA-45C2-9620-B4D91B0CE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6383" y="4397507"/>
              <a:ext cx="877256" cy="826548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EF8E9D3-2390-439A-9A9A-0A355624078C}"/>
                </a:ext>
              </a:extLst>
            </p:cNvPr>
            <p:cNvSpPr txBox="1"/>
            <p:nvPr/>
          </p:nvSpPr>
          <p:spPr>
            <a:xfrm>
              <a:off x="7805528" y="5236871"/>
              <a:ext cx="1838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Virtual Agent</a:t>
              </a:r>
              <a:endParaRPr kumimoji="1" lang="ja-JP" altLang="en-US" sz="14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6311382-D2C9-4270-B155-1B10711F70E4}"/>
              </a:ext>
            </a:extLst>
          </p:cNvPr>
          <p:cNvGrpSpPr/>
          <p:nvPr/>
        </p:nvGrpSpPr>
        <p:grpSpPr>
          <a:xfrm>
            <a:off x="3468208" y="1920081"/>
            <a:ext cx="744114" cy="937393"/>
            <a:chOff x="3946298" y="1719314"/>
            <a:chExt cx="744114" cy="93739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CEF151-A53B-4B5B-AA4E-64787DF56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403" y="1719314"/>
              <a:ext cx="621905" cy="57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96EADFE-474A-4A2A-9750-E267C8A333BC}"/>
                </a:ext>
              </a:extLst>
            </p:cNvPr>
            <p:cNvSpPr txBox="1"/>
            <p:nvPr/>
          </p:nvSpPr>
          <p:spPr>
            <a:xfrm>
              <a:off x="3946298" y="2348930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Teams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3CEDC16-4B82-48CD-8299-50313133C1AE}"/>
              </a:ext>
            </a:extLst>
          </p:cNvPr>
          <p:cNvGrpSpPr/>
          <p:nvPr/>
        </p:nvGrpSpPr>
        <p:grpSpPr>
          <a:xfrm>
            <a:off x="3468208" y="3576195"/>
            <a:ext cx="807037" cy="1000376"/>
            <a:chOff x="2577016" y="4226731"/>
            <a:chExt cx="807037" cy="1000376"/>
          </a:xfrm>
        </p:grpSpPr>
        <p:pic>
          <p:nvPicPr>
            <p:cNvPr id="1028" name="Picture 4" descr="「Edge」の画像検索結果">
              <a:extLst>
                <a:ext uri="{FF2B5EF4-FFF2-40B4-BE49-F238E27FC236}">
                  <a16:creationId xmlns:a16="http://schemas.microsoft.com/office/drawing/2014/main" id="{A87CF0D3-EDAC-44E1-9A95-835A0ADCA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016" y="4226731"/>
              <a:ext cx="807037" cy="67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5BAED07-61AC-4000-9EC7-E554EF17BE6A}"/>
                </a:ext>
              </a:extLst>
            </p:cNvPr>
            <p:cNvSpPr txBox="1"/>
            <p:nvPr/>
          </p:nvSpPr>
          <p:spPr>
            <a:xfrm>
              <a:off x="2688921" y="4919330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Edge</a:t>
              </a:r>
              <a:endParaRPr kumimoji="1" lang="ja-JP" altLang="en-US" sz="1400" dirty="0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78BB8FA-0C4E-4490-9340-7563D9C8A901}"/>
              </a:ext>
            </a:extLst>
          </p:cNvPr>
          <p:cNvGrpSpPr/>
          <p:nvPr/>
        </p:nvGrpSpPr>
        <p:grpSpPr>
          <a:xfrm>
            <a:off x="3352487" y="5692133"/>
            <a:ext cx="825867" cy="904500"/>
            <a:chOff x="1883225" y="5492899"/>
            <a:chExt cx="825867" cy="904500"/>
          </a:xfrm>
        </p:grpSpPr>
        <p:pic>
          <p:nvPicPr>
            <p:cNvPr id="1030" name="Picture 6" descr="「Outlook」の画像検索結果">
              <a:extLst>
                <a:ext uri="{FF2B5EF4-FFF2-40B4-BE49-F238E27FC236}">
                  <a16:creationId xmlns:a16="http://schemas.microsoft.com/office/drawing/2014/main" id="{F4061229-4F3F-408A-BD38-90D425DE9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352" y="5492899"/>
              <a:ext cx="598241" cy="55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616458C-83A5-46A8-A9EA-DB2E8DCA795C}"/>
                </a:ext>
              </a:extLst>
            </p:cNvPr>
            <p:cNvSpPr txBox="1"/>
            <p:nvPr/>
          </p:nvSpPr>
          <p:spPr>
            <a:xfrm>
              <a:off x="1883225" y="6089622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Outlook</a:t>
              </a:r>
              <a:endParaRPr kumimoji="1" lang="ja-JP" altLang="en-US" sz="1400" dirty="0"/>
            </a:p>
          </p:txBody>
        </p:sp>
      </p:grpSp>
      <p:pic>
        <p:nvPicPr>
          <p:cNvPr id="1032" name="Picture 8" descr="「人　アイコン」の画像検索結果">
            <a:extLst>
              <a:ext uri="{FF2B5EF4-FFF2-40B4-BE49-F238E27FC236}">
                <a16:creationId xmlns:a16="http://schemas.microsoft.com/office/drawing/2014/main" id="{5888CCFE-7A27-459B-A930-12B8302F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" y="3449503"/>
            <a:ext cx="588010" cy="58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1347D45-7C2E-4C03-B3E4-4E034771603B}"/>
              </a:ext>
            </a:extLst>
          </p:cNvPr>
          <p:cNvGrpSpPr/>
          <p:nvPr/>
        </p:nvGrpSpPr>
        <p:grpSpPr>
          <a:xfrm>
            <a:off x="408930" y="5627806"/>
            <a:ext cx="723275" cy="1066381"/>
            <a:chOff x="5075513" y="4858986"/>
            <a:chExt cx="723275" cy="1066381"/>
          </a:xfrm>
        </p:grpSpPr>
        <p:pic>
          <p:nvPicPr>
            <p:cNvPr id="2050" name="Picture 2" descr="「サーバー アイコン」の画像検索結果">
              <a:extLst>
                <a:ext uri="{FF2B5EF4-FFF2-40B4-BE49-F238E27FC236}">
                  <a16:creationId xmlns:a16="http://schemas.microsoft.com/office/drawing/2014/main" id="{20B6E973-EE9F-4242-A083-6224F7CD8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8031" y="4858986"/>
              <a:ext cx="598241" cy="71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BBAD61E-3F4B-45D1-B909-BCD6B0C1749C}"/>
                </a:ext>
              </a:extLst>
            </p:cNvPr>
            <p:cNvSpPr txBox="1"/>
            <p:nvPr/>
          </p:nvSpPr>
          <p:spPr>
            <a:xfrm>
              <a:off x="5075513" y="561759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サーバ</a:t>
              </a:r>
            </a:p>
          </p:txBody>
        </p:sp>
      </p:grp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F183E8B-2616-472A-9A3B-03E245E34792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6316559" y="3609229"/>
            <a:ext cx="1281376" cy="1038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14648B6A-FEE9-419F-A78C-2FC792A5A556}"/>
              </a:ext>
            </a:extLst>
          </p:cNvPr>
          <p:cNvSpPr/>
          <p:nvPr/>
        </p:nvSpPr>
        <p:spPr>
          <a:xfrm>
            <a:off x="6088988" y="4048901"/>
            <a:ext cx="1564852" cy="2963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自動化データ蓄積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3D528A9-3631-4DFD-835A-FCF490A4BC88}"/>
              </a:ext>
            </a:extLst>
          </p:cNvPr>
          <p:cNvCxnSpPr>
            <a:cxnSpLocks/>
            <a:stCxn id="37" idx="1"/>
            <a:endCxn id="17" idx="3"/>
          </p:cNvCxnSpPr>
          <p:nvPr/>
        </p:nvCxnSpPr>
        <p:spPr>
          <a:xfrm flipH="1">
            <a:off x="6316559" y="2783177"/>
            <a:ext cx="800521" cy="826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C2152509-7DFD-435A-8D4D-0AB0C8863BC2}"/>
              </a:ext>
            </a:extLst>
          </p:cNvPr>
          <p:cNvSpPr/>
          <p:nvPr/>
        </p:nvSpPr>
        <p:spPr>
          <a:xfrm>
            <a:off x="6048922" y="2983267"/>
            <a:ext cx="1816650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会話データ蓄積</a:t>
            </a:r>
            <a:endParaRPr kumimoji="1" lang="ja-JP" altLang="en-US" dirty="0"/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9ED8E805-DD67-45B5-860C-0911D9AA84B3}"/>
              </a:ext>
            </a:extLst>
          </p:cNvPr>
          <p:cNvSpPr/>
          <p:nvPr/>
        </p:nvSpPr>
        <p:spPr>
          <a:xfrm>
            <a:off x="5148948" y="4692298"/>
            <a:ext cx="1178528" cy="10389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データレイク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D10E33B-8FEA-42C4-9663-BE2C378FA20B}"/>
              </a:ext>
            </a:extLst>
          </p:cNvPr>
          <p:cNvCxnSpPr>
            <a:stCxn id="17" idx="2"/>
          </p:cNvCxnSpPr>
          <p:nvPr/>
        </p:nvCxnSpPr>
        <p:spPr>
          <a:xfrm>
            <a:off x="5727295" y="3763117"/>
            <a:ext cx="0" cy="103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6235830-7AE9-4300-9601-03F8F46C62C2}"/>
              </a:ext>
            </a:extLst>
          </p:cNvPr>
          <p:cNvCxnSpPr>
            <a:cxnSpLocks/>
            <a:stCxn id="1030" idx="3"/>
            <a:endCxn id="17" idx="1"/>
          </p:cNvCxnSpPr>
          <p:nvPr/>
        </p:nvCxnSpPr>
        <p:spPr>
          <a:xfrm flipV="1">
            <a:off x="4018855" y="3609229"/>
            <a:ext cx="1119176" cy="2361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8D24F479-8F04-47CD-9C75-0B47D16305F5}"/>
              </a:ext>
            </a:extLst>
          </p:cNvPr>
          <p:cNvSpPr/>
          <p:nvPr/>
        </p:nvSpPr>
        <p:spPr>
          <a:xfrm>
            <a:off x="3242893" y="5022644"/>
            <a:ext cx="1816650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メールデータ蓄積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D9B8E78-D1C4-458E-87A3-2AEAB9C4D049}"/>
              </a:ext>
            </a:extLst>
          </p:cNvPr>
          <p:cNvCxnSpPr>
            <a:cxnSpLocks/>
            <a:stCxn id="34" idx="2"/>
            <a:endCxn id="18" idx="4"/>
          </p:cNvCxnSpPr>
          <p:nvPr/>
        </p:nvCxnSpPr>
        <p:spPr>
          <a:xfrm rot="5400000">
            <a:off x="7662544" y="2806749"/>
            <a:ext cx="1069951" cy="37400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F6FD7344-3437-4FEA-A1A9-76EBC711E57F}"/>
              </a:ext>
            </a:extLst>
          </p:cNvPr>
          <p:cNvSpPr/>
          <p:nvPr/>
        </p:nvSpPr>
        <p:spPr>
          <a:xfrm>
            <a:off x="9285135" y="4742183"/>
            <a:ext cx="1564852" cy="9890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データ可視化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（平均対応時間等、</a:t>
            </a:r>
            <a:r>
              <a:rPr kumimoji="1" lang="en-US" altLang="ja-JP" sz="1200" dirty="0"/>
              <a:t>KPI</a:t>
            </a:r>
            <a:r>
              <a:rPr kumimoji="1" lang="ja-JP" altLang="en-US" sz="1200" dirty="0"/>
              <a:t>分析）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54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AFC073E-4FAB-41C4-8662-76FF0705E9E9}"/>
              </a:ext>
            </a:extLst>
          </p:cNvPr>
          <p:cNvSpPr/>
          <p:nvPr/>
        </p:nvSpPr>
        <p:spPr>
          <a:xfrm>
            <a:off x="4494999" y="5394073"/>
            <a:ext cx="3286125" cy="13591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1A9E89F-9C9B-47AF-976B-3992464CC5A5}"/>
              </a:ext>
            </a:extLst>
          </p:cNvPr>
          <p:cNvSpPr/>
          <p:nvPr/>
        </p:nvSpPr>
        <p:spPr>
          <a:xfrm>
            <a:off x="4494999" y="5240727"/>
            <a:ext cx="3286125" cy="3105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本社</a:t>
            </a:r>
            <a:endParaRPr kumimoji="1"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A091EDE-35AC-49A9-BBB3-74BC65F223FF}"/>
              </a:ext>
            </a:extLst>
          </p:cNvPr>
          <p:cNvSpPr/>
          <p:nvPr/>
        </p:nvSpPr>
        <p:spPr>
          <a:xfrm>
            <a:off x="8505825" y="5028299"/>
            <a:ext cx="3286125" cy="17347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C689FC0-EF98-4C2E-AE80-DAB145D58684}"/>
              </a:ext>
            </a:extLst>
          </p:cNvPr>
          <p:cNvSpPr/>
          <p:nvPr/>
        </p:nvSpPr>
        <p:spPr>
          <a:xfrm>
            <a:off x="8505825" y="4941242"/>
            <a:ext cx="3286125" cy="3105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データセンター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51C4461-28BB-4F8E-96D8-C13F09B4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0" y="107112"/>
            <a:ext cx="8192870" cy="775892"/>
          </a:xfrm>
        </p:spPr>
        <p:txBody>
          <a:bodyPr/>
          <a:lstStyle/>
          <a:p>
            <a:r>
              <a:rPr kumimoji="1" lang="en-US" altLang="ja-JP" dirty="0"/>
              <a:t>M365</a:t>
            </a:r>
            <a:r>
              <a:rPr kumimoji="1" lang="ja-JP" altLang="en-US" dirty="0"/>
              <a:t>概要図</a:t>
            </a:r>
          </a:p>
        </p:txBody>
      </p:sp>
      <p:pic>
        <p:nvPicPr>
          <p:cNvPr id="1026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A78B6511-6CF7-482E-BCC6-187D1124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573" y="5828496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ffice for Mac アプリアイコンのデザインが変わった！ - wanichanの日記">
            <a:extLst>
              <a:ext uri="{FF2B5EF4-FFF2-40B4-BE49-F238E27FC236}">
                <a16:creationId xmlns:a16="http://schemas.microsoft.com/office/drawing/2014/main" id="{C1F7C6C2-E78D-43D4-84C2-28E1CFF0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285" y="5753075"/>
            <a:ext cx="725796" cy="7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6187B571-BED3-4848-827F-19557103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45" y="5641679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 3">
            <a:extLst>
              <a:ext uri="{FF2B5EF4-FFF2-40B4-BE49-F238E27FC236}">
                <a16:creationId xmlns:a16="http://schemas.microsoft.com/office/drawing/2014/main" id="{21A34934-4F79-448A-A235-5E18090FB739}"/>
              </a:ext>
            </a:extLst>
          </p:cNvPr>
          <p:cNvSpPr/>
          <p:nvPr/>
        </p:nvSpPr>
        <p:spPr>
          <a:xfrm>
            <a:off x="4693691" y="1463927"/>
            <a:ext cx="2878202" cy="7929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インターネット</a:t>
            </a:r>
          </a:p>
        </p:txBody>
      </p:sp>
      <p:sp>
        <p:nvSpPr>
          <p:cNvPr id="10" name="雲 9">
            <a:extLst>
              <a:ext uri="{FF2B5EF4-FFF2-40B4-BE49-F238E27FC236}">
                <a16:creationId xmlns:a16="http://schemas.microsoft.com/office/drawing/2014/main" id="{6E810F80-7FEF-4AD6-94A7-2984E5FEDFAB}"/>
              </a:ext>
            </a:extLst>
          </p:cNvPr>
          <p:cNvSpPr/>
          <p:nvPr/>
        </p:nvSpPr>
        <p:spPr>
          <a:xfrm>
            <a:off x="4865075" y="4051496"/>
            <a:ext cx="2493619" cy="59611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LAN</a:t>
            </a:r>
            <a:endParaRPr kumimoji="1" lang="ja-JP" altLang="en-US" sz="1400" dirty="0"/>
          </a:p>
        </p:txBody>
      </p:sp>
      <p:pic>
        <p:nvPicPr>
          <p:cNvPr id="1032" name="Picture 8" descr="ファイアウォールのシルエット | 無料のAi・PNG白黒シルエットイラスト">
            <a:extLst>
              <a:ext uri="{FF2B5EF4-FFF2-40B4-BE49-F238E27FC236}">
                <a16:creationId xmlns:a16="http://schemas.microsoft.com/office/drawing/2014/main" id="{1DC03F64-B5E2-483C-A60D-006736B0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74" y="2412016"/>
            <a:ext cx="719288" cy="7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454B827F-40E6-4A47-8BF3-658E93077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224" y="5641679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ルーター 無料 アイコン の Material Design">
            <a:extLst>
              <a:ext uri="{FF2B5EF4-FFF2-40B4-BE49-F238E27FC236}">
                <a16:creationId xmlns:a16="http://schemas.microsoft.com/office/drawing/2014/main" id="{F30B8C80-3675-4767-89C1-ADE096293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537" y="4830498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ルーター 無料 アイコン の Material Design">
            <a:extLst>
              <a:ext uri="{FF2B5EF4-FFF2-40B4-BE49-F238E27FC236}">
                <a16:creationId xmlns:a16="http://schemas.microsoft.com/office/drawing/2014/main" id="{CE286454-6537-4D07-B449-5B30AC192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508" y="4493264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18EDBA2A-EC16-4BD2-BC55-3DF65FDAA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45" y="5714531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794AAC64-EE9A-4F52-B045-350D31728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79" y="1535184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DA9ACF-F51B-491B-80BA-76EE29A08D5C}"/>
              </a:ext>
            </a:extLst>
          </p:cNvPr>
          <p:cNvSpPr/>
          <p:nvPr/>
        </p:nvSpPr>
        <p:spPr>
          <a:xfrm>
            <a:off x="1594773" y="1170192"/>
            <a:ext cx="1657350" cy="13804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56D3B6D-5A9A-44DC-A905-E8F3C23D1CF0}"/>
              </a:ext>
            </a:extLst>
          </p:cNvPr>
          <p:cNvSpPr/>
          <p:nvPr/>
        </p:nvSpPr>
        <p:spPr>
          <a:xfrm>
            <a:off x="1594773" y="1083136"/>
            <a:ext cx="1657350" cy="31050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プロバイダ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55E531-CF93-428D-A657-8E32AC5586E9}"/>
              </a:ext>
            </a:extLst>
          </p:cNvPr>
          <p:cNvSpPr txBox="1"/>
          <p:nvPr/>
        </p:nvSpPr>
        <p:spPr>
          <a:xfrm>
            <a:off x="8630825" y="6354163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AD</a:t>
            </a:r>
            <a:r>
              <a:rPr kumimoji="1" lang="ja-JP" altLang="en-US" sz="1200" dirty="0"/>
              <a:t>サーバ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8C67479-C2D5-43A4-BDA6-F9E8DB5BFA66}"/>
              </a:ext>
            </a:extLst>
          </p:cNvPr>
          <p:cNvSpPr txBox="1"/>
          <p:nvPr/>
        </p:nvSpPr>
        <p:spPr>
          <a:xfrm>
            <a:off x="6542339" y="2633160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Firewall</a:t>
            </a:r>
            <a:endParaRPr kumimoji="1" lang="ja-JP" altLang="en-US" dirty="0"/>
          </a:p>
        </p:txBody>
      </p:sp>
      <p:pic>
        <p:nvPicPr>
          <p:cNvPr id="23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B205E12C-CF35-4BB1-937A-076D37A63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623" y="3215320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0356F3D-DC2A-4182-9506-E503310BB09A}"/>
              </a:ext>
            </a:extLst>
          </p:cNvPr>
          <p:cNvSpPr txBox="1"/>
          <p:nvPr/>
        </p:nvSpPr>
        <p:spPr>
          <a:xfrm>
            <a:off x="6494266" y="335855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プロキシサーバ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C290E4D-D9AB-4212-B7FA-683F42FA1B11}"/>
              </a:ext>
            </a:extLst>
          </p:cNvPr>
          <p:cNvCxnSpPr>
            <a:cxnSpLocks/>
            <a:stCxn id="4" idx="2"/>
            <a:endCxn id="69" idx="3"/>
          </p:cNvCxnSpPr>
          <p:nvPr/>
        </p:nvCxnSpPr>
        <p:spPr>
          <a:xfrm flipH="1">
            <a:off x="3732189" y="1860401"/>
            <a:ext cx="970430" cy="147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F8D84E0-52DC-4B6E-A7A5-EA7CD85B98F0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6132792" y="2256031"/>
            <a:ext cx="0" cy="2114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93A9915-D762-4F57-A627-A12643A92C5C}"/>
              </a:ext>
            </a:extLst>
          </p:cNvPr>
          <p:cNvCxnSpPr>
            <a:cxnSpLocks/>
            <a:stCxn id="1038" idx="1"/>
            <a:endCxn id="4" idx="0"/>
          </p:cNvCxnSpPr>
          <p:nvPr/>
        </p:nvCxnSpPr>
        <p:spPr>
          <a:xfrm flipH="1">
            <a:off x="7569494" y="1860400"/>
            <a:ext cx="51338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40" name="Picture 16" descr="Azure Active Directory(AAD)にカスタムドメインを追加 - CNS Research Institute">
            <a:extLst>
              <a:ext uri="{FF2B5EF4-FFF2-40B4-BE49-F238E27FC236}">
                <a16:creationId xmlns:a16="http://schemas.microsoft.com/office/drawing/2014/main" id="{8C83F617-9899-40C3-BE54-647195DCA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108" y="457304"/>
            <a:ext cx="425700" cy="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F29E9B6-63A1-49CE-86D5-E40D7AB3F3AE}"/>
              </a:ext>
            </a:extLst>
          </p:cNvPr>
          <p:cNvSpPr txBox="1"/>
          <p:nvPr/>
        </p:nvSpPr>
        <p:spPr>
          <a:xfrm>
            <a:off x="9069406" y="922604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Azure AD</a:t>
            </a:r>
            <a:endParaRPr kumimoji="1" lang="ja-JP" altLang="en-US" dirty="0"/>
          </a:p>
        </p:txBody>
      </p:sp>
      <p:pic>
        <p:nvPicPr>
          <p:cNvPr id="1042" name="Picture 18" descr="Exchange Online外にあるドメインから会議室のカレンダーの閲覧/予定作成を行う – Cloud Steady |  パーソルプロセス＆テクノロジー株式会社">
            <a:extLst>
              <a:ext uri="{FF2B5EF4-FFF2-40B4-BE49-F238E27FC236}">
                <a16:creationId xmlns:a16="http://schemas.microsoft.com/office/drawing/2014/main" id="{AD12DFA3-24B7-4DAA-8309-74D30A43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755" y="417704"/>
            <a:ext cx="504900" cy="5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harePointでWebパーツのアイコン画像を大きくする方法！ | ～UNRULY～気ままなブログ">
            <a:extLst>
              <a:ext uri="{FF2B5EF4-FFF2-40B4-BE49-F238E27FC236}">
                <a16:creationId xmlns:a16="http://schemas.microsoft.com/office/drawing/2014/main" id="{B7BC9CC9-FEA8-48C9-95B3-0CBE81A6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437" y="1518056"/>
            <a:ext cx="431101" cy="43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F954A9-8BF4-4898-A735-4271C06F4AFE}"/>
              </a:ext>
            </a:extLst>
          </p:cNvPr>
          <p:cNvSpPr txBox="1"/>
          <p:nvPr/>
        </p:nvSpPr>
        <p:spPr>
          <a:xfrm>
            <a:off x="10068158" y="922604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Exchange Online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FE01479-85AA-40D6-8A38-F5AE320D2F5F}"/>
              </a:ext>
            </a:extLst>
          </p:cNvPr>
          <p:cNvSpPr txBox="1"/>
          <p:nvPr/>
        </p:nvSpPr>
        <p:spPr>
          <a:xfrm>
            <a:off x="8805954" y="1988757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SharePoint Online</a:t>
            </a:r>
            <a:endParaRPr kumimoji="1" lang="ja-JP" altLang="en-US" dirty="0"/>
          </a:p>
        </p:txBody>
      </p:sp>
      <p:pic>
        <p:nvPicPr>
          <p:cNvPr id="1046" name="Picture 22" descr="Office365参考書】Teamsで社外のユーザーとWeb会議をする場合に匿名参加を利用する - 社畜の所業">
            <a:extLst>
              <a:ext uri="{FF2B5EF4-FFF2-40B4-BE49-F238E27FC236}">
                <a16:creationId xmlns:a16="http://schemas.microsoft.com/office/drawing/2014/main" id="{1D42DA51-1571-4377-AB96-3841626A1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830" y="1367726"/>
            <a:ext cx="632800" cy="6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97366B3-8FB1-4B1E-807A-351839505332}"/>
              </a:ext>
            </a:extLst>
          </p:cNvPr>
          <p:cNvSpPr txBox="1"/>
          <p:nvPr/>
        </p:nvSpPr>
        <p:spPr>
          <a:xfrm>
            <a:off x="10502755" y="194544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Teams</a:t>
            </a:r>
            <a:endParaRPr kumimoji="1" lang="ja-JP" altLang="en-US" dirty="0"/>
          </a:p>
        </p:txBody>
      </p:sp>
      <p:pic>
        <p:nvPicPr>
          <p:cNvPr id="46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B1E38591-C588-4A1A-BB1B-96CFDB932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866" y="5641679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4D7DFE0-30B9-4230-AAD3-F5FA9B7E4611}"/>
              </a:ext>
            </a:extLst>
          </p:cNvPr>
          <p:cNvSpPr txBox="1"/>
          <p:nvPr/>
        </p:nvSpPr>
        <p:spPr>
          <a:xfrm>
            <a:off x="9510031" y="6354163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AADC</a:t>
            </a:r>
            <a:r>
              <a:rPr kumimoji="1" lang="ja-JP" altLang="en-US" sz="1200" dirty="0"/>
              <a:t>サーバ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BB09360-72BD-492F-B8D8-5D0372CE6D0A}"/>
              </a:ext>
            </a:extLst>
          </p:cNvPr>
          <p:cNvSpPr txBox="1"/>
          <p:nvPr/>
        </p:nvSpPr>
        <p:spPr>
          <a:xfrm>
            <a:off x="10573467" y="6354163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MECM</a:t>
            </a:r>
            <a:r>
              <a:rPr kumimoji="1" lang="ja-JP" altLang="en-US" sz="1200" dirty="0"/>
              <a:t>サーバ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7D9CE52-9AE7-4C3D-B506-31065C0797FE}"/>
              </a:ext>
            </a:extLst>
          </p:cNvPr>
          <p:cNvSpPr txBox="1"/>
          <p:nvPr/>
        </p:nvSpPr>
        <p:spPr>
          <a:xfrm>
            <a:off x="6681831" y="64255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配布</a:t>
            </a:r>
            <a:r>
              <a:rPr kumimoji="1" lang="ja-JP" altLang="en-US" sz="1200" dirty="0"/>
              <a:t>ポイント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5011235-2287-4F47-B80F-94F19E4DC88B}"/>
              </a:ext>
            </a:extLst>
          </p:cNvPr>
          <p:cNvSpPr/>
          <p:nvPr/>
        </p:nvSpPr>
        <p:spPr>
          <a:xfrm>
            <a:off x="1594773" y="2842130"/>
            <a:ext cx="1657350" cy="11737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44A0A0F-C0D8-44DE-8EF9-70B58BF55FF7}"/>
              </a:ext>
            </a:extLst>
          </p:cNvPr>
          <p:cNvSpPr/>
          <p:nvPr/>
        </p:nvSpPr>
        <p:spPr>
          <a:xfrm>
            <a:off x="1594773" y="2755074"/>
            <a:ext cx="1657350" cy="31050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自宅</a:t>
            </a:r>
            <a:endParaRPr kumimoji="1" lang="ja-JP" altLang="en-US" sz="1400" dirty="0"/>
          </a:p>
        </p:txBody>
      </p:sp>
      <p:pic>
        <p:nvPicPr>
          <p:cNvPr id="55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81E33EF9-9490-4D04-872F-18857FAC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350" y="3250257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1156607-7003-48E1-AD58-961555642DDA}"/>
              </a:ext>
            </a:extLst>
          </p:cNvPr>
          <p:cNvSpPr/>
          <p:nvPr/>
        </p:nvSpPr>
        <p:spPr>
          <a:xfrm>
            <a:off x="1335088" y="5394073"/>
            <a:ext cx="2351088" cy="135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157EBB3-20EA-44B6-86DF-B64614C877AA}"/>
              </a:ext>
            </a:extLst>
          </p:cNvPr>
          <p:cNvSpPr/>
          <p:nvPr/>
        </p:nvSpPr>
        <p:spPr>
          <a:xfrm>
            <a:off x="1335088" y="5240727"/>
            <a:ext cx="2351088" cy="3105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支社</a:t>
            </a:r>
          </a:p>
        </p:txBody>
      </p:sp>
      <p:pic>
        <p:nvPicPr>
          <p:cNvPr id="58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72323AF3-4E24-4E0C-AE67-0A1D1F84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53" y="5793964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C54318D2-0A4A-4FCD-A0B1-E9AF1A1C8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5" y="5793964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 descr="ルーター 無料 アイコン の Material Design">
            <a:extLst>
              <a:ext uri="{FF2B5EF4-FFF2-40B4-BE49-F238E27FC236}">
                <a16:creationId xmlns:a16="http://schemas.microsoft.com/office/drawing/2014/main" id="{2C051EE3-4E1F-44AE-BD18-8C3DCA15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09" y="4830498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6C09EAC-4364-41FD-892A-7FEE9C26E4B8}"/>
              </a:ext>
            </a:extLst>
          </p:cNvPr>
          <p:cNvCxnSpPr>
            <a:cxnSpLocks/>
            <a:stCxn id="1048" idx="3"/>
            <a:endCxn id="4" idx="2"/>
          </p:cNvCxnSpPr>
          <p:nvPr/>
        </p:nvCxnSpPr>
        <p:spPr>
          <a:xfrm flipV="1">
            <a:off x="3881307" y="1860401"/>
            <a:ext cx="821312" cy="15301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9" name="Picture 12" descr="ルーター 無料 アイコン の Material Design">
            <a:extLst>
              <a:ext uri="{FF2B5EF4-FFF2-40B4-BE49-F238E27FC236}">
                <a16:creationId xmlns:a16="http://schemas.microsoft.com/office/drawing/2014/main" id="{D5A6E3B3-8821-4F2F-A927-561CFA325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93" y="1657529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無線のwifiルーターの無料アイコン素材 2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8620ED8B-3B36-4CC8-91C2-CD0F956C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20" y="3078573"/>
            <a:ext cx="623887" cy="6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0EBFAFB-7F11-4729-8F97-7529E6B1BBA2}"/>
              </a:ext>
            </a:extLst>
          </p:cNvPr>
          <p:cNvSpPr/>
          <p:nvPr/>
        </p:nvSpPr>
        <p:spPr>
          <a:xfrm>
            <a:off x="8503865" y="228600"/>
            <a:ext cx="3288081" cy="34928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8" name="Picture 14" descr="Azure AD とのシングルサインオン設定SSO,365, | Creating manuals has never been easier.  All you need is one finger.">
            <a:extLst>
              <a:ext uri="{FF2B5EF4-FFF2-40B4-BE49-F238E27FC236}">
                <a16:creationId xmlns:a16="http://schemas.microsoft.com/office/drawing/2014/main" id="{67BB7EB9-20EA-4317-93F7-8DDD0CAAD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7" y="1589800"/>
            <a:ext cx="725795" cy="5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Windows Defender ATP セットアップ方法【SCCM 編】">
            <a:extLst>
              <a:ext uri="{FF2B5EF4-FFF2-40B4-BE49-F238E27FC236}">
                <a16:creationId xmlns:a16="http://schemas.microsoft.com/office/drawing/2014/main" id="{FA5AB7BA-E894-4192-9825-1EA60E269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519" y="2453860"/>
            <a:ext cx="630876" cy="63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Microsoft Intune+DEP+VPPでiPhoneにアプリを配信する Part3 │ システム運用日記">
            <a:extLst>
              <a:ext uri="{FF2B5EF4-FFF2-40B4-BE49-F238E27FC236}">
                <a16:creationId xmlns:a16="http://schemas.microsoft.com/office/drawing/2014/main" id="{7D3A1792-3359-485C-892B-D04F8BD35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336" y="2452672"/>
            <a:ext cx="773866" cy="7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C332BF45-2AA7-4F11-AB32-0946A2D5AD0D}"/>
              </a:ext>
            </a:extLst>
          </p:cNvPr>
          <p:cNvSpPr txBox="1"/>
          <p:nvPr/>
        </p:nvSpPr>
        <p:spPr>
          <a:xfrm>
            <a:off x="8876535" y="337998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セキュリティ管理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55ECE79-D595-4CA0-B819-C96DC20D65DB}"/>
              </a:ext>
            </a:extLst>
          </p:cNvPr>
          <p:cNvSpPr txBox="1"/>
          <p:nvPr/>
        </p:nvSpPr>
        <p:spPr>
          <a:xfrm>
            <a:off x="10340359" y="32265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デバイス管理</a:t>
            </a:r>
            <a:endParaRPr kumimoji="1" lang="ja-JP" altLang="en-US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AC1BED8-3611-4CBE-9010-EDBC0233692F}"/>
              </a:ext>
            </a:extLst>
          </p:cNvPr>
          <p:cNvSpPr txBox="1"/>
          <p:nvPr/>
        </p:nvSpPr>
        <p:spPr>
          <a:xfrm>
            <a:off x="9021869" y="308334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アクセス管理</a:t>
            </a:r>
            <a:endParaRPr kumimoji="1" lang="ja-JP" altLang="en-US" dirty="0"/>
          </a:p>
        </p:txBody>
      </p:sp>
      <p:cxnSp>
        <p:nvCxnSpPr>
          <p:cNvPr id="107" name="直線コネクタ 60">
            <a:extLst>
              <a:ext uri="{FF2B5EF4-FFF2-40B4-BE49-F238E27FC236}">
                <a16:creationId xmlns:a16="http://schemas.microsoft.com/office/drawing/2014/main" id="{C4C0C8B9-5F28-4BEC-BE32-919AEFC3E277}"/>
              </a:ext>
            </a:extLst>
          </p:cNvPr>
          <p:cNvCxnSpPr>
            <a:cxnSpLocks/>
            <a:stCxn id="60" idx="0"/>
            <a:endCxn id="10" idx="2"/>
          </p:cNvCxnSpPr>
          <p:nvPr/>
        </p:nvCxnSpPr>
        <p:spPr>
          <a:xfrm rot="5400000" flipH="1" flipV="1">
            <a:off x="3487211" y="3444900"/>
            <a:ext cx="480944" cy="229025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60">
            <a:extLst>
              <a:ext uri="{FF2B5EF4-FFF2-40B4-BE49-F238E27FC236}">
                <a16:creationId xmlns:a16="http://schemas.microsoft.com/office/drawing/2014/main" id="{228AC960-471B-4EE4-ACE7-607A83CD2062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>
            <a:off x="7356616" y="4349554"/>
            <a:ext cx="2876240" cy="1437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60">
            <a:extLst>
              <a:ext uri="{FF2B5EF4-FFF2-40B4-BE49-F238E27FC236}">
                <a16:creationId xmlns:a16="http://schemas.microsoft.com/office/drawing/2014/main" id="{06444809-C0FF-4E61-B4F0-0A282D7E824F}"/>
              </a:ext>
            </a:extLst>
          </p:cNvPr>
          <p:cNvCxnSpPr>
            <a:cxnSpLocks/>
            <a:stCxn id="10" idx="1"/>
            <a:endCxn id="1036" idx="0"/>
          </p:cNvCxnSpPr>
          <p:nvPr/>
        </p:nvCxnSpPr>
        <p:spPr>
          <a:xfrm>
            <a:off x="6111885" y="4646976"/>
            <a:ext cx="0" cy="18352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60">
            <a:extLst>
              <a:ext uri="{FF2B5EF4-FFF2-40B4-BE49-F238E27FC236}">
                <a16:creationId xmlns:a16="http://schemas.microsoft.com/office/drawing/2014/main" id="{C835B981-15B7-4610-B822-98A1EDDAC4E7}"/>
              </a:ext>
            </a:extLst>
          </p:cNvPr>
          <p:cNvCxnSpPr>
            <a:cxnSpLocks/>
          </p:cNvCxnSpPr>
          <p:nvPr/>
        </p:nvCxnSpPr>
        <p:spPr>
          <a:xfrm>
            <a:off x="6118812" y="3018561"/>
            <a:ext cx="0" cy="18348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60">
            <a:extLst>
              <a:ext uri="{FF2B5EF4-FFF2-40B4-BE49-F238E27FC236}">
                <a16:creationId xmlns:a16="http://schemas.microsoft.com/office/drawing/2014/main" id="{6E6DDEE2-5259-4A23-A305-B40924373C39}"/>
              </a:ext>
            </a:extLst>
          </p:cNvPr>
          <p:cNvCxnSpPr>
            <a:cxnSpLocks/>
          </p:cNvCxnSpPr>
          <p:nvPr/>
        </p:nvCxnSpPr>
        <p:spPr>
          <a:xfrm>
            <a:off x="6118812" y="3849657"/>
            <a:ext cx="0" cy="18348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3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FF3C-21FB-4C71-9C5D-28283AF8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認証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BBBC6-44DA-4177-B282-96ABFD3D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デスクトップ版の</a:t>
            </a:r>
            <a:r>
              <a:rPr kumimoji="1" lang="en-US" altLang="ja-JP" dirty="0"/>
              <a:t>Office</a:t>
            </a:r>
            <a:r>
              <a:rPr kumimoji="1" lang="ja-JP" altLang="en-US" dirty="0"/>
              <a:t>アプリケーション。展開から運用までの概要を説明する。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ライセンス認証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2000" dirty="0"/>
              <a:t>M365 Apps</a:t>
            </a:r>
            <a:r>
              <a:rPr lang="ja-JP" altLang="en-US" sz="2000" dirty="0"/>
              <a:t>の</a:t>
            </a:r>
            <a:r>
              <a:rPr lang="en-US" altLang="ja-JP" sz="2000" dirty="0"/>
              <a:t>PC</a:t>
            </a:r>
            <a:r>
              <a:rPr lang="ja-JP" altLang="en-US" sz="2000" dirty="0"/>
              <a:t>への展開を行う。展開ファイルのサイズは通常</a:t>
            </a:r>
            <a:r>
              <a:rPr lang="en-US" altLang="ja-JP" sz="2000" dirty="0"/>
              <a:t>2~3GB</a:t>
            </a:r>
            <a:r>
              <a:rPr lang="ja-JP" altLang="en-US" sz="2000" dirty="0"/>
              <a:t>あり、インストールにも時間がかかるため、利用者による手動ダウンロード・インストールを推奨する。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dirty="0"/>
              <a:t>運用フェーズ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2000" dirty="0"/>
              <a:t>M365 Apps</a:t>
            </a:r>
            <a:r>
              <a:rPr lang="ja-JP" altLang="en-US" sz="2000" dirty="0"/>
              <a:t>は通常の</a:t>
            </a:r>
            <a:r>
              <a:rPr lang="en-US" altLang="ja-JP" sz="2000" dirty="0"/>
              <a:t>Office</a:t>
            </a:r>
            <a:r>
              <a:rPr lang="ja-JP" altLang="en-US" sz="2000" dirty="0"/>
              <a:t>製品と異なり、</a:t>
            </a:r>
            <a:r>
              <a:rPr lang="en-US" altLang="ja-JP" sz="2000" dirty="0"/>
              <a:t>WSUS</a:t>
            </a:r>
            <a:r>
              <a:rPr lang="ja-JP" altLang="en-US" sz="2000" dirty="0"/>
              <a:t>での更新ができない。また、更新ファイルは差分ではなく累積であり、ファイルサイズは展開時と同じく</a:t>
            </a:r>
            <a:r>
              <a:rPr lang="en-US" altLang="ja-JP" sz="2000" dirty="0"/>
              <a:t>2~3GB</a:t>
            </a:r>
            <a:r>
              <a:rPr lang="ja-JP" altLang="en-US" sz="2000" dirty="0"/>
              <a:t>あるため、帯域を十分確保する必要がある。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76202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FF3C-21FB-4C71-9C5D-28283AF8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 Apps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BBBC6-44DA-4177-B282-96ABFD3D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デスクトップ版の</a:t>
            </a:r>
            <a:r>
              <a:rPr kumimoji="1" lang="en-US" altLang="ja-JP" dirty="0"/>
              <a:t>Office</a:t>
            </a:r>
            <a:r>
              <a:rPr kumimoji="1" lang="ja-JP" altLang="en-US" dirty="0"/>
              <a:t>アプリケーション。展開から運用までの概要を説明する。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展開フェーズ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2000" dirty="0"/>
              <a:t>M365 Apps</a:t>
            </a:r>
            <a:r>
              <a:rPr lang="ja-JP" altLang="en-US" sz="2000" dirty="0"/>
              <a:t>の</a:t>
            </a:r>
            <a:r>
              <a:rPr lang="en-US" altLang="ja-JP" sz="2000" dirty="0"/>
              <a:t>PC</a:t>
            </a:r>
            <a:r>
              <a:rPr lang="ja-JP" altLang="en-US" sz="2000" dirty="0"/>
              <a:t>への展開を行う。展開ファイルのサイズは通常</a:t>
            </a:r>
            <a:r>
              <a:rPr lang="en-US" altLang="ja-JP" sz="2000" dirty="0"/>
              <a:t>2~3GB</a:t>
            </a:r>
            <a:r>
              <a:rPr lang="ja-JP" altLang="en-US" sz="2000" dirty="0"/>
              <a:t>あり、インストールにも時間がかかるため、利用者による手動ダウンロード・インストールを推奨する。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dirty="0"/>
              <a:t>運用フェーズ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2000" dirty="0"/>
              <a:t>M365 Apps</a:t>
            </a:r>
            <a:r>
              <a:rPr lang="ja-JP" altLang="en-US" sz="2000" dirty="0"/>
              <a:t>は通常の</a:t>
            </a:r>
            <a:r>
              <a:rPr lang="en-US" altLang="ja-JP" sz="2000" dirty="0"/>
              <a:t>Office</a:t>
            </a:r>
            <a:r>
              <a:rPr lang="ja-JP" altLang="en-US" sz="2000" dirty="0"/>
              <a:t>製品と異なり、</a:t>
            </a:r>
            <a:r>
              <a:rPr lang="en-US" altLang="ja-JP" sz="2000" dirty="0"/>
              <a:t>WSUS</a:t>
            </a:r>
            <a:r>
              <a:rPr lang="ja-JP" altLang="en-US" sz="2000" dirty="0"/>
              <a:t>での更新ができない。また、更新ファイルは差分ではなく累積であり、ファイルサイズは展開時と同じく</a:t>
            </a:r>
            <a:r>
              <a:rPr lang="en-US" altLang="ja-JP" sz="2000" dirty="0"/>
              <a:t>2~3GB</a:t>
            </a:r>
            <a:r>
              <a:rPr lang="ja-JP" altLang="en-US" sz="2000" dirty="0"/>
              <a:t>あるため、帯域を十分確保する必要がある。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21306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FF3C-21FB-4C71-9C5D-28283AF8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 Apps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kumimoji="1" lang="ja-JP" altLang="en-US" dirty="0"/>
              <a:t>展開フェーズ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BBBC6-44DA-4177-B282-96ABFD3D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dirty="0"/>
              <a:t>M365 Apps</a:t>
            </a:r>
            <a:r>
              <a:rPr lang="ja-JP" altLang="en-US" dirty="0"/>
              <a:t>は</a:t>
            </a:r>
            <a:r>
              <a:rPr lang="en-US" altLang="ja-JP" dirty="0"/>
              <a:t>ODT(Office Deployment Tool)</a:t>
            </a:r>
            <a:r>
              <a:rPr lang="ja-JP" altLang="en-US" dirty="0"/>
              <a:t>と呼ばれる</a:t>
            </a:r>
            <a:r>
              <a:rPr lang="en-US" altLang="ja-JP" dirty="0"/>
              <a:t>Microsoft</a:t>
            </a:r>
            <a:r>
              <a:rPr lang="ja-JP" altLang="en-US" dirty="0"/>
              <a:t>の専用ツールを用いてダウンロード・インストールを行う。旧</a:t>
            </a:r>
            <a:r>
              <a:rPr lang="en-US" altLang="ja-JP" dirty="0"/>
              <a:t>Office</a:t>
            </a:r>
            <a:r>
              <a:rPr lang="ja-JP" altLang="en-US" dirty="0"/>
              <a:t>からアップグレードする場合、</a:t>
            </a:r>
            <a:r>
              <a:rPr lang="en-US" altLang="ja-JP" dirty="0"/>
              <a:t>ODT</a:t>
            </a:r>
            <a:r>
              <a:rPr lang="ja-JP" altLang="en-US" dirty="0"/>
              <a:t>で旧</a:t>
            </a:r>
            <a:r>
              <a:rPr lang="en-US" altLang="ja-JP" dirty="0"/>
              <a:t>Office</a:t>
            </a:r>
            <a:r>
              <a:rPr lang="ja-JP" altLang="en-US" dirty="0"/>
              <a:t>の削除も可能である。主要な展開方法を以下に述べる。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１．共有フォルダ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社内ファイルサーバ等に共有フォルダを作成し、各クライアント</a:t>
            </a:r>
            <a:r>
              <a:rPr lang="en-US" altLang="ja-JP" dirty="0"/>
              <a:t>PC</a:t>
            </a:r>
            <a:r>
              <a:rPr lang="ja-JP" altLang="en-US" dirty="0"/>
              <a:t>からインストーラを実行する。インストーラ作成には</a:t>
            </a:r>
            <a:r>
              <a:rPr lang="en-US" altLang="ja-JP" dirty="0"/>
              <a:t>ODT</a:t>
            </a:r>
            <a:r>
              <a:rPr lang="ja-JP" altLang="en-US" dirty="0"/>
              <a:t>が必要であり、インストールも管理者権限が必要。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lvl="1"/>
            <a:r>
              <a:rPr kumimoji="1" lang="ja-JP" altLang="en-US" dirty="0"/>
              <a:t>２．資産管理システム</a:t>
            </a:r>
            <a:endParaRPr kumimoji="1" lang="en-US" altLang="ja-JP" dirty="0"/>
          </a:p>
          <a:p>
            <a:pPr marL="914400" lvl="2" indent="0">
              <a:buNone/>
            </a:pPr>
            <a:r>
              <a:rPr kumimoji="1" lang="ja-JP" altLang="en-US" dirty="0"/>
              <a:t>一般的な資産管理システムより</a:t>
            </a:r>
            <a:r>
              <a:rPr kumimoji="1" lang="en-US" altLang="ja-JP" dirty="0"/>
              <a:t>M365 Apps</a:t>
            </a:r>
            <a:r>
              <a:rPr kumimoji="1" lang="ja-JP" altLang="en-US" dirty="0"/>
              <a:t>を展開する。インストーラ作成には</a:t>
            </a:r>
            <a:r>
              <a:rPr kumimoji="1" lang="en-US" altLang="ja-JP" dirty="0"/>
              <a:t>ODT</a:t>
            </a:r>
            <a:r>
              <a:rPr kumimoji="1" lang="ja-JP" altLang="en-US" dirty="0"/>
              <a:t>が必要であるが、インストール時の管理</a:t>
            </a:r>
            <a:r>
              <a:rPr lang="ja-JP" altLang="en-US" dirty="0"/>
              <a:t>者権限は不要。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lang="ja-JP" altLang="en-US" dirty="0"/>
              <a:t>３．</a:t>
            </a:r>
            <a:r>
              <a:rPr lang="en-US" altLang="ja-JP" dirty="0"/>
              <a:t>MECM</a:t>
            </a:r>
          </a:p>
          <a:p>
            <a:pPr marL="914400" lvl="2" indent="0">
              <a:buNone/>
            </a:pPr>
            <a:r>
              <a:rPr lang="en-US" altLang="ja-JP" dirty="0"/>
              <a:t>MECM</a:t>
            </a:r>
            <a:r>
              <a:rPr lang="ja-JP" altLang="en-US" dirty="0"/>
              <a:t>サーバより</a:t>
            </a:r>
            <a:r>
              <a:rPr lang="en-US" altLang="ja-JP" dirty="0"/>
              <a:t>M365 Apps</a:t>
            </a:r>
            <a:r>
              <a:rPr lang="ja-JP" altLang="en-US" dirty="0"/>
              <a:t>を展開する。</a:t>
            </a:r>
            <a:r>
              <a:rPr lang="en-US" altLang="ja-JP" dirty="0"/>
              <a:t>ODT</a:t>
            </a:r>
            <a:r>
              <a:rPr lang="ja-JP" altLang="en-US" dirty="0"/>
              <a:t>は</a:t>
            </a:r>
            <a:r>
              <a:rPr lang="en-US" altLang="ja-JP" dirty="0"/>
              <a:t>MECM</a:t>
            </a:r>
            <a:r>
              <a:rPr lang="ja-JP" altLang="en-US" dirty="0"/>
              <a:t>に含まれており、</a:t>
            </a:r>
            <a:r>
              <a:rPr lang="en-US" altLang="ja-JP" dirty="0"/>
              <a:t>MECM</a:t>
            </a:r>
            <a:r>
              <a:rPr lang="ja-JP" altLang="en-US" dirty="0"/>
              <a:t>の</a:t>
            </a:r>
            <a:r>
              <a:rPr lang="en-US" altLang="ja-JP" dirty="0"/>
              <a:t>GUI</a:t>
            </a:r>
            <a:r>
              <a:rPr lang="ja-JP" altLang="en-US" dirty="0"/>
              <a:t>操作でインストーラを作成できる。共有フォルダから展開するより容易であり、管理者権限も不要。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B6501036-8031-453F-A8A2-E285C71FB39E}"/>
              </a:ext>
            </a:extLst>
          </p:cNvPr>
          <p:cNvSpPr/>
          <p:nvPr/>
        </p:nvSpPr>
        <p:spPr>
          <a:xfrm>
            <a:off x="108380" y="3151573"/>
            <a:ext cx="1205515" cy="29562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(</a:t>
            </a:r>
            <a:r>
              <a:rPr lang="ja-JP" altLang="en-US" dirty="0"/>
              <a:t>高</a:t>
            </a:r>
            <a:r>
              <a:rPr lang="en-US" altLang="ja-JP" dirty="0"/>
              <a:t>)</a:t>
            </a:r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r>
              <a:rPr lang="ja-JP" altLang="en-US" dirty="0"/>
              <a:t>難易度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低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784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AFC073E-4FAB-41C4-8662-76FF0705E9E9}"/>
              </a:ext>
            </a:extLst>
          </p:cNvPr>
          <p:cNvSpPr/>
          <p:nvPr/>
        </p:nvSpPr>
        <p:spPr>
          <a:xfrm>
            <a:off x="4494999" y="5394073"/>
            <a:ext cx="3286125" cy="13591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1A9E89F-9C9B-47AF-976B-3992464CC5A5}"/>
              </a:ext>
            </a:extLst>
          </p:cNvPr>
          <p:cNvSpPr/>
          <p:nvPr/>
        </p:nvSpPr>
        <p:spPr>
          <a:xfrm>
            <a:off x="4494999" y="5240727"/>
            <a:ext cx="3286125" cy="3105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本社</a:t>
            </a:r>
            <a:endParaRPr kumimoji="1"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A091EDE-35AC-49A9-BBB3-74BC65F223FF}"/>
              </a:ext>
            </a:extLst>
          </p:cNvPr>
          <p:cNvSpPr/>
          <p:nvPr/>
        </p:nvSpPr>
        <p:spPr>
          <a:xfrm>
            <a:off x="8505825" y="5028299"/>
            <a:ext cx="3286125" cy="17347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C689FC0-EF98-4C2E-AE80-DAB145D58684}"/>
              </a:ext>
            </a:extLst>
          </p:cNvPr>
          <p:cNvSpPr/>
          <p:nvPr/>
        </p:nvSpPr>
        <p:spPr>
          <a:xfrm>
            <a:off x="8505825" y="4941242"/>
            <a:ext cx="3286125" cy="3105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データセンター</a:t>
            </a:r>
          </a:p>
        </p:txBody>
      </p:sp>
      <p:pic>
        <p:nvPicPr>
          <p:cNvPr id="1026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A78B6511-6CF7-482E-BCC6-187D1124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883" y="6051096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6187B571-BED3-4848-827F-19557103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541" y="5641679"/>
            <a:ext cx="634337" cy="634337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4" name="雲 3">
            <a:extLst>
              <a:ext uri="{FF2B5EF4-FFF2-40B4-BE49-F238E27FC236}">
                <a16:creationId xmlns:a16="http://schemas.microsoft.com/office/drawing/2014/main" id="{21A34934-4F79-448A-A235-5E18090FB739}"/>
              </a:ext>
            </a:extLst>
          </p:cNvPr>
          <p:cNvSpPr/>
          <p:nvPr/>
        </p:nvSpPr>
        <p:spPr>
          <a:xfrm>
            <a:off x="4693691" y="3027396"/>
            <a:ext cx="2878202" cy="7929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インターネット</a:t>
            </a:r>
          </a:p>
        </p:txBody>
      </p:sp>
      <p:sp>
        <p:nvSpPr>
          <p:cNvPr id="10" name="雲 9">
            <a:extLst>
              <a:ext uri="{FF2B5EF4-FFF2-40B4-BE49-F238E27FC236}">
                <a16:creationId xmlns:a16="http://schemas.microsoft.com/office/drawing/2014/main" id="{6E810F80-7FEF-4AD6-94A7-2984E5FEDFAB}"/>
              </a:ext>
            </a:extLst>
          </p:cNvPr>
          <p:cNvSpPr/>
          <p:nvPr/>
        </p:nvSpPr>
        <p:spPr>
          <a:xfrm>
            <a:off x="4865075" y="4051496"/>
            <a:ext cx="2493619" cy="59611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LAN</a:t>
            </a:r>
            <a:endParaRPr kumimoji="1" lang="ja-JP" altLang="en-US" sz="1400" dirty="0"/>
          </a:p>
        </p:txBody>
      </p:sp>
      <p:pic>
        <p:nvPicPr>
          <p:cNvPr id="1036" name="Picture 12" descr="ルーター 無料 アイコン の Material Design">
            <a:extLst>
              <a:ext uri="{FF2B5EF4-FFF2-40B4-BE49-F238E27FC236}">
                <a16:creationId xmlns:a16="http://schemas.microsoft.com/office/drawing/2014/main" id="{F30B8C80-3675-4767-89C1-ADE096293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537" y="4830498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ルーター 無料 アイコン の Material Design">
            <a:extLst>
              <a:ext uri="{FF2B5EF4-FFF2-40B4-BE49-F238E27FC236}">
                <a16:creationId xmlns:a16="http://schemas.microsoft.com/office/drawing/2014/main" id="{CE286454-6537-4D07-B449-5B30AC192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508" y="4493264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18EDBA2A-EC16-4BD2-BC55-3DF65FDAA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45" y="5714531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C290E4D-D9AB-4212-B7FA-683F42FA1B1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732189" y="3423870"/>
            <a:ext cx="970430" cy="147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F8D84E0-52DC-4B6E-A7A5-EA7CD85B98F0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6132792" y="3819500"/>
            <a:ext cx="0" cy="2114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4D7DFE0-30B9-4230-AAD3-F5FA9B7E4611}"/>
              </a:ext>
            </a:extLst>
          </p:cNvPr>
          <p:cNvSpPr txBox="1"/>
          <p:nvPr/>
        </p:nvSpPr>
        <p:spPr>
          <a:xfrm>
            <a:off x="9774027" y="635416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ファイルサーバ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7D9CE52-9AE7-4C3D-B506-31065C0797FE}"/>
              </a:ext>
            </a:extLst>
          </p:cNvPr>
          <p:cNvSpPr txBox="1"/>
          <p:nvPr/>
        </p:nvSpPr>
        <p:spPr>
          <a:xfrm>
            <a:off x="6503571" y="642554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ファイルサーバ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5011235-2287-4F47-B80F-94F19E4DC88B}"/>
              </a:ext>
            </a:extLst>
          </p:cNvPr>
          <p:cNvSpPr/>
          <p:nvPr/>
        </p:nvSpPr>
        <p:spPr>
          <a:xfrm>
            <a:off x="1594773" y="2842130"/>
            <a:ext cx="1657350" cy="11737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44A0A0F-C0D8-44DE-8EF9-70B58BF55FF7}"/>
              </a:ext>
            </a:extLst>
          </p:cNvPr>
          <p:cNvSpPr/>
          <p:nvPr/>
        </p:nvSpPr>
        <p:spPr>
          <a:xfrm>
            <a:off x="1594773" y="2755074"/>
            <a:ext cx="1657350" cy="31050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自宅</a:t>
            </a:r>
            <a:endParaRPr kumimoji="1" lang="ja-JP" altLang="en-US" sz="1400" dirty="0"/>
          </a:p>
        </p:txBody>
      </p:sp>
      <p:pic>
        <p:nvPicPr>
          <p:cNvPr id="55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81E33EF9-9490-4D04-872F-18857FAC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350" y="3250257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1156607-7003-48E1-AD58-961555642DDA}"/>
              </a:ext>
            </a:extLst>
          </p:cNvPr>
          <p:cNvSpPr/>
          <p:nvPr/>
        </p:nvSpPr>
        <p:spPr>
          <a:xfrm>
            <a:off x="1335088" y="5394073"/>
            <a:ext cx="2351088" cy="135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157EBB3-20EA-44B6-86DF-B64614C877AA}"/>
              </a:ext>
            </a:extLst>
          </p:cNvPr>
          <p:cNvSpPr/>
          <p:nvPr/>
        </p:nvSpPr>
        <p:spPr>
          <a:xfrm>
            <a:off x="1335088" y="5240727"/>
            <a:ext cx="2351088" cy="3105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支社</a:t>
            </a:r>
          </a:p>
        </p:txBody>
      </p:sp>
      <p:pic>
        <p:nvPicPr>
          <p:cNvPr id="58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72323AF3-4E24-4E0C-AE67-0A1D1F84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53" y="5793964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C54318D2-0A4A-4FCD-A0B1-E9AF1A1C8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5" y="5793964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 descr="ルーター 無料 アイコン の Material Design">
            <a:extLst>
              <a:ext uri="{FF2B5EF4-FFF2-40B4-BE49-F238E27FC236}">
                <a16:creationId xmlns:a16="http://schemas.microsoft.com/office/drawing/2014/main" id="{2C051EE3-4E1F-44AE-BD18-8C3DCA15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09" y="4830498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無線のwifiルーターの無料アイコン素材 2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8620ED8B-3B36-4CC8-91C2-CD0F956C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20" y="3078573"/>
            <a:ext cx="623887" cy="6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直線コネクタ 60">
            <a:extLst>
              <a:ext uri="{FF2B5EF4-FFF2-40B4-BE49-F238E27FC236}">
                <a16:creationId xmlns:a16="http://schemas.microsoft.com/office/drawing/2014/main" id="{C4C0C8B9-5F28-4BEC-BE32-919AEFC3E277}"/>
              </a:ext>
            </a:extLst>
          </p:cNvPr>
          <p:cNvCxnSpPr>
            <a:cxnSpLocks/>
            <a:stCxn id="60" idx="0"/>
            <a:endCxn id="10" idx="2"/>
          </p:cNvCxnSpPr>
          <p:nvPr/>
        </p:nvCxnSpPr>
        <p:spPr>
          <a:xfrm rot="5400000" flipH="1" flipV="1">
            <a:off x="3487211" y="3444900"/>
            <a:ext cx="480944" cy="229025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60">
            <a:extLst>
              <a:ext uri="{FF2B5EF4-FFF2-40B4-BE49-F238E27FC236}">
                <a16:creationId xmlns:a16="http://schemas.microsoft.com/office/drawing/2014/main" id="{228AC960-471B-4EE4-ACE7-607A83CD2062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>
            <a:off x="7356616" y="4349554"/>
            <a:ext cx="2876240" cy="1437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60">
            <a:extLst>
              <a:ext uri="{FF2B5EF4-FFF2-40B4-BE49-F238E27FC236}">
                <a16:creationId xmlns:a16="http://schemas.microsoft.com/office/drawing/2014/main" id="{06444809-C0FF-4E61-B4F0-0A282D7E824F}"/>
              </a:ext>
            </a:extLst>
          </p:cNvPr>
          <p:cNvCxnSpPr>
            <a:cxnSpLocks/>
            <a:stCxn id="10" idx="1"/>
            <a:endCxn id="1036" idx="0"/>
          </p:cNvCxnSpPr>
          <p:nvPr/>
        </p:nvCxnSpPr>
        <p:spPr>
          <a:xfrm>
            <a:off x="6111885" y="4646976"/>
            <a:ext cx="0" cy="18352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75F12AA4-E1DD-4DC9-BCE3-7AA4FBB1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Microsoft 365 Apps</a:t>
            </a:r>
            <a:br>
              <a:rPr lang="en-US" altLang="ja-JP" dirty="0"/>
            </a:br>
            <a:r>
              <a:rPr lang="ja-JP" altLang="en-US" dirty="0"/>
              <a:t>　共有フォルダ展開例</a:t>
            </a:r>
          </a:p>
        </p:txBody>
      </p:sp>
      <p:pic>
        <p:nvPicPr>
          <p:cNvPr id="11" name="Picture 2" descr="マイクロソフト企業ロゴ使用ガイドライン - 法律やライセンスに関する情報 - Mscorp - Microsoft">
            <a:extLst>
              <a:ext uri="{FF2B5EF4-FFF2-40B4-BE49-F238E27FC236}">
                <a16:creationId xmlns:a16="http://schemas.microsoft.com/office/drawing/2014/main" id="{4DBCD545-061A-4A65-806C-B05AA6B1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29" y="1770340"/>
            <a:ext cx="1951942" cy="109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8FAE5CBC-C8C2-486F-A731-49571413CED2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16200000" flipV="1">
            <a:off x="6807566" y="2152535"/>
            <a:ext cx="2777578" cy="4200710"/>
          </a:xfrm>
          <a:prstGeom prst="curvedConnector3">
            <a:avLst/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1C9399A-6A5F-4531-951B-CDF4F39C9E3A}"/>
              </a:ext>
            </a:extLst>
          </p:cNvPr>
          <p:cNvSpPr/>
          <p:nvPr/>
        </p:nvSpPr>
        <p:spPr>
          <a:xfrm>
            <a:off x="7844346" y="3187430"/>
            <a:ext cx="1681741" cy="678746"/>
          </a:xfrm>
          <a:prstGeom prst="wedgeRectCallout">
            <a:avLst>
              <a:gd name="adj1" fmla="val -60953"/>
              <a:gd name="adj2" fmla="val 9258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①</a:t>
            </a:r>
            <a:r>
              <a:rPr kumimoji="1" lang="en-US" altLang="ja-JP" sz="1100" dirty="0"/>
              <a:t>Microsoft</a:t>
            </a:r>
            <a:r>
              <a:rPr kumimoji="1" lang="ja-JP" altLang="en-US" sz="1100" dirty="0"/>
              <a:t>から</a:t>
            </a:r>
            <a:r>
              <a:rPr lang="en-US" altLang="ja-JP" sz="1100" dirty="0"/>
              <a:t>ODT</a:t>
            </a:r>
            <a:r>
              <a:rPr lang="ja-JP" altLang="en-US" sz="1100" dirty="0"/>
              <a:t>で</a:t>
            </a:r>
            <a:r>
              <a:rPr lang="en-US" altLang="ja-JP" sz="1100" dirty="0"/>
              <a:t>M365 Apps</a:t>
            </a:r>
            <a:r>
              <a:rPr lang="ja-JP" altLang="en-US" sz="1100" dirty="0"/>
              <a:t>をダウンロードする</a:t>
            </a:r>
            <a:endParaRPr kumimoji="1" lang="ja-JP" altLang="en-US" sz="1100" dirty="0"/>
          </a:p>
        </p:txBody>
      </p:sp>
      <p:cxnSp>
        <p:nvCxnSpPr>
          <p:cNvPr id="70" name="コネクタ: 曲線 69">
            <a:extLst>
              <a:ext uri="{FF2B5EF4-FFF2-40B4-BE49-F238E27FC236}">
                <a16:creationId xmlns:a16="http://schemas.microsoft.com/office/drawing/2014/main" id="{9FDA8BFF-A1C0-409E-BC48-28C50A84EADF}"/>
              </a:ext>
            </a:extLst>
          </p:cNvPr>
          <p:cNvCxnSpPr>
            <a:cxnSpLocks/>
            <a:stCxn id="8" idx="0"/>
            <a:endCxn id="15" idx="0"/>
          </p:cNvCxnSpPr>
          <p:nvPr/>
        </p:nvCxnSpPr>
        <p:spPr>
          <a:xfrm rot="16200000" flipH="1" flipV="1">
            <a:off x="8679186" y="4097007"/>
            <a:ext cx="72852" cy="3162196"/>
          </a:xfrm>
          <a:prstGeom prst="curvedConnector3">
            <a:avLst>
              <a:gd name="adj1" fmla="val -1702979"/>
            </a:avLst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0025CF9A-E00D-45FA-905D-FFF6F936E51B}"/>
              </a:ext>
            </a:extLst>
          </p:cNvPr>
          <p:cNvCxnSpPr>
            <a:cxnSpLocks/>
            <a:stCxn id="15" idx="1"/>
            <a:endCxn id="1026" idx="3"/>
          </p:cNvCxnSpPr>
          <p:nvPr/>
        </p:nvCxnSpPr>
        <p:spPr>
          <a:xfrm rot="10800000" flipV="1">
            <a:off x="5370077" y="6031699"/>
            <a:ext cx="1447269" cy="305493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Office for Mac アプリアイコンのデザインが変わった！ - wanichanの日記">
            <a:extLst>
              <a:ext uri="{FF2B5EF4-FFF2-40B4-BE49-F238E27FC236}">
                <a16:creationId xmlns:a16="http://schemas.microsoft.com/office/drawing/2014/main" id="{C1F7C6C2-E78D-43D4-84C2-28E1CFF0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15" y="5922055"/>
            <a:ext cx="430057" cy="4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吹き出し: 四角形 79">
            <a:extLst>
              <a:ext uri="{FF2B5EF4-FFF2-40B4-BE49-F238E27FC236}">
                <a16:creationId xmlns:a16="http://schemas.microsoft.com/office/drawing/2014/main" id="{18D3B324-0DB1-4EC1-96A3-E9B81E47C986}"/>
              </a:ext>
            </a:extLst>
          </p:cNvPr>
          <p:cNvSpPr/>
          <p:nvPr/>
        </p:nvSpPr>
        <p:spPr>
          <a:xfrm>
            <a:off x="4017598" y="5194369"/>
            <a:ext cx="1681741" cy="678746"/>
          </a:xfrm>
          <a:prstGeom prst="wedgeRectCallout">
            <a:avLst>
              <a:gd name="adj1" fmla="val 61516"/>
              <a:gd name="adj2" fmla="val 8996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③ファイルサーバからダウンロードし、インストールを実行する。</a:t>
            </a:r>
          </a:p>
        </p:txBody>
      </p:sp>
      <p:cxnSp>
        <p:nvCxnSpPr>
          <p:cNvPr id="81" name="コネクタ: 曲線 80">
            <a:extLst>
              <a:ext uri="{FF2B5EF4-FFF2-40B4-BE49-F238E27FC236}">
                <a16:creationId xmlns:a16="http://schemas.microsoft.com/office/drawing/2014/main" id="{03A8E9DA-B9D1-408A-B68B-3404FD99D463}"/>
              </a:ext>
            </a:extLst>
          </p:cNvPr>
          <p:cNvCxnSpPr>
            <a:cxnSpLocks/>
            <a:stCxn id="8" idx="0"/>
            <a:endCxn id="59" idx="0"/>
          </p:cNvCxnSpPr>
          <p:nvPr/>
        </p:nvCxnSpPr>
        <p:spPr>
          <a:xfrm rot="16200000" flipH="1" flipV="1">
            <a:off x="6556158" y="2053412"/>
            <a:ext cx="152285" cy="7328818"/>
          </a:xfrm>
          <a:prstGeom prst="curvedConnector3">
            <a:avLst>
              <a:gd name="adj1" fmla="val -925456"/>
            </a:avLst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9102D0FC-5659-4408-B651-6DC66392EC06}"/>
              </a:ext>
            </a:extLst>
          </p:cNvPr>
          <p:cNvSpPr/>
          <p:nvPr/>
        </p:nvSpPr>
        <p:spPr>
          <a:xfrm>
            <a:off x="1087316" y="4129969"/>
            <a:ext cx="1921621" cy="747698"/>
          </a:xfrm>
          <a:prstGeom prst="wedgeRectCallout">
            <a:avLst>
              <a:gd name="adj1" fmla="val 61516"/>
              <a:gd name="adj2" fmla="val 8996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/>
              <a:t>②直接データセンターの</a:t>
            </a:r>
            <a:r>
              <a:rPr kumimoji="1" lang="ja-JP" altLang="en-US" sz="1100" dirty="0"/>
              <a:t>ファイルサーバからダウンロードし、インストールを実行する。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0FCBD62-63F8-4CA7-A0FE-EF646D56A795}"/>
              </a:ext>
            </a:extLst>
          </p:cNvPr>
          <p:cNvSpPr txBox="1"/>
          <p:nvPr/>
        </p:nvSpPr>
        <p:spPr>
          <a:xfrm>
            <a:off x="7356616" y="1709950"/>
            <a:ext cx="467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数</a:t>
            </a:r>
            <a:r>
              <a:rPr lang="en-US" altLang="ja-JP" sz="1200" dirty="0" err="1"/>
              <a:t>GBytes</a:t>
            </a:r>
            <a:r>
              <a:rPr lang="ja-JP" altLang="en-US" sz="1200" dirty="0"/>
              <a:t>ファイルのダウンロードとなるため、単にファイルコピーするとデータが破損する可能性がある。確実にファイルコピーを行う方法（</a:t>
            </a:r>
            <a:r>
              <a:rPr lang="en-US" altLang="ja-JP" sz="1200" dirty="0"/>
              <a:t>robocopy</a:t>
            </a:r>
            <a:r>
              <a:rPr lang="ja-JP" altLang="en-US" sz="1200" dirty="0"/>
              <a:t>や</a:t>
            </a:r>
            <a:r>
              <a:rPr lang="en-US" altLang="ja-JP" sz="1200" dirty="0"/>
              <a:t>BITS</a:t>
            </a:r>
            <a:r>
              <a:rPr lang="ja-JP" altLang="en-US" sz="1200" dirty="0"/>
              <a:t>等）を検討する必要がある。また、帯域制限も必要となる。</a:t>
            </a:r>
            <a:endParaRPr lang="en-US" altLang="ja-JP" sz="1200" dirty="0"/>
          </a:p>
          <a:p>
            <a:r>
              <a:rPr lang="en-US" altLang="ja-JP" sz="1200" dirty="0" err="1"/>
              <a:t>Powershell</a:t>
            </a:r>
            <a:r>
              <a:rPr lang="ja-JP" altLang="en-US" sz="1200" dirty="0"/>
              <a:t>等で実装することは可能だが、難易度が高く</a:t>
            </a:r>
            <a:r>
              <a:rPr lang="en-US" altLang="ja-JP" sz="1200" dirty="0"/>
              <a:t>PC</a:t>
            </a:r>
            <a:r>
              <a:rPr lang="ja-JP" altLang="en-US" sz="1200" dirty="0"/>
              <a:t>台数・種類が多いと</a:t>
            </a:r>
            <a:r>
              <a:rPr lang="en-US" altLang="ja-JP" sz="1200" dirty="0"/>
              <a:t>PC</a:t>
            </a:r>
            <a:r>
              <a:rPr lang="ja-JP" altLang="en-US" sz="1200" dirty="0"/>
              <a:t>固有の問題でうまくいかない場合も多い。</a:t>
            </a:r>
            <a:endParaRPr lang="en-US" altLang="ja-JP" sz="1200" dirty="0"/>
          </a:p>
        </p:txBody>
      </p:sp>
      <p:sp>
        <p:nvSpPr>
          <p:cNvPr id="93" name="吹き出し: 四角形 92">
            <a:extLst>
              <a:ext uri="{FF2B5EF4-FFF2-40B4-BE49-F238E27FC236}">
                <a16:creationId xmlns:a16="http://schemas.microsoft.com/office/drawing/2014/main" id="{DA316C96-FCF1-4402-8A39-639FE78B0CF9}"/>
              </a:ext>
            </a:extLst>
          </p:cNvPr>
          <p:cNvSpPr/>
          <p:nvPr/>
        </p:nvSpPr>
        <p:spPr>
          <a:xfrm>
            <a:off x="1087316" y="4122262"/>
            <a:ext cx="1921621" cy="747698"/>
          </a:xfrm>
          <a:prstGeom prst="wedgeRectCallout">
            <a:avLst>
              <a:gd name="adj1" fmla="val 58542"/>
              <a:gd name="adj2" fmla="val -9984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/>
              <a:t>②直接データセンターの</a:t>
            </a:r>
            <a:r>
              <a:rPr kumimoji="1" lang="ja-JP" altLang="en-US" sz="1100" dirty="0"/>
              <a:t>ファイルサーバからダウンロードし、インストールを実行する。</a:t>
            </a:r>
          </a:p>
        </p:txBody>
      </p:sp>
      <p:cxnSp>
        <p:nvCxnSpPr>
          <p:cNvPr id="94" name="コネクタ: 曲線 93">
            <a:extLst>
              <a:ext uri="{FF2B5EF4-FFF2-40B4-BE49-F238E27FC236}">
                <a16:creationId xmlns:a16="http://schemas.microsoft.com/office/drawing/2014/main" id="{B12F524B-961A-42DE-99CD-DB87ACBB93B9}"/>
              </a:ext>
            </a:extLst>
          </p:cNvPr>
          <p:cNvCxnSpPr>
            <a:cxnSpLocks/>
          </p:cNvCxnSpPr>
          <p:nvPr/>
        </p:nvCxnSpPr>
        <p:spPr>
          <a:xfrm rot="10800000">
            <a:off x="3114683" y="3454488"/>
            <a:ext cx="6864859" cy="2504361"/>
          </a:xfrm>
          <a:prstGeom prst="curvedConnector3">
            <a:avLst>
              <a:gd name="adj1" fmla="val 46531"/>
            </a:avLst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吹き出し: 四角形 72">
            <a:extLst>
              <a:ext uri="{FF2B5EF4-FFF2-40B4-BE49-F238E27FC236}">
                <a16:creationId xmlns:a16="http://schemas.microsoft.com/office/drawing/2014/main" id="{0EA12CAC-67B8-40CD-B082-387F5DF14838}"/>
              </a:ext>
            </a:extLst>
          </p:cNvPr>
          <p:cNvSpPr/>
          <p:nvPr/>
        </p:nvSpPr>
        <p:spPr>
          <a:xfrm>
            <a:off x="7844346" y="4875483"/>
            <a:ext cx="1681741" cy="678746"/>
          </a:xfrm>
          <a:prstGeom prst="wedgeRectCallout">
            <a:avLst>
              <a:gd name="adj1" fmla="val -53035"/>
              <a:gd name="adj2" fmla="val -8791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②拠点ファイルサーバにファイルをコピーする</a:t>
            </a:r>
          </a:p>
        </p:txBody>
      </p:sp>
    </p:spTree>
    <p:extLst>
      <p:ext uri="{BB962C8B-B14F-4D97-AF65-F5344CB8AC3E}">
        <p14:creationId xmlns:p14="http://schemas.microsoft.com/office/powerpoint/2010/main" val="341657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AFC073E-4FAB-41C4-8662-76FF0705E9E9}"/>
              </a:ext>
            </a:extLst>
          </p:cNvPr>
          <p:cNvSpPr/>
          <p:nvPr/>
        </p:nvSpPr>
        <p:spPr>
          <a:xfrm>
            <a:off x="4494999" y="5394073"/>
            <a:ext cx="3286125" cy="13591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1A9E89F-9C9B-47AF-976B-3992464CC5A5}"/>
              </a:ext>
            </a:extLst>
          </p:cNvPr>
          <p:cNvSpPr/>
          <p:nvPr/>
        </p:nvSpPr>
        <p:spPr>
          <a:xfrm>
            <a:off x="4494999" y="5240727"/>
            <a:ext cx="3286125" cy="3105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本社</a:t>
            </a:r>
            <a:endParaRPr kumimoji="1"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A091EDE-35AC-49A9-BBB3-74BC65F223FF}"/>
              </a:ext>
            </a:extLst>
          </p:cNvPr>
          <p:cNvSpPr/>
          <p:nvPr/>
        </p:nvSpPr>
        <p:spPr>
          <a:xfrm>
            <a:off x="8505825" y="5028299"/>
            <a:ext cx="3286125" cy="17347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C689FC0-EF98-4C2E-AE80-DAB145D58684}"/>
              </a:ext>
            </a:extLst>
          </p:cNvPr>
          <p:cNvSpPr/>
          <p:nvPr/>
        </p:nvSpPr>
        <p:spPr>
          <a:xfrm>
            <a:off x="8505825" y="4941242"/>
            <a:ext cx="3286125" cy="3105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データセンター</a:t>
            </a:r>
          </a:p>
        </p:txBody>
      </p:sp>
      <p:pic>
        <p:nvPicPr>
          <p:cNvPr id="1026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A78B6511-6CF7-482E-BCC6-187D1124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883" y="6051096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6187B571-BED3-4848-827F-19557103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541" y="5641679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 3">
            <a:extLst>
              <a:ext uri="{FF2B5EF4-FFF2-40B4-BE49-F238E27FC236}">
                <a16:creationId xmlns:a16="http://schemas.microsoft.com/office/drawing/2014/main" id="{21A34934-4F79-448A-A235-5E18090FB739}"/>
              </a:ext>
            </a:extLst>
          </p:cNvPr>
          <p:cNvSpPr/>
          <p:nvPr/>
        </p:nvSpPr>
        <p:spPr>
          <a:xfrm>
            <a:off x="4693691" y="3027396"/>
            <a:ext cx="2878202" cy="7929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インターネット</a:t>
            </a:r>
          </a:p>
        </p:txBody>
      </p:sp>
      <p:sp>
        <p:nvSpPr>
          <p:cNvPr id="10" name="雲 9">
            <a:extLst>
              <a:ext uri="{FF2B5EF4-FFF2-40B4-BE49-F238E27FC236}">
                <a16:creationId xmlns:a16="http://schemas.microsoft.com/office/drawing/2014/main" id="{6E810F80-7FEF-4AD6-94A7-2984E5FEDFAB}"/>
              </a:ext>
            </a:extLst>
          </p:cNvPr>
          <p:cNvSpPr/>
          <p:nvPr/>
        </p:nvSpPr>
        <p:spPr>
          <a:xfrm>
            <a:off x="4865075" y="4051496"/>
            <a:ext cx="2493619" cy="59611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LAN</a:t>
            </a:r>
            <a:endParaRPr kumimoji="1" lang="ja-JP" altLang="en-US" sz="1400" dirty="0"/>
          </a:p>
        </p:txBody>
      </p:sp>
      <p:pic>
        <p:nvPicPr>
          <p:cNvPr id="1036" name="Picture 12" descr="ルーター 無料 アイコン の Material Design">
            <a:extLst>
              <a:ext uri="{FF2B5EF4-FFF2-40B4-BE49-F238E27FC236}">
                <a16:creationId xmlns:a16="http://schemas.microsoft.com/office/drawing/2014/main" id="{F30B8C80-3675-4767-89C1-ADE096293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537" y="4830498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ルーター 無料 アイコン の Material Design">
            <a:extLst>
              <a:ext uri="{FF2B5EF4-FFF2-40B4-BE49-F238E27FC236}">
                <a16:creationId xmlns:a16="http://schemas.microsoft.com/office/drawing/2014/main" id="{CE286454-6537-4D07-B449-5B30AC192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508" y="4493264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18EDBA2A-EC16-4BD2-BC55-3DF65FDAA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45" y="5714531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C290E4D-D9AB-4212-B7FA-683F42FA1B1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732189" y="3423870"/>
            <a:ext cx="970430" cy="147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F8D84E0-52DC-4B6E-A7A5-EA7CD85B98F0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6132792" y="3819500"/>
            <a:ext cx="0" cy="2114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4D7DFE0-30B9-4230-AAD3-F5FA9B7E4611}"/>
              </a:ext>
            </a:extLst>
          </p:cNvPr>
          <p:cNvSpPr txBox="1"/>
          <p:nvPr/>
        </p:nvSpPr>
        <p:spPr>
          <a:xfrm>
            <a:off x="9774027" y="635416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資産管理サーバ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7D9CE52-9AE7-4C3D-B506-31065C0797FE}"/>
              </a:ext>
            </a:extLst>
          </p:cNvPr>
          <p:cNvSpPr txBox="1"/>
          <p:nvPr/>
        </p:nvSpPr>
        <p:spPr>
          <a:xfrm>
            <a:off x="6662921" y="642554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中間サーバ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5011235-2287-4F47-B80F-94F19E4DC88B}"/>
              </a:ext>
            </a:extLst>
          </p:cNvPr>
          <p:cNvSpPr/>
          <p:nvPr/>
        </p:nvSpPr>
        <p:spPr>
          <a:xfrm>
            <a:off x="1594773" y="2842130"/>
            <a:ext cx="1657350" cy="11737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44A0A0F-C0D8-44DE-8EF9-70B58BF55FF7}"/>
              </a:ext>
            </a:extLst>
          </p:cNvPr>
          <p:cNvSpPr/>
          <p:nvPr/>
        </p:nvSpPr>
        <p:spPr>
          <a:xfrm>
            <a:off x="1594773" y="2755074"/>
            <a:ext cx="1657350" cy="31050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自宅</a:t>
            </a:r>
            <a:endParaRPr kumimoji="1" lang="ja-JP" altLang="en-US" sz="1400" dirty="0"/>
          </a:p>
        </p:txBody>
      </p:sp>
      <p:pic>
        <p:nvPicPr>
          <p:cNvPr id="55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81E33EF9-9490-4D04-872F-18857FAC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350" y="3250257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1156607-7003-48E1-AD58-961555642DDA}"/>
              </a:ext>
            </a:extLst>
          </p:cNvPr>
          <p:cNvSpPr/>
          <p:nvPr/>
        </p:nvSpPr>
        <p:spPr>
          <a:xfrm>
            <a:off x="1335088" y="5394073"/>
            <a:ext cx="2351088" cy="135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157EBB3-20EA-44B6-86DF-B64614C877AA}"/>
              </a:ext>
            </a:extLst>
          </p:cNvPr>
          <p:cNvSpPr/>
          <p:nvPr/>
        </p:nvSpPr>
        <p:spPr>
          <a:xfrm>
            <a:off x="1335088" y="5240727"/>
            <a:ext cx="2351088" cy="3105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支社</a:t>
            </a:r>
          </a:p>
        </p:txBody>
      </p:sp>
      <p:pic>
        <p:nvPicPr>
          <p:cNvPr id="58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72323AF3-4E24-4E0C-AE67-0A1D1F84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53" y="5793964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C54318D2-0A4A-4FCD-A0B1-E9AF1A1C8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5" y="5793964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 descr="ルーター 無料 アイコン の Material Design">
            <a:extLst>
              <a:ext uri="{FF2B5EF4-FFF2-40B4-BE49-F238E27FC236}">
                <a16:creationId xmlns:a16="http://schemas.microsoft.com/office/drawing/2014/main" id="{2C051EE3-4E1F-44AE-BD18-8C3DCA15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09" y="4830498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無線のwifiルーターの無料アイコン素材 2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8620ED8B-3B36-4CC8-91C2-CD0F956C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20" y="3078573"/>
            <a:ext cx="623887" cy="6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直線コネクタ 60">
            <a:extLst>
              <a:ext uri="{FF2B5EF4-FFF2-40B4-BE49-F238E27FC236}">
                <a16:creationId xmlns:a16="http://schemas.microsoft.com/office/drawing/2014/main" id="{C4C0C8B9-5F28-4BEC-BE32-919AEFC3E277}"/>
              </a:ext>
            </a:extLst>
          </p:cNvPr>
          <p:cNvCxnSpPr>
            <a:cxnSpLocks/>
            <a:stCxn id="60" idx="0"/>
            <a:endCxn id="10" idx="2"/>
          </p:cNvCxnSpPr>
          <p:nvPr/>
        </p:nvCxnSpPr>
        <p:spPr>
          <a:xfrm rot="5400000" flipH="1" flipV="1">
            <a:off x="3487211" y="3444900"/>
            <a:ext cx="480944" cy="229025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60">
            <a:extLst>
              <a:ext uri="{FF2B5EF4-FFF2-40B4-BE49-F238E27FC236}">
                <a16:creationId xmlns:a16="http://schemas.microsoft.com/office/drawing/2014/main" id="{228AC960-471B-4EE4-ACE7-607A83CD2062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>
            <a:off x="7356616" y="4349554"/>
            <a:ext cx="2876240" cy="1437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60">
            <a:extLst>
              <a:ext uri="{FF2B5EF4-FFF2-40B4-BE49-F238E27FC236}">
                <a16:creationId xmlns:a16="http://schemas.microsoft.com/office/drawing/2014/main" id="{06444809-C0FF-4E61-B4F0-0A282D7E824F}"/>
              </a:ext>
            </a:extLst>
          </p:cNvPr>
          <p:cNvCxnSpPr>
            <a:cxnSpLocks/>
            <a:stCxn id="10" idx="1"/>
            <a:endCxn id="1036" idx="0"/>
          </p:cNvCxnSpPr>
          <p:nvPr/>
        </p:nvCxnSpPr>
        <p:spPr>
          <a:xfrm>
            <a:off x="6111885" y="4646976"/>
            <a:ext cx="0" cy="18352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75F12AA4-E1DD-4DC9-BCE3-7AA4FBB1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Microsoft 365 Apps</a:t>
            </a:r>
            <a:br>
              <a:rPr lang="en-US" altLang="ja-JP" dirty="0"/>
            </a:br>
            <a:r>
              <a:rPr lang="ja-JP" altLang="en-US" dirty="0"/>
              <a:t>　資産管理システム展開例</a:t>
            </a:r>
          </a:p>
        </p:txBody>
      </p:sp>
      <p:pic>
        <p:nvPicPr>
          <p:cNvPr id="11" name="Picture 2" descr="マイクロソフト企業ロゴ使用ガイドライン - 法律やライセンスに関する情報 - Mscorp - Microsoft">
            <a:extLst>
              <a:ext uri="{FF2B5EF4-FFF2-40B4-BE49-F238E27FC236}">
                <a16:creationId xmlns:a16="http://schemas.microsoft.com/office/drawing/2014/main" id="{4DBCD545-061A-4A65-806C-B05AA6B1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29" y="1770340"/>
            <a:ext cx="1951942" cy="109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8FAE5CBC-C8C2-486F-A731-49571413CED2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16200000" flipV="1">
            <a:off x="6807566" y="2152535"/>
            <a:ext cx="2777578" cy="4200710"/>
          </a:xfrm>
          <a:prstGeom prst="curvedConnector3">
            <a:avLst/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1C9399A-6A5F-4531-951B-CDF4F39C9E3A}"/>
              </a:ext>
            </a:extLst>
          </p:cNvPr>
          <p:cNvSpPr/>
          <p:nvPr/>
        </p:nvSpPr>
        <p:spPr>
          <a:xfrm>
            <a:off x="7844346" y="3187430"/>
            <a:ext cx="1681741" cy="678746"/>
          </a:xfrm>
          <a:prstGeom prst="wedgeRectCallout">
            <a:avLst>
              <a:gd name="adj1" fmla="val -60953"/>
              <a:gd name="adj2" fmla="val 9258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①</a:t>
            </a:r>
            <a:r>
              <a:rPr kumimoji="1" lang="en-US" altLang="ja-JP" sz="1100" dirty="0"/>
              <a:t>Microsoft</a:t>
            </a:r>
            <a:r>
              <a:rPr kumimoji="1" lang="ja-JP" altLang="en-US" sz="1100" dirty="0"/>
              <a:t>から</a:t>
            </a:r>
            <a:r>
              <a:rPr lang="en-US" altLang="ja-JP" sz="1100" dirty="0"/>
              <a:t>ODT</a:t>
            </a:r>
            <a:r>
              <a:rPr lang="ja-JP" altLang="en-US" sz="1100" dirty="0"/>
              <a:t>で</a:t>
            </a:r>
            <a:r>
              <a:rPr lang="en-US" altLang="ja-JP" sz="1100" dirty="0"/>
              <a:t>M365 Apps</a:t>
            </a:r>
            <a:r>
              <a:rPr lang="ja-JP" altLang="en-US" sz="1100" dirty="0"/>
              <a:t>をダウンロードする</a:t>
            </a:r>
            <a:endParaRPr kumimoji="1" lang="ja-JP" altLang="en-US" sz="1100" dirty="0"/>
          </a:p>
        </p:txBody>
      </p:sp>
      <p:cxnSp>
        <p:nvCxnSpPr>
          <p:cNvPr id="70" name="コネクタ: 曲線 69">
            <a:extLst>
              <a:ext uri="{FF2B5EF4-FFF2-40B4-BE49-F238E27FC236}">
                <a16:creationId xmlns:a16="http://schemas.microsoft.com/office/drawing/2014/main" id="{9FDA8BFF-A1C0-409E-BC48-28C50A84EADF}"/>
              </a:ext>
            </a:extLst>
          </p:cNvPr>
          <p:cNvCxnSpPr>
            <a:cxnSpLocks/>
            <a:stCxn id="8" idx="0"/>
            <a:endCxn id="15" idx="0"/>
          </p:cNvCxnSpPr>
          <p:nvPr/>
        </p:nvCxnSpPr>
        <p:spPr>
          <a:xfrm rot="16200000" flipH="1" flipV="1">
            <a:off x="8679186" y="4097007"/>
            <a:ext cx="72852" cy="3162196"/>
          </a:xfrm>
          <a:prstGeom prst="curvedConnector3">
            <a:avLst>
              <a:gd name="adj1" fmla="val -1702979"/>
            </a:avLst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0025CF9A-E00D-45FA-905D-FFF6F936E51B}"/>
              </a:ext>
            </a:extLst>
          </p:cNvPr>
          <p:cNvCxnSpPr>
            <a:cxnSpLocks/>
            <a:stCxn id="15" idx="1"/>
            <a:endCxn id="1026" idx="3"/>
          </p:cNvCxnSpPr>
          <p:nvPr/>
        </p:nvCxnSpPr>
        <p:spPr>
          <a:xfrm rot="10800000" flipV="1">
            <a:off x="5370077" y="6031699"/>
            <a:ext cx="1447269" cy="305493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Office for Mac アプリアイコンのデザインが変わった！ - wanichanの日記">
            <a:extLst>
              <a:ext uri="{FF2B5EF4-FFF2-40B4-BE49-F238E27FC236}">
                <a16:creationId xmlns:a16="http://schemas.microsoft.com/office/drawing/2014/main" id="{C1F7C6C2-E78D-43D4-84C2-28E1CFF0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15" y="5922055"/>
            <a:ext cx="430057" cy="4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吹き出し: 四角形 79">
            <a:extLst>
              <a:ext uri="{FF2B5EF4-FFF2-40B4-BE49-F238E27FC236}">
                <a16:creationId xmlns:a16="http://schemas.microsoft.com/office/drawing/2014/main" id="{18D3B324-0DB1-4EC1-96A3-E9B81E47C986}"/>
              </a:ext>
            </a:extLst>
          </p:cNvPr>
          <p:cNvSpPr/>
          <p:nvPr/>
        </p:nvSpPr>
        <p:spPr>
          <a:xfrm>
            <a:off x="4017598" y="5194369"/>
            <a:ext cx="1681741" cy="678746"/>
          </a:xfrm>
          <a:prstGeom prst="wedgeRectCallout">
            <a:avLst>
              <a:gd name="adj1" fmla="val 61516"/>
              <a:gd name="adj2" fmla="val 8996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③中間サーバからダウンロードし、インストールを実行する。</a:t>
            </a:r>
          </a:p>
        </p:txBody>
      </p:sp>
      <p:cxnSp>
        <p:nvCxnSpPr>
          <p:cNvPr id="81" name="コネクタ: 曲線 80">
            <a:extLst>
              <a:ext uri="{FF2B5EF4-FFF2-40B4-BE49-F238E27FC236}">
                <a16:creationId xmlns:a16="http://schemas.microsoft.com/office/drawing/2014/main" id="{03A8E9DA-B9D1-408A-B68B-3404FD99D463}"/>
              </a:ext>
            </a:extLst>
          </p:cNvPr>
          <p:cNvCxnSpPr>
            <a:cxnSpLocks/>
            <a:stCxn id="8" idx="0"/>
            <a:endCxn id="59" idx="0"/>
          </p:cNvCxnSpPr>
          <p:nvPr/>
        </p:nvCxnSpPr>
        <p:spPr>
          <a:xfrm rot="16200000" flipH="1" flipV="1">
            <a:off x="6556158" y="2053412"/>
            <a:ext cx="152285" cy="7328818"/>
          </a:xfrm>
          <a:prstGeom prst="curvedConnector3">
            <a:avLst>
              <a:gd name="adj1" fmla="val -925456"/>
            </a:avLst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9102D0FC-5659-4408-B651-6DC66392EC06}"/>
              </a:ext>
            </a:extLst>
          </p:cNvPr>
          <p:cNvSpPr/>
          <p:nvPr/>
        </p:nvSpPr>
        <p:spPr>
          <a:xfrm>
            <a:off x="1087316" y="4129969"/>
            <a:ext cx="1921621" cy="747698"/>
          </a:xfrm>
          <a:prstGeom prst="wedgeRectCallout">
            <a:avLst>
              <a:gd name="adj1" fmla="val 61516"/>
              <a:gd name="adj2" fmla="val 8996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/>
              <a:t>②直接データセンターの</a:t>
            </a:r>
            <a:r>
              <a:rPr kumimoji="1" lang="ja-JP" altLang="en-US" sz="1100" dirty="0"/>
              <a:t>試算管理サーバからダウンロードし、インストールを実行する。</a:t>
            </a:r>
          </a:p>
        </p:txBody>
      </p:sp>
      <p:cxnSp>
        <p:nvCxnSpPr>
          <p:cNvPr id="41" name="コネクタ: 曲線 40">
            <a:extLst>
              <a:ext uri="{FF2B5EF4-FFF2-40B4-BE49-F238E27FC236}">
                <a16:creationId xmlns:a16="http://schemas.microsoft.com/office/drawing/2014/main" id="{ED38F154-11F5-4DEB-9F83-0D36083DCE29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2235447" y="5970523"/>
            <a:ext cx="446349" cy="109538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6" descr="Office for Mac アプリアイコンのデザインが変わった！ - wanichanの日記">
            <a:extLst>
              <a:ext uri="{FF2B5EF4-FFF2-40B4-BE49-F238E27FC236}">
                <a16:creationId xmlns:a16="http://schemas.microsoft.com/office/drawing/2014/main" id="{B7C13448-FE30-4EC6-86B3-EF10648E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76" y="5815508"/>
            <a:ext cx="430057" cy="4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吹き出し: 四角形 46">
            <a:extLst>
              <a:ext uri="{FF2B5EF4-FFF2-40B4-BE49-F238E27FC236}">
                <a16:creationId xmlns:a16="http://schemas.microsoft.com/office/drawing/2014/main" id="{EC6DE274-F37D-4642-8269-0881B404B2BC}"/>
              </a:ext>
            </a:extLst>
          </p:cNvPr>
          <p:cNvSpPr/>
          <p:nvPr/>
        </p:nvSpPr>
        <p:spPr>
          <a:xfrm>
            <a:off x="266038" y="5239194"/>
            <a:ext cx="1681741" cy="678746"/>
          </a:xfrm>
          <a:prstGeom prst="wedgeRectCallout">
            <a:avLst>
              <a:gd name="adj1" fmla="val 72277"/>
              <a:gd name="adj2" fmla="val 5628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④ダウンロード</a:t>
            </a:r>
            <a:r>
              <a:rPr lang="ja-JP" altLang="en-US" sz="1100" dirty="0"/>
              <a:t>キャッシュを取得</a:t>
            </a:r>
            <a:r>
              <a:rPr kumimoji="1" lang="ja-JP" altLang="en-US" sz="1100" dirty="0"/>
              <a:t>し、インストールを実行する。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F23C9F9-5391-4AD2-AA3C-C575D4094E2A}"/>
              </a:ext>
            </a:extLst>
          </p:cNvPr>
          <p:cNvSpPr txBox="1"/>
          <p:nvPr/>
        </p:nvSpPr>
        <p:spPr>
          <a:xfrm>
            <a:off x="7356616" y="1709950"/>
            <a:ext cx="4672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ファイル配布機能や</a:t>
            </a:r>
            <a:r>
              <a:rPr lang="ja-JP" altLang="en-US" sz="1200" dirty="0"/>
              <a:t>中間サーバ等の一般的な資産管理システムを想定している。通常であれば、帯域制限やキャッシュ保持機能が実装されているので、それらを活用して展開するのが推奨。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資産管理システムで</a:t>
            </a:r>
            <a:r>
              <a:rPr lang="en-US" altLang="ja-JP" sz="1200" dirty="0"/>
              <a:t>M365 Apps</a:t>
            </a:r>
            <a:r>
              <a:rPr lang="ja-JP" altLang="en-US" sz="1200" dirty="0"/>
              <a:t>の管理機能が無い場合、</a:t>
            </a:r>
            <a:r>
              <a:rPr lang="en-US" altLang="ja-JP" sz="1200" dirty="0"/>
              <a:t>ODT</a:t>
            </a:r>
            <a:r>
              <a:rPr lang="ja-JP" altLang="en-US" sz="1200" dirty="0"/>
              <a:t>で</a:t>
            </a:r>
            <a:r>
              <a:rPr lang="en-US" altLang="ja-JP" sz="1200" dirty="0"/>
              <a:t>M365 Apps</a:t>
            </a:r>
            <a:r>
              <a:rPr lang="ja-JP" altLang="en-US" sz="1200" dirty="0"/>
              <a:t>をダウンロードし、資産管理サーバに配置する必要がある。</a:t>
            </a:r>
            <a:endParaRPr lang="en-US" altLang="ja-JP" sz="1200" dirty="0"/>
          </a:p>
        </p:txBody>
      </p:sp>
      <p:sp>
        <p:nvSpPr>
          <p:cNvPr id="64" name="吹き出し: 四角形 63">
            <a:extLst>
              <a:ext uri="{FF2B5EF4-FFF2-40B4-BE49-F238E27FC236}">
                <a16:creationId xmlns:a16="http://schemas.microsoft.com/office/drawing/2014/main" id="{27CB30AA-4C39-4495-A3C8-385ED34A23C3}"/>
              </a:ext>
            </a:extLst>
          </p:cNvPr>
          <p:cNvSpPr/>
          <p:nvPr/>
        </p:nvSpPr>
        <p:spPr>
          <a:xfrm>
            <a:off x="1087316" y="4122262"/>
            <a:ext cx="1921621" cy="747698"/>
          </a:xfrm>
          <a:prstGeom prst="wedgeRectCallout">
            <a:avLst>
              <a:gd name="adj1" fmla="val 58542"/>
              <a:gd name="adj2" fmla="val -9984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/>
              <a:t>②直接データセンターの</a:t>
            </a:r>
            <a:endParaRPr kumimoji="1" lang="en-US" altLang="ja-JP" sz="1100" dirty="0"/>
          </a:p>
          <a:p>
            <a:r>
              <a:rPr kumimoji="1" lang="ja-JP" altLang="en-US" sz="1100" dirty="0"/>
              <a:t>資産管理サーバからダウンロードし、インストールを実行する。</a:t>
            </a:r>
          </a:p>
        </p:txBody>
      </p: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59CA5874-9D11-4914-A3EB-77982584BDCF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3114683" y="3454488"/>
            <a:ext cx="6864859" cy="2504361"/>
          </a:xfrm>
          <a:prstGeom prst="curvedConnector3">
            <a:avLst>
              <a:gd name="adj1" fmla="val 46531"/>
            </a:avLst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吹き出し: 四角形 65">
            <a:extLst>
              <a:ext uri="{FF2B5EF4-FFF2-40B4-BE49-F238E27FC236}">
                <a16:creationId xmlns:a16="http://schemas.microsoft.com/office/drawing/2014/main" id="{9F52D971-D35A-4898-B54B-CA7F09D6CCA0}"/>
              </a:ext>
            </a:extLst>
          </p:cNvPr>
          <p:cNvSpPr/>
          <p:nvPr/>
        </p:nvSpPr>
        <p:spPr>
          <a:xfrm>
            <a:off x="7844346" y="4875483"/>
            <a:ext cx="1681741" cy="678746"/>
          </a:xfrm>
          <a:prstGeom prst="wedgeRectCallout">
            <a:avLst>
              <a:gd name="adj1" fmla="val -53035"/>
              <a:gd name="adj2" fmla="val -8791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②拠点ファイルサーバにファイルをコピーする</a:t>
            </a:r>
          </a:p>
        </p:txBody>
      </p:sp>
    </p:spTree>
    <p:extLst>
      <p:ext uri="{BB962C8B-B14F-4D97-AF65-F5344CB8AC3E}">
        <p14:creationId xmlns:p14="http://schemas.microsoft.com/office/powerpoint/2010/main" val="110518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AFC073E-4FAB-41C4-8662-76FF0705E9E9}"/>
              </a:ext>
            </a:extLst>
          </p:cNvPr>
          <p:cNvSpPr/>
          <p:nvPr/>
        </p:nvSpPr>
        <p:spPr>
          <a:xfrm>
            <a:off x="4494999" y="5394073"/>
            <a:ext cx="3286125" cy="13591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1A9E89F-9C9B-47AF-976B-3992464CC5A5}"/>
              </a:ext>
            </a:extLst>
          </p:cNvPr>
          <p:cNvSpPr/>
          <p:nvPr/>
        </p:nvSpPr>
        <p:spPr>
          <a:xfrm>
            <a:off x="4494999" y="5240727"/>
            <a:ext cx="3286125" cy="3105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本社</a:t>
            </a:r>
            <a:endParaRPr kumimoji="1"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A091EDE-35AC-49A9-BBB3-74BC65F223FF}"/>
              </a:ext>
            </a:extLst>
          </p:cNvPr>
          <p:cNvSpPr/>
          <p:nvPr/>
        </p:nvSpPr>
        <p:spPr>
          <a:xfrm>
            <a:off x="8505825" y="5028299"/>
            <a:ext cx="3286125" cy="17347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C689FC0-EF98-4C2E-AE80-DAB145D58684}"/>
              </a:ext>
            </a:extLst>
          </p:cNvPr>
          <p:cNvSpPr/>
          <p:nvPr/>
        </p:nvSpPr>
        <p:spPr>
          <a:xfrm>
            <a:off x="8505825" y="4941242"/>
            <a:ext cx="3286125" cy="3105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データセンター</a:t>
            </a:r>
          </a:p>
        </p:txBody>
      </p:sp>
      <p:pic>
        <p:nvPicPr>
          <p:cNvPr id="1026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A78B6511-6CF7-482E-BCC6-187D1124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883" y="6051096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6187B571-BED3-4848-827F-19557103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541" y="5641679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 3">
            <a:extLst>
              <a:ext uri="{FF2B5EF4-FFF2-40B4-BE49-F238E27FC236}">
                <a16:creationId xmlns:a16="http://schemas.microsoft.com/office/drawing/2014/main" id="{21A34934-4F79-448A-A235-5E18090FB739}"/>
              </a:ext>
            </a:extLst>
          </p:cNvPr>
          <p:cNvSpPr/>
          <p:nvPr/>
        </p:nvSpPr>
        <p:spPr>
          <a:xfrm>
            <a:off x="4693691" y="3027396"/>
            <a:ext cx="2878202" cy="7929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インターネット</a:t>
            </a:r>
          </a:p>
        </p:txBody>
      </p:sp>
      <p:sp>
        <p:nvSpPr>
          <p:cNvPr id="10" name="雲 9">
            <a:extLst>
              <a:ext uri="{FF2B5EF4-FFF2-40B4-BE49-F238E27FC236}">
                <a16:creationId xmlns:a16="http://schemas.microsoft.com/office/drawing/2014/main" id="{6E810F80-7FEF-4AD6-94A7-2984E5FEDFAB}"/>
              </a:ext>
            </a:extLst>
          </p:cNvPr>
          <p:cNvSpPr/>
          <p:nvPr/>
        </p:nvSpPr>
        <p:spPr>
          <a:xfrm>
            <a:off x="4865075" y="4051496"/>
            <a:ext cx="2493619" cy="59611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LAN</a:t>
            </a:r>
            <a:endParaRPr kumimoji="1" lang="ja-JP" altLang="en-US" sz="1400" dirty="0"/>
          </a:p>
        </p:txBody>
      </p:sp>
      <p:pic>
        <p:nvPicPr>
          <p:cNvPr id="1036" name="Picture 12" descr="ルーター 無料 アイコン の Material Design">
            <a:extLst>
              <a:ext uri="{FF2B5EF4-FFF2-40B4-BE49-F238E27FC236}">
                <a16:creationId xmlns:a16="http://schemas.microsoft.com/office/drawing/2014/main" id="{F30B8C80-3675-4767-89C1-ADE096293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537" y="4830498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ルーター 無料 アイコン の Material Design">
            <a:extLst>
              <a:ext uri="{FF2B5EF4-FFF2-40B4-BE49-F238E27FC236}">
                <a16:creationId xmlns:a16="http://schemas.microsoft.com/office/drawing/2014/main" id="{CE286454-6537-4D07-B449-5B30AC192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508" y="4493264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18EDBA2A-EC16-4BD2-BC55-3DF65FDAA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45" y="5714531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C290E4D-D9AB-4212-B7FA-683F42FA1B1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732189" y="3423870"/>
            <a:ext cx="970430" cy="147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F8D84E0-52DC-4B6E-A7A5-EA7CD85B98F0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6132792" y="3819500"/>
            <a:ext cx="0" cy="2114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4D7DFE0-30B9-4230-AAD3-F5FA9B7E4611}"/>
              </a:ext>
            </a:extLst>
          </p:cNvPr>
          <p:cNvSpPr txBox="1"/>
          <p:nvPr/>
        </p:nvSpPr>
        <p:spPr>
          <a:xfrm>
            <a:off x="9774027" y="6354163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MECM</a:t>
            </a:r>
            <a:r>
              <a:rPr lang="ja-JP" altLang="en-US" sz="1200" dirty="0"/>
              <a:t>サーバ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7D9CE52-9AE7-4C3D-B506-31065C0797FE}"/>
              </a:ext>
            </a:extLst>
          </p:cNvPr>
          <p:cNvSpPr txBox="1"/>
          <p:nvPr/>
        </p:nvSpPr>
        <p:spPr>
          <a:xfrm>
            <a:off x="6662921" y="64255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配布ポイント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5011235-2287-4F47-B80F-94F19E4DC88B}"/>
              </a:ext>
            </a:extLst>
          </p:cNvPr>
          <p:cNvSpPr/>
          <p:nvPr/>
        </p:nvSpPr>
        <p:spPr>
          <a:xfrm>
            <a:off x="1594773" y="2842130"/>
            <a:ext cx="1657350" cy="11737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44A0A0F-C0D8-44DE-8EF9-70B58BF55FF7}"/>
              </a:ext>
            </a:extLst>
          </p:cNvPr>
          <p:cNvSpPr/>
          <p:nvPr/>
        </p:nvSpPr>
        <p:spPr>
          <a:xfrm>
            <a:off x="1594773" y="2755074"/>
            <a:ext cx="1657350" cy="31050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自宅</a:t>
            </a:r>
            <a:endParaRPr kumimoji="1" lang="ja-JP" altLang="en-US" sz="1400" dirty="0"/>
          </a:p>
        </p:txBody>
      </p:sp>
      <p:pic>
        <p:nvPicPr>
          <p:cNvPr id="55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81E33EF9-9490-4D04-872F-18857FAC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350" y="3250257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1156607-7003-48E1-AD58-961555642DDA}"/>
              </a:ext>
            </a:extLst>
          </p:cNvPr>
          <p:cNvSpPr/>
          <p:nvPr/>
        </p:nvSpPr>
        <p:spPr>
          <a:xfrm>
            <a:off x="1335088" y="5394073"/>
            <a:ext cx="2351088" cy="135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157EBB3-20EA-44B6-86DF-B64614C877AA}"/>
              </a:ext>
            </a:extLst>
          </p:cNvPr>
          <p:cNvSpPr/>
          <p:nvPr/>
        </p:nvSpPr>
        <p:spPr>
          <a:xfrm>
            <a:off x="1335088" y="5240727"/>
            <a:ext cx="2351088" cy="3105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支社</a:t>
            </a:r>
          </a:p>
        </p:txBody>
      </p:sp>
      <p:pic>
        <p:nvPicPr>
          <p:cNvPr id="58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72323AF3-4E24-4E0C-AE67-0A1D1F84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53" y="5793964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C54318D2-0A4A-4FCD-A0B1-E9AF1A1C8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5" y="5793964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 descr="ルーター 無料 アイコン の Material Design">
            <a:extLst>
              <a:ext uri="{FF2B5EF4-FFF2-40B4-BE49-F238E27FC236}">
                <a16:creationId xmlns:a16="http://schemas.microsoft.com/office/drawing/2014/main" id="{2C051EE3-4E1F-44AE-BD18-8C3DCA15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09" y="4830498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無線のwifiルーターの無料アイコン素材 2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8620ED8B-3B36-4CC8-91C2-CD0F956C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20" y="3078573"/>
            <a:ext cx="623887" cy="6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直線コネクタ 60">
            <a:extLst>
              <a:ext uri="{FF2B5EF4-FFF2-40B4-BE49-F238E27FC236}">
                <a16:creationId xmlns:a16="http://schemas.microsoft.com/office/drawing/2014/main" id="{C4C0C8B9-5F28-4BEC-BE32-919AEFC3E277}"/>
              </a:ext>
            </a:extLst>
          </p:cNvPr>
          <p:cNvCxnSpPr>
            <a:cxnSpLocks/>
            <a:stCxn id="60" idx="0"/>
            <a:endCxn id="10" idx="2"/>
          </p:cNvCxnSpPr>
          <p:nvPr/>
        </p:nvCxnSpPr>
        <p:spPr>
          <a:xfrm rot="5400000" flipH="1" flipV="1">
            <a:off x="3487211" y="3444900"/>
            <a:ext cx="480944" cy="229025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60">
            <a:extLst>
              <a:ext uri="{FF2B5EF4-FFF2-40B4-BE49-F238E27FC236}">
                <a16:creationId xmlns:a16="http://schemas.microsoft.com/office/drawing/2014/main" id="{228AC960-471B-4EE4-ACE7-607A83CD2062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>
            <a:off x="7356616" y="4349554"/>
            <a:ext cx="2876240" cy="1437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60">
            <a:extLst>
              <a:ext uri="{FF2B5EF4-FFF2-40B4-BE49-F238E27FC236}">
                <a16:creationId xmlns:a16="http://schemas.microsoft.com/office/drawing/2014/main" id="{06444809-C0FF-4E61-B4F0-0A282D7E824F}"/>
              </a:ext>
            </a:extLst>
          </p:cNvPr>
          <p:cNvCxnSpPr>
            <a:cxnSpLocks/>
            <a:stCxn id="10" idx="1"/>
            <a:endCxn id="1036" idx="0"/>
          </p:cNvCxnSpPr>
          <p:nvPr/>
        </p:nvCxnSpPr>
        <p:spPr>
          <a:xfrm>
            <a:off x="6111885" y="4646976"/>
            <a:ext cx="0" cy="18352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75F12AA4-E1DD-4DC9-BCE3-7AA4FBB1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Microsoft 365 Apps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MECM</a:t>
            </a:r>
            <a:r>
              <a:rPr lang="ja-JP" altLang="en-US" dirty="0"/>
              <a:t>展開例</a:t>
            </a:r>
          </a:p>
        </p:txBody>
      </p:sp>
      <p:pic>
        <p:nvPicPr>
          <p:cNvPr id="11" name="Picture 2" descr="マイクロソフト企業ロゴ使用ガイドライン - 法律やライセンスに関する情報 - Mscorp - Microsoft">
            <a:extLst>
              <a:ext uri="{FF2B5EF4-FFF2-40B4-BE49-F238E27FC236}">
                <a16:creationId xmlns:a16="http://schemas.microsoft.com/office/drawing/2014/main" id="{4DBCD545-061A-4A65-806C-B05AA6B1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29" y="1770340"/>
            <a:ext cx="1951942" cy="109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8FAE5CBC-C8C2-486F-A731-49571413CED2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16200000" flipV="1">
            <a:off x="6807566" y="2152535"/>
            <a:ext cx="2777578" cy="4200710"/>
          </a:xfrm>
          <a:prstGeom prst="curvedConnector3">
            <a:avLst/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1C9399A-6A5F-4531-951B-CDF4F39C9E3A}"/>
              </a:ext>
            </a:extLst>
          </p:cNvPr>
          <p:cNvSpPr/>
          <p:nvPr/>
        </p:nvSpPr>
        <p:spPr>
          <a:xfrm>
            <a:off x="7844346" y="3187430"/>
            <a:ext cx="1681741" cy="678746"/>
          </a:xfrm>
          <a:prstGeom prst="wedgeRectCallout">
            <a:avLst>
              <a:gd name="adj1" fmla="val -60953"/>
              <a:gd name="adj2" fmla="val 9258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①</a:t>
            </a:r>
            <a:r>
              <a:rPr kumimoji="1" lang="en-US" altLang="ja-JP" sz="1100" dirty="0"/>
              <a:t>Microsoft</a:t>
            </a:r>
            <a:r>
              <a:rPr kumimoji="1" lang="ja-JP" altLang="en-US" sz="1100" dirty="0"/>
              <a:t>から</a:t>
            </a:r>
            <a:r>
              <a:rPr lang="en-US" altLang="ja-JP" sz="1100" dirty="0"/>
              <a:t>ODT</a:t>
            </a:r>
            <a:r>
              <a:rPr lang="ja-JP" altLang="en-US" sz="1100" dirty="0"/>
              <a:t>で</a:t>
            </a:r>
            <a:r>
              <a:rPr lang="en-US" altLang="ja-JP" sz="1100" dirty="0"/>
              <a:t>M365 Apps</a:t>
            </a:r>
            <a:r>
              <a:rPr lang="ja-JP" altLang="en-US" sz="1100" dirty="0"/>
              <a:t>をダウンロードする</a:t>
            </a:r>
            <a:endParaRPr kumimoji="1" lang="ja-JP" altLang="en-US" sz="1100" dirty="0"/>
          </a:p>
        </p:txBody>
      </p:sp>
      <p:cxnSp>
        <p:nvCxnSpPr>
          <p:cNvPr id="70" name="コネクタ: 曲線 69">
            <a:extLst>
              <a:ext uri="{FF2B5EF4-FFF2-40B4-BE49-F238E27FC236}">
                <a16:creationId xmlns:a16="http://schemas.microsoft.com/office/drawing/2014/main" id="{9FDA8BFF-A1C0-409E-BC48-28C50A84EADF}"/>
              </a:ext>
            </a:extLst>
          </p:cNvPr>
          <p:cNvCxnSpPr>
            <a:cxnSpLocks/>
            <a:stCxn id="8" idx="0"/>
            <a:endCxn id="15" idx="0"/>
          </p:cNvCxnSpPr>
          <p:nvPr/>
        </p:nvCxnSpPr>
        <p:spPr>
          <a:xfrm rot="16200000" flipH="1" flipV="1">
            <a:off x="8679186" y="4097007"/>
            <a:ext cx="72852" cy="3162196"/>
          </a:xfrm>
          <a:prstGeom prst="curvedConnector3">
            <a:avLst>
              <a:gd name="adj1" fmla="val -1702979"/>
            </a:avLst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0025CF9A-E00D-45FA-905D-FFF6F936E51B}"/>
              </a:ext>
            </a:extLst>
          </p:cNvPr>
          <p:cNvCxnSpPr>
            <a:cxnSpLocks/>
            <a:stCxn id="15" idx="1"/>
            <a:endCxn id="1026" idx="3"/>
          </p:cNvCxnSpPr>
          <p:nvPr/>
        </p:nvCxnSpPr>
        <p:spPr>
          <a:xfrm rot="10800000" flipV="1">
            <a:off x="5370077" y="6031699"/>
            <a:ext cx="1447269" cy="305493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Office for Mac アプリアイコンのデザインが変わった！ - wanichanの日記">
            <a:extLst>
              <a:ext uri="{FF2B5EF4-FFF2-40B4-BE49-F238E27FC236}">
                <a16:creationId xmlns:a16="http://schemas.microsoft.com/office/drawing/2014/main" id="{C1F7C6C2-E78D-43D4-84C2-28E1CFF0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15" y="5922055"/>
            <a:ext cx="430057" cy="4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吹き出し: 四角形 79">
            <a:extLst>
              <a:ext uri="{FF2B5EF4-FFF2-40B4-BE49-F238E27FC236}">
                <a16:creationId xmlns:a16="http://schemas.microsoft.com/office/drawing/2014/main" id="{18D3B324-0DB1-4EC1-96A3-E9B81E47C986}"/>
              </a:ext>
            </a:extLst>
          </p:cNvPr>
          <p:cNvSpPr/>
          <p:nvPr/>
        </p:nvSpPr>
        <p:spPr>
          <a:xfrm>
            <a:off x="4017598" y="5194369"/>
            <a:ext cx="1681741" cy="678746"/>
          </a:xfrm>
          <a:prstGeom prst="wedgeRectCallout">
            <a:avLst>
              <a:gd name="adj1" fmla="val 61516"/>
              <a:gd name="adj2" fmla="val 8996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③配布ポイントからダウンロードし、インストールを実行する。</a:t>
            </a:r>
          </a:p>
        </p:txBody>
      </p:sp>
      <p:cxnSp>
        <p:nvCxnSpPr>
          <p:cNvPr id="81" name="コネクタ: 曲線 80">
            <a:extLst>
              <a:ext uri="{FF2B5EF4-FFF2-40B4-BE49-F238E27FC236}">
                <a16:creationId xmlns:a16="http://schemas.microsoft.com/office/drawing/2014/main" id="{03A8E9DA-B9D1-408A-B68B-3404FD99D463}"/>
              </a:ext>
            </a:extLst>
          </p:cNvPr>
          <p:cNvCxnSpPr>
            <a:cxnSpLocks/>
            <a:stCxn id="8" idx="0"/>
            <a:endCxn id="59" idx="0"/>
          </p:cNvCxnSpPr>
          <p:nvPr/>
        </p:nvCxnSpPr>
        <p:spPr>
          <a:xfrm rot="16200000" flipH="1" flipV="1">
            <a:off x="6556158" y="2053412"/>
            <a:ext cx="152285" cy="7328818"/>
          </a:xfrm>
          <a:prstGeom prst="curvedConnector3">
            <a:avLst>
              <a:gd name="adj1" fmla="val -925456"/>
            </a:avLst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9102D0FC-5659-4408-B651-6DC66392EC06}"/>
              </a:ext>
            </a:extLst>
          </p:cNvPr>
          <p:cNvSpPr/>
          <p:nvPr/>
        </p:nvSpPr>
        <p:spPr>
          <a:xfrm>
            <a:off x="1087316" y="4129969"/>
            <a:ext cx="1921621" cy="747698"/>
          </a:xfrm>
          <a:prstGeom prst="wedgeRectCallout">
            <a:avLst>
              <a:gd name="adj1" fmla="val 61516"/>
              <a:gd name="adj2" fmla="val 8996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/>
              <a:t>②直接データセンターの</a:t>
            </a:r>
            <a:r>
              <a:rPr kumimoji="1" lang="en-US" altLang="ja-JP" sz="1100" dirty="0"/>
              <a:t>MECM</a:t>
            </a:r>
            <a:r>
              <a:rPr kumimoji="1" lang="ja-JP" altLang="en-US" sz="1100" dirty="0"/>
              <a:t>サーバからダウンロードし、インストールを実行する。</a:t>
            </a:r>
          </a:p>
        </p:txBody>
      </p:sp>
      <p:cxnSp>
        <p:nvCxnSpPr>
          <p:cNvPr id="41" name="コネクタ: 曲線 40">
            <a:extLst>
              <a:ext uri="{FF2B5EF4-FFF2-40B4-BE49-F238E27FC236}">
                <a16:creationId xmlns:a16="http://schemas.microsoft.com/office/drawing/2014/main" id="{ED38F154-11F5-4DEB-9F83-0D36083DCE29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2235447" y="5970523"/>
            <a:ext cx="446349" cy="109538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6" descr="Office for Mac アプリアイコンのデザインが変わった！ - wanichanの日記">
            <a:extLst>
              <a:ext uri="{FF2B5EF4-FFF2-40B4-BE49-F238E27FC236}">
                <a16:creationId xmlns:a16="http://schemas.microsoft.com/office/drawing/2014/main" id="{B7C13448-FE30-4EC6-86B3-EF10648E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76" y="5815508"/>
            <a:ext cx="430057" cy="4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吹き出し: 四角形 46">
            <a:extLst>
              <a:ext uri="{FF2B5EF4-FFF2-40B4-BE49-F238E27FC236}">
                <a16:creationId xmlns:a16="http://schemas.microsoft.com/office/drawing/2014/main" id="{EC6DE274-F37D-4642-8269-0881B404B2BC}"/>
              </a:ext>
            </a:extLst>
          </p:cNvPr>
          <p:cNvSpPr/>
          <p:nvPr/>
        </p:nvSpPr>
        <p:spPr>
          <a:xfrm>
            <a:off x="266038" y="5167311"/>
            <a:ext cx="1681741" cy="750629"/>
          </a:xfrm>
          <a:prstGeom prst="wedgeRectCallout">
            <a:avLst>
              <a:gd name="adj1" fmla="val 72277"/>
              <a:gd name="adj2" fmla="val 5628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④</a:t>
            </a:r>
            <a:r>
              <a:rPr kumimoji="1" lang="en-US" altLang="ja-JP" sz="1100" dirty="0"/>
              <a:t>Branche</a:t>
            </a:r>
            <a:r>
              <a:rPr kumimoji="1" lang="ja-JP" altLang="en-US" sz="1100" dirty="0"/>
              <a:t>キャッシュで</a:t>
            </a:r>
            <a:r>
              <a:rPr lang="ja-JP" altLang="en-US" sz="1100" dirty="0"/>
              <a:t>キャッシュを取得</a:t>
            </a:r>
            <a:r>
              <a:rPr kumimoji="1" lang="ja-JP" altLang="en-US" sz="1100" dirty="0"/>
              <a:t>し、インストールを実行する。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F23C9F9-5391-4AD2-AA3C-C575D4094E2A}"/>
              </a:ext>
            </a:extLst>
          </p:cNvPr>
          <p:cNvSpPr txBox="1"/>
          <p:nvPr/>
        </p:nvSpPr>
        <p:spPr>
          <a:xfrm>
            <a:off x="7356616" y="1709950"/>
            <a:ext cx="467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MECM</a:t>
            </a:r>
            <a:r>
              <a:rPr kumimoji="1" lang="ja-JP" altLang="en-US" sz="1200" dirty="0"/>
              <a:t>サーバでの展開は配布ポイントと</a:t>
            </a:r>
            <a:r>
              <a:rPr kumimoji="1" lang="en-US" altLang="ja-JP" sz="1200" dirty="0"/>
              <a:t>BranchCache</a:t>
            </a:r>
            <a:r>
              <a:rPr kumimoji="1" lang="ja-JP" altLang="en-US" sz="1200" dirty="0"/>
              <a:t>を用いる。特に</a:t>
            </a:r>
            <a:r>
              <a:rPr kumimoji="1" lang="en-US" altLang="ja-JP" sz="1200" dirty="0"/>
              <a:t>VPN</a:t>
            </a:r>
            <a:r>
              <a:rPr kumimoji="1" lang="ja-JP" altLang="en-US" sz="1200" dirty="0"/>
              <a:t>利用の端末の場合、社内</a:t>
            </a:r>
            <a:r>
              <a:rPr kumimoji="1" lang="en-US" altLang="ja-JP" sz="1200" dirty="0"/>
              <a:t>LAN</a:t>
            </a:r>
            <a:r>
              <a:rPr kumimoji="1" lang="ja-JP" altLang="en-US" sz="1200" dirty="0"/>
              <a:t>を経由せずに直接クラウド上からファイルを取得できるため、社内</a:t>
            </a:r>
            <a:r>
              <a:rPr kumimoji="1" lang="en-US" altLang="ja-JP" sz="1200" dirty="0"/>
              <a:t>LAN</a:t>
            </a:r>
            <a:r>
              <a:rPr lang="ja-JP" altLang="en-US" sz="1200" dirty="0"/>
              <a:t>に</a:t>
            </a:r>
            <a:r>
              <a:rPr kumimoji="1" lang="ja-JP" altLang="en-US" sz="1200" dirty="0"/>
              <a:t>帯域負荷がかからない。</a:t>
            </a:r>
            <a:endParaRPr lang="en-US" altLang="ja-JP" sz="1200" dirty="0"/>
          </a:p>
        </p:txBody>
      </p:sp>
      <p:sp>
        <p:nvSpPr>
          <p:cNvPr id="64" name="吹き出し: 四角形 63">
            <a:extLst>
              <a:ext uri="{FF2B5EF4-FFF2-40B4-BE49-F238E27FC236}">
                <a16:creationId xmlns:a16="http://schemas.microsoft.com/office/drawing/2014/main" id="{27CB30AA-4C39-4495-A3C8-385ED34A23C3}"/>
              </a:ext>
            </a:extLst>
          </p:cNvPr>
          <p:cNvSpPr/>
          <p:nvPr/>
        </p:nvSpPr>
        <p:spPr>
          <a:xfrm>
            <a:off x="90770" y="2842130"/>
            <a:ext cx="1921621" cy="747698"/>
          </a:xfrm>
          <a:prstGeom prst="wedgeRectCallout">
            <a:avLst>
              <a:gd name="adj1" fmla="val 94726"/>
              <a:gd name="adj2" fmla="val -303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/>
              <a:t>③クラウド配布ポイントからダウンロードし、</a:t>
            </a:r>
            <a:r>
              <a:rPr kumimoji="1" lang="ja-JP" altLang="en-US" sz="1100" dirty="0"/>
              <a:t>インストールを実行する。</a:t>
            </a:r>
          </a:p>
        </p:txBody>
      </p: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59CA5874-9D11-4914-A3EB-77982584BDCF}"/>
              </a:ext>
            </a:extLst>
          </p:cNvPr>
          <p:cNvCxnSpPr>
            <a:cxnSpLocks/>
            <a:stCxn id="8" idx="0"/>
            <a:endCxn id="2" idx="1"/>
          </p:cNvCxnSpPr>
          <p:nvPr/>
        </p:nvCxnSpPr>
        <p:spPr>
          <a:xfrm rot="16200000" flipV="1">
            <a:off x="5115882" y="460850"/>
            <a:ext cx="3159509" cy="7202149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吹き出し: 四角形 65">
            <a:extLst>
              <a:ext uri="{FF2B5EF4-FFF2-40B4-BE49-F238E27FC236}">
                <a16:creationId xmlns:a16="http://schemas.microsoft.com/office/drawing/2014/main" id="{9F52D971-D35A-4898-B54B-CA7F09D6CCA0}"/>
              </a:ext>
            </a:extLst>
          </p:cNvPr>
          <p:cNvSpPr/>
          <p:nvPr/>
        </p:nvSpPr>
        <p:spPr>
          <a:xfrm>
            <a:off x="7709614" y="4989432"/>
            <a:ext cx="1681741" cy="613910"/>
          </a:xfrm>
          <a:prstGeom prst="wedgeRectCallout">
            <a:avLst>
              <a:gd name="adj1" fmla="val -53035"/>
              <a:gd name="adj2" fmla="val -8791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②配布ポイントにファイルをコピーする</a:t>
            </a:r>
          </a:p>
        </p:txBody>
      </p:sp>
      <p:sp>
        <p:nvSpPr>
          <p:cNvPr id="2" name="雲 1">
            <a:extLst>
              <a:ext uri="{FF2B5EF4-FFF2-40B4-BE49-F238E27FC236}">
                <a16:creationId xmlns:a16="http://schemas.microsoft.com/office/drawing/2014/main" id="{4761F910-C416-49E4-82DA-FCCDED0F1FB5}"/>
              </a:ext>
            </a:extLst>
          </p:cNvPr>
          <p:cNvSpPr/>
          <p:nvPr/>
        </p:nvSpPr>
        <p:spPr>
          <a:xfrm>
            <a:off x="1848909" y="1688642"/>
            <a:ext cx="2491303" cy="7943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クラウド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配布ポイント</a:t>
            </a:r>
          </a:p>
        </p:txBody>
      </p:sp>
      <p:sp>
        <p:nvSpPr>
          <p:cNvPr id="61" name="吹き出し: 四角形 60">
            <a:extLst>
              <a:ext uri="{FF2B5EF4-FFF2-40B4-BE49-F238E27FC236}">
                <a16:creationId xmlns:a16="http://schemas.microsoft.com/office/drawing/2014/main" id="{D0B11801-21FF-4776-BA43-F94F6D7FB39E}"/>
              </a:ext>
            </a:extLst>
          </p:cNvPr>
          <p:cNvSpPr/>
          <p:nvPr/>
        </p:nvSpPr>
        <p:spPr>
          <a:xfrm>
            <a:off x="3378794" y="2454046"/>
            <a:ext cx="1870734" cy="613910"/>
          </a:xfrm>
          <a:prstGeom prst="wedgeRectCallout">
            <a:avLst>
              <a:gd name="adj1" fmla="val -63230"/>
              <a:gd name="adj2" fmla="val -1033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/>
              <a:t>②クラウド</a:t>
            </a:r>
            <a:r>
              <a:rPr kumimoji="1" lang="ja-JP" altLang="en-US" sz="1100" dirty="0"/>
              <a:t>配布ポイントにファイルをコピーする</a:t>
            </a:r>
          </a:p>
        </p:txBody>
      </p:sp>
      <p:cxnSp>
        <p:nvCxnSpPr>
          <p:cNvPr id="62" name="コネクタ: 曲線 61">
            <a:extLst>
              <a:ext uri="{FF2B5EF4-FFF2-40B4-BE49-F238E27FC236}">
                <a16:creationId xmlns:a16="http://schemas.microsoft.com/office/drawing/2014/main" id="{6389FFBD-8449-45D4-858B-9306388F6634}"/>
              </a:ext>
            </a:extLst>
          </p:cNvPr>
          <p:cNvCxnSpPr>
            <a:cxnSpLocks/>
            <a:stCxn id="55" idx="3"/>
            <a:endCxn id="2" idx="1"/>
          </p:cNvCxnSpPr>
          <p:nvPr/>
        </p:nvCxnSpPr>
        <p:spPr>
          <a:xfrm flipV="1">
            <a:off x="2709543" y="2482170"/>
            <a:ext cx="385018" cy="1054184"/>
          </a:xfrm>
          <a:prstGeom prst="curvedConnector2">
            <a:avLst/>
          </a:prstGeom>
          <a:ln w="349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1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4124</TotalTime>
  <Words>1547</Words>
  <Application>Microsoft Office PowerPoint</Application>
  <PresentationFormat>ワイド画面</PresentationFormat>
  <Paragraphs>221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M365アーキテクチャ 勉強会</vt:lpstr>
      <vt:lpstr>目次</vt:lpstr>
      <vt:lpstr>M365概要図</vt:lpstr>
      <vt:lpstr>認証</vt:lpstr>
      <vt:lpstr>Microsoft 365 Apps</vt:lpstr>
      <vt:lpstr>Microsoft 365 Apps  展開フェーズ</vt:lpstr>
      <vt:lpstr>Microsoft 365 Apps 　共有フォルダ展開例</vt:lpstr>
      <vt:lpstr>Microsoft 365 Apps 　資産管理システム展開例</vt:lpstr>
      <vt:lpstr>Microsoft 365 Apps 　MECM展開例</vt:lpstr>
      <vt:lpstr>Microsoft 365 Apps  展開フェーズ注意点</vt:lpstr>
      <vt:lpstr>Microsoft 365 Apps  運用フェーズ（更新）</vt:lpstr>
      <vt:lpstr>Microsoft 365 Apps  運用フェーズ（更新）</vt:lpstr>
      <vt:lpstr>Microsoft 365 Apps  展開フェーズ</vt:lpstr>
      <vt:lpstr>Microsoft 365 Apps  運用フェーズ（認証）</vt:lpstr>
      <vt:lpstr>Power Platform</vt:lpstr>
      <vt:lpstr>Power Platformのイメージ</vt:lpstr>
      <vt:lpstr>Power Platformの利用イメージ①</vt:lpstr>
      <vt:lpstr>Power Platformの利用イメージ②</vt:lpstr>
      <vt:lpstr>Power Platformの利用イメージ③</vt:lpstr>
      <vt:lpstr>Power Platformの利用イメージ④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M365アーキテクチャ 勉強会</dc:title>
  <dc:creator>nomu hirohiro</dc:creator>
  <cp:lastModifiedBy>nomu hirohiro</cp:lastModifiedBy>
  <cp:revision>219</cp:revision>
  <dcterms:created xsi:type="dcterms:W3CDTF">2021-04-15T13:32:59Z</dcterms:created>
  <dcterms:modified xsi:type="dcterms:W3CDTF">2021-05-05T05:28:41Z</dcterms:modified>
</cp:coreProperties>
</file>