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7" autoAdjust="0"/>
    <p:restoredTop sz="94660"/>
  </p:normalViewPr>
  <p:slideViewPr>
    <p:cSldViewPr snapToGrid="0">
      <p:cViewPr varScale="1">
        <p:scale>
          <a:sx n="58" d="100"/>
          <a:sy n="58" d="100"/>
        </p:scale>
        <p:origin x="107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C23851-B3C6-47D1-BAE7-95BF10C9810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32EF164-FDF5-408D-86E9-75EC4E5FDD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605CE01-FBF5-48CA-A7DE-F8174B29597A}"/>
              </a:ext>
            </a:extLst>
          </p:cNvPr>
          <p:cNvSpPr>
            <a:spLocks noGrp="1"/>
          </p:cNvSpPr>
          <p:nvPr>
            <p:ph type="dt" sz="half" idx="10"/>
          </p:nvPr>
        </p:nvSpPr>
        <p:spPr/>
        <p:txBody>
          <a:bodyPr/>
          <a:lstStyle/>
          <a:p>
            <a:fld id="{85BE46A3-B0A5-477C-BD01-DF6EEF6291F6}" type="datetimeFigureOut">
              <a:rPr kumimoji="1" lang="ja-JP" altLang="en-US" smtClean="0"/>
              <a:t>2019/5/5</a:t>
            </a:fld>
            <a:endParaRPr kumimoji="1" lang="ja-JP" altLang="en-US"/>
          </a:p>
        </p:txBody>
      </p:sp>
      <p:sp>
        <p:nvSpPr>
          <p:cNvPr id="5" name="フッター プレースホルダー 4">
            <a:extLst>
              <a:ext uri="{FF2B5EF4-FFF2-40B4-BE49-F238E27FC236}">
                <a16:creationId xmlns:a16="http://schemas.microsoft.com/office/drawing/2014/main" id="{A1ED4897-FEBB-4F64-8DBE-6FD94AD28FA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82F1C2D-A83A-44CB-BE5E-213636A13D2E}"/>
              </a:ext>
            </a:extLst>
          </p:cNvPr>
          <p:cNvSpPr>
            <a:spLocks noGrp="1"/>
          </p:cNvSpPr>
          <p:nvPr>
            <p:ph type="sldNum" sz="quarter" idx="12"/>
          </p:nvPr>
        </p:nvSpPr>
        <p:spPr/>
        <p:txBody>
          <a:bodyPr/>
          <a:lstStyle/>
          <a:p>
            <a:fld id="{C2540B5F-0863-43B8-B587-D5313E448DE8}" type="slidenum">
              <a:rPr kumimoji="1" lang="ja-JP" altLang="en-US" smtClean="0"/>
              <a:t>‹#›</a:t>
            </a:fld>
            <a:endParaRPr kumimoji="1" lang="ja-JP" altLang="en-US"/>
          </a:p>
        </p:txBody>
      </p:sp>
    </p:spTree>
    <p:extLst>
      <p:ext uri="{BB962C8B-B14F-4D97-AF65-F5344CB8AC3E}">
        <p14:creationId xmlns:p14="http://schemas.microsoft.com/office/powerpoint/2010/main" val="550293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17BC87-D0F1-4E78-A501-1BD90E4BDB91}"/>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D228C95-F33B-496D-AD75-B8BD2B77526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CB67681-12E4-4D5F-AAD0-1012E58BAC85}"/>
              </a:ext>
            </a:extLst>
          </p:cNvPr>
          <p:cNvSpPr>
            <a:spLocks noGrp="1"/>
          </p:cNvSpPr>
          <p:nvPr>
            <p:ph type="dt" sz="half" idx="10"/>
          </p:nvPr>
        </p:nvSpPr>
        <p:spPr/>
        <p:txBody>
          <a:bodyPr/>
          <a:lstStyle/>
          <a:p>
            <a:fld id="{85BE46A3-B0A5-477C-BD01-DF6EEF6291F6}" type="datetimeFigureOut">
              <a:rPr kumimoji="1" lang="ja-JP" altLang="en-US" smtClean="0"/>
              <a:t>2019/5/5</a:t>
            </a:fld>
            <a:endParaRPr kumimoji="1" lang="ja-JP" altLang="en-US"/>
          </a:p>
        </p:txBody>
      </p:sp>
      <p:sp>
        <p:nvSpPr>
          <p:cNvPr id="5" name="フッター プレースホルダー 4">
            <a:extLst>
              <a:ext uri="{FF2B5EF4-FFF2-40B4-BE49-F238E27FC236}">
                <a16:creationId xmlns:a16="http://schemas.microsoft.com/office/drawing/2014/main" id="{C46DF01A-5FB3-4490-859E-AD0D2801922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9682109-D3E3-4DC5-8BAE-71493AB2C22C}"/>
              </a:ext>
            </a:extLst>
          </p:cNvPr>
          <p:cNvSpPr>
            <a:spLocks noGrp="1"/>
          </p:cNvSpPr>
          <p:nvPr>
            <p:ph type="sldNum" sz="quarter" idx="12"/>
          </p:nvPr>
        </p:nvSpPr>
        <p:spPr/>
        <p:txBody>
          <a:bodyPr/>
          <a:lstStyle/>
          <a:p>
            <a:fld id="{C2540B5F-0863-43B8-B587-D5313E448DE8}" type="slidenum">
              <a:rPr kumimoji="1" lang="ja-JP" altLang="en-US" smtClean="0"/>
              <a:t>‹#›</a:t>
            </a:fld>
            <a:endParaRPr kumimoji="1" lang="ja-JP" altLang="en-US"/>
          </a:p>
        </p:txBody>
      </p:sp>
    </p:spTree>
    <p:extLst>
      <p:ext uri="{BB962C8B-B14F-4D97-AF65-F5344CB8AC3E}">
        <p14:creationId xmlns:p14="http://schemas.microsoft.com/office/powerpoint/2010/main" val="1098164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B244EB7-F835-4385-897C-B70FEC62AF3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5CDBCEE-6D1B-43FE-8024-0B0719058CA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2F629D7-5FB8-4B4D-9899-19170C2438E6}"/>
              </a:ext>
            </a:extLst>
          </p:cNvPr>
          <p:cNvSpPr>
            <a:spLocks noGrp="1"/>
          </p:cNvSpPr>
          <p:nvPr>
            <p:ph type="dt" sz="half" idx="10"/>
          </p:nvPr>
        </p:nvSpPr>
        <p:spPr/>
        <p:txBody>
          <a:bodyPr/>
          <a:lstStyle/>
          <a:p>
            <a:fld id="{85BE46A3-B0A5-477C-BD01-DF6EEF6291F6}" type="datetimeFigureOut">
              <a:rPr kumimoji="1" lang="ja-JP" altLang="en-US" smtClean="0"/>
              <a:t>2019/5/5</a:t>
            </a:fld>
            <a:endParaRPr kumimoji="1" lang="ja-JP" altLang="en-US"/>
          </a:p>
        </p:txBody>
      </p:sp>
      <p:sp>
        <p:nvSpPr>
          <p:cNvPr id="5" name="フッター プレースホルダー 4">
            <a:extLst>
              <a:ext uri="{FF2B5EF4-FFF2-40B4-BE49-F238E27FC236}">
                <a16:creationId xmlns:a16="http://schemas.microsoft.com/office/drawing/2014/main" id="{8D37795D-1FC5-4499-BE90-0B023950883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0EC09E7-BD50-44B4-91E4-9E599FCA5135}"/>
              </a:ext>
            </a:extLst>
          </p:cNvPr>
          <p:cNvSpPr>
            <a:spLocks noGrp="1"/>
          </p:cNvSpPr>
          <p:nvPr>
            <p:ph type="sldNum" sz="quarter" idx="12"/>
          </p:nvPr>
        </p:nvSpPr>
        <p:spPr/>
        <p:txBody>
          <a:bodyPr/>
          <a:lstStyle/>
          <a:p>
            <a:fld id="{C2540B5F-0863-43B8-B587-D5313E448DE8}" type="slidenum">
              <a:rPr kumimoji="1" lang="ja-JP" altLang="en-US" smtClean="0"/>
              <a:t>‹#›</a:t>
            </a:fld>
            <a:endParaRPr kumimoji="1" lang="ja-JP" altLang="en-US"/>
          </a:p>
        </p:txBody>
      </p:sp>
    </p:spTree>
    <p:extLst>
      <p:ext uri="{BB962C8B-B14F-4D97-AF65-F5344CB8AC3E}">
        <p14:creationId xmlns:p14="http://schemas.microsoft.com/office/powerpoint/2010/main" val="1941121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35AC33-5056-4291-B4CA-D016C310329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51C805D-9A09-4CE5-BFEF-AED27498B2BB}"/>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4460435-905A-4599-A47F-2A7503FC8DFA}"/>
              </a:ext>
            </a:extLst>
          </p:cNvPr>
          <p:cNvSpPr>
            <a:spLocks noGrp="1"/>
          </p:cNvSpPr>
          <p:nvPr>
            <p:ph type="dt" sz="half" idx="10"/>
          </p:nvPr>
        </p:nvSpPr>
        <p:spPr/>
        <p:txBody>
          <a:bodyPr/>
          <a:lstStyle/>
          <a:p>
            <a:fld id="{85BE46A3-B0A5-477C-BD01-DF6EEF6291F6}" type="datetimeFigureOut">
              <a:rPr kumimoji="1" lang="ja-JP" altLang="en-US" smtClean="0"/>
              <a:t>2019/5/5</a:t>
            </a:fld>
            <a:endParaRPr kumimoji="1" lang="ja-JP" altLang="en-US"/>
          </a:p>
        </p:txBody>
      </p:sp>
      <p:sp>
        <p:nvSpPr>
          <p:cNvPr id="5" name="フッター プレースホルダー 4">
            <a:extLst>
              <a:ext uri="{FF2B5EF4-FFF2-40B4-BE49-F238E27FC236}">
                <a16:creationId xmlns:a16="http://schemas.microsoft.com/office/drawing/2014/main" id="{126F2AD1-B600-4DE9-ABE0-5C1E6FB1C16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099EF16-E82D-4B2C-9134-DE50F59DEF7C}"/>
              </a:ext>
            </a:extLst>
          </p:cNvPr>
          <p:cNvSpPr>
            <a:spLocks noGrp="1"/>
          </p:cNvSpPr>
          <p:nvPr>
            <p:ph type="sldNum" sz="quarter" idx="12"/>
          </p:nvPr>
        </p:nvSpPr>
        <p:spPr/>
        <p:txBody>
          <a:bodyPr/>
          <a:lstStyle/>
          <a:p>
            <a:fld id="{C2540B5F-0863-43B8-B587-D5313E448DE8}" type="slidenum">
              <a:rPr kumimoji="1" lang="ja-JP" altLang="en-US" smtClean="0"/>
              <a:t>‹#›</a:t>
            </a:fld>
            <a:endParaRPr kumimoji="1" lang="ja-JP" altLang="en-US"/>
          </a:p>
        </p:txBody>
      </p:sp>
    </p:spTree>
    <p:extLst>
      <p:ext uri="{BB962C8B-B14F-4D97-AF65-F5344CB8AC3E}">
        <p14:creationId xmlns:p14="http://schemas.microsoft.com/office/powerpoint/2010/main" val="189607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38CB36-7BB2-4ACF-A50A-F18AFAA5FC2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33D8C23-043D-4866-AD48-00CC479747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DC9DA53B-156C-4910-BCC5-3D4812D73185}"/>
              </a:ext>
            </a:extLst>
          </p:cNvPr>
          <p:cNvSpPr>
            <a:spLocks noGrp="1"/>
          </p:cNvSpPr>
          <p:nvPr>
            <p:ph type="dt" sz="half" idx="10"/>
          </p:nvPr>
        </p:nvSpPr>
        <p:spPr/>
        <p:txBody>
          <a:bodyPr/>
          <a:lstStyle/>
          <a:p>
            <a:fld id="{85BE46A3-B0A5-477C-BD01-DF6EEF6291F6}" type="datetimeFigureOut">
              <a:rPr kumimoji="1" lang="ja-JP" altLang="en-US" smtClean="0"/>
              <a:t>2019/5/5</a:t>
            </a:fld>
            <a:endParaRPr kumimoji="1" lang="ja-JP" altLang="en-US"/>
          </a:p>
        </p:txBody>
      </p:sp>
      <p:sp>
        <p:nvSpPr>
          <p:cNvPr id="5" name="フッター プレースホルダー 4">
            <a:extLst>
              <a:ext uri="{FF2B5EF4-FFF2-40B4-BE49-F238E27FC236}">
                <a16:creationId xmlns:a16="http://schemas.microsoft.com/office/drawing/2014/main" id="{5CA52079-205F-47F4-9E7F-9D86EA7EC68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108D13C-E5F0-4DC0-B60E-556CBC2E4A4A}"/>
              </a:ext>
            </a:extLst>
          </p:cNvPr>
          <p:cNvSpPr>
            <a:spLocks noGrp="1"/>
          </p:cNvSpPr>
          <p:nvPr>
            <p:ph type="sldNum" sz="quarter" idx="12"/>
          </p:nvPr>
        </p:nvSpPr>
        <p:spPr/>
        <p:txBody>
          <a:bodyPr/>
          <a:lstStyle/>
          <a:p>
            <a:fld id="{C2540B5F-0863-43B8-B587-D5313E448DE8}" type="slidenum">
              <a:rPr kumimoji="1" lang="ja-JP" altLang="en-US" smtClean="0"/>
              <a:t>‹#›</a:t>
            </a:fld>
            <a:endParaRPr kumimoji="1" lang="ja-JP" altLang="en-US"/>
          </a:p>
        </p:txBody>
      </p:sp>
    </p:spTree>
    <p:extLst>
      <p:ext uri="{BB962C8B-B14F-4D97-AF65-F5344CB8AC3E}">
        <p14:creationId xmlns:p14="http://schemas.microsoft.com/office/powerpoint/2010/main" val="116381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45FCCA-79BE-4E4D-B08A-194406B8AE2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9564D3E-9EEE-4454-8A75-EF754E87F6C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34A7FAE-AFA1-4897-BACC-805E0D55281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E96BBD2-345E-4BC9-AFDB-19EAE574C700}"/>
              </a:ext>
            </a:extLst>
          </p:cNvPr>
          <p:cNvSpPr>
            <a:spLocks noGrp="1"/>
          </p:cNvSpPr>
          <p:nvPr>
            <p:ph type="dt" sz="half" idx="10"/>
          </p:nvPr>
        </p:nvSpPr>
        <p:spPr/>
        <p:txBody>
          <a:bodyPr/>
          <a:lstStyle/>
          <a:p>
            <a:fld id="{85BE46A3-B0A5-477C-BD01-DF6EEF6291F6}" type="datetimeFigureOut">
              <a:rPr kumimoji="1" lang="ja-JP" altLang="en-US" smtClean="0"/>
              <a:t>2019/5/5</a:t>
            </a:fld>
            <a:endParaRPr kumimoji="1" lang="ja-JP" altLang="en-US"/>
          </a:p>
        </p:txBody>
      </p:sp>
      <p:sp>
        <p:nvSpPr>
          <p:cNvPr id="6" name="フッター プレースホルダー 5">
            <a:extLst>
              <a:ext uri="{FF2B5EF4-FFF2-40B4-BE49-F238E27FC236}">
                <a16:creationId xmlns:a16="http://schemas.microsoft.com/office/drawing/2014/main" id="{1930282C-D852-4B6A-A170-6DDCD7ACB16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E051728-50E3-424A-8C6C-06B0E35A94D6}"/>
              </a:ext>
            </a:extLst>
          </p:cNvPr>
          <p:cNvSpPr>
            <a:spLocks noGrp="1"/>
          </p:cNvSpPr>
          <p:nvPr>
            <p:ph type="sldNum" sz="quarter" idx="12"/>
          </p:nvPr>
        </p:nvSpPr>
        <p:spPr/>
        <p:txBody>
          <a:bodyPr/>
          <a:lstStyle/>
          <a:p>
            <a:fld id="{C2540B5F-0863-43B8-B587-D5313E448DE8}" type="slidenum">
              <a:rPr kumimoji="1" lang="ja-JP" altLang="en-US" smtClean="0"/>
              <a:t>‹#›</a:t>
            </a:fld>
            <a:endParaRPr kumimoji="1" lang="ja-JP" altLang="en-US"/>
          </a:p>
        </p:txBody>
      </p:sp>
    </p:spTree>
    <p:extLst>
      <p:ext uri="{BB962C8B-B14F-4D97-AF65-F5344CB8AC3E}">
        <p14:creationId xmlns:p14="http://schemas.microsoft.com/office/powerpoint/2010/main" val="3412966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A9C7AF-1F9D-4941-9364-017E6100361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9EAB034-E0FC-49AD-836A-CF6E3A43A2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B690FFB-EFD6-40D8-A3D8-8A97C6968B1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1276AC8-0EE6-4BF3-91EF-8E507985EF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4A6FBB42-97B2-411C-A1C1-54A54E42BA1E}"/>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5EC60248-0B67-4174-84EA-A0A847272303}"/>
              </a:ext>
            </a:extLst>
          </p:cNvPr>
          <p:cNvSpPr>
            <a:spLocks noGrp="1"/>
          </p:cNvSpPr>
          <p:nvPr>
            <p:ph type="dt" sz="half" idx="10"/>
          </p:nvPr>
        </p:nvSpPr>
        <p:spPr/>
        <p:txBody>
          <a:bodyPr/>
          <a:lstStyle/>
          <a:p>
            <a:fld id="{85BE46A3-B0A5-477C-BD01-DF6EEF6291F6}" type="datetimeFigureOut">
              <a:rPr kumimoji="1" lang="ja-JP" altLang="en-US" smtClean="0"/>
              <a:t>2019/5/5</a:t>
            </a:fld>
            <a:endParaRPr kumimoji="1" lang="ja-JP" altLang="en-US"/>
          </a:p>
        </p:txBody>
      </p:sp>
      <p:sp>
        <p:nvSpPr>
          <p:cNvPr id="8" name="フッター プレースホルダー 7">
            <a:extLst>
              <a:ext uri="{FF2B5EF4-FFF2-40B4-BE49-F238E27FC236}">
                <a16:creationId xmlns:a16="http://schemas.microsoft.com/office/drawing/2014/main" id="{D7897D7A-BACD-4CFB-9C0A-11ABF042DF6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3AB302D-AE3A-4BF5-9D18-6B384A6B563F}"/>
              </a:ext>
            </a:extLst>
          </p:cNvPr>
          <p:cNvSpPr>
            <a:spLocks noGrp="1"/>
          </p:cNvSpPr>
          <p:nvPr>
            <p:ph type="sldNum" sz="quarter" idx="12"/>
          </p:nvPr>
        </p:nvSpPr>
        <p:spPr/>
        <p:txBody>
          <a:bodyPr/>
          <a:lstStyle/>
          <a:p>
            <a:fld id="{C2540B5F-0863-43B8-B587-D5313E448DE8}" type="slidenum">
              <a:rPr kumimoji="1" lang="ja-JP" altLang="en-US" smtClean="0"/>
              <a:t>‹#›</a:t>
            </a:fld>
            <a:endParaRPr kumimoji="1" lang="ja-JP" altLang="en-US"/>
          </a:p>
        </p:txBody>
      </p:sp>
    </p:spTree>
    <p:extLst>
      <p:ext uri="{BB962C8B-B14F-4D97-AF65-F5344CB8AC3E}">
        <p14:creationId xmlns:p14="http://schemas.microsoft.com/office/powerpoint/2010/main" val="1086106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F220D3-6577-4407-BF1E-CE8ABAE689D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423E201-5031-47F8-82AB-A9F70599D97F}"/>
              </a:ext>
            </a:extLst>
          </p:cNvPr>
          <p:cNvSpPr>
            <a:spLocks noGrp="1"/>
          </p:cNvSpPr>
          <p:nvPr>
            <p:ph type="dt" sz="half" idx="10"/>
          </p:nvPr>
        </p:nvSpPr>
        <p:spPr/>
        <p:txBody>
          <a:bodyPr/>
          <a:lstStyle/>
          <a:p>
            <a:fld id="{85BE46A3-B0A5-477C-BD01-DF6EEF6291F6}" type="datetimeFigureOut">
              <a:rPr kumimoji="1" lang="ja-JP" altLang="en-US" smtClean="0"/>
              <a:t>2019/5/5</a:t>
            </a:fld>
            <a:endParaRPr kumimoji="1" lang="ja-JP" altLang="en-US"/>
          </a:p>
        </p:txBody>
      </p:sp>
      <p:sp>
        <p:nvSpPr>
          <p:cNvPr id="4" name="フッター プレースホルダー 3">
            <a:extLst>
              <a:ext uri="{FF2B5EF4-FFF2-40B4-BE49-F238E27FC236}">
                <a16:creationId xmlns:a16="http://schemas.microsoft.com/office/drawing/2014/main" id="{BD3A8649-FA43-4C95-A612-ACE4F951F1A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B210B4FD-0D21-4D6A-99C3-3ABB89D5BC51}"/>
              </a:ext>
            </a:extLst>
          </p:cNvPr>
          <p:cNvSpPr>
            <a:spLocks noGrp="1"/>
          </p:cNvSpPr>
          <p:nvPr>
            <p:ph type="sldNum" sz="quarter" idx="12"/>
          </p:nvPr>
        </p:nvSpPr>
        <p:spPr/>
        <p:txBody>
          <a:bodyPr/>
          <a:lstStyle/>
          <a:p>
            <a:fld id="{C2540B5F-0863-43B8-B587-D5313E448DE8}" type="slidenum">
              <a:rPr kumimoji="1" lang="ja-JP" altLang="en-US" smtClean="0"/>
              <a:t>‹#›</a:t>
            </a:fld>
            <a:endParaRPr kumimoji="1" lang="ja-JP" altLang="en-US"/>
          </a:p>
        </p:txBody>
      </p:sp>
    </p:spTree>
    <p:extLst>
      <p:ext uri="{BB962C8B-B14F-4D97-AF65-F5344CB8AC3E}">
        <p14:creationId xmlns:p14="http://schemas.microsoft.com/office/powerpoint/2010/main" val="712356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0C09729-7C02-4202-83F8-CE869A2CE872}"/>
              </a:ext>
            </a:extLst>
          </p:cNvPr>
          <p:cNvSpPr>
            <a:spLocks noGrp="1"/>
          </p:cNvSpPr>
          <p:nvPr>
            <p:ph type="dt" sz="half" idx="10"/>
          </p:nvPr>
        </p:nvSpPr>
        <p:spPr/>
        <p:txBody>
          <a:bodyPr/>
          <a:lstStyle/>
          <a:p>
            <a:fld id="{85BE46A3-B0A5-477C-BD01-DF6EEF6291F6}" type="datetimeFigureOut">
              <a:rPr kumimoji="1" lang="ja-JP" altLang="en-US" smtClean="0"/>
              <a:t>2019/5/5</a:t>
            </a:fld>
            <a:endParaRPr kumimoji="1" lang="ja-JP" altLang="en-US"/>
          </a:p>
        </p:txBody>
      </p:sp>
      <p:sp>
        <p:nvSpPr>
          <p:cNvPr id="3" name="フッター プレースホルダー 2">
            <a:extLst>
              <a:ext uri="{FF2B5EF4-FFF2-40B4-BE49-F238E27FC236}">
                <a16:creationId xmlns:a16="http://schemas.microsoft.com/office/drawing/2014/main" id="{54ACF38C-7598-45FD-A605-ADB873158BD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55C96E9-4F64-4FD7-B012-BCE490125CC1}"/>
              </a:ext>
            </a:extLst>
          </p:cNvPr>
          <p:cNvSpPr>
            <a:spLocks noGrp="1"/>
          </p:cNvSpPr>
          <p:nvPr>
            <p:ph type="sldNum" sz="quarter" idx="12"/>
          </p:nvPr>
        </p:nvSpPr>
        <p:spPr/>
        <p:txBody>
          <a:bodyPr/>
          <a:lstStyle/>
          <a:p>
            <a:fld id="{C2540B5F-0863-43B8-B587-D5313E448DE8}" type="slidenum">
              <a:rPr kumimoji="1" lang="ja-JP" altLang="en-US" smtClean="0"/>
              <a:t>‹#›</a:t>
            </a:fld>
            <a:endParaRPr kumimoji="1" lang="ja-JP" altLang="en-US"/>
          </a:p>
        </p:txBody>
      </p:sp>
    </p:spTree>
    <p:extLst>
      <p:ext uri="{BB962C8B-B14F-4D97-AF65-F5344CB8AC3E}">
        <p14:creationId xmlns:p14="http://schemas.microsoft.com/office/powerpoint/2010/main" val="3521320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039369-A59B-4ABA-82ED-B4911792F65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7A9562E-14B8-46E2-ADDB-A8B61E9082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7E49322-A28A-4A5A-A3F3-D2F32F2CC6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B213D24-97A8-4AD8-A757-1D48C7D4E276}"/>
              </a:ext>
            </a:extLst>
          </p:cNvPr>
          <p:cNvSpPr>
            <a:spLocks noGrp="1"/>
          </p:cNvSpPr>
          <p:nvPr>
            <p:ph type="dt" sz="half" idx="10"/>
          </p:nvPr>
        </p:nvSpPr>
        <p:spPr/>
        <p:txBody>
          <a:bodyPr/>
          <a:lstStyle/>
          <a:p>
            <a:fld id="{85BE46A3-B0A5-477C-BD01-DF6EEF6291F6}" type="datetimeFigureOut">
              <a:rPr kumimoji="1" lang="ja-JP" altLang="en-US" smtClean="0"/>
              <a:t>2019/5/5</a:t>
            </a:fld>
            <a:endParaRPr kumimoji="1" lang="ja-JP" altLang="en-US"/>
          </a:p>
        </p:txBody>
      </p:sp>
      <p:sp>
        <p:nvSpPr>
          <p:cNvPr id="6" name="フッター プレースホルダー 5">
            <a:extLst>
              <a:ext uri="{FF2B5EF4-FFF2-40B4-BE49-F238E27FC236}">
                <a16:creationId xmlns:a16="http://schemas.microsoft.com/office/drawing/2014/main" id="{014C9929-287B-496A-934A-83CEEB589CC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12E88AF-666F-40B9-AD87-81130CF979DF}"/>
              </a:ext>
            </a:extLst>
          </p:cNvPr>
          <p:cNvSpPr>
            <a:spLocks noGrp="1"/>
          </p:cNvSpPr>
          <p:nvPr>
            <p:ph type="sldNum" sz="quarter" idx="12"/>
          </p:nvPr>
        </p:nvSpPr>
        <p:spPr/>
        <p:txBody>
          <a:bodyPr/>
          <a:lstStyle/>
          <a:p>
            <a:fld id="{C2540B5F-0863-43B8-B587-D5313E448DE8}" type="slidenum">
              <a:rPr kumimoji="1" lang="ja-JP" altLang="en-US" smtClean="0"/>
              <a:t>‹#›</a:t>
            </a:fld>
            <a:endParaRPr kumimoji="1" lang="ja-JP" altLang="en-US"/>
          </a:p>
        </p:txBody>
      </p:sp>
    </p:spTree>
    <p:extLst>
      <p:ext uri="{BB962C8B-B14F-4D97-AF65-F5344CB8AC3E}">
        <p14:creationId xmlns:p14="http://schemas.microsoft.com/office/powerpoint/2010/main" val="2104846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F868D9-C803-4864-A0C0-B078A40A2D5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A09FB78-53F2-4000-9BF8-709B7DAC38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F85EC05-BDFD-4BA2-ACD2-B2F97E5A48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AB69086-40B1-4528-ADA3-542C2348DA8C}"/>
              </a:ext>
            </a:extLst>
          </p:cNvPr>
          <p:cNvSpPr>
            <a:spLocks noGrp="1"/>
          </p:cNvSpPr>
          <p:nvPr>
            <p:ph type="dt" sz="half" idx="10"/>
          </p:nvPr>
        </p:nvSpPr>
        <p:spPr/>
        <p:txBody>
          <a:bodyPr/>
          <a:lstStyle/>
          <a:p>
            <a:fld id="{85BE46A3-B0A5-477C-BD01-DF6EEF6291F6}" type="datetimeFigureOut">
              <a:rPr kumimoji="1" lang="ja-JP" altLang="en-US" smtClean="0"/>
              <a:t>2019/5/5</a:t>
            </a:fld>
            <a:endParaRPr kumimoji="1" lang="ja-JP" altLang="en-US"/>
          </a:p>
        </p:txBody>
      </p:sp>
      <p:sp>
        <p:nvSpPr>
          <p:cNvPr id="6" name="フッター プレースホルダー 5">
            <a:extLst>
              <a:ext uri="{FF2B5EF4-FFF2-40B4-BE49-F238E27FC236}">
                <a16:creationId xmlns:a16="http://schemas.microsoft.com/office/drawing/2014/main" id="{9528A968-2281-4288-8DB0-91FE8B53600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2256D0B-C082-4C91-842F-4904AE141F47}"/>
              </a:ext>
            </a:extLst>
          </p:cNvPr>
          <p:cNvSpPr>
            <a:spLocks noGrp="1"/>
          </p:cNvSpPr>
          <p:nvPr>
            <p:ph type="sldNum" sz="quarter" idx="12"/>
          </p:nvPr>
        </p:nvSpPr>
        <p:spPr/>
        <p:txBody>
          <a:bodyPr/>
          <a:lstStyle/>
          <a:p>
            <a:fld id="{C2540B5F-0863-43B8-B587-D5313E448DE8}" type="slidenum">
              <a:rPr kumimoji="1" lang="ja-JP" altLang="en-US" smtClean="0"/>
              <a:t>‹#›</a:t>
            </a:fld>
            <a:endParaRPr kumimoji="1" lang="ja-JP" altLang="en-US"/>
          </a:p>
        </p:txBody>
      </p:sp>
    </p:spTree>
    <p:extLst>
      <p:ext uri="{BB962C8B-B14F-4D97-AF65-F5344CB8AC3E}">
        <p14:creationId xmlns:p14="http://schemas.microsoft.com/office/powerpoint/2010/main" val="3583237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7FB1D84-021A-4EE4-A1AC-6344A915D2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D97761E-1396-42C9-8778-880C97FAF9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CD0539A-B1A0-49FF-862D-B6BB81EF31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BE46A3-B0A5-477C-BD01-DF6EEF6291F6}" type="datetimeFigureOut">
              <a:rPr kumimoji="1" lang="ja-JP" altLang="en-US" smtClean="0"/>
              <a:t>2019/5/5</a:t>
            </a:fld>
            <a:endParaRPr kumimoji="1" lang="ja-JP" altLang="en-US"/>
          </a:p>
        </p:txBody>
      </p:sp>
      <p:sp>
        <p:nvSpPr>
          <p:cNvPr id="5" name="フッター プレースホルダー 4">
            <a:extLst>
              <a:ext uri="{FF2B5EF4-FFF2-40B4-BE49-F238E27FC236}">
                <a16:creationId xmlns:a16="http://schemas.microsoft.com/office/drawing/2014/main" id="{A2A13D2E-207D-4FE5-BB80-9D15E9F750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F4BD129-D7F9-4E30-813F-9653BC72BA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540B5F-0863-43B8-B587-D5313E448DE8}" type="slidenum">
              <a:rPr kumimoji="1" lang="ja-JP" altLang="en-US" smtClean="0"/>
              <a:t>‹#›</a:t>
            </a:fld>
            <a:endParaRPr kumimoji="1" lang="ja-JP" altLang="en-US"/>
          </a:p>
        </p:txBody>
      </p:sp>
    </p:spTree>
    <p:extLst>
      <p:ext uri="{BB962C8B-B14F-4D97-AF65-F5344CB8AC3E}">
        <p14:creationId xmlns:p14="http://schemas.microsoft.com/office/powerpoint/2010/main" val="11909506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en-us/windows-server/administration/windows-server-update-services/deploy/express-update-delivery-isv-support#BKMK_2" TargetMode="External"/><Relationship Id="rId2" Type="http://schemas.openxmlformats.org/officeDocument/2006/relationships/hyperlink" Target="https://docs.microsoft.com/en-us/windows-server/administration/windows-server-update-services/deploy/monthly-delta-update-isv-support-without-wsu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504A71-487A-4AC8-B04F-D23F4960B031}"/>
              </a:ext>
            </a:extLst>
          </p:cNvPr>
          <p:cNvSpPr>
            <a:spLocks noGrp="1"/>
          </p:cNvSpPr>
          <p:nvPr>
            <p:ph type="ctrTitle"/>
          </p:nvPr>
        </p:nvSpPr>
        <p:spPr/>
        <p:txBody>
          <a:bodyPr/>
          <a:lstStyle/>
          <a:p>
            <a:r>
              <a:rPr kumimoji="1" lang="en-US" altLang="ja-JP" dirty="0"/>
              <a:t>WSUS</a:t>
            </a:r>
            <a:r>
              <a:rPr kumimoji="1" lang="ja-JP" altLang="en-US" dirty="0"/>
              <a:t>概説</a:t>
            </a:r>
          </a:p>
        </p:txBody>
      </p:sp>
      <p:sp>
        <p:nvSpPr>
          <p:cNvPr id="3" name="字幕 2">
            <a:extLst>
              <a:ext uri="{FF2B5EF4-FFF2-40B4-BE49-F238E27FC236}">
                <a16:creationId xmlns:a16="http://schemas.microsoft.com/office/drawing/2014/main" id="{75CEB3CC-4FA2-4744-8A10-9C5755B4269D}"/>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3402347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BA3744-97AB-497F-A313-21AC30B12E86}"/>
              </a:ext>
            </a:extLst>
          </p:cNvPr>
          <p:cNvSpPr>
            <a:spLocks noGrp="1"/>
          </p:cNvSpPr>
          <p:nvPr>
            <p:ph type="title"/>
          </p:nvPr>
        </p:nvSpPr>
        <p:spPr>
          <a:xfrm>
            <a:off x="838200" y="365125"/>
            <a:ext cx="10515600" cy="848533"/>
          </a:xfrm>
        </p:spPr>
        <p:txBody>
          <a:bodyPr>
            <a:normAutofit/>
          </a:bodyPr>
          <a:lstStyle/>
          <a:p>
            <a:r>
              <a:rPr kumimoji="1" lang="ja-JP" altLang="en-US" dirty="0"/>
              <a:t>ダウンロードファイルについて</a:t>
            </a:r>
          </a:p>
        </p:txBody>
      </p:sp>
      <p:sp>
        <p:nvSpPr>
          <p:cNvPr id="3" name="コンテンツ プレースホルダー 2">
            <a:extLst>
              <a:ext uri="{FF2B5EF4-FFF2-40B4-BE49-F238E27FC236}">
                <a16:creationId xmlns:a16="http://schemas.microsoft.com/office/drawing/2014/main" id="{CE2F7ED1-77BF-4931-A00C-70B5BAB648D7}"/>
              </a:ext>
            </a:extLst>
          </p:cNvPr>
          <p:cNvSpPr>
            <a:spLocks noGrp="1"/>
          </p:cNvSpPr>
          <p:nvPr>
            <p:ph idx="1"/>
          </p:nvPr>
        </p:nvSpPr>
        <p:spPr>
          <a:xfrm>
            <a:off x="838200" y="1346662"/>
            <a:ext cx="10515600" cy="4830301"/>
          </a:xfrm>
        </p:spPr>
        <p:txBody>
          <a:bodyPr>
            <a:normAutofit/>
          </a:bodyPr>
          <a:lstStyle/>
          <a:p>
            <a:pPr marL="0" indent="0">
              <a:buNone/>
            </a:pPr>
            <a:r>
              <a:rPr lang="ja-JP" altLang="en-US" sz="1800" b="1" dirty="0"/>
              <a:t>・キャビネットファイル（</a:t>
            </a:r>
            <a:r>
              <a:rPr lang="en-US" altLang="ja-JP" sz="1800" b="1" dirty="0"/>
              <a:t>cab</a:t>
            </a:r>
            <a:r>
              <a:rPr lang="ja-JP" altLang="en-US" sz="1800" b="1" dirty="0"/>
              <a:t>ファイル）</a:t>
            </a:r>
            <a:endParaRPr lang="en-US" altLang="ja-JP" sz="1800" b="1" dirty="0"/>
          </a:p>
          <a:p>
            <a:pPr marL="0" indent="0">
              <a:buNone/>
            </a:pPr>
            <a:r>
              <a:rPr lang="ja-JP" altLang="en-US" sz="1800" b="1" dirty="0"/>
              <a:t>アップデートファイル本体。</a:t>
            </a:r>
            <a:endParaRPr lang="en-US" altLang="ja-JP" sz="1800" b="1" dirty="0"/>
          </a:p>
          <a:p>
            <a:pPr marL="0" indent="0">
              <a:buNone/>
            </a:pPr>
            <a:endParaRPr lang="en-US" altLang="ja-JP" sz="1800" b="1" dirty="0"/>
          </a:p>
        </p:txBody>
      </p:sp>
    </p:spTree>
    <p:extLst>
      <p:ext uri="{BB962C8B-B14F-4D97-AF65-F5344CB8AC3E}">
        <p14:creationId xmlns:p14="http://schemas.microsoft.com/office/powerpoint/2010/main" val="3496876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BA3744-97AB-497F-A313-21AC30B12E86}"/>
              </a:ext>
            </a:extLst>
          </p:cNvPr>
          <p:cNvSpPr>
            <a:spLocks noGrp="1"/>
          </p:cNvSpPr>
          <p:nvPr>
            <p:ph type="title"/>
          </p:nvPr>
        </p:nvSpPr>
        <p:spPr>
          <a:xfrm>
            <a:off x="838200" y="365125"/>
            <a:ext cx="10515600" cy="848533"/>
          </a:xfrm>
        </p:spPr>
        <p:txBody>
          <a:bodyPr>
            <a:normAutofit/>
          </a:bodyPr>
          <a:lstStyle/>
          <a:p>
            <a:r>
              <a:rPr kumimoji="1" lang="ja-JP" altLang="en-US" dirty="0"/>
              <a:t>品質更新（累積、差分）</a:t>
            </a:r>
          </a:p>
        </p:txBody>
      </p:sp>
      <p:sp>
        <p:nvSpPr>
          <p:cNvPr id="3" name="コンテンツ プレースホルダー 2">
            <a:extLst>
              <a:ext uri="{FF2B5EF4-FFF2-40B4-BE49-F238E27FC236}">
                <a16:creationId xmlns:a16="http://schemas.microsoft.com/office/drawing/2014/main" id="{CE2F7ED1-77BF-4931-A00C-70B5BAB648D7}"/>
              </a:ext>
            </a:extLst>
          </p:cNvPr>
          <p:cNvSpPr>
            <a:spLocks noGrp="1"/>
          </p:cNvSpPr>
          <p:nvPr>
            <p:ph idx="1"/>
          </p:nvPr>
        </p:nvSpPr>
        <p:spPr>
          <a:xfrm>
            <a:off x="838200" y="1346662"/>
            <a:ext cx="10515600" cy="4830301"/>
          </a:xfrm>
        </p:spPr>
        <p:txBody>
          <a:bodyPr>
            <a:normAutofit/>
          </a:bodyPr>
          <a:lstStyle/>
          <a:p>
            <a:pPr marL="0" indent="0">
              <a:buNone/>
            </a:pPr>
            <a:r>
              <a:rPr lang="ja-JP" altLang="en-US" sz="1800" b="1" dirty="0"/>
              <a:t>・キャビネットファイル（</a:t>
            </a:r>
            <a:r>
              <a:rPr lang="en-US" altLang="ja-JP" sz="1800" b="1" dirty="0"/>
              <a:t>cab</a:t>
            </a:r>
            <a:r>
              <a:rPr lang="ja-JP" altLang="en-US" sz="1800" b="1" dirty="0"/>
              <a:t>ファイル）</a:t>
            </a:r>
            <a:endParaRPr lang="en-US" altLang="ja-JP" sz="1800" b="1" dirty="0"/>
          </a:p>
          <a:p>
            <a:pPr marL="0" indent="0">
              <a:buNone/>
            </a:pPr>
            <a:r>
              <a:rPr lang="ja-JP" altLang="en-US" sz="1800" b="1" dirty="0"/>
              <a:t>アップデートファイル本体。</a:t>
            </a:r>
            <a:endParaRPr lang="en-US" altLang="ja-JP" sz="1800" b="1" dirty="0"/>
          </a:p>
          <a:p>
            <a:pPr marL="0" indent="0">
              <a:buNone/>
            </a:pPr>
            <a:endParaRPr lang="en-US" altLang="ja-JP" sz="1800" b="1" dirty="0"/>
          </a:p>
          <a:p>
            <a:pPr marL="0" indent="0">
              <a:buNone/>
            </a:pPr>
            <a:endParaRPr lang="en-US" altLang="ja-JP" sz="1800" b="1" dirty="0"/>
          </a:p>
          <a:p>
            <a:pPr marL="0" indent="0">
              <a:buNone/>
            </a:pPr>
            <a:endParaRPr lang="en-US" altLang="ja-JP" sz="1800" b="1" dirty="0"/>
          </a:p>
          <a:p>
            <a:pPr marL="0" indent="0">
              <a:buNone/>
            </a:pPr>
            <a:r>
              <a:rPr lang="en-US" altLang="ja-JP" sz="1800" dirty="0">
                <a:hlinkClick r:id="rId2"/>
              </a:rPr>
              <a:t>https://docs.microsoft.com/en-us/windows-server/administration/windows-server-update-services/deploy/monthly-delta-update-isv-support-without-wsus</a:t>
            </a:r>
            <a:endParaRPr lang="en-US" altLang="ja-JP" sz="1800" dirty="0"/>
          </a:p>
          <a:p>
            <a:pPr marL="0" indent="0">
              <a:buNone/>
            </a:pPr>
            <a:endParaRPr lang="en-US" altLang="ja-JP" sz="1800" dirty="0"/>
          </a:p>
          <a:p>
            <a:pPr marL="0" indent="0">
              <a:buNone/>
            </a:pPr>
            <a:r>
              <a:rPr lang="en-US" altLang="ja-JP" sz="1800" dirty="0">
                <a:hlinkClick r:id="rId3"/>
              </a:rPr>
              <a:t>https://docs.microsoft.com/en-us/windows-server/administration/windows-server-update-services/deploy/express-update-delivery-isv-support#BKMK_2</a:t>
            </a:r>
            <a:endParaRPr lang="en-US" altLang="ja-JP" sz="1800" dirty="0"/>
          </a:p>
          <a:p>
            <a:pPr marL="0" indent="0">
              <a:buNone/>
            </a:pPr>
            <a:endParaRPr lang="en-US" altLang="ja-JP" sz="1800" dirty="0"/>
          </a:p>
          <a:p>
            <a:pPr marL="0" indent="0">
              <a:buNone/>
            </a:pPr>
            <a:r>
              <a:rPr lang="en-US" altLang="ja-JP" sz="1800" dirty="0"/>
              <a:t>https://techcommunity.microsoft.com/t5/Windows-IT-Pro-Blog/Windows-10-quality-updates-explained-amp-the-end-of-delta/ba-p/214426</a:t>
            </a:r>
          </a:p>
        </p:txBody>
      </p:sp>
    </p:spTree>
    <p:extLst>
      <p:ext uri="{BB962C8B-B14F-4D97-AF65-F5344CB8AC3E}">
        <p14:creationId xmlns:p14="http://schemas.microsoft.com/office/powerpoint/2010/main" val="3415771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BA3744-97AB-497F-A313-21AC30B12E86}"/>
              </a:ext>
            </a:extLst>
          </p:cNvPr>
          <p:cNvSpPr>
            <a:spLocks noGrp="1"/>
          </p:cNvSpPr>
          <p:nvPr>
            <p:ph type="title"/>
          </p:nvPr>
        </p:nvSpPr>
        <p:spPr>
          <a:xfrm>
            <a:off x="838200" y="365125"/>
            <a:ext cx="10515600" cy="848533"/>
          </a:xfrm>
        </p:spPr>
        <p:txBody>
          <a:bodyPr>
            <a:normAutofit/>
          </a:bodyPr>
          <a:lstStyle/>
          <a:p>
            <a:r>
              <a:rPr kumimoji="1" lang="ja-JP" altLang="en-US" dirty="0"/>
              <a:t>不要になるファイル</a:t>
            </a:r>
          </a:p>
        </p:txBody>
      </p:sp>
      <p:sp>
        <p:nvSpPr>
          <p:cNvPr id="3" name="コンテンツ プレースホルダー 2">
            <a:extLst>
              <a:ext uri="{FF2B5EF4-FFF2-40B4-BE49-F238E27FC236}">
                <a16:creationId xmlns:a16="http://schemas.microsoft.com/office/drawing/2014/main" id="{CE2F7ED1-77BF-4931-A00C-70B5BAB648D7}"/>
              </a:ext>
            </a:extLst>
          </p:cNvPr>
          <p:cNvSpPr>
            <a:spLocks noGrp="1"/>
          </p:cNvSpPr>
          <p:nvPr>
            <p:ph idx="1"/>
          </p:nvPr>
        </p:nvSpPr>
        <p:spPr>
          <a:xfrm>
            <a:off x="838200" y="1346662"/>
            <a:ext cx="10515600" cy="5303520"/>
          </a:xfrm>
        </p:spPr>
        <p:txBody>
          <a:bodyPr>
            <a:normAutofit lnSpcReduction="10000"/>
          </a:bodyPr>
          <a:lstStyle/>
          <a:p>
            <a:pPr marL="0" indent="0">
              <a:buNone/>
            </a:pPr>
            <a:r>
              <a:rPr lang="ja-JP" altLang="en-US" sz="1800" dirty="0"/>
              <a:t>・リビジョンの考え方</a:t>
            </a:r>
            <a:endParaRPr lang="en-US" altLang="ja-JP" sz="1800" dirty="0"/>
          </a:p>
          <a:p>
            <a:pPr marL="0" indent="0">
              <a:buNone/>
            </a:pPr>
            <a:r>
              <a:rPr lang="ja-JP" altLang="en-US" sz="1800" dirty="0"/>
              <a:t>通常、以下のオプションはオンにする。</a:t>
            </a:r>
            <a:endParaRPr lang="en-US" altLang="ja-JP" sz="1800" dirty="0"/>
          </a:p>
          <a:p>
            <a:r>
              <a:rPr lang="en-US" altLang="ja-JP" sz="1600" dirty="0"/>
              <a:t>[</a:t>
            </a:r>
            <a:r>
              <a:rPr lang="ja-JP" altLang="en-US" sz="1600" dirty="0"/>
              <a:t>承認済み更新プログラムの新しいリビジョンを自動的に承認する</a:t>
            </a:r>
            <a:r>
              <a:rPr lang="en-US" altLang="ja-JP" sz="1600" dirty="0"/>
              <a:t>]</a:t>
            </a:r>
            <a:endParaRPr lang="ja-JP" altLang="en-US" sz="1600" dirty="0"/>
          </a:p>
          <a:p>
            <a:r>
              <a:rPr lang="en-US" altLang="ja-JP" sz="1600" dirty="0"/>
              <a:t>[</a:t>
            </a:r>
            <a:r>
              <a:rPr lang="ja-JP" altLang="en-US" sz="1600" dirty="0"/>
              <a:t>新しいリビジョンにより期限切れとなった更新プログラムを自動的に拒否する</a:t>
            </a:r>
            <a:r>
              <a:rPr lang="en-US" altLang="ja-JP" sz="1600" dirty="0"/>
              <a:t>]</a:t>
            </a:r>
          </a:p>
          <a:p>
            <a:pPr marL="0" indent="0">
              <a:buNone/>
            </a:pPr>
            <a:endParaRPr lang="ja-JP" altLang="en-US" sz="1600" dirty="0"/>
          </a:p>
          <a:p>
            <a:pPr marL="0" indent="0">
              <a:buNone/>
            </a:pPr>
            <a:r>
              <a:rPr lang="en-US" altLang="ja-JP" sz="1800" dirty="0"/>
              <a:t>WSUS </a:t>
            </a:r>
            <a:r>
              <a:rPr lang="ja-JP" altLang="en-US" sz="1800" dirty="0"/>
              <a:t>上の「リビジョン」（改訂版）とは、更新プログラムのインストーラー本体 </a:t>
            </a:r>
            <a:r>
              <a:rPr lang="en-US" altLang="ja-JP" sz="1800" dirty="0"/>
              <a:t>(</a:t>
            </a:r>
            <a:r>
              <a:rPr lang="ja-JP" altLang="en-US" sz="1800" dirty="0"/>
              <a:t>バイナリ</a:t>
            </a:r>
            <a:r>
              <a:rPr lang="en-US" altLang="ja-JP" sz="1800" dirty="0"/>
              <a:t>) </a:t>
            </a:r>
            <a:r>
              <a:rPr lang="ja-JP" altLang="en-US" sz="1800" dirty="0"/>
              <a:t>を指す言葉ではない。「リビジョン」は、更新プログラムの </a:t>
            </a:r>
            <a:r>
              <a:rPr lang="en-US" altLang="ja-JP" sz="1800" dirty="0"/>
              <a:t>“</a:t>
            </a:r>
            <a:r>
              <a:rPr lang="ja-JP" altLang="en-US" sz="1800" dirty="0"/>
              <a:t>メタデータ</a:t>
            </a:r>
            <a:r>
              <a:rPr lang="en-US" altLang="ja-JP" sz="1800" dirty="0"/>
              <a:t>” --- </a:t>
            </a:r>
            <a:r>
              <a:rPr lang="ja-JP" altLang="en-US" sz="1800" dirty="0"/>
              <a:t>つまり</a:t>
            </a:r>
            <a:r>
              <a:rPr lang="en-US" altLang="ja-JP" sz="1800" dirty="0"/>
              <a:t>WSUS </a:t>
            </a:r>
            <a:r>
              <a:rPr lang="ja-JP" altLang="en-US" sz="1800" dirty="0"/>
              <a:t>サーバー </a:t>
            </a:r>
            <a:r>
              <a:rPr lang="en-US" altLang="ja-JP" sz="1800" dirty="0"/>
              <a:t>/ </a:t>
            </a:r>
            <a:r>
              <a:rPr lang="ja-JP" altLang="en-US" sz="1800" dirty="0"/>
              <a:t>クライアントが配信処理に使用する管理情報のことを指している。具体的には、管理コンソールに表示されるタイトルや属性、検出ロジックなど、更新プログラムを配布するために必要な情報の集合体のこと。</a:t>
            </a:r>
            <a:endParaRPr lang="en-US" altLang="ja-JP" sz="1800" dirty="0"/>
          </a:p>
          <a:p>
            <a:pPr marL="0" indent="0">
              <a:buNone/>
            </a:pPr>
            <a:r>
              <a:rPr lang="ja-JP" altLang="en-US" sz="1800" dirty="0"/>
              <a:t>ほとんどの更新プログラムは「リビジョン」を最初の１バージョンしか持たない。しかし、たとえばリリース後にタイトルを修正するような場合は、修正内容を含む新しい「リビジョン」が </a:t>
            </a:r>
            <a:r>
              <a:rPr lang="en-US" altLang="ja-JP" sz="1800" dirty="0"/>
              <a:t>WSUS </a:t>
            </a:r>
            <a:r>
              <a:rPr lang="ja-JP" altLang="en-US" sz="1800" dirty="0"/>
              <a:t>へリリースされますので、そうした更新プログラムは、複数の「リビジョン」を持つ。</a:t>
            </a:r>
          </a:p>
          <a:p>
            <a:pPr marL="0" indent="0">
              <a:buNone/>
            </a:pPr>
            <a:r>
              <a:rPr lang="ja-JP" altLang="en-US" sz="1800" dirty="0"/>
              <a:t>また、更新プログラムのリリース後に見つかった問題などに対応するため公開を停止する場合も、「リビジョン」を更新する方法をとる。この場合は「期限切れ」という管理情報を含む新しい「リビジョン」が </a:t>
            </a:r>
            <a:r>
              <a:rPr lang="en-US" altLang="ja-JP" sz="1800" dirty="0"/>
              <a:t>WSUS </a:t>
            </a:r>
            <a:r>
              <a:rPr lang="ja-JP" altLang="en-US" sz="1800" dirty="0"/>
              <a:t>向けにリリースされる。</a:t>
            </a:r>
          </a:p>
          <a:p>
            <a:pPr marL="0" indent="0">
              <a:buNone/>
            </a:pPr>
            <a:r>
              <a:rPr lang="ja-JP" altLang="en-US" sz="1800" dirty="0"/>
              <a:t>「リビジョン」とはこのように、更新プログラム自体ではなく、配信管理情報を適切な内容に更新するものである。新しいリビジョンを受け入れるにあたって、何か追加の検証作業が必要となるといったものではない。</a:t>
            </a:r>
            <a:endParaRPr lang="en-US" altLang="ja-JP" sz="1800" dirty="0"/>
          </a:p>
          <a:p>
            <a:pPr marL="0" indent="0">
              <a:buNone/>
            </a:pPr>
            <a:endParaRPr lang="en-US" altLang="ja-JP" sz="1800" dirty="0"/>
          </a:p>
          <a:p>
            <a:pPr marL="0" indent="0">
              <a:buNone/>
            </a:pPr>
            <a:endParaRPr lang="en-US" altLang="ja-JP" sz="1800" b="1" dirty="0"/>
          </a:p>
        </p:txBody>
      </p:sp>
    </p:spTree>
    <p:extLst>
      <p:ext uri="{BB962C8B-B14F-4D97-AF65-F5344CB8AC3E}">
        <p14:creationId xmlns:p14="http://schemas.microsoft.com/office/powerpoint/2010/main" val="1659771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BA3744-97AB-497F-A313-21AC30B12E86}"/>
              </a:ext>
            </a:extLst>
          </p:cNvPr>
          <p:cNvSpPr>
            <a:spLocks noGrp="1"/>
          </p:cNvSpPr>
          <p:nvPr>
            <p:ph type="title"/>
          </p:nvPr>
        </p:nvSpPr>
        <p:spPr>
          <a:xfrm>
            <a:off x="838200" y="365125"/>
            <a:ext cx="10515600" cy="848533"/>
          </a:xfrm>
        </p:spPr>
        <p:txBody>
          <a:bodyPr>
            <a:normAutofit/>
          </a:bodyPr>
          <a:lstStyle/>
          <a:p>
            <a:r>
              <a:rPr kumimoji="1" lang="ja-JP" altLang="en-US" dirty="0"/>
              <a:t>不要になるファイル</a:t>
            </a:r>
          </a:p>
        </p:txBody>
      </p:sp>
      <p:sp>
        <p:nvSpPr>
          <p:cNvPr id="3" name="コンテンツ プレースホルダー 2">
            <a:extLst>
              <a:ext uri="{FF2B5EF4-FFF2-40B4-BE49-F238E27FC236}">
                <a16:creationId xmlns:a16="http://schemas.microsoft.com/office/drawing/2014/main" id="{CE2F7ED1-77BF-4931-A00C-70B5BAB648D7}"/>
              </a:ext>
            </a:extLst>
          </p:cNvPr>
          <p:cNvSpPr>
            <a:spLocks noGrp="1"/>
          </p:cNvSpPr>
          <p:nvPr>
            <p:ph idx="1"/>
          </p:nvPr>
        </p:nvSpPr>
        <p:spPr>
          <a:xfrm>
            <a:off x="838200" y="1346662"/>
            <a:ext cx="10515600" cy="5303520"/>
          </a:xfrm>
        </p:spPr>
        <p:txBody>
          <a:bodyPr>
            <a:normAutofit/>
          </a:bodyPr>
          <a:lstStyle/>
          <a:p>
            <a:pPr marL="0" indent="0">
              <a:buNone/>
            </a:pPr>
            <a:r>
              <a:rPr lang="ja-JP" altLang="en-US" sz="1800" dirty="0"/>
              <a:t>・リビジョンの考え方</a:t>
            </a:r>
            <a:endParaRPr lang="en-US" altLang="ja-JP" sz="1800" dirty="0"/>
          </a:p>
          <a:p>
            <a:pPr marL="0" indent="0">
              <a:buNone/>
            </a:pPr>
            <a:r>
              <a:rPr lang="ja-JP" altLang="en-US" sz="1800" dirty="0"/>
              <a:t>通常、以下のオプションはオンにする。</a:t>
            </a:r>
            <a:endParaRPr lang="en-US" altLang="ja-JP" sz="1800" dirty="0"/>
          </a:p>
          <a:p>
            <a:r>
              <a:rPr lang="en-US" altLang="ja-JP" sz="1600" dirty="0"/>
              <a:t>[</a:t>
            </a:r>
            <a:r>
              <a:rPr lang="ja-JP" altLang="en-US" sz="1600" dirty="0"/>
              <a:t>承認済み更新プログラムの新しいリビジョンを自動的に承認する</a:t>
            </a:r>
            <a:r>
              <a:rPr lang="en-US" altLang="ja-JP" sz="1600" dirty="0"/>
              <a:t>]</a:t>
            </a:r>
            <a:endParaRPr lang="ja-JP" altLang="en-US" sz="1600" dirty="0"/>
          </a:p>
          <a:p>
            <a:r>
              <a:rPr lang="en-US" altLang="ja-JP" sz="1600" dirty="0"/>
              <a:t>[</a:t>
            </a:r>
            <a:r>
              <a:rPr lang="ja-JP" altLang="en-US" sz="1600" dirty="0"/>
              <a:t>新しいリビジョンにより期限切れとなった更新プログラムを自動的に拒否する</a:t>
            </a:r>
            <a:r>
              <a:rPr lang="en-US" altLang="ja-JP" sz="1600" dirty="0"/>
              <a:t>]</a:t>
            </a:r>
          </a:p>
          <a:p>
            <a:pPr marL="0" indent="0">
              <a:buNone/>
            </a:pPr>
            <a:endParaRPr lang="ja-JP" altLang="en-US" sz="1600" dirty="0"/>
          </a:p>
          <a:p>
            <a:pPr marL="0" indent="0">
              <a:buNone/>
            </a:pPr>
            <a:r>
              <a:rPr lang="ja-JP" altLang="en-US" sz="1600" dirty="0"/>
              <a:t>更新プログラムが「期限切れ」になる理由は、主に </a:t>
            </a:r>
            <a:r>
              <a:rPr lang="en-US" altLang="ja-JP" sz="1600" b="1" dirty="0"/>
              <a:t>(1) </a:t>
            </a:r>
            <a:r>
              <a:rPr lang="ja-JP" altLang="en-US" sz="1600" b="1" dirty="0"/>
              <a:t>世代交代 または </a:t>
            </a:r>
            <a:r>
              <a:rPr lang="en-US" altLang="ja-JP" sz="1600" b="1" dirty="0"/>
              <a:t>(2) </a:t>
            </a:r>
            <a:r>
              <a:rPr lang="ja-JP" altLang="en-US" sz="1600" b="1" dirty="0"/>
              <a:t>不具合</a:t>
            </a:r>
            <a:r>
              <a:rPr lang="ja-JP" altLang="en-US" sz="1600" dirty="0"/>
              <a:t> である。上述オプションが「オフ」だと、「期限切れ」フラグを含むリビジョンが </a:t>
            </a:r>
            <a:r>
              <a:rPr lang="en-US" altLang="ja-JP" sz="1600" dirty="0"/>
              <a:t>WSUS </a:t>
            </a:r>
            <a:r>
              <a:rPr lang="ja-JP" altLang="en-US" sz="1600" dirty="0"/>
              <a:t>に着信しても、その情報が参照されない。もし、既にインストール承認が設定されていれば、クライアントへの配信が続く。</a:t>
            </a:r>
            <a:r>
              <a:rPr lang="en-US" altLang="ja-JP" sz="1600" dirty="0"/>
              <a:t>(</a:t>
            </a:r>
            <a:r>
              <a:rPr lang="ja-JP" altLang="en-US" sz="1600" dirty="0"/>
              <a:t>一覧上は「未承認」と見えますが、「リビジョン履歴」画面を開くと、古いリビジョンがインストール承認されたままであることがわかります </a:t>
            </a:r>
            <a:r>
              <a:rPr lang="en-US" altLang="ja-JP" sz="1600" dirty="0"/>
              <a:t>--- </a:t>
            </a:r>
            <a:r>
              <a:rPr lang="ja-JP" altLang="en-US" sz="1600" dirty="0"/>
              <a:t>下図参照</a:t>
            </a:r>
            <a:r>
              <a:rPr lang="en-US" altLang="ja-JP" sz="1600" dirty="0"/>
              <a:t>)</a:t>
            </a:r>
            <a:r>
              <a:rPr lang="ja-JP" altLang="en-US" sz="1600" dirty="0"/>
              <a:t>　 そのため、「期限切れ」になった更新プログラムは、手動で個別に配信を停止する必要がある。</a:t>
            </a:r>
            <a:endParaRPr lang="en-US" altLang="ja-JP" sz="1600" dirty="0"/>
          </a:p>
          <a:p>
            <a:pPr marL="0" indent="0">
              <a:buNone/>
            </a:pPr>
            <a:r>
              <a:rPr lang="ja-JP" altLang="en-US" sz="1600" dirty="0"/>
              <a:t>メタデータではなく、更新プログラムそれ自体、つまりバイナリの修正が発生した場合、全く新しい更新プログラムとして新バージョンが作成される（「再リリース」）。</a:t>
            </a:r>
          </a:p>
          <a:p>
            <a:pPr marL="0" indent="0">
              <a:buNone/>
            </a:pPr>
            <a:r>
              <a:rPr lang="ja-JP" altLang="en-US" sz="1600" dirty="0"/>
              <a:t>新バージョンも、タイトルや </a:t>
            </a:r>
            <a:r>
              <a:rPr lang="en-US" altLang="ja-JP" sz="1600" dirty="0"/>
              <a:t>KB </a:t>
            </a:r>
            <a:r>
              <a:rPr lang="ja-JP" altLang="en-US" sz="1600" dirty="0"/>
              <a:t>番号などは以前の内容を踏襲するので、</a:t>
            </a:r>
            <a:r>
              <a:rPr lang="en-US" altLang="ja-JP" sz="1600" dirty="0"/>
              <a:t>WSUS </a:t>
            </a:r>
            <a:r>
              <a:rPr lang="ja-JP" altLang="en-US" sz="1600" dirty="0"/>
              <a:t>コンソールの表示上は、旧バージョンとほぼ同じ。しかし </a:t>
            </a:r>
            <a:r>
              <a:rPr lang="en-US" altLang="ja-JP" sz="1600" dirty="0"/>
              <a:t>WSUS </a:t>
            </a:r>
            <a:r>
              <a:rPr lang="ja-JP" altLang="en-US" sz="1600" dirty="0"/>
              <a:t>が更新プログラムを一意に識別するキー：“更新プログラム</a:t>
            </a:r>
            <a:r>
              <a:rPr lang="en-US" altLang="ja-JP" sz="1600" dirty="0"/>
              <a:t>ID”  </a:t>
            </a:r>
            <a:r>
              <a:rPr lang="ja-JP" altLang="en-US" sz="1600" dirty="0"/>
              <a:t>は、新しい値が付けられているため、</a:t>
            </a:r>
            <a:r>
              <a:rPr lang="en-US" altLang="ja-JP" sz="1600" dirty="0"/>
              <a:t>WSUS </a:t>
            </a:r>
            <a:r>
              <a:rPr lang="ja-JP" altLang="en-US" sz="1600" dirty="0"/>
              <a:t>はこれを「新規の更新プログラム」として扱う。</a:t>
            </a:r>
            <a:r>
              <a:rPr lang="en-US" altLang="ja-JP" sz="1600" dirty="0"/>
              <a:t>WSUS </a:t>
            </a:r>
            <a:r>
              <a:rPr lang="ja-JP" altLang="en-US" sz="1600" dirty="0"/>
              <a:t>サーバーおよびクライアント側の振舞いも、新規の更新プログラムとなる。お客様環境における検証作業や承認設定などの運用は、一般の新規リリースと同じようにお取り扱いください。</a:t>
            </a:r>
            <a:endParaRPr lang="en-US" altLang="ja-JP" sz="1600" dirty="0"/>
          </a:p>
          <a:p>
            <a:pPr marL="0" indent="0">
              <a:buNone/>
            </a:pPr>
            <a:r>
              <a:rPr lang="en-US" altLang="ja-JP" sz="1600" dirty="0"/>
              <a:t>https://blogs.technet.microsoft.com/jpwsus/2011/10/31/58/</a:t>
            </a:r>
            <a:endParaRPr lang="en-US" altLang="ja-JP" sz="1800" dirty="0"/>
          </a:p>
          <a:p>
            <a:pPr marL="0" indent="0">
              <a:buNone/>
            </a:pPr>
            <a:endParaRPr lang="en-US" altLang="ja-JP" sz="1800" b="1" dirty="0"/>
          </a:p>
        </p:txBody>
      </p:sp>
    </p:spTree>
    <p:extLst>
      <p:ext uri="{BB962C8B-B14F-4D97-AF65-F5344CB8AC3E}">
        <p14:creationId xmlns:p14="http://schemas.microsoft.com/office/powerpoint/2010/main" val="2388372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BA3744-97AB-497F-A313-21AC30B12E86}"/>
              </a:ext>
            </a:extLst>
          </p:cNvPr>
          <p:cNvSpPr>
            <a:spLocks noGrp="1"/>
          </p:cNvSpPr>
          <p:nvPr>
            <p:ph type="title"/>
          </p:nvPr>
        </p:nvSpPr>
        <p:spPr>
          <a:xfrm>
            <a:off x="838200" y="365125"/>
            <a:ext cx="10515600" cy="848533"/>
          </a:xfrm>
        </p:spPr>
        <p:txBody>
          <a:bodyPr/>
          <a:lstStyle/>
          <a:p>
            <a:r>
              <a:rPr kumimoji="1" lang="en-US" altLang="ja-JP" dirty="0"/>
              <a:t>WSUS</a:t>
            </a:r>
            <a:r>
              <a:rPr lang="ja-JP" altLang="en-US" dirty="0"/>
              <a:t>とは</a:t>
            </a:r>
            <a:endParaRPr kumimoji="1" lang="ja-JP" altLang="en-US" dirty="0"/>
          </a:p>
        </p:txBody>
      </p:sp>
      <p:sp>
        <p:nvSpPr>
          <p:cNvPr id="3" name="コンテンツ プレースホルダー 2">
            <a:extLst>
              <a:ext uri="{FF2B5EF4-FFF2-40B4-BE49-F238E27FC236}">
                <a16:creationId xmlns:a16="http://schemas.microsoft.com/office/drawing/2014/main" id="{CE2F7ED1-77BF-4931-A00C-70B5BAB648D7}"/>
              </a:ext>
            </a:extLst>
          </p:cNvPr>
          <p:cNvSpPr>
            <a:spLocks noGrp="1"/>
          </p:cNvSpPr>
          <p:nvPr>
            <p:ph idx="1"/>
          </p:nvPr>
        </p:nvSpPr>
        <p:spPr>
          <a:xfrm>
            <a:off x="838200" y="1346662"/>
            <a:ext cx="10515600" cy="4830301"/>
          </a:xfrm>
        </p:spPr>
        <p:txBody>
          <a:bodyPr/>
          <a:lstStyle/>
          <a:p>
            <a:endParaRPr kumimoji="1" lang="ja-JP" altLang="en-US"/>
          </a:p>
        </p:txBody>
      </p:sp>
    </p:spTree>
    <p:extLst>
      <p:ext uri="{BB962C8B-B14F-4D97-AF65-F5344CB8AC3E}">
        <p14:creationId xmlns:p14="http://schemas.microsoft.com/office/powerpoint/2010/main" val="2848225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BA3744-97AB-497F-A313-21AC30B12E86}"/>
              </a:ext>
            </a:extLst>
          </p:cNvPr>
          <p:cNvSpPr>
            <a:spLocks noGrp="1"/>
          </p:cNvSpPr>
          <p:nvPr>
            <p:ph type="title"/>
          </p:nvPr>
        </p:nvSpPr>
        <p:spPr>
          <a:xfrm>
            <a:off x="838200" y="365125"/>
            <a:ext cx="5412971" cy="848533"/>
          </a:xfrm>
        </p:spPr>
        <p:txBody>
          <a:bodyPr/>
          <a:lstStyle/>
          <a:p>
            <a:r>
              <a:rPr kumimoji="1" lang="en-US" altLang="ja-JP" dirty="0"/>
              <a:t>WSUS</a:t>
            </a:r>
            <a:r>
              <a:rPr lang="ja-JP" altLang="en-US" dirty="0"/>
              <a:t>構成</a:t>
            </a:r>
            <a:endParaRPr kumimoji="1" lang="ja-JP" altLang="en-US" dirty="0"/>
          </a:p>
        </p:txBody>
      </p:sp>
      <p:pic>
        <p:nvPicPr>
          <p:cNvPr id="4" name="グラフィックス 3" descr="ノート PC">
            <a:extLst>
              <a:ext uri="{FF2B5EF4-FFF2-40B4-BE49-F238E27FC236}">
                <a16:creationId xmlns:a16="http://schemas.microsoft.com/office/drawing/2014/main" id="{A2F2B989-F012-4C6A-8203-AA95D82C1C3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36400" y="5325025"/>
            <a:ext cx="692330" cy="692330"/>
          </a:xfrm>
          <a:prstGeom prst="rect">
            <a:avLst/>
          </a:prstGeom>
        </p:spPr>
      </p:pic>
      <p:pic>
        <p:nvPicPr>
          <p:cNvPr id="5" name="グラフィックス 4" descr="リモコン">
            <a:extLst>
              <a:ext uri="{FF2B5EF4-FFF2-40B4-BE49-F238E27FC236}">
                <a16:creationId xmlns:a16="http://schemas.microsoft.com/office/drawing/2014/main" id="{988981B0-8274-41A7-BDAF-44B8B3669C8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41770" y="3773332"/>
            <a:ext cx="914400" cy="914400"/>
          </a:xfrm>
          <a:prstGeom prst="rect">
            <a:avLst/>
          </a:prstGeom>
        </p:spPr>
      </p:pic>
      <p:pic>
        <p:nvPicPr>
          <p:cNvPr id="6" name="グラフィックス 5" descr="リモコン">
            <a:extLst>
              <a:ext uri="{FF2B5EF4-FFF2-40B4-BE49-F238E27FC236}">
                <a16:creationId xmlns:a16="http://schemas.microsoft.com/office/drawing/2014/main" id="{F6F38E2C-F3E8-448D-A208-4659D617E94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05898" y="548211"/>
            <a:ext cx="914400" cy="914400"/>
          </a:xfrm>
          <a:prstGeom prst="rect">
            <a:avLst/>
          </a:prstGeom>
        </p:spPr>
      </p:pic>
      <p:pic>
        <p:nvPicPr>
          <p:cNvPr id="7" name="グラフィックス 6" descr="リモコン">
            <a:extLst>
              <a:ext uri="{FF2B5EF4-FFF2-40B4-BE49-F238E27FC236}">
                <a16:creationId xmlns:a16="http://schemas.microsoft.com/office/drawing/2014/main" id="{B6B55698-96B0-4F10-984B-A83CAD558C2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37705" y="3773332"/>
            <a:ext cx="914400" cy="914400"/>
          </a:xfrm>
          <a:prstGeom prst="rect">
            <a:avLst/>
          </a:prstGeom>
        </p:spPr>
      </p:pic>
      <p:sp>
        <p:nvSpPr>
          <p:cNvPr id="8" name="雲 7">
            <a:extLst>
              <a:ext uri="{FF2B5EF4-FFF2-40B4-BE49-F238E27FC236}">
                <a16:creationId xmlns:a16="http://schemas.microsoft.com/office/drawing/2014/main" id="{5A35A9A4-E9B3-4D8E-8646-3AF429821B8E}"/>
              </a:ext>
            </a:extLst>
          </p:cNvPr>
          <p:cNvSpPr/>
          <p:nvPr/>
        </p:nvSpPr>
        <p:spPr>
          <a:xfrm>
            <a:off x="6619701" y="2464748"/>
            <a:ext cx="3125585" cy="701106"/>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インターネット</a:t>
            </a:r>
          </a:p>
        </p:txBody>
      </p:sp>
      <p:sp>
        <p:nvSpPr>
          <p:cNvPr id="9" name="正方形/長方形 8">
            <a:extLst>
              <a:ext uri="{FF2B5EF4-FFF2-40B4-BE49-F238E27FC236}">
                <a16:creationId xmlns:a16="http://schemas.microsoft.com/office/drawing/2014/main" id="{8EBD4DB0-EDC0-4339-992B-41CD69E75BDD}"/>
              </a:ext>
            </a:extLst>
          </p:cNvPr>
          <p:cNvSpPr/>
          <p:nvPr/>
        </p:nvSpPr>
        <p:spPr>
          <a:xfrm>
            <a:off x="349135" y="3624349"/>
            <a:ext cx="3091541" cy="2868526"/>
          </a:xfrm>
          <a:prstGeom prst="rect">
            <a:avLst/>
          </a:prstGeom>
          <a:noFill/>
          <a:ln w="571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5F5923B8-5B47-44A2-960F-E3CF42894C87}"/>
              </a:ext>
            </a:extLst>
          </p:cNvPr>
          <p:cNvSpPr/>
          <p:nvPr/>
        </p:nvSpPr>
        <p:spPr>
          <a:xfrm>
            <a:off x="748767" y="6285424"/>
            <a:ext cx="2145276" cy="392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支社</a:t>
            </a:r>
            <a:endParaRPr kumimoji="1" lang="ja-JP" altLang="en-US" dirty="0"/>
          </a:p>
        </p:txBody>
      </p:sp>
      <p:sp>
        <p:nvSpPr>
          <p:cNvPr id="11" name="正方形/長方形 10">
            <a:extLst>
              <a:ext uri="{FF2B5EF4-FFF2-40B4-BE49-F238E27FC236}">
                <a16:creationId xmlns:a16="http://schemas.microsoft.com/office/drawing/2014/main" id="{C282A0C8-CA59-43D3-88EA-575B8E3B2EC6}"/>
              </a:ext>
            </a:extLst>
          </p:cNvPr>
          <p:cNvSpPr/>
          <p:nvPr/>
        </p:nvSpPr>
        <p:spPr>
          <a:xfrm>
            <a:off x="6617327" y="3624349"/>
            <a:ext cx="3091541" cy="2868526"/>
          </a:xfrm>
          <a:prstGeom prst="rect">
            <a:avLst/>
          </a:prstGeom>
          <a:noFill/>
          <a:ln w="571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4172681F-9A40-4A18-B100-6CF1F580B7B5}"/>
              </a:ext>
            </a:extLst>
          </p:cNvPr>
          <p:cNvSpPr/>
          <p:nvPr/>
        </p:nvSpPr>
        <p:spPr>
          <a:xfrm>
            <a:off x="681641" y="4677549"/>
            <a:ext cx="2345871" cy="3911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WSUS</a:t>
            </a:r>
            <a:r>
              <a:rPr lang="ja-JP" altLang="en-US" dirty="0">
                <a:solidFill>
                  <a:schemeClr val="tx1"/>
                </a:solidFill>
              </a:rPr>
              <a:t>サーバ（子）</a:t>
            </a:r>
            <a:endParaRPr kumimoji="1" lang="ja-JP" altLang="en-US" dirty="0">
              <a:solidFill>
                <a:schemeClr val="tx1"/>
              </a:solidFill>
            </a:endParaRPr>
          </a:p>
        </p:txBody>
      </p:sp>
      <p:sp>
        <p:nvSpPr>
          <p:cNvPr id="13" name="正方形/長方形 12">
            <a:extLst>
              <a:ext uri="{FF2B5EF4-FFF2-40B4-BE49-F238E27FC236}">
                <a16:creationId xmlns:a16="http://schemas.microsoft.com/office/drawing/2014/main" id="{7C95B77A-5ED6-4E06-BB8A-8D9286CCA872}"/>
              </a:ext>
            </a:extLst>
          </p:cNvPr>
          <p:cNvSpPr/>
          <p:nvPr/>
        </p:nvSpPr>
        <p:spPr>
          <a:xfrm>
            <a:off x="7026332" y="4677549"/>
            <a:ext cx="2272040" cy="3378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WSUS</a:t>
            </a:r>
            <a:r>
              <a:rPr lang="ja-JP" altLang="en-US" dirty="0">
                <a:solidFill>
                  <a:schemeClr val="tx1"/>
                </a:solidFill>
              </a:rPr>
              <a:t>サーバ（親）</a:t>
            </a:r>
            <a:endParaRPr kumimoji="1" lang="ja-JP" altLang="en-US" dirty="0">
              <a:solidFill>
                <a:schemeClr val="tx1"/>
              </a:solidFill>
            </a:endParaRPr>
          </a:p>
        </p:txBody>
      </p:sp>
      <p:sp>
        <p:nvSpPr>
          <p:cNvPr id="14" name="正方形/長方形 13">
            <a:extLst>
              <a:ext uri="{FF2B5EF4-FFF2-40B4-BE49-F238E27FC236}">
                <a16:creationId xmlns:a16="http://schemas.microsoft.com/office/drawing/2014/main" id="{428DA4E4-47EB-40E1-B3A6-D342D9AE0237}"/>
              </a:ext>
            </a:extLst>
          </p:cNvPr>
          <p:cNvSpPr/>
          <p:nvPr/>
        </p:nvSpPr>
        <p:spPr>
          <a:xfrm>
            <a:off x="7026332" y="1457519"/>
            <a:ext cx="2145276" cy="3921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配信サーバ</a:t>
            </a:r>
            <a:endParaRPr kumimoji="1" lang="ja-JP" altLang="en-US" dirty="0">
              <a:solidFill>
                <a:schemeClr val="tx1"/>
              </a:solidFill>
            </a:endParaRPr>
          </a:p>
        </p:txBody>
      </p:sp>
      <p:sp>
        <p:nvSpPr>
          <p:cNvPr id="15" name="正方形/長方形 14">
            <a:extLst>
              <a:ext uri="{FF2B5EF4-FFF2-40B4-BE49-F238E27FC236}">
                <a16:creationId xmlns:a16="http://schemas.microsoft.com/office/drawing/2014/main" id="{D6ABC2C9-5778-4C8C-A7D2-B099CA396B65}"/>
              </a:ext>
            </a:extLst>
          </p:cNvPr>
          <p:cNvSpPr/>
          <p:nvPr/>
        </p:nvSpPr>
        <p:spPr>
          <a:xfrm>
            <a:off x="6617327" y="365125"/>
            <a:ext cx="3091541" cy="1613304"/>
          </a:xfrm>
          <a:prstGeom prst="rect">
            <a:avLst/>
          </a:prstGeom>
          <a:noFill/>
          <a:ln w="571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AF5A1796-EF44-49A1-AB35-0034C667BB0D}"/>
              </a:ext>
            </a:extLst>
          </p:cNvPr>
          <p:cNvSpPr/>
          <p:nvPr/>
        </p:nvSpPr>
        <p:spPr>
          <a:xfrm>
            <a:off x="7026332" y="6285424"/>
            <a:ext cx="2145276" cy="392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本社</a:t>
            </a:r>
            <a:endParaRPr kumimoji="1" lang="ja-JP" altLang="en-US" dirty="0"/>
          </a:p>
        </p:txBody>
      </p:sp>
      <p:sp>
        <p:nvSpPr>
          <p:cNvPr id="17" name="正方形/長方形 16">
            <a:extLst>
              <a:ext uri="{FF2B5EF4-FFF2-40B4-BE49-F238E27FC236}">
                <a16:creationId xmlns:a16="http://schemas.microsoft.com/office/drawing/2014/main" id="{D17D4516-F765-4930-9290-61E123652C15}"/>
              </a:ext>
            </a:extLst>
          </p:cNvPr>
          <p:cNvSpPr/>
          <p:nvPr/>
        </p:nvSpPr>
        <p:spPr>
          <a:xfrm>
            <a:off x="7026332" y="141898"/>
            <a:ext cx="2145276" cy="392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Microsoft</a:t>
            </a:r>
            <a:endParaRPr kumimoji="1" lang="ja-JP" altLang="en-US" dirty="0"/>
          </a:p>
        </p:txBody>
      </p:sp>
      <p:pic>
        <p:nvPicPr>
          <p:cNvPr id="18" name="グラフィックス 17" descr="ノート PC">
            <a:extLst>
              <a:ext uri="{FF2B5EF4-FFF2-40B4-BE49-F238E27FC236}">
                <a16:creationId xmlns:a16="http://schemas.microsoft.com/office/drawing/2014/main" id="{273649B1-1FA6-4BC7-914A-7FBA319601B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64090" y="5325025"/>
            <a:ext cx="692330" cy="692330"/>
          </a:xfrm>
          <a:prstGeom prst="rect">
            <a:avLst/>
          </a:prstGeom>
        </p:spPr>
      </p:pic>
      <p:sp>
        <p:nvSpPr>
          <p:cNvPr id="19" name="正方形/長方形 18">
            <a:extLst>
              <a:ext uri="{FF2B5EF4-FFF2-40B4-BE49-F238E27FC236}">
                <a16:creationId xmlns:a16="http://schemas.microsoft.com/office/drawing/2014/main" id="{4AB47230-8167-4287-9EA3-84233738ACA0}"/>
              </a:ext>
            </a:extLst>
          </p:cNvPr>
          <p:cNvSpPr/>
          <p:nvPr/>
        </p:nvSpPr>
        <p:spPr>
          <a:xfrm>
            <a:off x="799111" y="5844343"/>
            <a:ext cx="2145276" cy="3921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クライアント</a:t>
            </a:r>
            <a:r>
              <a:rPr lang="en-US" altLang="ja-JP" dirty="0">
                <a:solidFill>
                  <a:schemeClr val="tx1"/>
                </a:solidFill>
              </a:rPr>
              <a:t>PC</a:t>
            </a:r>
            <a:endParaRPr kumimoji="1" lang="ja-JP" altLang="en-US" dirty="0">
              <a:solidFill>
                <a:schemeClr val="tx1"/>
              </a:solidFill>
            </a:endParaRPr>
          </a:p>
        </p:txBody>
      </p:sp>
      <p:sp>
        <p:nvSpPr>
          <p:cNvPr id="20" name="正方形/長方形 19">
            <a:extLst>
              <a:ext uri="{FF2B5EF4-FFF2-40B4-BE49-F238E27FC236}">
                <a16:creationId xmlns:a16="http://schemas.microsoft.com/office/drawing/2014/main" id="{DAE8901A-43A0-4A59-8166-A586DB2427E2}"/>
              </a:ext>
            </a:extLst>
          </p:cNvPr>
          <p:cNvSpPr/>
          <p:nvPr/>
        </p:nvSpPr>
        <p:spPr>
          <a:xfrm>
            <a:off x="7026332" y="5844343"/>
            <a:ext cx="2145276" cy="3921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クライアント</a:t>
            </a:r>
            <a:r>
              <a:rPr lang="en-US" altLang="ja-JP" dirty="0">
                <a:solidFill>
                  <a:schemeClr val="tx1"/>
                </a:solidFill>
              </a:rPr>
              <a:t>PC</a:t>
            </a:r>
            <a:endParaRPr kumimoji="1" lang="ja-JP" altLang="en-US" dirty="0">
              <a:solidFill>
                <a:schemeClr val="tx1"/>
              </a:solidFill>
            </a:endParaRPr>
          </a:p>
        </p:txBody>
      </p:sp>
      <p:cxnSp>
        <p:nvCxnSpPr>
          <p:cNvPr id="22" name="直線矢印コネクタ 21">
            <a:extLst>
              <a:ext uri="{FF2B5EF4-FFF2-40B4-BE49-F238E27FC236}">
                <a16:creationId xmlns:a16="http://schemas.microsoft.com/office/drawing/2014/main" id="{E92BB277-FBE1-4293-8C93-2DDCF5A92C04}"/>
              </a:ext>
            </a:extLst>
          </p:cNvPr>
          <p:cNvCxnSpPr>
            <a:cxnSpLocks/>
            <a:stCxn id="5" idx="0"/>
          </p:cNvCxnSpPr>
          <p:nvPr/>
        </p:nvCxnSpPr>
        <p:spPr>
          <a:xfrm flipV="1">
            <a:off x="8098970" y="1849678"/>
            <a:ext cx="0" cy="1923654"/>
          </a:xfrm>
          <a:prstGeom prst="straightConnector1">
            <a:avLst/>
          </a:prstGeom>
          <a:ln w="57150">
            <a:solidFill>
              <a:srgbClr val="FF0000"/>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D4D95B60-3259-4912-AFFE-3770D013FA11}"/>
              </a:ext>
            </a:extLst>
          </p:cNvPr>
          <p:cNvCxnSpPr>
            <a:cxnSpLocks/>
            <a:endCxn id="12" idx="2"/>
          </p:cNvCxnSpPr>
          <p:nvPr/>
        </p:nvCxnSpPr>
        <p:spPr>
          <a:xfrm flipV="1">
            <a:off x="1854577" y="5068653"/>
            <a:ext cx="0" cy="447016"/>
          </a:xfrm>
          <a:prstGeom prst="straightConnector1">
            <a:avLst/>
          </a:prstGeom>
          <a:ln w="57150">
            <a:solidFill>
              <a:srgbClr val="FF0000"/>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A400BB41-0E56-4D54-A912-2E480232E535}"/>
              </a:ext>
            </a:extLst>
          </p:cNvPr>
          <p:cNvCxnSpPr>
            <a:cxnSpLocks/>
          </p:cNvCxnSpPr>
          <p:nvPr/>
        </p:nvCxnSpPr>
        <p:spPr>
          <a:xfrm flipV="1">
            <a:off x="8098970" y="5069707"/>
            <a:ext cx="0" cy="447015"/>
          </a:xfrm>
          <a:prstGeom prst="straightConnector1">
            <a:avLst/>
          </a:prstGeom>
          <a:ln w="57150">
            <a:solidFill>
              <a:srgbClr val="FF0000"/>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雲 35">
            <a:extLst>
              <a:ext uri="{FF2B5EF4-FFF2-40B4-BE49-F238E27FC236}">
                <a16:creationId xmlns:a16="http://schemas.microsoft.com/office/drawing/2014/main" id="{34F4352F-106D-4F36-B16C-3A558B925BD2}"/>
              </a:ext>
            </a:extLst>
          </p:cNvPr>
          <p:cNvSpPr/>
          <p:nvPr/>
        </p:nvSpPr>
        <p:spPr>
          <a:xfrm>
            <a:off x="3543298" y="3897007"/>
            <a:ext cx="3125585" cy="701106"/>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LAN</a:t>
            </a:r>
            <a:endParaRPr kumimoji="1" lang="ja-JP" altLang="en-US" dirty="0"/>
          </a:p>
        </p:txBody>
      </p:sp>
      <p:cxnSp>
        <p:nvCxnSpPr>
          <p:cNvPr id="24" name="直線矢印コネクタ 23">
            <a:extLst>
              <a:ext uri="{FF2B5EF4-FFF2-40B4-BE49-F238E27FC236}">
                <a16:creationId xmlns:a16="http://schemas.microsoft.com/office/drawing/2014/main" id="{0C5DD790-82A1-4F59-A526-6130DB81C0CF}"/>
              </a:ext>
            </a:extLst>
          </p:cNvPr>
          <p:cNvCxnSpPr>
            <a:cxnSpLocks/>
          </p:cNvCxnSpPr>
          <p:nvPr/>
        </p:nvCxnSpPr>
        <p:spPr>
          <a:xfrm>
            <a:off x="2352105" y="4047653"/>
            <a:ext cx="5289665" cy="0"/>
          </a:xfrm>
          <a:prstGeom prst="straightConnector1">
            <a:avLst/>
          </a:prstGeom>
          <a:ln w="57150">
            <a:solidFill>
              <a:srgbClr val="FF0000"/>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40B5D505-31CF-4170-BBEA-39166001F4DC}"/>
              </a:ext>
            </a:extLst>
          </p:cNvPr>
          <p:cNvCxnSpPr>
            <a:cxnSpLocks/>
            <a:stCxn id="7" idx="3"/>
            <a:endCxn id="36" idx="2"/>
          </p:cNvCxnSpPr>
          <p:nvPr/>
        </p:nvCxnSpPr>
        <p:spPr>
          <a:xfrm>
            <a:off x="2352105" y="4230532"/>
            <a:ext cx="1200888" cy="17028"/>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BAD2EE6A-3DB6-4DDB-882A-ED5E9E2AEEE3}"/>
              </a:ext>
            </a:extLst>
          </p:cNvPr>
          <p:cNvCxnSpPr>
            <a:cxnSpLocks/>
            <a:stCxn id="36" idx="0"/>
            <a:endCxn id="5" idx="1"/>
          </p:cNvCxnSpPr>
          <p:nvPr/>
        </p:nvCxnSpPr>
        <p:spPr>
          <a:xfrm flipV="1">
            <a:off x="6666278" y="4230532"/>
            <a:ext cx="975492" cy="1702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0215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BA3744-97AB-497F-A313-21AC30B12E86}"/>
              </a:ext>
            </a:extLst>
          </p:cNvPr>
          <p:cNvSpPr>
            <a:spLocks noGrp="1"/>
          </p:cNvSpPr>
          <p:nvPr>
            <p:ph type="title"/>
          </p:nvPr>
        </p:nvSpPr>
        <p:spPr>
          <a:xfrm>
            <a:off x="838200" y="365125"/>
            <a:ext cx="10515600" cy="848533"/>
          </a:xfrm>
        </p:spPr>
        <p:txBody>
          <a:bodyPr/>
          <a:lstStyle/>
          <a:p>
            <a:r>
              <a:rPr kumimoji="1" lang="ja-JP" altLang="en-US" dirty="0"/>
              <a:t>インストール基本構成</a:t>
            </a:r>
          </a:p>
        </p:txBody>
      </p:sp>
      <p:sp>
        <p:nvSpPr>
          <p:cNvPr id="3" name="コンテンツ プレースホルダー 2">
            <a:extLst>
              <a:ext uri="{FF2B5EF4-FFF2-40B4-BE49-F238E27FC236}">
                <a16:creationId xmlns:a16="http://schemas.microsoft.com/office/drawing/2014/main" id="{CE2F7ED1-77BF-4931-A00C-70B5BAB648D7}"/>
              </a:ext>
            </a:extLst>
          </p:cNvPr>
          <p:cNvSpPr>
            <a:spLocks noGrp="1"/>
          </p:cNvSpPr>
          <p:nvPr>
            <p:ph idx="1"/>
          </p:nvPr>
        </p:nvSpPr>
        <p:spPr>
          <a:xfrm>
            <a:off x="838200" y="1346662"/>
            <a:ext cx="10515600" cy="4830301"/>
          </a:xfrm>
        </p:spPr>
        <p:txBody>
          <a:bodyPr/>
          <a:lstStyle/>
          <a:p>
            <a:r>
              <a:rPr kumimoji="1" lang="ja-JP" altLang="en-US" dirty="0"/>
              <a:t>レジストリ</a:t>
            </a:r>
            <a:endParaRPr kumimoji="1" lang="en-US" altLang="ja-JP" dirty="0"/>
          </a:p>
          <a:p>
            <a:pPr marL="0" indent="0">
              <a:buNone/>
            </a:pPr>
            <a:r>
              <a:rPr lang="en-US" altLang="ja-JP" sz="1800" b="1" dirty="0"/>
              <a:t>\HKLM\Software\Microsoft\Update Services\Server\Setup</a:t>
            </a:r>
          </a:p>
          <a:p>
            <a:pPr marL="0" indent="0">
              <a:buNone/>
            </a:pPr>
            <a:r>
              <a:rPr kumimoji="1" lang="ja-JP" altLang="en-US" sz="1800" b="1" dirty="0"/>
              <a:t>・</a:t>
            </a:r>
            <a:r>
              <a:rPr lang="en-US" altLang="ja-JP" sz="1800" b="1" dirty="0" err="1"/>
              <a:t>ContentDir</a:t>
            </a:r>
            <a:r>
              <a:rPr lang="ja-JP" altLang="en-US" sz="1800" b="1" dirty="0"/>
              <a:t>：コンテンツ、</a:t>
            </a:r>
            <a:r>
              <a:rPr lang="en-US" altLang="ja-JP" sz="1800" b="1" dirty="0"/>
              <a:t>DB</a:t>
            </a:r>
            <a:r>
              <a:rPr lang="ja-JP" altLang="en-US" sz="1800" b="1" dirty="0"/>
              <a:t>保存場所</a:t>
            </a:r>
            <a:endParaRPr lang="en-US" altLang="ja-JP" sz="1800" b="1" dirty="0"/>
          </a:p>
          <a:p>
            <a:pPr lvl="1"/>
            <a:r>
              <a:rPr lang="en-US" altLang="ja-JP" sz="1800" b="1" dirty="0"/>
              <a:t>&lt;</a:t>
            </a:r>
            <a:r>
              <a:rPr lang="en-US" altLang="ja-JP" sz="1800" b="1" dirty="0" err="1"/>
              <a:t>ContentDir</a:t>
            </a:r>
            <a:r>
              <a:rPr lang="en-US" altLang="ja-JP" sz="1800" b="1" dirty="0"/>
              <a:t>&gt;\</a:t>
            </a:r>
            <a:r>
              <a:rPr lang="en-US" altLang="ja-JP" sz="1800" b="1" dirty="0" err="1"/>
              <a:t>WsusContent</a:t>
            </a:r>
            <a:r>
              <a:rPr lang="en-US" altLang="ja-JP" sz="1800" dirty="0"/>
              <a:t> contains the update files</a:t>
            </a:r>
          </a:p>
          <a:p>
            <a:pPr lvl="1"/>
            <a:r>
              <a:rPr lang="en-US" altLang="ja-JP" sz="1800" b="1" dirty="0"/>
              <a:t>&lt;</a:t>
            </a:r>
            <a:r>
              <a:rPr lang="en-US" altLang="ja-JP" sz="1800" b="1" dirty="0" err="1"/>
              <a:t>ContentDir</a:t>
            </a:r>
            <a:r>
              <a:rPr lang="en-US" altLang="ja-JP" sz="1800" b="1" dirty="0"/>
              <a:t>&gt;\MSSQL$WSUS</a:t>
            </a:r>
            <a:r>
              <a:rPr lang="en-US" altLang="ja-JP" sz="1800" dirty="0"/>
              <a:t> contains the database files (if WMSDE)</a:t>
            </a:r>
          </a:p>
          <a:p>
            <a:pPr marL="0" indent="0">
              <a:buNone/>
            </a:pPr>
            <a:endParaRPr lang="en-US" altLang="ja-JP" b="1" dirty="0"/>
          </a:p>
          <a:p>
            <a:pPr marL="0" indent="0">
              <a:buNone/>
            </a:pPr>
            <a:r>
              <a:rPr lang="ja-JP" altLang="en-US" sz="1800" b="1" dirty="0"/>
              <a:t>・</a:t>
            </a:r>
            <a:r>
              <a:rPr lang="en-US" altLang="ja-JP" sz="1800" b="1" dirty="0" err="1"/>
              <a:t>TargetDir</a:t>
            </a:r>
            <a:r>
              <a:rPr lang="ja-JP" altLang="en-US" sz="1800" b="1" dirty="0"/>
              <a:t>：機能インストール先。通常は</a:t>
            </a:r>
            <a:r>
              <a:rPr lang="en-US" altLang="ja-JP" sz="1800" dirty="0"/>
              <a:t>C:\Program Files\Update Services</a:t>
            </a:r>
            <a:r>
              <a:rPr lang="ja-JP" altLang="en-US" sz="1800" b="1" dirty="0" err="1"/>
              <a:t>。</a:t>
            </a:r>
            <a:endParaRPr lang="en-US" altLang="ja-JP" sz="1800" b="1" dirty="0"/>
          </a:p>
        </p:txBody>
      </p:sp>
    </p:spTree>
    <p:extLst>
      <p:ext uri="{BB962C8B-B14F-4D97-AF65-F5344CB8AC3E}">
        <p14:creationId xmlns:p14="http://schemas.microsoft.com/office/powerpoint/2010/main" val="787457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BA3744-97AB-497F-A313-21AC30B12E86}"/>
              </a:ext>
            </a:extLst>
          </p:cNvPr>
          <p:cNvSpPr>
            <a:spLocks noGrp="1"/>
          </p:cNvSpPr>
          <p:nvPr>
            <p:ph type="title"/>
          </p:nvPr>
        </p:nvSpPr>
        <p:spPr>
          <a:xfrm>
            <a:off x="838200" y="365125"/>
            <a:ext cx="10515600" cy="848533"/>
          </a:xfrm>
        </p:spPr>
        <p:txBody>
          <a:bodyPr/>
          <a:lstStyle/>
          <a:p>
            <a:r>
              <a:rPr kumimoji="1" lang="ja-JP" altLang="en-US" dirty="0"/>
              <a:t>インストール基本構成</a:t>
            </a:r>
          </a:p>
        </p:txBody>
      </p:sp>
      <p:sp>
        <p:nvSpPr>
          <p:cNvPr id="3" name="コンテンツ プレースホルダー 2">
            <a:extLst>
              <a:ext uri="{FF2B5EF4-FFF2-40B4-BE49-F238E27FC236}">
                <a16:creationId xmlns:a16="http://schemas.microsoft.com/office/drawing/2014/main" id="{CE2F7ED1-77BF-4931-A00C-70B5BAB648D7}"/>
              </a:ext>
            </a:extLst>
          </p:cNvPr>
          <p:cNvSpPr>
            <a:spLocks noGrp="1"/>
          </p:cNvSpPr>
          <p:nvPr>
            <p:ph idx="1"/>
          </p:nvPr>
        </p:nvSpPr>
        <p:spPr>
          <a:xfrm>
            <a:off x="838200" y="1346662"/>
            <a:ext cx="10515600" cy="4830301"/>
          </a:xfrm>
        </p:spPr>
        <p:txBody>
          <a:bodyPr/>
          <a:lstStyle/>
          <a:p>
            <a:r>
              <a:rPr kumimoji="1" lang="en-US" altLang="ja-JP" dirty="0"/>
              <a:t>IIS</a:t>
            </a:r>
          </a:p>
          <a:p>
            <a:pPr marL="0" indent="0">
              <a:buNone/>
            </a:pPr>
            <a:r>
              <a:rPr lang="en-US" altLang="ja-JP" sz="1800" b="1" dirty="0" err="1"/>
              <a:t>Vroot</a:t>
            </a:r>
            <a:endParaRPr lang="en-US" altLang="ja-JP" sz="1800" b="1" dirty="0"/>
          </a:p>
          <a:p>
            <a:pPr marL="0" indent="0">
              <a:buNone/>
            </a:pPr>
            <a:r>
              <a:rPr kumimoji="1" lang="ja-JP" altLang="en-US" sz="1800" dirty="0"/>
              <a:t>・</a:t>
            </a:r>
            <a:r>
              <a:rPr lang="en-US" altLang="ja-JP" sz="1800" dirty="0" err="1"/>
              <a:t>ClientWebService</a:t>
            </a:r>
            <a:r>
              <a:rPr lang="ja-JP" altLang="en-US" sz="1800" dirty="0"/>
              <a:t>：</a:t>
            </a:r>
            <a:r>
              <a:rPr lang="en-US" altLang="ja-JP" sz="1800" dirty="0"/>
              <a:t>%</a:t>
            </a:r>
            <a:r>
              <a:rPr lang="en-US" altLang="ja-JP" sz="1800" dirty="0" err="1"/>
              <a:t>ProgramFiles%Update</a:t>
            </a:r>
            <a:r>
              <a:rPr lang="en-US" altLang="ja-JP" sz="1800" dirty="0"/>
              <a:t> Services\</a:t>
            </a:r>
            <a:r>
              <a:rPr lang="en-US" altLang="ja-JP" sz="1800" dirty="0" err="1"/>
              <a:t>WebServices</a:t>
            </a:r>
            <a:r>
              <a:rPr lang="en-US" altLang="ja-JP" sz="1800" dirty="0"/>
              <a:t>\</a:t>
            </a:r>
            <a:r>
              <a:rPr lang="en-US" altLang="ja-JP" sz="1800" dirty="0" err="1"/>
              <a:t>ClientWebServic</a:t>
            </a:r>
            <a:endParaRPr lang="en-US" altLang="ja-JP" sz="1800" dirty="0"/>
          </a:p>
          <a:p>
            <a:pPr marL="0" indent="0">
              <a:buNone/>
            </a:pPr>
            <a:r>
              <a:rPr lang="ja-JP" altLang="en-US" sz="1800" dirty="0"/>
              <a:t>・</a:t>
            </a:r>
            <a:r>
              <a:rPr lang="en-US" altLang="ja-JP" sz="1800" dirty="0"/>
              <a:t>Content</a:t>
            </a:r>
            <a:r>
              <a:rPr lang="ja-JP" altLang="en-US" sz="1800" dirty="0"/>
              <a:t>：</a:t>
            </a:r>
            <a:r>
              <a:rPr lang="en-US" altLang="ja-JP" sz="1800" dirty="0"/>
              <a:t>e:\wsus\wsuscontent</a:t>
            </a:r>
          </a:p>
          <a:p>
            <a:pPr lvl="1"/>
            <a:r>
              <a:rPr lang="en-US" altLang="ja-JP" sz="1800" b="1" dirty="0"/>
              <a:t>&lt;</a:t>
            </a:r>
            <a:r>
              <a:rPr lang="en-US" altLang="ja-JP" sz="1800" b="1" dirty="0" err="1"/>
              <a:t>ContentDir</a:t>
            </a:r>
            <a:r>
              <a:rPr lang="en-US" altLang="ja-JP" sz="1800" b="1" dirty="0"/>
              <a:t>&gt;\</a:t>
            </a:r>
            <a:r>
              <a:rPr lang="en-US" altLang="ja-JP" sz="1800" b="1" dirty="0" err="1"/>
              <a:t>WsusContent</a:t>
            </a:r>
            <a:r>
              <a:rPr lang="en-US" altLang="ja-JP" sz="1800" dirty="0"/>
              <a:t> contains the update files</a:t>
            </a:r>
          </a:p>
          <a:p>
            <a:pPr lvl="1"/>
            <a:r>
              <a:rPr lang="en-US" altLang="ja-JP" sz="1800" b="1" dirty="0"/>
              <a:t>&lt;</a:t>
            </a:r>
            <a:r>
              <a:rPr lang="en-US" altLang="ja-JP" sz="1800" b="1" dirty="0" err="1"/>
              <a:t>ContentDir</a:t>
            </a:r>
            <a:r>
              <a:rPr lang="en-US" altLang="ja-JP" sz="1800" b="1" dirty="0"/>
              <a:t>&gt;\MSSQL$WSUS</a:t>
            </a:r>
            <a:r>
              <a:rPr lang="en-US" altLang="ja-JP" sz="1800" dirty="0"/>
              <a:t> contains the database files (if WMSDE)</a:t>
            </a:r>
          </a:p>
          <a:p>
            <a:pPr marL="0" indent="0">
              <a:buNone/>
            </a:pPr>
            <a:endParaRPr lang="en-US" altLang="ja-JP" b="1" dirty="0"/>
          </a:p>
          <a:p>
            <a:pPr marL="0" indent="0">
              <a:buNone/>
            </a:pPr>
            <a:r>
              <a:rPr lang="ja-JP" altLang="en-US" sz="1800" b="1" dirty="0"/>
              <a:t>・</a:t>
            </a:r>
            <a:r>
              <a:rPr lang="en-US" altLang="ja-JP" sz="1800" b="1" dirty="0" err="1"/>
              <a:t>TargetDir</a:t>
            </a:r>
            <a:r>
              <a:rPr lang="ja-JP" altLang="en-US" sz="1800" b="1" dirty="0"/>
              <a:t>：機能インストール先。通常は</a:t>
            </a:r>
            <a:r>
              <a:rPr lang="en-US" altLang="ja-JP" sz="1800" dirty="0"/>
              <a:t>C:\Program Files\Update Services</a:t>
            </a:r>
            <a:r>
              <a:rPr lang="ja-JP" altLang="en-US" sz="1800" b="1" dirty="0" err="1"/>
              <a:t>。</a:t>
            </a:r>
            <a:endParaRPr lang="en-US" altLang="ja-JP" sz="1800" b="1" dirty="0"/>
          </a:p>
        </p:txBody>
      </p:sp>
    </p:spTree>
    <p:extLst>
      <p:ext uri="{BB962C8B-B14F-4D97-AF65-F5344CB8AC3E}">
        <p14:creationId xmlns:p14="http://schemas.microsoft.com/office/powerpoint/2010/main" val="4159210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BA3744-97AB-497F-A313-21AC30B12E86}"/>
              </a:ext>
            </a:extLst>
          </p:cNvPr>
          <p:cNvSpPr>
            <a:spLocks noGrp="1"/>
          </p:cNvSpPr>
          <p:nvPr>
            <p:ph type="title"/>
          </p:nvPr>
        </p:nvSpPr>
        <p:spPr>
          <a:xfrm>
            <a:off x="838200" y="365125"/>
            <a:ext cx="10515600" cy="848533"/>
          </a:xfrm>
        </p:spPr>
        <p:txBody>
          <a:bodyPr/>
          <a:lstStyle/>
          <a:p>
            <a:r>
              <a:rPr kumimoji="1" lang="ja-JP" altLang="en-US" dirty="0"/>
              <a:t>インストール基本構成</a:t>
            </a:r>
          </a:p>
        </p:txBody>
      </p:sp>
      <p:sp>
        <p:nvSpPr>
          <p:cNvPr id="3" name="コンテンツ プレースホルダー 2">
            <a:extLst>
              <a:ext uri="{FF2B5EF4-FFF2-40B4-BE49-F238E27FC236}">
                <a16:creationId xmlns:a16="http://schemas.microsoft.com/office/drawing/2014/main" id="{CE2F7ED1-77BF-4931-A00C-70B5BAB648D7}"/>
              </a:ext>
            </a:extLst>
          </p:cNvPr>
          <p:cNvSpPr>
            <a:spLocks noGrp="1"/>
          </p:cNvSpPr>
          <p:nvPr>
            <p:ph idx="1"/>
          </p:nvPr>
        </p:nvSpPr>
        <p:spPr>
          <a:xfrm>
            <a:off x="838200" y="1346662"/>
            <a:ext cx="10515600" cy="4830301"/>
          </a:xfrm>
        </p:spPr>
        <p:txBody>
          <a:bodyPr/>
          <a:lstStyle/>
          <a:p>
            <a:r>
              <a:rPr lang="ja-JP" altLang="en-US" dirty="0"/>
              <a:t>ディレクトリ権限</a:t>
            </a:r>
            <a:endParaRPr kumimoji="1" lang="en-US" altLang="ja-JP" dirty="0"/>
          </a:p>
          <a:p>
            <a:pPr marL="0" indent="0">
              <a:buNone/>
            </a:pPr>
            <a:r>
              <a:rPr lang="ja-JP" altLang="en-US" sz="1800" b="1" dirty="0"/>
              <a:t>・</a:t>
            </a:r>
            <a:r>
              <a:rPr lang="en-US" altLang="ja-JP" sz="1800" b="1" dirty="0"/>
              <a:t>Content</a:t>
            </a:r>
            <a:r>
              <a:rPr lang="ja-JP" altLang="en-US" sz="1800" b="1" dirty="0"/>
              <a:t>ディレクトリ権限</a:t>
            </a:r>
            <a:endParaRPr lang="en-US" altLang="ja-JP" sz="1800" b="1" dirty="0"/>
          </a:p>
          <a:p>
            <a:pPr marL="0" indent="0">
              <a:buNone/>
            </a:pPr>
            <a:r>
              <a:rPr lang="en-US" altLang="ja-JP" sz="1800" dirty="0"/>
              <a:t>Users</a:t>
            </a:r>
            <a:r>
              <a:rPr lang="ja-JP" altLang="en-US" sz="1800" dirty="0"/>
              <a:t>に読み取り権限、</a:t>
            </a:r>
            <a:r>
              <a:rPr lang="en-US" altLang="ja-JP" sz="1800" dirty="0"/>
              <a:t>NT Authority\Network Service</a:t>
            </a:r>
            <a:r>
              <a:rPr lang="ja-JP" altLang="en-US" sz="1800" dirty="0"/>
              <a:t>アカウントにフルコントロール権限が必要。</a:t>
            </a:r>
            <a:endParaRPr lang="en-US" altLang="ja-JP" sz="1800" dirty="0"/>
          </a:p>
          <a:p>
            <a:pPr marL="0" indent="0">
              <a:buNone/>
            </a:pPr>
            <a:endParaRPr lang="en-US" altLang="ja-JP" sz="1800" dirty="0"/>
          </a:p>
          <a:p>
            <a:pPr marL="0" indent="0">
              <a:buNone/>
            </a:pPr>
            <a:r>
              <a:rPr lang="ja-JP" altLang="en-US" sz="1800" b="1" dirty="0"/>
              <a:t>・以下ディレクトリに</a:t>
            </a:r>
            <a:r>
              <a:rPr lang="en-US" altLang="ja-JP" sz="1800" dirty="0"/>
              <a:t>NT Authority\Network Service</a:t>
            </a:r>
            <a:r>
              <a:rPr lang="ja-JP" altLang="en-US" sz="1800" dirty="0"/>
              <a:t>アカウントにフルコントロール権限が必要</a:t>
            </a:r>
            <a:endParaRPr lang="en-US" altLang="ja-JP" sz="1800" b="1" dirty="0"/>
          </a:p>
          <a:p>
            <a:pPr marL="0" indent="0">
              <a:buNone/>
            </a:pPr>
            <a:r>
              <a:rPr lang="en-US" altLang="ja-JP" sz="1800" b="1" dirty="0"/>
              <a:t>&lt;%</a:t>
            </a:r>
            <a:r>
              <a:rPr lang="en-US" altLang="ja-JP" sz="1800" b="1" dirty="0" err="1"/>
              <a:t>windir</a:t>
            </a:r>
            <a:r>
              <a:rPr lang="en-US" altLang="ja-JP" sz="1800" b="1" dirty="0"/>
              <a:t>%&gt;\Microsoft .NET\Framework\v1.1.4322\Temporary ASP.NET Files</a:t>
            </a:r>
            <a:endParaRPr lang="en-US" altLang="ja-JP" sz="1800" dirty="0"/>
          </a:p>
          <a:p>
            <a:pPr marL="0" indent="0">
              <a:buNone/>
            </a:pPr>
            <a:r>
              <a:rPr lang="en-US" altLang="ja-JP" sz="1800" b="1" dirty="0"/>
              <a:t>&lt;%</a:t>
            </a:r>
            <a:r>
              <a:rPr lang="en-US" altLang="ja-JP" sz="1800" b="1" dirty="0" err="1"/>
              <a:t>windir</a:t>
            </a:r>
            <a:r>
              <a:rPr lang="en-US" altLang="ja-JP" sz="1800" b="1" dirty="0"/>
              <a:t>%&gt;\Temp</a:t>
            </a:r>
            <a:endParaRPr lang="en-US" altLang="ja-JP" sz="1800" dirty="0"/>
          </a:p>
          <a:p>
            <a:pPr marL="0" indent="0">
              <a:buNone/>
            </a:pPr>
            <a:endParaRPr lang="en-US" altLang="ja-JP" sz="1800" dirty="0"/>
          </a:p>
          <a:p>
            <a:pPr marL="0" indent="0">
              <a:buNone/>
            </a:pPr>
            <a:endParaRPr lang="en-US" altLang="ja-JP" sz="1800" b="1" dirty="0"/>
          </a:p>
        </p:txBody>
      </p:sp>
    </p:spTree>
    <p:extLst>
      <p:ext uri="{BB962C8B-B14F-4D97-AF65-F5344CB8AC3E}">
        <p14:creationId xmlns:p14="http://schemas.microsoft.com/office/powerpoint/2010/main" val="4178334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BA3744-97AB-497F-A313-21AC30B12E86}"/>
              </a:ext>
            </a:extLst>
          </p:cNvPr>
          <p:cNvSpPr>
            <a:spLocks noGrp="1"/>
          </p:cNvSpPr>
          <p:nvPr>
            <p:ph type="title"/>
          </p:nvPr>
        </p:nvSpPr>
        <p:spPr>
          <a:xfrm>
            <a:off x="838200" y="365125"/>
            <a:ext cx="10515600" cy="848533"/>
          </a:xfrm>
        </p:spPr>
        <p:txBody>
          <a:bodyPr/>
          <a:lstStyle/>
          <a:p>
            <a:r>
              <a:rPr kumimoji="1" lang="ja-JP" altLang="en-US" dirty="0"/>
              <a:t>インストール基本構成</a:t>
            </a:r>
          </a:p>
        </p:txBody>
      </p:sp>
      <p:sp>
        <p:nvSpPr>
          <p:cNvPr id="3" name="コンテンツ プレースホルダー 2">
            <a:extLst>
              <a:ext uri="{FF2B5EF4-FFF2-40B4-BE49-F238E27FC236}">
                <a16:creationId xmlns:a16="http://schemas.microsoft.com/office/drawing/2014/main" id="{CE2F7ED1-77BF-4931-A00C-70B5BAB648D7}"/>
              </a:ext>
            </a:extLst>
          </p:cNvPr>
          <p:cNvSpPr>
            <a:spLocks noGrp="1"/>
          </p:cNvSpPr>
          <p:nvPr>
            <p:ph idx="1"/>
          </p:nvPr>
        </p:nvSpPr>
        <p:spPr>
          <a:xfrm>
            <a:off x="838200" y="1346662"/>
            <a:ext cx="10515600" cy="4830301"/>
          </a:xfrm>
        </p:spPr>
        <p:txBody>
          <a:bodyPr/>
          <a:lstStyle/>
          <a:p>
            <a:r>
              <a:rPr lang="ja-JP" altLang="en-US" dirty="0"/>
              <a:t>レジストリ権限</a:t>
            </a:r>
            <a:endParaRPr kumimoji="1" lang="en-US" altLang="ja-JP" dirty="0"/>
          </a:p>
          <a:p>
            <a:r>
              <a:rPr lang="en-US" altLang="ja-JP" sz="1800" dirty="0"/>
              <a:t>The </a:t>
            </a:r>
            <a:r>
              <a:rPr lang="en-US" altLang="ja-JP" sz="1800" b="1" dirty="0"/>
              <a:t>Users</a:t>
            </a:r>
            <a:r>
              <a:rPr lang="en-US" altLang="ja-JP" sz="1800" dirty="0"/>
              <a:t> group must have Read access to the </a:t>
            </a:r>
            <a:r>
              <a:rPr lang="en-US" altLang="ja-JP" sz="1800" b="1" dirty="0"/>
              <a:t>\HKLM\Software\Microsoft\Update Services\Server</a:t>
            </a:r>
            <a:r>
              <a:rPr lang="en-US" altLang="ja-JP" sz="1800" dirty="0"/>
              <a:t> Registry key.</a:t>
            </a:r>
          </a:p>
          <a:p>
            <a:r>
              <a:rPr lang="en-US" altLang="ja-JP" sz="1800" dirty="0"/>
              <a:t>The following accounts must have Full Control permissions to the </a:t>
            </a:r>
            <a:r>
              <a:rPr lang="en-US" altLang="ja-JP" sz="1800" b="1" dirty="0"/>
              <a:t>\HKLM\Software\Microsoft\Update Services\Server\Setup</a:t>
            </a:r>
            <a:r>
              <a:rPr lang="en-US" altLang="ja-JP" sz="1800" dirty="0"/>
              <a:t> Registry key:</a:t>
            </a:r>
          </a:p>
          <a:p>
            <a:pPr lvl="1"/>
            <a:r>
              <a:rPr lang="en-US" altLang="ja-JP" sz="1800" b="1" dirty="0"/>
              <a:t>ASP.NET</a:t>
            </a:r>
            <a:endParaRPr lang="en-US" altLang="ja-JP" sz="1800" dirty="0"/>
          </a:p>
          <a:p>
            <a:pPr lvl="1"/>
            <a:r>
              <a:rPr lang="en-US" altLang="ja-JP" sz="1800" b="1" dirty="0"/>
              <a:t>Network Service</a:t>
            </a:r>
            <a:r>
              <a:rPr lang="en-US" altLang="ja-JP" sz="1800" dirty="0"/>
              <a:t> (for Windows Server 2003)</a:t>
            </a:r>
          </a:p>
          <a:p>
            <a:pPr lvl="1"/>
            <a:r>
              <a:rPr lang="en-US" altLang="ja-JP" sz="1800" b="1" dirty="0"/>
              <a:t>WSUS Administrators</a:t>
            </a:r>
            <a:endParaRPr lang="en-US" altLang="ja-JP" sz="1800" dirty="0"/>
          </a:p>
          <a:p>
            <a:pPr marL="0" indent="0">
              <a:buNone/>
            </a:pPr>
            <a:endParaRPr lang="en-US" altLang="ja-JP" sz="1800" dirty="0"/>
          </a:p>
          <a:p>
            <a:pPr marL="0" indent="0">
              <a:buNone/>
            </a:pPr>
            <a:endParaRPr lang="en-US" altLang="ja-JP" sz="1800" dirty="0"/>
          </a:p>
          <a:p>
            <a:pPr marL="0" indent="0">
              <a:buNone/>
            </a:pPr>
            <a:endParaRPr lang="en-US" altLang="ja-JP" sz="1800" b="1" dirty="0"/>
          </a:p>
        </p:txBody>
      </p:sp>
    </p:spTree>
    <p:extLst>
      <p:ext uri="{BB962C8B-B14F-4D97-AF65-F5344CB8AC3E}">
        <p14:creationId xmlns:p14="http://schemas.microsoft.com/office/powerpoint/2010/main" val="2309930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BA3744-97AB-497F-A313-21AC30B12E86}"/>
              </a:ext>
            </a:extLst>
          </p:cNvPr>
          <p:cNvSpPr>
            <a:spLocks noGrp="1"/>
          </p:cNvSpPr>
          <p:nvPr>
            <p:ph type="title"/>
          </p:nvPr>
        </p:nvSpPr>
        <p:spPr>
          <a:xfrm>
            <a:off x="838200" y="365125"/>
            <a:ext cx="10515600" cy="848533"/>
          </a:xfrm>
        </p:spPr>
        <p:txBody>
          <a:bodyPr>
            <a:normAutofit/>
          </a:bodyPr>
          <a:lstStyle/>
          <a:p>
            <a:r>
              <a:rPr lang="en-US" altLang="ja-JP" dirty="0"/>
              <a:t>Windows Update</a:t>
            </a:r>
            <a:r>
              <a:rPr lang="ja-JP" altLang="en-US" dirty="0"/>
              <a:t>の処理順序</a:t>
            </a:r>
            <a:endParaRPr kumimoji="1" lang="ja-JP" altLang="en-US" dirty="0"/>
          </a:p>
        </p:txBody>
      </p:sp>
      <p:sp>
        <p:nvSpPr>
          <p:cNvPr id="3" name="コンテンツ プレースホルダー 2">
            <a:extLst>
              <a:ext uri="{FF2B5EF4-FFF2-40B4-BE49-F238E27FC236}">
                <a16:creationId xmlns:a16="http://schemas.microsoft.com/office/drawing/2014/main" id="{CE2F7ED1-77BF-4931-A00C-70B5BAB648D7}"/>
              </a:ext>
            </a:extLst>
          </p:cNvPr>
          <p:cNvSpPr>
            <a:spLocks noGrp="1"/>
          </p:cNvSpPr>
          <p:nvPr>
            <p:ph idx="1"/>
          </p:nvPr>
        </p:nvSpPr>
        <p:spPr>
          <a:xfrm>
            <a:off x="838200" y="1346662"/>
            <a:ext cx="10515600" cy="4830301"/>
          </a:xfrm>
        </p:spPr>
        <p:txBody>
          <a:bodyPr/>
          <a:lstStyle/>
          <a:p>
            <a:pPr marL="342900" indent="-342900">
              <a:buFont typeface="+mj-lt"/>
              <a:buAutoNum type="arabicPeriod"/>
            </a:pPr>
            <a:r>
              <a:rPr lang="ja-JP" altLang="en-US" sz="1800" b="1" dirty="0"/>
              <a:t>更新プログラムの検出</a:t>
            </a:r>
            <a:endParaRPr lang="en-US" altLang="ja-JP" sz="1800" b="1" dirty="0"/>
          </a:p>
          <a:p>
            <a:pPr marL="342900" indent="-342900">
              <a:buFont typeface="+mj-lt"/>
              <a:buAutoNum type="arabicPeriod"/>
            </a:pPr>
            <a:endParaRPr lang="en-US" altLang="ja-JP" sz="1800" b="1" dirty="0"/>
          </a:p>
          <a:p>
            <a:pPr marL="342900" indent="-342900">
              <a:buFont typeface="+mj-lt"/>
              <a:buAutoNum type="arabicPeriod"/>
            </a:pPr>
            <a:r>
              <a:rPr lang="ja-JP" altLang="en-US" sz="1800" b="1" dirty="0"/>
              <a:t>更新プログラムのダウンロード：</a:t>
            </a:r>
            <a:r>
              <a:rPr lang="en-US" altLang="ja-JP" sz="1800" b="1" dirty="0"/>
              <a:t>1</a:t>
            </a:r>
            <a:r>
              <a:rPr lang="ja-JP" altLang="en-US" sz="1800" b="1" dirty="0" err="1"/>
              <a:t>で検</a:t>
            </a:r>
            <a:r>
              <a:rPr lang="ja-JP" altLang="en-US" sz="1800" b="1" dirty="0"/>
              <a:t>出したプログラムのダウンロード</a:t>
            </a:r>
            <a:endParaRPr lang="en-US" altLang="ja-JP" sz="1800" b="1" dirty="0"/>
          </a:p>
          <a:p>
            <a:pPr marL="342900" indent="-342900">
              <a:buFont typeface="+mj-lt"/>
              <a:buAutoNum type="arabicPeriod"/>
            </a:pPr>
            <a:endParaRPr lang="en-US" altLang="ja-JP" sz="1800" b="1" dirty="0"/>
          </a:p>
          <a:p>
            <a:pPr marL="342900" indent="-342900">
              <a:buFont typeface="+mj-lt"/>
              <a:buAutoNum type="arabicPeriod"/>
            </a:pPr>
            <a:r>
              <a:rPr lang="ja-JP" altLang="en-US" sz="1800" b="1" dirty="0"/>
              <a:t>更新プログラムのインストール：２でダウンロードしたプログラムのインストール</a:t>
            </a:r>
            <a:endParaRPr lang="en-US" altLang="ja-JP" sz="1800" b="1" dirty="0"/>
          </a:p>
          <a:p>
            <a:pPr marL="342900" indent="-342900">
              <a:buFont typeface="+mj-lt"/>
              <a:buAutoNum type="arabicPeriod"/>
            </a:pPr>
            <a:endParaRPr lang="en-US" altLang="ja-JP" sz="1800" b="1" dirty="0"/>
          </a:p>
          <a:p>
            <a:pPr marL="0" indent="0">
              <a:buNone/>
            </a:pPr>
            <a:r>
              <a:rPr lang="ja-JP" altLang="en-US" sz="1800" b="1" dirty="0"/>
              <a:t>上記処理のログは</a:t>
            </a:r>
            <a:r>
              <a:rPr lang="en-US" altLang="ja-JP" sz="1800" b="1" dirty="0"/>
              <a:t>C:\Windows\SoftwareDistribution\ReportingEvents.log</a:t>
            </a:r>
            <a:r>
              <a:rPr lang="ja-JP" altLang="en-US" sz="1800" b="1" dirty="0"/>
              <a:t>にある。</a:t>
            </a:r>
            <a:endParaRPr lang="en-US" altLang="ja-JP" sz="1800" b="1" dirty="0"/>
          </a:p>
          <a:p>
            <a:pPr marL="0" indent="0">
              <a:buNone/>
            </a:pPr>
            <a:endParaRPr lang="en-US" altLang="ja-JP" sz="1800" b="1" dirty="0"/>
          </a:p>
          <a:p>
            <a:pPr marL="0" indent="0">
              <a:buNone/>
            </a:pPr>
            <a:endParaRPr lang="en-US" altLang="ja-JP" sz="1800" b="1" dirty="0"/>
          </a:p>
          <a:p>
            <a:pPr marL="0" indent="0">
              <a:buNone/>
            </a:pPr>
            <a:endParaRPr lang="en-US" altLang="ja-JP" sz="1800" b="1" dirty="0"/>
          </a:p>
          <a:p>
            <a:pPr marL="0" indent="0">
              <a:buNone/>
            </a:pPr>
            <a:r>
              <a:rPr lang="en-US" altLang="ja-JP" sz="1800" b="1" dirty="0"/>
              <a:t>https://blogs.technet.microsoft.com/jpwsus/2018/02/02/rpev/</a:t>
            </a:r>
          </a:p>
        </p:txBody>
      </p:sp>
    </p:spTree>
    <p:extLst>
      <p:ext uri="{BB962C8B-B14F-4D97-AF65-F5344CB8AC3E}">
        <p14:creationId xmlns:p14="http://schemas.microsoft.com/office/powerpoint/2010/main" val="3352822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BA3744-97AB-497F-A313-21AC30B12E86}"/>
              </a:ext>
            </a:extLst>
          </p:cNvPr>
          <p:cNvSpPr>
            <a:spLocks noGrp="1"/>
          </p:cNvSpPr>
          <p:nvPr>
            <p:ph type="title"/>
          </p:nvPr>
        </p:nvSpPr>
        <p:spPr>
          <a:xfrm>
            <a:off x="838200" y="365125"/>
            <a:ext cx="10515600" cy="848533"/>
          </a:xfrm>
        </p:spPr>
        <p:txBody>
          <a:bodyPr>
            <a:normAutofit/>
          </a:bodyPr>
          <a:lstStyle/>
          <a:p>
            <a:r>
              <a:rPr kumimoji="1" lang="ja-JP" altLang="en-US" dirty="0"/>
              <a:t>ダウンロードファイルについて</a:t>
            </a:r>
          </a:p>
        </p:txBody>
      </p:sp>
      <p:sp>
        <p:nvSpPr>
          <p:cNvPr id="3" name="コンテンツ プレースホルダー 2">
            <a:extLst>
              <a:ext uri="{FF2B5EF4-FFF2-40B4-BE49-F238E27FC236}">
                <a16:creationId xmlns:a16="http://schemas.microsoft.com/office/drawing/2014/main" id="{CE2F7ED1-77BF-4931-A00C-70B5BAB648D7}"/>
              </a:ext>
            </a:extLst>
          </p:cNvPr>
          <p:cNvSpPr>
            <a:spLocks noGrp="1"/>
          </p:cNvSpPr>
          <p:nvPr>
            <p:ph idx="1"/>
          </p:nvPr>
        </p:nvSpPr>
        <p:spPr>
          <a:xfrm>
            <a:off x="838200" y="1346662"/>
            <a:ext cx="10515600" cy="4830301"/>
          </a:xfrm>
        </p:spPr>
        <p:txBody>
          <a:bodyPr>
            <a:normAutofit/>
          </a:bodyPr>
          <a:lstStyle/>
          <a:p>
            <a:pPr marL="0" indent="0">
              <a:buNone/>
            </a:pPr>
            <a:r>
              <a:rPr lang="ja-JP" altLang="en-US" sz="1800" b="1" dirty="0"/>
              <a:t>・オフラインインストーラ（</a:t>
            </a:r>
            <a:r>
              <a:rPr lang="en-US" altLang="ja-JP" sz="1800" b="1" dirty="0" err="1"/>
              <a:t>msu</a:t>
            </a:r>
            <a:r>
              <a:rPr lang="ja-JP" altLang="en-US" sz="1800" b="1" dirty="0"/>
              <a:t>ファイル）</a:t>
            </a:r>
            <a:endParaRPr lang="en-US" altLang="ja-JP" sz="1800" b="1" dirty="0"/>
          </a:p>
          <a:p>
            <a:pPr marL="0" indent="0">
              <a:buNone/>
            </a:pPr>
            <a:r>
              <a:rPr lang="ja-JP" altLang="en-US" sz="1800" b="1" dirty="0"/>
              <a:t>　</a:t>
            </a:r>
            <a:r>
              <a:rPr lang="en-US" altLang="ja-JP" sz="1800" b="1" dirty="0"/>
              <a:t>cab</a:t>
            </a:r>
            <a:r>
              <a:rPr lang="ja-JP" altLang="en-US" sz="1800" b="1" dirty="0"/>
              <a:t>ファイルと</a:t>
            </a:r>
            <a:r>
              <a:rPr lang="en-US" altLang="ja-JP" sz="1800" b="1" dirty="0"/>
              <a:t>xml</a:t>
            </a:r>
            <a:r>
              <a:rPr lang="ja-JP" altLang="en-US" sz="1800" b="1" dirty="0"/>
              <a:t>ファイルが一緒になったもの。</a:t>
            </a:r>
            <a:endParaRPr lang="en-US" altLang="ja-JP" sz="1800" b="1" dirty="0"/>
          </a:p>
          <a:p>
            <a:pPr marL="0" indent="0">
              <a:buNone/>
            </a:pPr>
            <a:r>
              <a:rPr lang="en-US" altLang="ja-JP" sz="1800" b="1" dirty="0"/>
              <a:t>expand /f:* windows10.0-kb4103720-x64_c1fb7676d38fffae5c28b9216220c1f033ce26ac.msu C:\testdir</a:t>
            </a:r>
          </a:p>
          <a:p>
            <a:pPr marL="0" indent="0">
              <a:buNone/>
            </a:pPr>
            <a:r>
              <a:rPr lang="en-US" altLang="ja-JP" sz="1800" b="1" dirty="0"/>
              <a:t>pkgmgr.exe /</a:t>
            </a:r>
            <a:r>
              <a:rPr lang="en-US" altLang="ja-JP" sz="1800" b="1" dirty="0" err="1"/>
              <a:t>n:C</a:t>
            </a:r>
            <a:r>
              <a:rPr lang="en-US" altLang="ja-JP" sz="1800" b="1" dirty="0"/>
              <a:t>:\</a:t>
            </a:r>
            <a:r>
              <a:rPr lang="en-US" altLang="ja-JP" sz="1800" b="1" dirty="0" err="1"/>
              <a:t>testdir</a:t>
            </a:r>
            <a:r>
              <a:rPr lang="en-US" altLang="ja-JP" sz="1800" b="1" dirty="0"/>
              <a:t>\Windows6.1-KB958830-86.xml</a:t>
            </a:r>
          </a:p>
          <a:p>
            <a:pPr marL="0" indent="0">
              <a:buNone/>
            </a:pPr>
            <a:endParaRPr lang="en-US" altLang="ja-JP" sz="1800" b="1" dirty="0"/>
          </a:p>
          <a:p>
            <a:pPr marL="457200" indent="-457200">
              <a:buFont typeface="+mj-lt"/>
              <a:buAutoNum type="arabicPeriod"/>
            </a:pPr>
            <a:r>
              <a:rPr lang="en-US" altLang="ja-JP" sz="1900" b="1" dirty="0"/>
              <a:t>Windows Update metadata:</a:t>
            </a:r>
            <a:r>
              <a:rPr lang="en-US" altLang="ja-JP" sz="1900" dirty="0"/>
              <a:t> Describes each update package that the .</a:t>
            </a:r>
            <a:r>
              <a:rPr lang="en-US" altLang="ja-JP" sz="1900" dirty="0" err="1"/>
              <a:t>msu</a:t>
            </a:r>
            <a:r>
              <a:rPr lang="en-US" altLang="ja-JP" sz="1900" dirty="0"/>
              <a:t> file contains.</a:t>
            </a:r>
          </a:p>
          <a:p>
            <a:pPr marL="457200" indent="-457200">
              <a:buFont typeface="+mj-lt"/>
              <a:buAutoNum type="arabicPeriod"/>
            </a:pPr>
            <a:r>
              <a:rPr lang="en-US" altLang="ja-JP" sz="1900" b="1" dirty="0"/>
              <a:t>One or more .cab files:</a:t>
            </a:r>
            <a:r>
              <a:rPr lang="en-US" altLang="ja-JP" sz="1900" dirty="0"/>
              <a:t> Each .cab file represents one update.</a:t>
            </a:r>
          </a:p>
          <a:p>
            <a:pPr marL="457200" indent="-457200">
              <a:buFont typeface="+mj-lt"/>
              <a:buAutoNum type="arabicPeriod"/>
            </a:pPr>
            <a:r>
              <a:rPr lang="en-US" altLang="ja-JP" sz="1900" b="1" dirty="0"/>
              <a:t>An .xml file:</a:t>
            </a:r>
            <a:r>
              <a:rPr lang="en-US" altLang="ja-JP" sz="1900" dirty="0"/>
              <a:t> This .xml file describes the .</a:t>
            </a:r>
            <a:r>
              <a:rPr lang="en-US" altLang="ja-JP" sz="1900" dirty="0" err="1"/>
              <a:t>msu</a:t>
            </a:r>
            <a:r>
              <a:rPr lang="en-US" altLang="ja-JP" sz="1900" dirty="0"/>
              <a:t> update package. </a:t>
            </a:r>
          </a:p>
          <a:p>
            <a:pPr marL="457200" indent="-457200">
              <a:buFont typeface="+mj-lt"/>
              <a:buAutoNum type="arabicPeriod"/>
            </a:pPr>
            <a:r>
              <a:rPr lang="en-US" altLang="ja-JP" sz="1900" b="1" dirty="0"/>
              <a:t>A properties file:</a:t>
            </a:r>
            <a:r>
              <a:rPr lang="en-US" altLang="ja-JP" sz="1900" dirty="0"/>
              <a:t> This file contains string properties that Wusa.exe uses. For example, this file contains the title of the associated article in the Microsoft Knowledge Base, KB ID and the “Package Type” information.</a:t>
            </a:r>
          </a:p>
          <a:p>
            <a:pPr marL="0" indent="0">
              <a:buNone/>
            </a:pPr>
            <a:endParaRPr lang="en-US" altLang="ja-JP" sz="1800" b="1" dirty="0"/>
          </a:p>
          <a:p>
            <a:pPr marL="0" indent="0">
              <a:buNone/>
            </a:pPr>
            <a:endParaRPr lang="en-US" altLang="ja-JP" sz="1800" b="1" dirty="0"/>
          </a:p>
        </p:txBody>
      </p:sp>
    </p:spTree>
    <p:extLst>
      <p:ext uri="{BB962C8B-B14F-4D97-AF65-F5344CB8AC3E}">
        <p14:creationId xmlns:p14="http://schemas.microsoft.com/office/powerpoint/2010/main" val="398458781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TotalTime>
  <Words>910</Words>
  <Application>Microsoft Office PowerPoint</Application>
  <PresentationFormat>ワイド画面</PresentationFormat>
  <Paragraphs>102</Paragraphs>
  <Slides>13</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13</vt:i4>
      </vt:variant>
    </vt:vector>
  </HeadingPairs>
  <TitlesOfParts>
    <vt:vector size="17" baseType="lpstr">
      <vt:lpstr>游ゴシック</vt:lpstr>
      <vt:lpstr>游ゴシック Light</vt:lpstr>
      <vt:lpstr>Arial</vt:lpstr>
      <vt:lpstr>Office テーマ</vt:lpstr>
      <vt:lpstr>WSUS概説</vt:lpstr>
      <vt:lpstr>WSUSとは</vt:lpstr>
      <vt:lpstr>WSUS構成</vt:lpstr>
      <vt:lpstr>インストール基本構成</vt:lpstr>
      <vt:lpstr>インストール基本構成</vt:lpstr>
      <vt:lpstr>インストール基本構成</vt:lpstr>
      <vt:lpstr>インストール基本構成</vt:lpstr>
      <vt:lpstr>Windows Updateの処理順序</vt:lpstr>
      <vt:lpstr>ダウンロードファイルについて</vt:lpstr>
      <vt:lpstr>ダウンロードファイルについて</vt:lpstr>
      <vt:lpstr>品質更新（累積、差分）</vt:lpstr>
      <vt:lpstr>不要になるファイル</vt:lpstr>
      <vt:lpstr>不要になるファイル</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WSUS概説</dc:title>
  <dc:creator>nomu hirohiro</dc:creator>
  <cp:lastModifiedBy>nomu hirohiro</cp:lastModifiedBy>
  <cp:revision>40</cp:revision>
  <dcterms:created xsi:type="dcterms:W3CDTF">2019-05-02T01:24:28Z</dcterms:created>
  <dcterms:modified xsi:type="dcterms:W3CDTF">2019-05-04T19:28:06Z</dcterms:modified>
</cp:coreProperties>
</file>