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5CE1EA-6D31-415C-9054-522C12B39375}">
  <a:tblStyle styleId="{2B5CE1EA-6D31-415C-9054-522C12B393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B1C2094-1B55-40D5-AD58-349E412A775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6459531-B748-4AAA-B8A1-C6AB4BC6924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Batang"/>
                <a:ea typeface="Batang"/>
                <a:cs typeface="Batang"/>
                <a:sym typeface="Batang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948fb4efd_0_11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5948fb4efd_0_1131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948fb4efd_0_1325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25948fb4efd_0_132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7" name="Google Shape;297;g25948fb4efd_0_132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eeb590e5c_0_165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eeb590e5c_0_1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5eeb590e5c_0_1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948fb4efd_0_1375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25948fb4efd_0_137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5" name="Google Shape;365;g25948fb4efd_0_137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948fb4efd_0_1415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5948fb4efd_0_141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g25948fb4efd_0_141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eeb590e5c_0_213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eeb590e5c_0_2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5eeb590e5c_0_2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948fb4efd_0_149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5948fb4efd_0_1498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948fb4efd_0_227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5948fb4efd_0_2273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948fb4efd_0_1509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g25948fb4efd_0_150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4" name="Google Shape;474;g25948fb4efd_0_150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48fb4efd_0_1541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g25948fb4efd_0_154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7" name="Google Shape;507;g25948fb4efd_0_154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eeb590e5c_0_246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eeb590e5c_0_2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5eeb590e5c_0_2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48fb4efd_0_11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948fb4efd_0_1141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948fb4efd_0_15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5948fb4efd_0_157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5948fb4efd_0_1588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g25948fb4efd_0_158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62" name="Google Shape;562;g25948fb4efd_0_1588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eeb590e5c_0_263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eeb590e5c_0_2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5eeb590e5c_0_26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948fb4efd_0_16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5948fb4efd_0_1623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948fb4efd_0_22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5948fb4efd_0_2262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5948fb4efd_0_1634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g25948fb4efd_0_163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8" name="Google Shape;628;g25948fb4efd_0_1634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948fb4efd_0_166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g25948fb4efd_0_166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1" name="Google Shape;661;g25948fb4efd_0_166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5948fb4efd_0_169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Google Shape;690;g25948fb4efd_0_169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1" name="Google Shape;691;g25948fb4efd_0_169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5948fb4efd_0_183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g25948fb4efd_0_183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1" name="Google Shape;721;g25948fb4efd_0_183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948fb4efd_0_17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25948fb4efd_0_1738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948fb4efd_0_1152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25948fb4efd_0_115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3" name="Google Shape;143;g25948fb4efd_0_1152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948fb4efd_0_1749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7" name="Google Shape;767;g25948fb4efd_0_174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8" name="Google Shape;768;g25948fb4efd_0_174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5f6e3b7c4a_0_2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5f6e3b7c4a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25f6e3b7c4a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948fb4efd_0_179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5948fb4efd_0_1790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948fb4efd_0_1801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Google Shape;828;g25948fb4efd_0_180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9" name="Google Shape;829;g25948fb4efd_0_180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f6e3b7c4a_0_48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5f6e3b7c4a_0_4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25f6e3b7c4a_0_4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5948fb4efd_0_18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25948fb4efd_0_1865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5948fb4efd_0_187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25948fb4efd_0_1876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5948fb4efd_0_188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5948fb4efd_0_18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25948fb4efd_0_18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5948fb4efd_0_1913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5948fb4efd_0_19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g25948fb4efd_0_19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5948fb4efd_0_1938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5948fb4efd_0_19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25948fb4efd_0_19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948fb4efd_0_119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5948fb4efd_0_1190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5948fb4efd_0_1959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5948fb4efd_0_19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25948fb4efd_0_19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5948fb4efd_0_19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5948fb4efd_0_1986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5948fb4efd_0_199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g25948fb4efd_0_199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8" name="Google Shape;998;g25948fb4efd_0_199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5948fb4efd_0_201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Google Shape;1023;g25948fb4efd_0_201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4" name="Google Shape;1024;g25948fb4efd_0_2017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5948fb4efd_0_2035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1" name="Google Shape;1041;g25948fb4efd_0_203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42" name="Google Shape;1042;g25948fb4efd_0_203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5948fb4efd_0_206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25948fb4efd_0_2066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5948fb4efd_0_207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5948fb4efd_0_20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g25948fb4efd_0_20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5948fb4efd_0_2100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5948fb4efd_0_21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25948fb4efd_0_210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5948fb4efd_0_21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g25948fb4efd_0_212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948fb4efd_0_2138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948fb4efd_0_21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25948fb4efd_0_21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48fb4efd_0_1201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948fb4efd_0_120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948fb4efd_0_120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eb590e5c_0_0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eb590e5c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eeb590e5c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948fb4efd_0_12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5948fb4efd_0_1227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948fb4efd_0_1238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25948fb4efd_0_123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0" name="Google Shape;220;g25948fb4efd_0_1238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948fb4efd_0_1274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948fb4efd_0_127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0" name="Google Shape;250;g25948fb4efd_0_1274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348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20348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85800" y="1597680"/>
            <a:ext cx="7772100" cy="51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4240" y="120348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348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85800" y="159768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080" y="4767120"/>
            <a:ext cx="2895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49.png"/><Relationship Id="rId6" Type="http://schemas.openxmlformats.org/officeDocument/2006/relationships/image" Target="../media/image9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10.png"/><Relationship Id="rId6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7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939320" y="3107520"/>
            <a:ext cx="526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1431360" y="1584000"/>
            <a:ext cx="61287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 스토리보드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150" y="-100"/>
            <a:ext cx="9143700" cy="5143500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6"/>
          <p:cNvGrpSpPr/>
          <p:nvPr/>
        </p:nvGrpSpPr>
        <p:grpSpPr>
          <a:xfrm>
            <a:off x="1350720" y="1815120"/>
            <a:ext cx="674280" cy="161640"/>
            <a:chOff x="1350720" y="1815120"/>
            <a:chExt cx="674280" cy="161640"/>
          </a:xfrm>
        </p:grpSpPr>
        <p:pic>
          <p:nvPicPr>
            <p:cNvPr id="302" name="Google Shape;30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2520" y="1815120"/>
              <a:ext cx="582480" cy="161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6"/>
            <p:cNvSpPr/>
            <p:nvPr/>
          </p:nvSpPr>
          <p:spPr>
            <a:xfrm>
              <a:off x="1350720" y="1833480"/>
              <a:ext cx="546600" cy="1296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사용현황</a:t>
              </a:r>
              <a:endParaRPr b="0" i="0" sz="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aphicFrame>
        <p:nvGraphicFramePr>
          <p:cNvPr id="304" name="Google Shape;304;p36"/>
          <p:cNvGraphicFramePr/>
          <p:nvPr/>
        </p:nvGraphicFramePr>
        <p:xfrm>
          <a:off x="431685" y="14267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1265750"/>
                <a:gridCol w="2735275"/>
              </a:tblGrid>
              <a:tr h="3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18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A세트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370,000원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305" name="Google Shape;305;p36"/>
          <p:cNvSpPr/>
          <p:nvPr/>
        </p:nvSpPr>
        <p:spPr>
          <a:xfrm rot="-21486">
            <a:off x="1008738" y="32399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Gulim"/>
                <a:ea typeface="Gulim"/>
                <a:cs typeface="Gulim"/>
                <a:sym typeface="Gulim"/>
              </a:rPr>
              <a:t>수정</a:t>
            </a:r>
            <a:endParaRPr b="1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6" name="Google Shape;306;p36"/>
          <p:cNvSpPr/>
          <p:nvPr/>
        </p:nvSpPr>
        <p:spPr>
          <a:xfrm rot="-21486">
            <a:off x="3455440" y="3196424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3456400" y="3202263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3278200" y="300138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1008748" y="3219475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720000" y="303732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11" name="Google Shape;311;p36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메인페이지 &gt; 상품관리 &gt; 상품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2" name="Google Shape;312;p36"/>
          <p:cNvSpPr/>
          <p:nvPr/>
        </p:nvSpPr>
        <p:spPr>
          <a:xfrm>
            <a:off x="-5100" y="484625"/>
            <a:ext cx="9143700" cy="5817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3" name="Google Shape;313;p36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4" name="Google Shape;314;p36"/>
          <p:cNvSpPr/>
          <p:nvPr/>
        </p:nvSpPr>
        <p:spPr>
          <a:xfrm rot="-20889">
            <a:off x="432401" y="11304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청소 상품 </a:t>
            </a:r>
            <a:r>
              <a:rPr b="1" lang="en-US" sz="1500"/>
              <a:t>변경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15" name="Google Shape;315;p36"/>
          <p:cNvGraphicFramePr/>
          <p:nvPr/>
        </p:nvGraphicFramePr>
        <p:xfrm>
          <a:off x="4989822" y="1426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90150"/>
                <a:gridCol w="3655525"/>
              </a:tblGrid>
              <a:tr h="100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41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한 상품의 상세 정보가 나옴</a:t>
                      </a:r>
                      <a:endParaRPr b="1" sz="800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0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청소 상품 수정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1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버튼 클릭 시 “정말 삭제하시겠습니까?” 삭제 확인창 생성 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확인창에서 “확인” 선택 시 해당 상품 정보를 삭제 후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결과창 출력, 이후 &lt;상품관리&gt; 페이지로 다시 이동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확인창에서 “취소” 선택 시 해당 상품이 삭제되지 않음</a:t>
                      </a:r>
                      <a:endParaRPr b="1"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6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취소 버튼 클릭 시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36"/>
          <p:cNvSpPr/>
          <p:nvPr/>
        </p:nvSpPr>
        <p:spPr>
          <a:xfrm rot="-21486">
            <a:off x="2231865" y="32070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삭제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200" y="2423988"/>
            <a:ext cx="3238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200" y="2728863"/>
            <a:ext cx="3238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/>
          <p:nvPr/>
        </p:nvSpPr>
        <p:spPr>
          <a:xfrm>
            <a:off x="2231875" y="3204938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2111000" y="300138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431649" y="1412688"/>
            <a:ext cx="4001100" cy="1579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154825" y="136787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624613" y="3689707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7706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823" y="3883173"/>
            <a:ext cx="3390200" cy="8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/>
          <p:nvPr/>
        </p:nvSpPr>
        <p:spPr>
          <a:xfrm>
            <a:off x="946825" y="3883175"/>
            <a:ext cx="3422100" cy="896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823" y="3910138"/>
            <a:ext cx="3331300" cy="8424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36"/>
          <p:cNvSpPr/>
          <p:nvPr/>
        </p:nvSpPr>
        <p:spPr>
          <a:xfrm>
            <a:off x="5506875" y="3910175"/>
            <a:ext cx="3331200" cy="842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6"/>
          <p:cNvCxnSpPr>
            <a:stCxn id="326" idx="3"/>
            <a:endCxn id="328" idx="1"/>
          </p:cNvCxnSpPr>
          <p:nvPr/>
        </p:nvCxnSpPr>
        <p:spPr>
          <a:xfrm>
            <a:off x="4368925" y="4331375"/>
            <a:ext cx="1137900" cy="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1332950"/>
            <a:ext cx="3641350" cy="27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37" name="Google Shape;337;p37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메인페이지 &gt; 상품관리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상품 변경 페이지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상품 수정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38" name="Google Shape;338;p37"/>
          <p:cNvSpPr/>
          <p:nvPr/>
        </p:nvSpPr>
        <p:spPr>
          <a:xfrm>
            <a:off x="-5400" y="484625"/>
            <a:ext cx="9144000" cy="5457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9" name="Google Shape;339;p37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4999897" y="1194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90150"/>
                <a:gridCol w="3655525"/>
              </a:tblGrid>
              <a:tr h="100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9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번호는 최대 2자리, 반드시 입력 해야 등록가능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62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30자리, 반드시 입력 해야 등록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7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30자리, 반드시 입력 해야 등록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선택돼있는 이미지가 미리보기로 보여짐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파일선택을 누르면 내 컴퓨터에서 원하는 이미지 파일을 넣을 수 있음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3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후 “확인”을 눌렀는데 잘못된 데이터가 입력 된 경우, 잘못 입력 된 부분에 대한 창 생성 및 확인을 누르면 이어서 작성 가능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창을 제대로 입력 시 완료 메시지와 함께 수정이 완료된다</a:t>
                      </a:r>
                      <a:endParaRPr b="1" sz="800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3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취소버튼 클릭 시 수정을 취소하고 상품관리 페이지로 돌아감</a:t>
                      </a:r>
                      <a:endParaRPr b="1" sz="800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7"/>
          <p:cNvSpPr/>
          <p:nvPr/>
        </p:nvSpPr>
        <p:spPr>
          <a:xfrm>
            <a:off x="2400603" y="3692350"/>
            <a:ext cx="712500" cy="209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1418425" y="3692353"/>
            <a:ext cx="712500" cy="209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1161875" y="3595138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3048450" y="3551725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666375" y="1943150"/>
            <a:ext cx="3155700" cy="209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686450" y="2543275"/>
            <a:ext cx="3135600" cy="342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538475" y="1802300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501375" y="2622938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706"/>
            <a:ext cx="9144000" cy="2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666375" y="2145875"/>
            <a:ext cx="3155700" cy="209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666375" y="2333863"/>
            <a:ext cx="3155700" cy="209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501375" y="2305675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501375" y="2068075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89450" y="2912000"/>
            <a:ext cx="3135600" cy="453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501375" y="3022125"/>
            <a:ext cx="227100" cy="20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538" y="4332875"/>
            <a:ext cx="1957436" cy="5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975" y="3692350"/>
            <a:ext cx="2145475" cy="62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5963" y="4272900"/>
            <a:ext cx="2145486" cy="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8550" y="3680750"/>
            <a:ext cx="2013450" cy="6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/>
          <p:nvPr/>
        </p:nvSpPr>
        <p:spPr>
          <a:xfrm>
            <a:off x="4878550" y="3692350"/>
            <a:ext cx="4102800" cy="1221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4606925" y="351902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1178280" y="582480"/>
            <a:ext cx="79074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입주관리 | 공용공간 예약관리 | 회원관리 | 게시판관리 | 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9" name="Google Shape;369;p38"/>
          <p:cNvSpPr/>
          <p:nvPr/>
        </p:nvSpPr>
        <p:spPr>
          <a:xfrm rot="-20889">
            <a:off x="432401" y="11304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상품 등록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0" name="Google Shape;370;p38"/>
          <p:cNvSpPr/>
          <p:nvPr/>
        </p:nvSpPr>
        <p:spPr>
          <a:xfrm rot="-21486">
            <a:off x="936378" y="30275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71" name="Google Shape;371;p38"/>
          <p:cNvGraphicFramePr/>
          <p:nvPr/>
        </p:nvGraphicFramePr>
        <p:xfrm>
          <a:off x="374040" y="1772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1411200"/>
                <a:gridCol w="2606750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옵션명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옵션명을 입력하세요.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가격을 입력하세요.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38"/>
          <p:cNvSpPr/>
          <p:nvPr/>
        </p:nvSpPr>
        <p:spPr>
          <a:xfrm rot="-21486">
            <a:off x="2736378" y="30257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73" name="Google Shape;373;p38"/>
          <p:cNvGraphicFramePr/>
          <p:nvPr/>
        </p:nvGraphicFramePr>
        <p:xfrm>
          <a:off x="5267920" y="1354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623075"/>
                <a:gridCol w="2934225"/>
              </a:tblGrid>
              <a:tr h="276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1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옵션명은 최대 30자리 , 반드시 입력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-가격은 최대 30자리, 반드시 입력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 버튼 클릭 시 데이터가 올바르게 입력 된 경우, 등록완료를 알리는 창 생성 후 확인을 누르면 내용 저장 후 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취소 버튼 클릭 시 작성 내용을 저장하지 않은 상태로 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등록버튼을 눌렀는데 잘못된 데이터가 입력 된 경우, 잘못 입력 된 부분에 대한 창 생성 및 확인을 누르면 이어서 작성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38"/>
          <p:cNvSpPr/>
          <p:nvPr/>
        </p:nvSpPr>
        <p:spPr>
          <a:xfrm>
            <a:off x="1800000" y="1772280"/>
            <a:ext cx="2591700" cy="315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1800000" y="2132280"/>
            <a:ext cx="2591700" cy="315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549800" y="159732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549800" y="20160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864360" y="3025800"/>
            <a:ext cx="7917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2736000" y="3024000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720000" y="28800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557800" y="282132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82" name="Google Shape;382;p38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메인페이지 &gt; 상품관리 &gt; 옵션 상품 등록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3" name="Google Shape;383;p38"/>
          <p:cNvSpPr/>
          <p:nvPr/>
        </p:nvSpPr>
        <p:spPr>
          <a:xfrm>
            <a:off x="-425" y="487700"/>
            <a:ext cx="9144000" cy="5931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4" name="Google Shape;384;p38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85" name="Google Shape;3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68" y="4082025"/>
            <a:ext cx="2050557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225" y="4082025"/>
            <a:ext cx="2050550" cy="584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/>
          <p:nvPr/>
        </p:nvSpPr>
        <p:spPr>
          <a:xfrm>
            <a:off x="4724225" y="4082024"/>
            <a:ext cx="4101000" cy="5931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4541700" y="39181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25" y="3906600"/>
            <a:ext cx="2013450" cy="6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643326" y="3906600"/>
            <a:ext cx="2013600" cy="6522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74050" y="369539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1178280" y="582480"/>
            <a:ext cx="79074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입주관리 | 공용공간 예약관리 | 회원관리 | 게시판관리 | 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150" y="0"/>
            <a:ext cx="9143700" cy="5143500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 rot="-20889">
            <a:off x="432401" y="11304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상품 </a:t>
            </a:r>
            <a:r>
              <a:rPr b="1" lang="en-US" sz="1500"/>
              <a:t>변경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2" name="Google Shape;402;p39"/>
          <p:cNvSpPr/>
          <p:nvPr/>
        </p:nvSpPr>
        <p:spPr>
          <a:xfrm rot="-21486">
            <a:off x="807290" y="2927674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수정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03" name="Google Shape;403;p39"/>
          <p:cNvGraphicFramePr/>
          <p:nvPr/>
        </p:nvGraphicFramePr>
        <p:xfrm>
          <a:off x="374040" y="1772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1411200"/>
                <a:gridCol w="2606750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옵션명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인력 추가(1인당)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150,000원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39"/>
          <p:cNvSpPr/>
          <p:nvPr/>
        </p:nvSpPr>
        <p:spPr>
          <a:xfrm rot="-21486">
            <a:off x="3454678" y="2947711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373900" y="1773913"/>
            <a:ext cx="4017900" cy="675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220550" y="157364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743022" y="2925575"/>
            <a:ext cx="7917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3454300" y="2945963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590913" y="278012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3276100" y="274328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11" name="Google Shape;411;p39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메인페이지 &gt; 상품관리 &gt; 옵션 상품 변경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12" name="Google Shape;412;p39"/>
          <p:cNvSpPr/>
          <p:nvPr/>
        </p:nvSpPr>
        <p:spPr>
          <a:xfrm>
            <a:off x="-125" y="487700"/>
            <a:ext cx="9143700" cy="5889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3" name="Google Shape;413;p39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4" name="Google Shape;414;p39"/>
          <p:cNvSpPr/>
          <p:nvPr/>
        </p:nvSpPr>
        <p:spPr>
          <a:xfrm rot="-21486">
            <a:off x="2102128" y="2951011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삭제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2102138" y="2948900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1981263" y="274534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17" name="Google Shape;417;p39"/>
          <p:cNvGraphicFramePr/>
          <p:nvPr/>
        </p:nvGraphicFramePr>
        <p:xfrm>
          <a:off x="4989822" y="1426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90150"/>
                <a:gridCol w="3655525"/>
              </a:tblGrid>
              <a:tr h="100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41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한 옵션의 상세 정보가 나옴</a:t>
                      </a:r>
                      <a:endParaRPr b="1" sz="800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0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옵션 상품 수정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1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버튼 클릭 시 “정말로 옵션 상품을 삭제하시겠습니까?” 삭제 확인창 생성 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확인창에서 “확인” 선택 시 해당 상품 정보를 삭제 후 &lt;상품관리&gt; 페이지로 다시 이동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 확인창에서 “취소” 선택 시 선택 시 해당 상품이 삭제되지 않음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6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취소 버튼 클릭 시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pic>
        <p:nvPicPr>
          <p:cNvPr id="418" name="Google Shape;4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9" name="Google Shape;4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815" y="3735747"/>
            <a:ext cx="3390785" cy="9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/>
          <p:nvPr/>
        </p:nvSpPr>
        <p:spPr>
          <a:xfrm>
            <a:off x="1236825" y="3735755"/>
            <a:ext cx="3390900" cy="972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1047538" y="363724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2" y="1255162"/>
            <a:ext cx="4105603" cy="231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p40"/>
          <p:cNvGraphicFramePr/>
          <p:nvPr/>
        </p:nvGraphicFramePr>
        <p:xfrm>
          <a:off x="5952970" y="11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38925"/>
                <a:gridCol w="2538000"/>
              </a:tblGrid>
              <a:tr h="2643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0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명은 최대 30자리 , 반드시 입력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0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-가격은 최대 30자리, 반드시 입력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66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 데이터가 올바르게 입력 된 경우,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완료를 알리는 창 생성 후 확인을 누르면 내용 저장 후 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0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취소 버튼 클릭시 작성 내용을 저장하지 않은 상태로 상품관리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후 “확인”을 눌렀는데 잘못된 데이터가 입력 된 경우, 잘못 입력 된 부분에 대한 창 생성 및 확인을 누르면 이어서 작성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429" name="Google Shape;429;p40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1178280" y="582480"/>
            <a:ext cx="79074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입주관리 | 공용공간 예약관리 | 회원관리 | 게시판관리 | 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31" name="Google Shape;431;p40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메인페이지 &gt; 상품관리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옵션 상품 변경 페이지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옵션 상품 수정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32" name="Google Shape;432;p40"/>
          <p:cNvSpPr/>
          <p:nvPr/>
        </p:nvSpPr>
        <p:spPr>
          <a:xfrm>
            <a:off x="-425" y="487700"/>
            <a:ext cx="9144000" cy="5580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3" name="Google Shape;433;p40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1533850" y="2030625"/>
            <a:ext cx="3046800" cy="408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533850" y="2439525"/>
            <a:ext cx="3046800" cy="3471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273350" y="1807908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1257475" y="243497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1257475" y="3062050"/>
            <a:ext cx="1199700" cy="3471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2872350" y="3062050"/>
            <a:ext cx="1227600" cy="3471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2692625" y="28778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1059900" y="291977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42" name="Google Shape;4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3" name="Google Shape;4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69" y="4031625"/>
            <a:ext cx="2585030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707" y="4031625"/>
            <a:ext cx="2590819" cy="7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/>
          <p:nvPr/>
        </p:nvSpPr>
        <p:spPr>
          <a:xfrm>
            <a:off x="656675" y="4031625"/>
            <a:ext cx="5175900" cy="751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401625" y="38330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456" name="Google Shape;4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2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468" name="Google Shape;4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2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AutoNum type="arabicPeriod"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리스트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43"/>
          <p:cNvGraphicFramePr/>
          <p:nvPr/>
        </p:nvGraphicFramePr>
        <p:xfrm>
          <a:off x="64790" y="1532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504025"/>
                <a:gridCol w="803475"/>
                <a:gridCol w="492750"/>
                <a:gridCol w="1045375"/>
                <a:gridCol w="1862575"/>
                <a:gridCol w="985850"/>
                <a:gridCol w="1087750"/>
                <a:gridCol w="719625"/>
                <a:gridCol w="443425"/>
              </a:tblGrid>
              <a:tr h="2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이메일인증여부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heestory95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01012341224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hee@heestory.com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2023-07-09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hyun123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양현준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01034561217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hyun@hyunjun.com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p43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50"/>
                <a:gridCol w="676675"/>
                <a:gridCol w="756450"/>
                <a:gridCol w="2000525"/>
                <a:gridCol w="1154725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회원정보관리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&gt; 회원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78" name="Google Shape;478;p43"/>
          <p:cNvSpPr/>
          <p:nvPr/>
        </p:nvSpPr>
        <p:spPr>
          <a:xfrm>
            <a:off x="-125" y="499675"/>
            <a:ext cx="9144300" cy="523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i="0" lang="en-US" sz="15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</a:t>
            </a: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3338476" y="727400"/>
            <a:ext cx="1324800" cy="2466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 rot="-20835">
            <a:off x="354876" y="1147059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회원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81" name="Google Shape;481;p43"/>
          <p:cNvGraphicFramePr/>
          <p:nvPr/>
        </p:nvGraphicFramePr>
        <p:xfrm>
          <a:off x="76480" y="2893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38825"/>
                <a:gridCol w="5735650"/>
              </a:tblGrid>
              <a:tr h="351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37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드롭다운 :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관리에 마우스를 갖다 대면 세부 메뉴가 드랍다운 되고 마우스를 갖다 댄 리스트의 글자가 커지고 클릭하면 해당 페이지로 이동함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4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리스트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= ‘유지’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리스트만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 오름차순 출력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최대 10개까지 표시.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시퀀스로 생성된 번호 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이메일인증여부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 고객 이메일 인증여부 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유지/탈퇴 여부 출력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(현재 페이지는 유지만 출력)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3"/>
          <p:cNvSpPr/>
          <p:nvPr/>
        </p:nvSpPr>
        <p:spPr>
          <a:xfrm>
            <a:off x="1015800" y="1157263"/>
            <a:ext cx="10542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7605906" y="2030788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탈퇴</a:t>
            </a:r>
            <a:endParaRPr sz="900"/>
          </a:p>
        </p:txBody>
      </p:sp>
      <p:sp>
        <p:nvSpPr>
          <p:cNvPr id="485" name="Google Shape;485;p43"/>
          <p:cNvSpPr txBox="1"/>
          <p:nvPr/>
        </p:nvSpPr>
        <p:spPr>
          <a:xfrm>
            <a:off x="3677150" y="2510863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43"/>
          <p:cNvSpPr/>
          <p:nvPr/>
        </p:nvSpPr>
        <p:spPr>
          <a:xfrm>
            <a:off x="5494250" y="1207438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4619550" y="1207438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43"/>
          <p:cNvSpPr/>
          <p:nvPr/>
        </p:nvSpPr>
        <p:spPr>
          <a:xfrm>
            <a:off x="7637350" y="1207438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cxnSp>
        <p:nvCxnSpPr>
          <p:cNvPr id="489" name="Google Shape;489;p43"/>
          <p:cNvCxnSpPr/>
          <p:nvPr/>
        </p:nvCxnSpPr>
        <p:spPr>
          <a:xfrm flipH="1" rot="10800000">
            <a:off x="5997744" y="3461450"/>
            <a:ext cx="11268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43"/>
          <p:cNvSpPr/>
          <p:nvPr/>
        </p:nvSpPr>
        <p:spPr>
          <a:xfrm>
            <a:off x="74396" y="1568747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4845350" y="1564163"/>
            <a:ext cx="8424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6955900" y="1564163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6846600" y="1459013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4727625" y="1459019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-7900" y="1459013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915850" y="10517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3879375" y="55097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7324350" y="3130575"/>
            <a:ext cx="1708200" cy="3822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43"/>
          <p:cNvSpPr/>
          <p:nvPr/>
        </p:nvSpPr>
        <p:spPr>
          <a:xfrm rot="-22102">
            <a:off x="7931537" y="5035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0" name="Google Shape;500;p43"/>
          <p:cNvSpPr/>
          <p:nvPr/>
        </p:nvSpPr>
        <p:spPr>
          <a:xfrm>
            <a:off x="7605906" y="1798513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탈퇴</a:t>
            </a:r>
            <a:endParaRPr sz="900"/>
          </a:p>
        </p:txBody>
      </p:sp>
      <p:pic>
        <p:nvPicPr>
          <p:cNvPr id="501" name="Google Shape;5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2" name="Google Shape;5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350" y="3519100"/>
            <a:ext cx="1708200" cy="66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3" name="Google Shape;503;p43"/>
          <p:cNvSpPr/>
          <p:nvPr/>
        </p:nvSpPr>
        <p:spPr>
          <a:xfrm>
            <a:off x="3237125" y="6490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Google Shape;509;p44"/>
          <p:cNvGraphicFramePr/>
          <p:nvPr/>
        </p:nvGraphicFramePr>
        <p:xfrm>
          <a:off x="72690" y="1435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573800"/>
                <a:gridCol w="914700"/>
                <a:gridCol w="560950"/>
                <a:gridCol w="1190075"/>
                <a:gridCol w="2205725"/>
                <a:gridCol w="1122300"/>
                <a:gridCol w="1153025"/>
                <a:gridCol w="819250"/>
                <a:gridCol w="484725"/>
              </a:tblGrid>
              <a:tr h="2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이메일인증여부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heestory95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01012341224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hee@heestory.com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2023-07-09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hyun123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양현준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01034561217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hyun@hyunjun.com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44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50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회원정보관리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&gt; 회원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11" name="Google Shape;511;p44"/>
          <p:cNvSpPr/>
          <p:nvPr/>
        </p:nvSpPr>
        <p:spPr>
          <a:xfrm>
            <a:off x="25" y="556900"/>
            <a:ext cx="9144000" cy="4482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예약정보 관리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44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회원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513" name="Google Shape;513;p44"/>
          <p:cNvGraphicFramePr/>
          <p:nvPr/>
        </p:nvGraphicFramePr>
        <p:xfrm>
          <a:off x="76480" y="3131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71375"/>
                <a:gridCol w="6160875"/>
              </a:tblGrid>
              <a:tr h="198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52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탈퇴버튼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클릭시 회원 탈퇴 처리 페이지로 이동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3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최대 5페이지까지 표시. 넘어갈 경우 &lt;,&gt;로 페이지 변경 ( 변경 시 &lt; 6 7 8 9 10 &gt; )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+1px</a:t>
                      </a:r>
                      <a:endParaRPr b="1" sz="1000" u="sng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드롭다운. 회원번호, 아이디, 이름 검색 클릭 시 조회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44"/>
          <p:cNvSpPr/>
          <p:nvPr/>
        </p:nvSpPr>
        <p:spPr>
          <a:xfrm rot="-22102">
            <a:off x="7931537" y="5035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"/>
          <p:cNvSpPr/>
          <p:nvPr/>
        </p:nvSpPr>
        <p:spPr>
          <a:xfrm>
            <a:off x="8677656" y="167652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탈퇴</a:t>
            </a:r>
            <a:endParaRPr sz="900"/>
          </a:p>
        </p:txBody>
      </p:sp>
      <p:sp>
        <p:nvSpPr>
          <p:cNvPr id="517" name="Google Shape;517;p44"/>
          <p:cNvSpPr/>
          <p:nvPr/>
        </p:nvSpPr>
        <p:spPr>
          <a:xfrm>
            <a:off x="8677656" y="193422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탈퇴</a:t>
            </a:r>
            <a:endParaRPr sz="900"/>
          </a:p>
        </p:txBody>
      </p:sp>
      <p:sp>
        <p:nvSpPr>
          <p:cNvPr id="518" name="Google Shape;518;p44"/>
          <p:cNvSpPr txBox="1"/>
          <p:nvPr/>
        </p:nvSpPr>
        <p:spPr>
          <a:xfrm>
            <a:off x="3685050" y="2414300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6535625" y="1136975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5660925" y="1136975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44"/>
          <p:cNvSpPr/>
          <p:nvPr/>
        </p:nvSpPr>
        <p:spPr>
          <a:xfrm>
            <a:off x="8678725" y="1136975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522" name="Google Shape;522;p44"/>
          <p:cNvSpPr/>
          <p:nvPr/>
        </p:nvSpPr>
        <p:spPr>
          <a:xfrm>
            <a:off x="8677656" y="1673352"/>
            <a:ext cx="3723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"/>
          <p:cNvSpPr/>
          <p:nvPr/>
        </p:nvSpPr>
        <p:spPr>
          <a:xfrm>
            <a:off x="8570525" y="161698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3796000" y="2499500"/>
            <a:ext cx="1536300" cy="2286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"/>
          <p:cNvSpPr/>
          <p:nvPr/>
        </p:nvSpPr>
        <p:spPr>
          <a:xfrm>
            <a:off x="5640950" y="1109388"/>
            <a:ext cx="3456300" cy="2925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5492875" y="1038813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3662800" y="24356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8" name="Google Shape;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96" y="1263550"/>
            <a:ext cx="3219625" cy="3140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" name="Google Shape;535;p45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50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회원정보관리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&gt; 회원 리스트 &gt; 회원 탈퇴처리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36" name="Google Shape;536;p45"/>
          <p:cNvSpPr/>
          <p:nvPr/>
        </p:nvSpPr>
        <p:spPr>
          <a:xfrm>
            <a:off x="25" y="499675"/>
            <a:ext cx="9144000" cy="523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예약정보 관리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45"/>
          <p:cNvSpPr/>
          <p:nvPr/>
        </p:nvSpPr>
        <p:spPr>
          <a:xfrm rot="-22102">
            <a:off x="7931537" y="5035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538" name="Google Shape;538;p45"/>
          <p:cNvGraphicFramePr/>
          <p:nvPr/>
        </p:nvGraphicFramePr>
        <p:xfrm>
          <a:off x="5569455" y="1104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80000"/>
                <a:gridCol w="2636050"/>
              </a:tblGrid>
              <a:tr h="232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81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탈퇴버튼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회원구분 = 유지 -&gt; 탈퇴로 변경되며 탈퇴 처리 메시지와 함께 회원 리스트에서 사라지고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b="1" lang="en-US" sz="10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탈퇴일자를 생성한 뒤 탈퇴회원 리스트로 넘어간다.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3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회원 리스트 페이지로 돌아간다</a:t>
                      </a:r>
                      <a:endParaRPr b="1" sz="1000" u="sng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539" name="Google Shape;539;p45"/>
          <p:cNvSpPr/>
          <p:nvPr/>
        </p:nvSpPr>
        <p:spPr>
          <a:xfrm>
            <a:off x="1907550" y="4141800"/>
            <a:ext cx="357000" cy="1833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2471425" y="4141800"/>
            <a:ext cx="317100" cy="1833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2743088" y="402268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45"/>
          <p:cNvSpPr/>
          <p:nvPr/>
        </p:nvSpPr>
        <p:spPr>
          <a:xfrm>
            <a:off x="1786850" y="402268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3" name="Google Shape;5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895" y="3229843"/>
            <a:ext cx="42862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5"/>
          <p:cNvSpPr/>
          <p:nvPr/>
        </p:nvSpPr>
        <p:spPr>
          <a:xfrm>
            <a:off x="4544900" y="3229850"/>
            <a:ext cx="4286100" cy="1228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4358950" y="3049312"/>
            <a:ext cx="289500" cy="29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6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5" name="Google Shape;555;p46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556" name="Google Shape;5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6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 탈퇴회원 리스트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47"/>
          <p:cNvGraphicFramePr/>
          <p:nvPr/>
        </p:nvGraphicFramePr>
        <p:xfrm>
          <a:off x="67690" y="1581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504025"/>
                <a:gridCol w="803475"/>
                <a:gridCol w="492750"/>
                <a:gridCol w="1045375"/>
                <a:gridCol w="1862575"/>
                <a:gridCol w="985850"/>
                <a:gridCol w="1087750"/>
                <a:gridCol w="719625"/>
                <a:gridCol w="1063850"/>
                <a:gridCol w="443425"/>
              </a:tblGrid>
              <a:tr h="2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이메일인증여부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keebum123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박기범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01023451025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kee@keebum.com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nju1217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양현준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01023456789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yang@naver.com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Google Shape;565;p47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00"/>
                <a:gridCol w="1154725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회원정보관리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&gt; 탈퇴회원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66" name="Google Shape;566;p47"/>
          <p:cNvSpPr/>
          <p:nvPr/>
        </p:nvSpPr>
        <p:spPr>
          <a:xfrm>
            <a:off x="50" y="499675"/>
            <a:ext cx="9144000" cy="523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예약정보 관리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47"/>
          <p:cNvSpPr/>
          <p:nvPr/>
        </p:nvSpPr>
        <p:spPr>
          <a:xfrm rot="-20835">
            <a:off x="355401" y="1201822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탈퇴회원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568" name="Google Shape;568;p47"/>
          <p:cNvGraphicFramePr/>
          <p:nvPr/>
        </p:nvGraphicFramePr>
        <p:xfrm>
          <a:off x="76480" y="3131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71950"/>
                <a:gridCol w="6168375"/>
              </a:tblGrid>
              <a:tr h="428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4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탈퇴회원 리스트 :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회원구분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= ‘탈퇴’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리스트만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 내림차순 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10개까지 표시.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2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탈퇴일자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리스트에서 탈퇴버튼을 누른 시점의 시각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6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복구버튼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클릭시 회원 복구처리 페이지로 이동된다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47"/>
          <p:cNvSpPr/>
          <p:nvPr/>
        </p:nvSpPr>
        <p:spPr>
          <a:xfrm>
            <a:off x="835508" y="1203612"/>
            <a:ext cx="14112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7"/>
          <p:cNvSpPr/>
          <p:nvPr/>
        </p:nvSpPr>
        <p:spPr>
          <a:xfrm rot="-22102">
            <a:off x="7931537" y="5053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1" name="Google Shape;571;p47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7"/>
          <p:cNvSpPr/>
          <p:nvPr/>
        </p:nvSpPr>
        <p:spPr>
          <a:xfrm>
            <a:off x="8672656" y="182205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복구</a:t>
            </a:r>
            <a:endParaRPr sz="900"/>
          </a:p>
        </p:txBody>
      </p:sp>
      <p:sp>
        <p:nvSpPr>
          <p:cNvPr id="573" name="Google Shape;573;p47"/>
          <p:cNvSpPr txBox="1"/>
          <p:nvPr/>
        </p:nvSpPr>
        <p:spPr>
          <a:xfrm>
            <a:off x="3680050" y="2559825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47"/>
          <p:cNvSpPr/>
          <p:nvPr/>
        </p:nvSpPr>
        <p:spPr>
          <a:xfrm>
            <a:off x="6529550" y="1256400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47"/>
          <p:cNvSpPr/>
          <p:nvPr/>
        </p:nvSpPr>
        <p:spPr>
          <a:xfrm>
            <a:off x="5654850" y="1256400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47"/>
          <p:cNvSpPr/>
          <p:nvPr/>
        </p:nvSpPr>
        <p:spPr>
          <a:xfrm>
            <a:off x="8672650" y="1256400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577" name="Google Shape;577;p47"/>
          <p:cNvSpPr/>
          <p:nvPr/>
        </p:nvSpPr>
        <p:spPr>
          <a:xfrm>
            <a:off x="7858840" y="1617709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7776544" y="15079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744808" y="1123933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8565525" y="1762513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8672656" y="2079347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복구</a:t>
            </a:r>
            <a:endParaRPr sz="900"/>
          </a:p>
        </p:txBody>
      </p:sp>
      <p:pic>
        <p:nvPicPr>
          <p:cNvPr id="582" name="Google Shape;5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8" y="1162625"/>
            <a:ext cx="3645400" cy="377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9" name="Google Shape;589;p48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00"/>
                <a:gridCol w="1154725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회원정보관리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관리 &gt; 탈퇴회원 리스트 &gt; 회원 복구처리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90" name="Google Shape;590;p48"/>
          <p:cNvSpPr/>
          <p:nvPr/>
        </p:nvSpPr>
        <p:spPr>
          <a:xfrm>
            <a:off x="50" y="499675"/>
            <a:ext cx="9144000" cy="523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예약정보 관리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48"/>
          <p:cNvSpPr/>
          <p:nvPr/>
        </p:nvSpPr>
        <p:spPr>
          <a:xfrm rot="-22102">
            <a:off x="7931537" y="5053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592" name="Google Shape;592;p48"/>
          <p:cNvGraphicFramePr/>
          <p:nvPr/>
        </p:nvGraphicFramePr>
        <p:xfrm>
          <a:off x="5685730" y="1201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14025"/>
                <a:gridCol w="2872150"/>
              </a:tblGrid>
              <a:tr h="335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84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복구버튼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클릭시 회원복구 처리되었다는 메시지가 출력된다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회원구분 = 탈퇴 -&gt; 유지로 변경되어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사라지고 회원리스트로 넘어감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b="1" sz="1000" u="sng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탈퇴회원 리스트 페이지로 돌아간다</a:t>
                      </a:r>
                      <a:endParaRPr b="1" sz="1000" u="sng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593" name="Google Shape;593;p48"/>
          <p:cNvSpPr/>
          <p:nvPr/>
        </p:nvSpPr>
        <p:spPr>
          <a:xfrm>
            <a:off x="1450900" y="4639950"/>
            <a:ext cx="357000" cy="204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2049900" y="4639950"/>
            <a:ext cx="357000" cy="204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1985488" y="454438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48"/>
          <p:cNvSpPr/>
          <p:nvPr/>
        </p:nvSpPr>
        <p:spPr>
          <a:xfrm>
            <a:off x="1335200" y="454438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7" name="Google Shape;5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422" y="3667034"/>
            <a:ext cx="3174825" cy="9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8"/>
          <p:cNvSpPr/>
          <p:nvPr/>
        </p:nvSpPr>
        <p:spPr>
          <a:xfrm>
            <a:off x="5036425" y="3667025"/>
            <a:ext cx="3174900" cy="922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4856092" y="3486283"/>
            <a:ext cx="249900" cy="25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9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9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9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610" name="Google Shape;6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9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9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622" name="Google Shape;6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0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AutoNum type="arabicPeriod"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 리스트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" name="Google Shape;630;p51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31" name="Google Shape;631;p51"/>
          <p:cNvGraphicFramePr/>
          <p:nvPr/>
        </p:nvGraphicFramePr>
        <p:xfrm>
          <a:off x="73152" y="1408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364750"/>
                <a:gridCol w="475475"/>
                <a:gridCol w="447500"/>
                <a:gridCol w="482200"/>
                <a:gridCol w="512675"/>
                <a:gridCol w="1704650"/>
                <a:gridCol w="599450"/>
                <a:gridCol w="786000"/>
                <a:gridCol w="990500"/>
                <a:gridCol w="599200"/>
                <a:gridCol w="586900"/>
                <a:gridCol w="4613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32" name="Google Shape;632;p51"/>
          <p:cNvSpPr/>
          <p:nvPr/>
        </p:nvSpPr>
        <p:spPr>
          <a:xfrm>
            <a:off x="-125" y="499675"/>
            <a:ext cx="9144300" cy="523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i="0" lang="en-US" sz="8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r>
              <a:rPr b="1" i="0" lang="en-US" sz="800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</a:t>
            </a: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51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승인요청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634" name="Google Shape;634;p51"/>
          <p:cNvGraphicFramePr/>
          <p:nvPr/>
        </p:nvGraphicFramePr>
        <p:xfrm>
          <a:off x="73155" y="2796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07250"/>
                <a:gridCol w="6629850"/>
              </a:tblGrid>
              <a:tr h="382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드롭다운 :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승인요청 리스트, 예약완료 리스트, 예약취소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 =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'예약대기'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 리스트만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 오름차순 출력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최대 10개까지 표시.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 자동 부여된 고유예약번호 20자리 출력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 고객 회원번호 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상품 번호 출력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35" name="Google Shape;635;p51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8677656" y="172427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37" name="Google Shape;637;p51"/>
          <p:cNvSpPr/>
          <p:nvPr/>
        </p:nvSpPr>
        <p:spPr>
          <a:xfrm>
            <a:off x="8677656" y="1997013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38" name="Google Shape;638;p51"/>
          <p:cNvSpPr/>
          <p:nvPr/>
        </p:nvSpPr>
        <p:spPr>
          <a:xfrm>
            <a:off x="8677656" y="226217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39" name="Google Shape;639;p51"/>
          <p:cNvSpPr txBox="1"/>
          <p:nvPr/>
        </p:nvSpPr>
        <p:spPr>
          <a:xfrm>
            <a:off x="3685050" y="2414300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6534550" y="1060263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5659850" y="1060263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51"/>
          <p:cNvSpPr/>
          <p:nvPr/>
        </p:nvSpPr>
        <p:spPr>
          <a:xfrm>
            <a:off x="4803218" y="726604"/>
            <a:ext cx="1227600" cy="2466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8677650" y="1060263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cxnSp>
        <p:nvCxnSpPr>
          <p:cNvPr id="644" name="Google Shape;644;p51"/>
          <p:cNvCxnSpPr/>
          <p:nvPr/>
        </p:nvCxnSpPr>
        <p:spPr>
          <a:xfrm flipH="1" rot="10800000">
            <a:off x="6108825" y="3220300"/>
            <a:ext cx="11268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51"/>
          <p:cNvSpPr/>
          <p:nvPr/>
        </p:nvSpPr>
        <p:spPr>
          <a:xfrm>
            <a:off x="850400" y="1060704"/>
            <a:ext cx="14112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478365" y="1455575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433475" y="1455575"/>
            <a:ext cx="4575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876789" y="1455575"/>
            <a:ext cx="4575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385" y="3136392"/>
            <a:ext cx="1708200" cy="403075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0" name="Google Shape;650;p51"/>
          <p:cNvSpPr/>
          <p:nvPr/>
        </p:nvSpPr>
        <p:spPr>
          <a:xfrm>
            <a:off x="2762775" y="13303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51"/>
          <p:cNvSpPr/>
          <p:nvPr/>
        </p:nvSpPr>
        <p:spPr>
          <a:xfrm>
            <a:off x="1377263" y="13504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359675" y="13504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51"/>
          <p:cNvSpPr/>
          <p:nvPr/>
        </p:nvSpPr>
        <p:spPr>
          <a:xfrm>
            <a:off x="759700" y="9810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51"/>
          <p:cNvSpPr/>
          <p:nvPr/>
        </p:nvSpPr>
        <p:spPr>
          <a:xfrm rot="-22102">
            <a:off x="7931537" y="5053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55" name="Google Shape;6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347" y="3554963"/>
            <a:ext cx="1862820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7" name="Google Shape;657;p51"/>
          <p:cNvSpPr/>
          <p:nvPr/>
        </p:nvSpPr>
        <p:spPr>
          <a:xfrm>
            <a:off x="4729193" y="650879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3" name="Google Shape;663;p52"/>
          <p:cNvGraphicFramePr/>
          <p:nvPr/>
        </p:nvGraphicFramePr>
        <p:xfrm>
          <a:off x="73152" y="1408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275175"/>
                <a:gridCol w="457500"/>
                <a:gridCol w="555050"/>
                <a:gridCol w="442050"/>
                <a:gridCol w="552825"/>
                <a:gridCol w="1373450"/>
                <a:gridCol w="509275"/>
                <a:gridCol w="1028425"/>
                <a:gridCol w="968725"/>
                <a:gridCol w="799925"/>
                <a:gridCol w="586900"/>
                <a:gridCol w="4613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64" name="Google Shape;664;p52"/>
          <p:cNvSpPr/>
          <p:nvPr/>
        </p:nvSpPr>
        <p:spPr>
          <a:xfrm>
            <a:off x="8677656" y="172427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65" name="Google Shape;665;p52"/>
          <p:cNvSpPr/>
          <p:nvPr/>
        </p:nvSpPr>
        <p:spPr>
          <a:xfrm>
            <a:off x="8677656" y="1997013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66" name="Google Shape;666;p52"/>
          <p:cNvSpPr/>
          <p:nvPr/>
        </p:nvSpPr>
        <p:spPr>
          <a:xfrm>
            <a:off x="8677656" y="226217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667" name="Google Shape;667;p52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승인요청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668" name="Google Shape;668;p52"/>
          <p:cNvGraphicFramePr/>
          <p:nvPr/>
        </p:nvGraphicFramePr>
        <p:xfrm>
          <a:off x="76480" y="3131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3300"/>
                <a:gridCol w="6293700"/>
              </a:tblGrid>
              <a:tr h="244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5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예약시 입력한 주소를 출력한다.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 : ‘총금액 = 상품가격 + 옵션가격’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이며 옵션가격이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경우 옵션가격은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0으로 계산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상품가격과 옵션가격을 조인하여 받아와 총금액을 별칭으로 지정한다.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1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SYSDATE로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예약과 동시에 생성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된다.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5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고객이 입력한 청소날짜를 받아온다.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0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 : 예약대기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(기본값), 예약완료, 예약취소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(현재 페이지는 예약대기만 출력.)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69" name="Google Shape;669;p52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 txBox="1"/>
          <p:nvPr/>
        </p:nvSpPr>
        <p:spPr>
          <a:xfrm>
            <a:off x="3685050" y="2414300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52"/>
          <p:cNvSpPr/>
          <p:nvPr/>
        </p:nvSpPr>
        <p:spPr>
          <a:xfrm>
            <a:off x="6433175" y="1060263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52"/>
          <p:cNvSpPr/>
          <p:nvPr/>
        </p:nvSpPr>
        <p:spPr>
          <a:xfrm>
            <a:off x="5558475" y="1060263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52"/>
          <p:cNvSpPr/>
          <p:nvPr/>
        </p:nvSpPr>
        <p:spPr>
          <a:xfrm>
            <a:off x="8576275" y="1060263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674" name="Google Shape;674;p52"/>
          <p:cNvSpPr/>
          <p:nvPr/>
        </p:nvSpPr>
        <p:spPr>
          <a:xfrm>
            <a:off x="4797250" y="1456671"/>
            <a:ext cx="4047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4736588" y="13446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3751501" y="1459446"/>
            <a:ext cx="5136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2"/>
          <p:cNvSpPr/>
          <p:nvPr/>
        </p:nvSpPr>
        <p:spPr>
          <a:xfrm>
            <a:off x="3694176" y="13418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52"/>
          <p:cNvSpPr/>
          <p:nvPr/>
        </p:nvSpPr>
        <p:spPr>
          <a:xfrm>
            <a:off x="5493663" y="1456675"/>
            <a:ext cx="5610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2"/>
          <p:cNvSpPr/>
          <p:nvPr/>
        </p:nvSpPr>
        <p:spPr>
          <a:xfrm>
            <a:off x="5412683" y="12957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6486675" y="1459450"/>
            <a:ext cx="542100" cy="1749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2"/>
          <p:cNvSpPr/>
          <p:nvPr/>
        </p:nvSpPr>
        <p:spPr>
          <a:xfrm>
            <a:off x="6416033" y="13418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2" name="Google Shape;682;p52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83" name="Google Shape;683;p52"/>
          <p:cNvSpPr/>
          <p:nvPr/>
        </p:nvSpPr>
        <p:spPr>
          <a:xfrm>
            <a:off x="50" y="499675"/>
            <a:ext cx="9144000" cy="5241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회원정보 관리 	|	 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52"/>
          <p:cNvSpPr/>
          <p:nvPr/>
        </p:nvSpPr>
        <p:spPr>
          <a:xfrm rot="-22102">
            <a:off x="7931537" y="5053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5" name="Google Shape;685;p52"/>
          <p:cNvSpPr/>
          <p:nvPr/>
        </p:nvSpPr>
        <p:spPr>
          <a:xfrm>
            <a:off x="7368375" y="1446700"/>
            <a:ext cx="542100" cy="1749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>
            <a:off x="7293932" y="13418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7" name="Google Shape;6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53"/>
          <p:cNvGraphicFramePr/>
          <p:nvPr/>
        </p:nvGraphicFramePr>
        <p:xfrm>
          <a:off x="73152" y="1408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275175"/>
                <a:gridCol w="457500"/>
                <a:gridCol w="555050"/>
                <a:gridCol w="442050"/>
                <a:gridCol w="552825"/>
                <a:gridCol w="1614325"/>
                <a:gridCol w="698225"/>
                <a:gridCol w="786000"/>
                <a:gridCol w="781325"/>
                <a:gridCol w="799925"/>
                <a:gridCol w="586900"/>
                <a:gridCol w="4613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4" name="Google Shape;694;p53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95" name="Google Shape;695;p53"/>
          <p:cNvSpPr/>
          <p:nvPr/>
        </p:nvSpPr>
        <p:spPr>
          <a:xfrm>
            <a:off x="-125" y="499675"/>
            <a:ext cx="9144300" cy="5241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회원정보 관리 	|	 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53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승인요청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7" name="Google Shape;697;p53"/>
          <p:cNvSpPr/>
          <p:nvPr/>
        </p:nvSpPr>
        <p:spPr>
          <a:xfrm rot="-22102">
            <a:off x="7931537" y="5053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8" name="Google Shape;698;p53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8666031" y="1716211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00" name="Google Shape;700;p53"/>
          <p:cNvSpPr/>
          <p:nvPr/>
        </p:nvSpPr>
        <p:spPr>
          <a:xfrm>
            <a:off x="8666031" y="198896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01" name="Google Shape;701;p53"/>
          <p:cNvSpPr/>
          <p:nvPr/>
        </p:nvSpPr>
        <p:spPr>
          <a:xfrm>
            <a:off x="8666031" y="2261719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02" name="Google Shape;702;p53"/>
          <p:cNvSpPr txBox="1"/>
          <p:nvPr/>
        </p:nvSpPr>
        <p:spPr>
          <a:xfrm>
            <a:off x="3434150" y="2611225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53"/>
          <p:cNvSpPr/>
          <p:nvPr/>
        </p:nvSpPr>
        <p:spPr>
          <a:xfrm>
            <a:off x="6543000" y="1096300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53"/>
          <p:cNvSpPr/>
          <p:nvPr/>
        </p:nvSpPr>
        <p:spPr>
          <a:xfrm>
            <a:off x="5668300" y="1096300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8686100" y="1096300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706" name="Google Shape;706;p53"/>
          <p:cNvSpPr/>
          <p:nvPr/>
        </p:nvSpPr>
        <p:spPr>
          <a:xfrm>
            <a:off x="3545100" y="2696425"/>
            <a:ext cx="1536300" cy="2286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3"/>
          <p:cNvSpPr/>
          <p:nvPr/>
        </p:nvSpPr>
        <p:spPr>
          <a:xfrm>
            <a:off x="5627500" y="1067213"/>
            <a:ext cx="3456300" cy="2925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3"/>
          <p:cNvSpPr/>
          <p:nvPr/>
        </p:nvSpPr>
        <p:spPr>
          <a:xfrm>
            <a:off x="5500250" y="99813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53"/>
          <p:cNvSpPr/>
          <p:nvPr/>
        </p:nvSpPr>
        <p:spPr>
          <a:xfrm>
            <a:off x="3411900" y="26326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53"/>
          <p:cNvSpPr/>
          <p:nvPr/>
        </p:nvSpPr>
        <p:spPr>
          <a:xfrm>
            <a:off x="8666025" y="1725896"/>
            <a:ext cx="372300" cy="192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>
            <a:off x="8079325" y="1455563"/>
            <a:ext cx="5136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>
            <a:off x="8549325" y="1645946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53"/>
          <p:cNvSpPr/>
          <p:nvPr/>
        </p:nvSpPr>
        <p:spPr>
          <a:xfrm>
            <a:off x="7931100" y="13594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4" name="Google Shape;714;p53"/>
          <p:cNvGraphicFramePr/>
          <p:nvPr/>
        </p:nvGraphicFramePr>
        <p:xfrm>
          <a:off x="73155" y="3099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1075"/>
                <a:gridCol w="6126950"/>
              </a:tblGrid>
              <a:tr h="191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 클릭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</a:t>
                      </a:r>
                      <a:r>
                        <a:rPr b="1" lang="en-US" sz="1000" u="sng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상세 페이지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이동한다.</a:t>
                      </a:r>
                      <a:endParaRPr b="1" sz="1000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승인요청, 승인완료 / 취소요청, 취소완료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75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버튼을 누를 시 예약 상세 내역 페이지로 이동한 수 그곳에서 승인을 완료할 수 있다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3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최대 5페이지까지 표시. 넘어갈 경우 &lt;,&gt;로 페이지 변경 ( 변경 시 &lt; 2 3 4 5 6 &gt; )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6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예약번호, 회원번호, 아이디, 이름 / 미지정시 검색어와 일치하는 값 모두 표시. 검색 클릭 시 조회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15" name="Google Shape;715;p53"/>
          <p:cNvSpPr/>
          <p:nvPr/>
        </p:nvSpPr>
        <p:spPr>
          <a:xfrm>
            <a:off x="54866" y="1736875"/>
            <a:ext cx="12885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>
            <a:off x="-11" y="16049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" name="Google Shape;7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" name="Google Shape;723;p54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승인요청 리스트 &gt; 예약 상세 내역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24" name="Google Shape;724;p54"/>
          <p:cNvGraphicFramePr/>
          <p:nvPr/>
        </p:nvGraphicFramePr>
        <p:xfrm>
          <a:off x="71465" y="13093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433400"/>
                <a:gridCol w="555900"/>
                <a:gridCol w="551600"/>
                <a:gridCol w="562075"/>
                <a:gridCol w="1750575"/>
                <a:gridCol w="573000"/>
                <a:gridCol w="1155100"/>
                <a:gridCol w="1116900"/>
                <a:gridCol w="864525"/>
                <a:gridCol w="438000"/>
              </a:tblGrid>
              <a:tr h="2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예약요청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25" name="Google Shape;725;p54"/>
          <p:cNvSpPr/>
          <p:nvPr/>
        </p:nvSpPr>
        <p:spPr>
          <a:xfrm>
            <a:off x="50" y="499675"/>
            <a:ext cx="9144000" cy="4980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회원정보 관리 	|	 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54"/>
          <p:cNvSpPr/>
          <p:nvPr/>
        </p:nvSpPr>
        <p:spPr>
          <a:xfrm rot="-20835">
            <a:off x="77201" y="103744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승인요청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7" name="Google Shape;727;p54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4"/>
          <p:cNvSpPr/>
          <p:nvPr/>
        </p:nvSpPr>
        <p:spPr>
          <a:xfrm>
            <a:off x="8675969" y="1577738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29" name="Google Shape;729;p54"/>
          <p:cNvSpPr/>
          <p:nvPr/>
        </p:nvSpPr>
        <p:spPr>
          <a:xfrm>
            <a:off x="8675969" y="1835438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30" name="Google Shape;730;p54"/>
          <p:cNvSpPr/>
          <p:nvPr/>
        </p:nvSpPr>
        <p:spPr>
          <a:xfrm>
            <a:off x="8675969" y="2093138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31" name="Google Shape;731;p54"/>
          <p:cNvSpPr/>
          <p:nvPr/>
        </p:nvSpPr>
        <p:spPr>
          <a:xfrm>
            <a:off x="8675938" y="1577738"/>
            <a:ext cx="3723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4"/>
          <p:cNvSpPr/>
          <p:nvPr/>
        </p:nvSpPr>
        <p:spPr>
          <a:xfrm>
            <a:off x="8570127" y="149583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3" name="Google Shape;733;p54"/>
          <p:cNvGraphicFramePr/>
          <p:nvPr/>
        </p:nvGraphicFramePr>
        <p:xfrm>
          <a:off x="76480" y="2492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80000"/>
                <a:gridCol w="3494700"/>
              </a:tblGrid>
              <a:tr h="3047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583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상세페이지 새로운 창으로 출력</a:t>
                      </a:r>
                      <a:endParaRPr b="1" sz="1000">
                        <a:solidFill>
                          <a:srgbClr val="FF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리스트, 예약완료 리스트, 예약취소 리스트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 다름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2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예약자명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이름, 아이디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상품명, 상품가격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1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옵션정보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옵션명, 옵션가격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 없음 표시</a:t>
                      </a:r>
                      <a:endParaRPr b="1" sz="900">
                        <a:solidFill>
                          <a:srgbClr val="FF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1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 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고객이 청소를 받는 날짜</a:t>
                      </a:r>
                      <a:endParaRPr b="1" sz="900">
                        <a:solidFill>
                          <a:srgbClr val="FF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1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버튼 클릭 시 해당 게시글이 승인요청 리스트에서 사라지고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처리되었다는 메시지와 함께 예약완료 리스트나 예약취소 리스트로 이동한다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1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처리를 취소하고 다시 승인요청 리스트로 이동한다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4" name="Google Shape;734;p54"/>
          <p:cNvGraphicFramePr/>
          <p:nvPr/>
        </p:nvGraphicFramePr>
        <p:xfrm>
          <a:off x="4282850" y="236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892950"/>
                <a:gridCol w="1837875"/>
              </a:tblGrid>
              <a:tr h="228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상세 내역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예약자명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김희재(hee)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083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: A세트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08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 : 370000원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083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옵션정보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: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08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 : 0원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 : 2023-07-16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예약요청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4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청소완료여부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35" name="Google Shape;735;p54"/>
          <p:cNvSpPr/>
          <p:nvPr/>
        </p:nvSpPr>
        <p:spPr>
          <a:xfrm>
            <a:off x="4282839" y="28489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54"/>
          <p:cNvSpPr/>
          <p:nvPr/>
        </p:nvSpPr>
        <p:spPr>
          <a:xfrm>
            <a:off x="4282839" y="3414982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4282839" y="383627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4282839" y="4114992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9" name="Google Shape;739;p54"/>
          <p:cNvCxnSpPr>
            <a:stCxn id="731" idx="1"/>
          </p:cNvCxnSpPr>
          <p:nvPr/>
        </p:nvCxnSpPr>
        <p:spPr>
          <a:xfrm flipH="1">
            <a:off x="7037938" y="1683638"/>
            <a:ext cx="1638000" cy="8355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54"/>
          <p:cNvCxnSpPr/>
          <p:nvPr/>
        </p:nvCxnSpPr>
        <p:spPr>
          <a:xfrm flipH="1" rot="10800000">
            <a:off x="2060764" y="2983937"/>
            <a:ext cx="2137800" cy="4524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54"/>
          <p:cNvCxnSpPr/>
          <p:nvPr/>
        </p:nvCxnSpPr>
        <p:spPr>
          <a:xfrm flipH="1" rot="10800000">
            <a:off x="2273814" y="3455870"/>
            <a:ext cx="1984800" cy="2658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54"/>
          <p:cNvCxnSpPr/>
          <p:nvPr/>
        </p:nvCxnSpPr>
        <p:spPr>
          <a:xfrm flipH="1" rot="10800000">
            <a:off x="3385564" y="3937365"/>
            <a:ext cx="873000" cy="252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54"/>
          <p:cNvCxnSpPr/>
          <p:nvPr/>
        </p:nvCxnSpPr>
        <p:spPr>
          <a:xfrm flipH="1" rot="10800000">
            <a:off x="3345416" y="4238600"/>
            <a:ext cx="817800" cy="99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54"/>
          <p:cNvSpPr/>
          <p:nvPr/>
        </p:nvSpPr>
        <p:spPr>
          <a:xfrm rot="-22102">
            <a:off x="7931537" y="5035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5853119" y="493015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목록</a:t>
            </a:r>
            <a:endParaRPr sz="900"/>
          </a:p>
        </p:txBody>
      </p:sp>
      <p:sp>
        <p:nvSpPr>
          <p:cNvPr id="746" name="Google Shape;746;p54"/>
          <p:cNvSpPr/>
          <p:nvPr/>
        </p:nvSpPr>
        <p:spPr>
          <a:xfrm>
            <a:off x="4959069" y="491700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승인</a:t>
            </a:r>
            <a:endParaRPr sz="900"/>
          </a:p>
        </p:txBody>
      </p:sp>
      <p:sp>
        <p:nvSpPr>
          <p:cNvPr id="747" name="Google Shape;747;p54"/>
          <p:cNvSpPr/>
          <p:nvPr/>
        </p:nvSpPr>
        <p:spPr>
          <a:xfrm>
            <a:off x="4846739" y="4873592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54"/>
          <p:cNvSpPr/>
          <p:nvPr/>
        </p:nvSpPr>
        <p:spPr>
          <a:xfrm>
            <a:off x="5751814" y="4873592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9" name="Google Shape;7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0" name="Google Shape;7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950" y="3030837"/>
            <a:ext cx="2105901" cy="70508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4"/>
          <p:cNvSpPr/>
          <p:nvPr/>
        </p:nvSpPr>
        <p:spPr>
          <a:xfrm>
            <a:off x="7037950" y="3052850"/>
            <a:ext cx="2106000" cy="705000"/>
          </a:xfrm>
          <a:prstGeom prst="rect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4"/>
          <p:cNvSpPr/>
          <p:nvPr/>
        </p:nvSpPr>
        <p:spPr>
          <a:xfrm>
            <a:off x="6931089" y="2948517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5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5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5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1" name="Google Shape;761;p55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762" name="Google Shape;7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5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5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 예약완료 리스트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9"/>
          <p:cNvGraphicFramePr/>
          <p:nvPr/>
        </p:nvGraphicFramePr>
        <p:xfrm>
          <a:off x="6648514" y="763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ID는 고정 ID만 사용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초기 ID </a:t>
                      </a:r>
                      <a:r>
                        <a:rPr b="1"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: admin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초기 PW </a:t>
                      </a:r>
                      <a:r>
                        <a:rPr b="1"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1234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ID와 PW가 일치 하지 않을 시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알림 창을 띄워, ID 혹은 PW가 일치하지 않음을 알려줌 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29"/>
          <p:cNvCxnSpPr/>
          <p:nvPr/>
        </p:nvCxnSpPr>
        <p:spPr>
          <a:xfrm>
            <a:off x="6910075" y="2525950"/>
            <a:ext cx="0" cy="7539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47" name="Google Shape;147;p29"/>
          <p:cNvGraphicFramePr/>
          <p:nvPr/>
        </p:nvGraphicFramePr>
        <p:xfrm>
          <a:off x="-5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745175"/>
                <a:gridCol w="747725"/>
                <a:gridCol w="2274250"/>
                <a:gridCol w="960400"/>
                <a:gridCol w="1902725"/>
                <a:gridCol w="655475"/>
                <a:gridCol w="1305875"/>
              </a:tblGrid>
              <a:tr h="2402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로그인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로그인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0101"/>
            <a:ext cx="4673825" cy="4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875" y="3349506"/>
            <a:ext cx="28956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>
            <a:off x="6189800" y="3349500"/>
            <a:ext cx="2895600" cy="4878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5964020" y="3199754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606575" y="2583600"/>
            <a:ext cx="3938100" cy="5592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578325" y="1822700"/>
            <a:ext cx="3966300" cy="5592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410894" y="1696204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442869" y="2470191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Google Shape;770;p56"/>
          <p:cNvGraphicFramePr/>
          <p:nvPr/>
        </p:nvGraphicFramePr>
        <p:xfrm>
          <a:off x="73152" y="1408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140025"/>
                <a:gridCol w="409000"/>
                <a:gridCol w="496225"/>
                <a:gridCol w="395200"/>
                <a:gridCol w="494225"/>
                <a:gridCol w="1227875"/>
                <a:gridCol w="455300"/>
                <a:gridCol w="699575"/>
                <a:gridCol w="610375"/>
                <a:gridCol w="760325"/>
                <a:gridCol w="955025"/>
                <a:gridCol w="909850"/>
                <a:gridCol w="457625"/>
              </a:tblGrid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완료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1" name="Google Shape;771;p56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1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예약완료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72" name="Google Shape;772;p56"/>
          <p:cNvSpPr/>
          <p:nvPr/>
        </p:nvSpPr>
        <p:spPr>
          <a:xfrm>
            <a:off x="50" y="499675"/>
            <a:ext cx="9144000" cy="5241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회원정보 관리 	|	 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56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예약완료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774" name="Google Shape;774;p56"/>
          <p:cNvGraphicFramePr/>
          <p:nvPr/>
        </p:nvGraphicFramePr>
        <p:xfrm>
          <a:off x="76480" y="3131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85275"/>
                <a:gridCol w="5905975"/>
              </a:tblGrid>
              <a:tr h="254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3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 리스트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예약현황 =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'예약완료'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 리스트만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 내림차순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10개까지 표시.</a:t>
                      </a:r>
                      <a:endParaRPr b="1" sz="1000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예약대기(기본값),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예약취소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(현재 페이지는 예약완료만 표시함.)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청소완료여부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N(기본값), Y 로 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9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해당 게시글 상세정보 페이지로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드롭다운. 예약번호, 회원번호 / 미지정시 일치하는 값 모두 표시. 검색 클릭 시 조회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56"/>
          <p:cNvSpPr/>
          <p:nvPr/>
        </p:nvSpPr>
        <p:spPr>
          <a:xfrm rot="-22080">
            <a:off x="7930287" y="503571"/>
            <a:ext cx="12144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6" name="Google Shape;776;p56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6"/>
          <p:cNvSpPr/>
          <p:nvPr/>
        </p:nvSpPr>
        <p:spPr>
          <a:xfrm>
            <a:off x="8668512" y="167652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778" name="Google Shape;778;p56"/>
          <p:cNvSpPr/>
          <p:nvPr/>
        </p:nvSpPr>
        <p:spPr>
          <a:xfrm>
            <a:off x="8668512" y="193422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779" name="Google Shape;779;p56"/>
          <p:cNvSpPr/>
          <p:nvPr/>
        </p:nvSpPr>
        <p:spPr>
          <a:xfrm>
            <a:off x="8668512" y="2191925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780" name="Google Shape;780;p56"/>
          <p:cNvSpPr txBox="1"/>
          <p:nvPr/>
        </p:nvSpPr>
        <p:spPr>
          <a:xfrm>
            <a:off x="3685050" y="2414300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56"/>
          <p:cNvSpPr/>
          <p:nvPr/>
        </p:nvSpPr>
        <p:spPr>
          <a:xfrm>
            <a:off x="6542975" y="1071375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56"/>
          <p:cNvSpPr/>
          <p:nvPr/>
        </p:nvSpPr>
        <p:spPr>
          <a:xfrm>
            <a:off x="5668275" y="1071375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56"/>
          <p:cNvSpPr/>
          <p:nvPr/>
        </p:nvSpPr>
        <p:spPr>
          <a:xfrm>
            <a:off x="8686075" y="1071375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784" name="Google Shape;784;p56"/>
          <p:cNvSpPr/>
          <p:nvPr/>
        </p:nvSpPr>
        <p:spPr>
          <a:xfrm>
            <a:off x="7854696" y="1458462"/>
            <a:ext cx="6999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6"/>
          <p:cNvSpPr/>
          <p:nvPr/>
        </p:nvSpPr>
        <p:spPr>
          <a:xfrm>
            <a:off x="6113460" y="1475000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850400" y="1060704"/>
            <a:ext cx="14112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757100" y="9881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56"/>
          <p:cNvSpPr/>
          <p:nvPr/>
        </p:nvSpPr>
        <p:spPr>
          <a:xfrm>
            <a:off x="8668500" y="1686437"/>
            <a:ext cx="372300" cy="192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6006645" y="14005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56"/>
          <p:cNvSpPr/>
          <p:nvPr/>
        </p:nvSpPr>
        <p:spPr>
          <a:xfrm>
            <a:off x="7763256" y="1353312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56"/>
          <p:cNvSpPr/>
          <p:nvPr/>
        </p:nvSpPr>
        <p:spPr>
          <a:xfrm>
            <a:off x="8554600" y="16078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56"/>
          <p:cNvSpPr/>
          <p:nvPr/>
        </p:nvSpPr>
        <p:spPr>
          <a:xfrm>
            <a:off x="5627475" y="1042288"/>
            <a:ext cx="3456300" cy="2925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6"/>
          <p:cNvSpPr/>
          <p:nvPr/>
        </p:nvSpPr>
        <p:spPr>
          <a:xfrm>
            <a:off x="5522475" y="10237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4" name="Google Shape;7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" name="Google Shape;800;p57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676675"/>
                <a:gridCol w="756450"/>
                <a:gridCol w="2000525"/>
                <a:gridCol w="1154700"/>
                <a:gridCol w="2191825"/>
                <a:gridCol w="577925"/>
                <a:gridCol w="1233525"/>
              </a:tblGrid>
              <a:tr h="2551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예약완료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801" name="Google Shape;8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125"/>
            <a:ext cx="4025949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7"/>
          <p:cNvSpPr/>
          <p:nvPr/>
        </p:nvSpPr>
        <p:spPr>
          <a:xfrm>
            <a:off x="1275579" y="4765350"/>
            <a:ext cx="750600" cy="201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7"/>
          <p:cNvSpPr/>
          <p:nvPr/>
        </p:nvSpPr>
        <p:spPr>
          <a:xfrm>
            <a:off x="2665995" y="4749250"/>
            <a:ext cx="318600" cy="192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7"/>
          <p:cNvSpPr/>
          <p:nvPr/>
        </p:nvSpPr>
        <p:spPr>
          <a:xfrm>
            <a:off x="2174194" y="4765347"/>
            <a:ext cx="343800" cy="201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5" name="Google Shape;805;p57"/>
          <p:cNvGraphicFramePr/>
          <p:nvPr/>
        </p:nvGraphicFramePr>
        <p:xfrm>
          <a:off x="6556444" y="148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91875"/>
                <a:gridCol w="1827350"/>
              </a:tblGrid>
              <a:tr h="2932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50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1</a:t>
                      </a:r>
                      <a:r>
                        <a:rPr lang="en-US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완료여부수정 버튼을 클릭 시 해당 게시글의 청소완료 여부의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Y / N 이 수정된다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11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복구 버튼을 클릭 시 해당 게시글이 다시 승인 요청 게시판으로 이동된다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36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버튼을 클릭 시 진행사항을 멈추고 다시 예약완료 리스트로 돌아간다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06" name="Google Shape;806;p57"/>
          <p:cNvSpPr/>
          <p:nvPr/>
        </p:nvSpPr>
        <p:spPr>
          <a:xfrm>
            <a:off x="1203700" y="46663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57"/>
          <p:cNvSpPr/>
          <p:nvPr/>
        </p:nvSpPr>
        <p:spPr>
          <a:xfrm>
            <a:off x="2092463" y="46389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57"/>
          <p:cNvSpPr/>
          <p:nvPr/>
        </p:nvSpPr>
        <p:spPr>
          <a:xfrm>
            <a:off x="2572350" y="46389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9" name="Google Shape;80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4050"/>
            <a:ext cx="9143999" cy="55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525" y="1308225"/>
            <a:ext cx="922606" cy="11369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1" name="Google Shape;81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19" y="1308225"/>
            <a:ext cx="922606" cy="11369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2" name="Google Shape;812;p57"/>
          <p:cNvSpPr/>
          <p:nvPr/>
        </p:nvSpPr>
        <p:spPr>
          <a:xfrm>
            <a:off x="6738950" y="1929064"/>
            <a:ext cx="213300" cy="192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3" name="Google Shape;813;p57"/>
          <p:cNvCxnSpPr/>
          <p:nvPr/>
        </p:nvCxnSpPr>
        <p:spPr>
          <a:xfrm flipH="1" rot="10800000">
            <a:off x="5213254" y="1876675"/>
            <a:ext cx="2742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8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8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8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8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2" name="Google Shape;822;p58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823" name="Google Shape;82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8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8"/>
          <p:cNvSpPr/>
          <p:nvPr/>
        </p:nvSpPr>
        <p:spPr>
          <a:xfrm>
            <a:off x="1471300" y="1866325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 예약취소 리스트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" name="Google Shape;831;p59"/>
          <p:cNvGraphicFramePr/>
          <p:nvPr/>
        </p:nvGraphicFramePr>
        <p:xfrm>
          <a:off x="73152" y="1408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{B6459531-B748-4AAA-B8A1-C6AB4BC6924E}</a:tableStyleId>
              </a:tblPr>
              <a:tblGrid>
                <a:gridCol w="1171900"/>
                <a:gridCol w="420450"/>
                <a:gridCol w="510100"/>
                <a:gridCol w="406250"/>
                <a:gridCol w="508050"/>
                <a:gridCol w="1262200"/>
                <a:gridCol w="468025"/>
                <a:gridCol w="719150"/>
                <a:gridCol w="627450"/>
                <a:gridCol w="627450"/>
                <a:gridCol w="781575"/>
                <a:gridCol w="981725"/>
                <a:gridCol w="470425"/>
              </a:tblGrid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예약주소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총금액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취소일자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18000001230710121651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yang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성동구 왕십리로 315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2023-08-07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30000002230711172903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양천구 목동로 203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2023-07-21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2023-08-07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18000006230712131129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layla3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강남대로84길 15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450000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2023-07-12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2023-07-17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2023-08-07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" name="Google Shape;832;p59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50"/>
                <a:gridCol w="676650"/>
                <a:gridCol w="756425"/>
                <a:gridCol w="2000450"/>
                <a:gridCol w="1154675"/>
                <a:gridCol w="2191750"/>
                <a:gridCol w="577900"/>
                <a:gridCol w="123347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예약취소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33" name="Google Shape;833;p59"/>
          <p:cNvSpPr/>
          <p:nvPr/>
        </p:nvSpPr>
        <p:spPr>
          <a:xfrm rot="-20835">
            <a:off x="360401" y="1056297"/>
            <a:ext cx="2376044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예약취소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850400" y="1060704"/>
            <a:ext cx="1411200" cy="2118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5" name="Google Shape;835;p59"/>
          <p:cNvGraphicFramePr/>
          <p:nvPr/>
        </p:nvGraphicFramePr>
        <p:xfrm>
          <a:off x="96555" y="2825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71500"/>
                <a:gridCol w="5776650"/>
              </a:tblGrid>
              <a:tr h="124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37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 리스트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예약현황 =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'예약취소'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 리스트만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예약취소일자 내림차순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rgbClr val="FF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10개까지 표시.</a:t>
                      </a:r>
                      <a:endParaRPr b="1" sz="1000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취소일자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승인요청 리스트에서 취소요청 승인시 생성된 날짜정보를 받아온다.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6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예약대기(기본값), 예약완료,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(현재 페이지는 예약취소만 표시함.)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드롭다운. 예약번호, 회원번호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미지정시 검색어와 일치하는 값 모두 표시. 검색 클릭 시 조회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6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5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클릭 시 해당 게시글의 상세 페이지로 이동합니다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836" name="Google Shape;836;p59"/>
          <p:cNvSpPr txBox="1"/>
          <p:nvPr/>
        </p:nvSpPr>
        <p:spPr>
          <a:xfrm>
            <a:off x="1913375" y="-422850"/>
            <a:ext cx="274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 txBox="1"/>
          <p:nvPr/>
        </p:nvSpPr>
        <p:spPr>
          <a:xfrm>
            <a:off x="3685050" y="2414300"/>
            <a:ext cx="1773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 </a:t>
            </a:r>
            <a:r>
              <a:rPr b="1" lang="en-US" sz="1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&gt;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59"/>
          <p:cNvSpPr/>
          <p:nvPr/>
        </p:nvSpPr>
        <p:spPr>
          <a:xfrm>
            <a:off x="6501400" y="1096300"/>
            <a:ext cx="20544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검색어를 입력해주세요.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59"/>
          <p:cNvSpPr/>
          <p:nvPr/>
        </p:nvSpPr>
        <p:spPr>
          <a:xfrm>
            <a:off x="5626700" y="1096300"/>
            <a:ext cx="786000" cy="23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카테고리 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59"/>
          <p:cNvSpPr/>
          <p:nvPr/>
        </p:nvSpPr>
        <p:spPr>
          <a:xfrm>
            <a:off x="8644500" y="1096300"/>
            <a:ext cx="372300" cy="2373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</a:t>
            </a:r>
            <a:endParaRPr sz="1000"/>
          </a:p>
        </p:txBody>
      </p:sp>
      <p:sp>
        <p:nvSpPr>
          <p:cNvPr id="841" name="Google Shape;841;p59"/>
          <p:cNvSpPr/>
          <p:nvPr/>
        </p:nvSpPr>
        <p:spPr>
          <a:xfrm>
            <a:off x="6954892" y="1475650"/>
            <a:ext cx="4932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757100" y="9881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59"/>
          <p:cNvSpPr/>
          <p:nvPr/>
        </p:nvSpPr>
        <p:spPr>
          <a:xfrm>
            <a:off x="6868152" y="135042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59"/>
          <p:cNvSpPr/>
          <p:nvPr/>
        </p:nvSpPr>
        <p:spPr>
          <a:xfrm>
            <a:off x="6201678" y="1475650"/>
            <a:ext cx="531000" cy="1494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9"/>
          <p:cNvSpPr/>
          <p:nvPr/>
        </p:nvSpPr>
        <p:spPr>
          <a:xfrm>
            <a:off x="6090576" y="1408175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59"/>
          <p:cNvSpPr/>
          <p:nvPr/>
        </p:nvSpPr>
        <p:spPr>
          <a:xfrm>
            <a:off x="5585900" y="1067213"/>
            <a:ext cx="3456300" cy="2925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9"/>
          <p:cNvSpPr/>
          <p:nvPr/>
        </p:nvSpPr>
        <p:spPr>
          <a:xfrm>
            <a:off x="50" y="499675"/>
            <a:ext cx="9144000" cy="5241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lang="en-US" sz="1500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회원정보 관리 	|	 </a:t>
            </a: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예약정보 관리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| 	게시판관리 </a:t>
            </a:r>
            <a:endParaRPr i="0" sz="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p59"/>
          <p:cNvSpPr/>
          <p:nvPr/>
        </p:nvSpPr>
        <p:spPr>
          <a:xfrm rot="-22102">
            <a:off x="7931537" y="503564"/>
            <a:ext cx="12132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8613337" y="171345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850" name="Google Shape;850;p59"/>
          <p:cNvSpPr/>
          <p:nvPr/>
        </p:nvSpPr>
        <p:spPr>
          <a:xfrm>
            <a:off x="8613337" y="198625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851" name="Google Shape;851;p59"/>
          <p:cNvSpPr/>
          <p:nvPr/>
        </p:nvSpPr>
        <p:spPr>
          <a:xfrm>
            <a:off x="8613337" y="2259050"/>
            <a:ext cx="372300" cy="211800"/>
          </a:xfrm>
          <a:prstGeom prst="flowChartAlternateProcess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수정</a:t>
            </a:r>
            <a:endParaRPr sz="900"/>
          </a:p>
        </p:txBody>
      </p:sp>
      <p:sp>
        <p:nvSpPr>
          <p:cNvPr id="852" name="Google Shape;852;p59"/>
          <p:cNvSpPr/>
          <p:nvPr/>
        </p:nvSpPr>
        <p:spPr>
          <a:xfrm>
            <a:off x="8593225" y="1713400"/>
            <a:ext cx="372300" cy="192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3" name="Google Shape;8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4" name="Google Shape;854;p59"/>
          <p:cNvSpPr/>
          <p:nvPr/>
        </p:nvSpPr>
        <p:spPr>
          <a:xfrm>
            <a:off x="8465252" y="162505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59"/>
          <p:cNvSpPr/>
          <p:nvPr/>
        </p:nvSpPr>
        <p:spPr>
          <a:xfrm>
            <a:off x="5458650" y="998138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" name="Google Shape;861;p60"/>
          <p:cNvGraphicFramePr/>
          <p:nvPr/>
        </p:nvGraphicFramePr>
        <p:xfrm>
          <a:off x="0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50"/>
                <a:gridCol w="676650"/>
                <a:gridCol w="756425"/>
                <a:gridCol w="2000450"/>
                <a:gridCol w="1154675"/>
                <a:gridCol w="2191750"/>
                <a:gridCol w="577900"/>
                <a:gridCol w="1233475"/>
              </a:tblGrid>
              <a:tr h="255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메인 페이지 / 0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예약정보관리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메인 페이지 &gt;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관리 &gt; 예약취소 리스트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862" name="Google Shape;8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6340"/>
            <a:ext cx="4578303" cy="431476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60"/>
          <p:cNvSpPr/>
          <p:nvPr/>
        </p:nvSpPr>
        <p:spPr>
          <a:xfrm>
            <a:off x="1962223" y="4760322"/>
            <a:ext cx="354600" cy="201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0"/>
          <p:cNvSpPr/>
          <p:nvPr/>
        </p:nvSpPr>
        <p:spPr>
          <a:xfrm>
            <a:off x="2500998" y="4760322"/>
            <a:ext cx="354600" cy="201000"/>
          </a:xfrm>
          <a:prstGeom prst="flowChartAlternateProcess">
            <a:avLst/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866075" y="46732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60"/>
          <p:cNvSpPr/>
          <p:nvPr/>
        </p:nvSpPr>
        <p:spPr>
          <a:xfrm>
            <a:off x="2394850" y="4673200"/>
            <a:ext cx="145800" cy="14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7" name="Google Shape;867;p60"/>
          <p:cNvGraphicFramePr/>
          <p:nvPr/>
        </p:nvGraphicFramePr>
        <p:xfrm>
          <a:off x="6556444" y="148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91875"/>
                <a:gridCol w="1827350"/>
              </a:tblGrid>
              <a:tr h="2932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11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복구 버튼을 클릭 시 해당 게시글이 다시 승인 요청 게시판으로 이동된다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36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버튼을 클릭 시 진행사항을 멈추고 다시 예약취소 리스트로 돌아간다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1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1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1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1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76" name="Google Shape;876;p61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877" name="Google Shape;87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1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1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2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2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2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2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8" name="Google Shape;888;p62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889" name="Google Shape;8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2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2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82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AutoNum type="arabicPeriod"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" name="Google Shape;897;p63"/>
          <p:cNvGraphicFramePr/>
          <p:nvPr/>
        </p:nvGraphicFramePr>
        <p:xfrm>
          <a:off x="781497" y="2331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56125"/>
                <a:gridCol w="3622425"/>
                <a:gridCol w="1017100"/>
              </a:tblGrid>
              <a:tr h="35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 제목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5월 사이트 점검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2023-05-15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4월 예약마감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23-04-12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3월 예약마감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23-03-01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2월 휴무일</a:t>
                      </a:r>
                      <a:endParaRPr b="0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23-02-12</a:t>
                      </a:r>
                      <a:endParaRPr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1월 사이트 긴급점검</a:t>
                      </a:r>
                      <a:endParaRPr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  <a:r>
                        <a:rPr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23-01-01</a:t>
                      </a:r>
                      <a:endParaRPr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pSp>
        <p:nvGrpSpPr>
          <p:cNvPr id="898" name="Google Shape;898;p63"/>
          <p:cNvGrpSpPr/>
          <p:nvPr/>
        </p:nvGrpSpPr>
        <p:grpSpPr>
          <a:xfrm>
            <a:off x="2187696" y="4848851"/>
            <a:ext cx="2938862" cy="294642"/>
            <a:chOff x="5794844" y="3712635"/>
            <a:chExt cx="2938862" cy="294642"/>
          </a:xfrm>
        </p:grpSpPr>
        <p:pic>
          <p:nvPicPr>
            <p:cNvPr id="899" name="Google Shape;899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900" name="Google Shape;900;p63"/>
            <p:cNvSpPr/>
            <p:nvPr/>
          </p:nvSpPr>
          <p:spPr>
            <a:xfrm>
              <a:off x="6340524" y="3746793"/>
              <a:ext cx="240000" cy="2139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FFFFFF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graphicFrame>
        <p:nvGraphicFramePr>
          <p:cNvPr id="901" name="Google Shape;901;p63"/>
          <p:cNvGraphicFramePr/>
          <p:nvPr/>
        </p:nvGraphicFramePr>
        <p:xfrm>
          <a:off x="7153194" y="1791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532250"/>
                <a:gridCol w="1405725"/>
              </a:tblGrid>
              <a:tr h="2290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39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1</a:t>
                      </a:r>
                      <a:r>
                        <a:rPr lang="en-US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글 제</a:t>
                      </a: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목 클릭 시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상세페이지로</a:t>
                      </a: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15자까지 표시되며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넘어간 내용은 ...으로 표시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89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- 한 페이지에 보여질 글 번호 수는 5개로 하단의 숫자 2를 클릭하면 번호 6부터 11까지의 리스트를 보여줌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- 방향 버튼 으로 다음 글을 보여줌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0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작성할 수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있는 페이지로 이동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4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검색창에 글 제목만 입력 시 해당 게시글로 이동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77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관리에 마우스를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가져가면 dropdown으로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목록이 나오며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클릭 시 해당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게시판으로 이동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02" name="Google Shape;902;p63"/>
          <p:cNvSpPr/>
          <p:nvPr/>
        </p:nvSpPr>
        <p:spPr>
          <a:xfrm>
            <a:off x="781505" y="1859801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글쓰기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3"/>
          <p:cNvSpPr/>
          <p:nvPr/>
        </p:nvSpPr>
        <p:spPr>
          <a:xfrm>
            <a:off x="325" y="479200"/>
            <a:ext cx="9142800" cy="5823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|	</a:t>
            </a:r>
            <a:r>
              <a:rPr b="1" i="0" lang="en-US" sz="8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|	 예약정보 관리 	| 	</a:t>
            </a: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게시판관리</a:t>
            </a: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4" name="Google Shape;904;p63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5" name="Google Shape;905;p63"/>
          <p:cNvSpPr/>
          <p:nvPr/>
        </p:nvSpPr>
        <p:spPr>
          <a:xfrm>
            <a:off x="2714407" y="4657591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3"/>
          <p:cNvSpPr/>
          <p:nvPr/>
        </p:nvSpPr>
        <p:spPr>
          <a:xfrm>
            <a:off x="680107" y="173377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3"/>
          <p:cNvSpPr/>
          <p:nvPr/>
        </p:nvSpPr>
        <p:spPr>
          <a:xfrm>
            <a:off x="1637625" y="2340358"/>
            <a:ext cx="3622500" cy="2244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3"/>
          <p:cNvSpPr/>
          <p:nvPr/>
        </p:nvSpPr>
        <p:spPr>
          <a:xfrm>
            <a:off x="2737525" y="4888475"/>
            <a:ext cx="239100" cy="226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3"/>
          <p:cNvSpPr/>
          <p:nvPr/>
        </p:nvSpPr>
        <p:spPr>
          <a:xfrm>
            <a:off x="781500" y="1865496"/>
            <a:ext cx="942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3"/>
          <p:cNvSpPr/>
          <p:nvPr/>
        </p:nvSpPr>
        <p:spPr>
          <a:xfrm>
            <a:off x="3678580" y="1999646"/>
            <a:ext cx="1956900" cy="1494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Gulim"/>
                <a:ea typeface="Gulim"/>
                <a:cs typeface="Gulim"/>
                <a:sym typeface="Gulim"/>
              </a:rPr>
              <a:t>글 제목으로 검색 가능합니다</a:t>
            </a:r>
            <a:endParaRPr b="0" i="0" sz="700" u="none" cap="none" strike="noStrike">
              <a:solidFill>
                <a:srgbClr val="6666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1" name="Google Shape;911;p63"/>
          <p:cNvSpPr/>
          <p:nvPr/>
        </p:nvSpPr>
        <p:spPr>
          <a:xfrm>
            <a:off x="3487180" y="1912046"/>
            <a:ext cx="2819400" cy="324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3381387" y="177012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3" name="Google Shape;913;p63"/>
          <p:cNvGraphicFramePr/>
          <p:nvPr/>
        </p:nvGraphicFramePr>
        <p:xfrm>
          <a:off x="-5" y="-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공지사항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공지사항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공지사항 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14" name="Google Shape;914;p63"/>
          <p:cNvSpPr/>
          <p:nvPr/>
        </p:nvSpPr>
        <p:spPr>
          <a:xfrm>
            <a:off x="5740817" y="1966633"/>
            <a:ext cx="5220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검색</a:t>
            </a:r>
            <a:endParaRPr sz="800"/>
          </a:p>
        </p:txBody>
      </p:sp>
      <p:pic>
        <p:nvPicPr>
          <p:cNvPr id="915" name="Google Shape;91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125" y="1080874"/>
            <a:ext cx="175855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7" name="Google Shape;917;p63"/>
          <p:cNvSpPr/>
          <p:nvPr/>
        </p:nvSpPr>
        <p:spPr>
          <a:xfrm>
            <a:off x="5698200" y="1061500"/>
            <a:ext cx="1758600" cy="729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3"/>
          <p:cNvSpPr/>
          <p:nvPr/>
        </p:nvSpPr>
        <p:spPr>
          <a:xfrm>
            <a:off x="5544307" y="967604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5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63"/>
          <p:cNvSpPr/>
          <p:nvPr/>
        </p:nvSpPr>
        <p:spPr>
          <a:xfrm rot="-20889">
            <a:off x="2584851" y="13330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공지사항 게시판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0" name="Google Shape;920;p63"/>
          <p:cNvSpPr/>
          <p:nvPr/>
        </p:nvSpPr>
        <p:spPr>
          <a:xfrm>
            <a:off x="1461907" y="218204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4"/>
          <p:cNvSpPr/>
          <p:nvPr/>
        </p:nvSpPr>
        <p:spPr>
          <a:xfrm>
            <a:off x="1924692" y="4193518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800"/>
              <a:t>글쓰기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4"/>
          <p:cNvSpPr/>
          <p:nvPr/>
        </p:nvSpPr>
        <p:spPr>
          <a:xfrm>
            <a:off x="2961358" y="4193511"/>
            <a:ext cx="7608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목록</a:t>
            </a:r>
            <a:endParaRPr b="1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4"/>
          <p:cNvSpPr txBox="1"/>
          <p:nvPr/>
        </p:nvSpPr>
        <p:spPr>
          <a:xfrm>
            <a:off x="791299" y="1132975"/>
            <a:ext cx="22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/>
              <a:t>공지사항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/>
              <a:t>등록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페이지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9" name="Google Shape;929;p64"/>
          <p:cNvGraphicFramePr/>
          <p:nvPr/>
        </p:nvGraphicFramePr>
        <p:xfrm>
          <a:off x="6700181" y="1735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468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71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글쓰기 버튼을 누르면 해당 게시글이 공지사항 리스트에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올라간다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17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</a:t>
                      </a: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버튼 클릭 시 문의 게시판 전체 리스</a:t>
                      </a: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트</a:t>
                      </a: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 돌아 갑니다.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64"/>
          <p:cNvSpPr/>
          <p:nvPr/>
        </p:nvSpPr>
        <p:spPr>
          <a:xfrm>
            <a:off x="2264907" y="446826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4"/>
          <p:cNvSpPr/>
          <p:nvPr/>
        </p:nvSpPr>
        <p:spPr>
          <a:xfrm>
            <a:off x="3210657" y="446826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4"/>
          <p:cNvSpPr/>
          <p:nvPr/>
        </p:nvSpPr>
        <p:spPr>
          <a:xfrm>
            <a:off x="2961350" y="4193488"/>
            <a:ext cx="760800" cy="226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4"/>
          <p:cNvSpPr/>
          <p:nvPr/>
        </p:nvSpPr>
        <p:spPr>
          <a:xfrm>
            <a:off x="1924700" y="4199213"/>
            <a:ext cx="942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4" name="Google Shape;934;p64"/>
          <p:cNvGraphicFramePr/>
          <p:nvPr/>
        </p:nvGraphicFramePr>
        <p:xfrm>
          <a:off x="791224" y="15880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52275"/>
                <a:gridCol w="3111150"/>
              </a:tblGrid>
              <a:tr h="20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제목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사이트 점검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5" name="Google Shape;935;p64"/>
          <p:cNvGraphicFramePr/>
          <p:nvPr/>
        </p:nvGraphicFramePr>
        <p:xfrm>
          <a:off x="791223" y="1816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52275"/>
                <a:gridCol w="3111150"/>
              </a:tblGrid>
              <a:tr h="224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내용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16일 ~ 30일동안 사이트 점검합니다.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936" name="Google Shape;936;p64"/>
          <p:cNvSpPr/>
          <p:nvPr/>
        </p:nvSpPr>
        <p:spPr>
          <a:xfrm>
            <a:off x="325" y="479200"/>
            <a:ext cx="9142800" cy="5589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7" name="Google Shape;937;p64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38" name="Google Shape;938;p64"/>
          <p:cNvGraphicFramePr/>
          <p:nvPr/>
        </p:nvGraphicFramePr>
        <p:xfrm>
          <a:off x="-5" y="-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공지사항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공지사항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공지사항 &gt; 공지사항 상세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939" name="Google Shape;93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5"/>
          <p:cNvSpPr/>
          <p:nvPr/>
        </p:nvSpPr>
        <p:spPr>
          <a:xfrm>
            <a:off x="2917805" y="4193518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800"/>
              <a:t>목록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5"/>
          <p:cNvSpPr/>
          <p:nvPr/>
        </p:nvSpPr>
        <p:spPr>
          <a:xfrm>
            <a:off x="1985133" y="4193536"/>
            <a:ext cx="7608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수정</a:t>
            </a:r>
            <a:endParaRPr b="1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5"/>
          <p:cNvSpPr txBox="1"/>
          <p:nvPr/>
        </p:nvSpPr>
        <p:spPr>
          <a:xfrm>
            <a:off x="791299" y="1132975"/>
            <a:ext cx="22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/>
              <a:t>공지사항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상세 페이지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8" name="Google Shape;948;p65"/>
          <p:cNvGraphicFramePr/>
          <p:nvPr/>
        </p:nvGraphicFramePr>
        <p:xfrm>
          <a:off x="6700181" y="1735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2745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버튼을 누르면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페이지로 이동합니다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리스트로 돌아가기 버튼 클릭 시 문의 게시판 전체 리스</a:t>
                      </a: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트</a:t>
                      </a:r>
                      <a:r>
                        <a:rPr b="1"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 돌아 갑니다.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49" name="Google Shape;949;p65"/>
          <p:cNvSpPr/>
          <p:nvPr/>
        </p:nvSpPr>
        <p:spPr>
          <a:xfrm>
            <a:off x="2264907" y="446826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5"/>
          <p:cNvSpPr/>
          <p:nvPr/>
        </p:nvSpPr>
        <p:spPr>
          <a:xfrm>
            <a:off x="3285932" y="439696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5"/>
          <p:cNvSpPr/>
          <p:nvPr/>
        </p:nvSpPr>
        <p:spPr>
          <a:xfrm>
            <a:off x="1985125" y="4193488"/>
            <a:ext cx="760800" cy="226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5"/>
          <p:cNvSpPr/>
          <p:nvPr/>
        </p:nvSpPr>
        <p:spPr>
          <a:xfrm>
            <a:off x="2917800" y="4199213"/>
            <a:ext cx="942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3" name="Google Shape;953;p65"/>
          <p:cNvGraphicFramePr/>
          <p:nvPr/>
        </p:nvGraphicFramePr>
        <p:xfrm>
          <a:off x="791224" y="1337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21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게시글 </a:t>
                      </a:r>
                      <a:r>
                        <a:rPr lang="en-US" sz="900" u="none" cap="none" strike="noStrike"/>
                        <a:t>번호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4" name="Google Shape;954;p65"/>
          <p:cNvGraphicFramePr/>
          <p:nvPr/>
        </p:nvGraphicFramePr>
        <p:xfrm>
          <a:off x="791224" y="1565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제목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사이트 점검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5" name="Google Shape;955;p65"/>
          <p:cNvGraphicFramePr/>
          <p:nvPr/>
        </p:nvGraphicFramePr>
        <p:xfrm>
          <a:off x="791223" y="1886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19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내용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16일 ~ 30일동안 사이트 점검합니다.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956" name="Google Shape;956;p65"/>
          <p:cNvSpPr/>
          <p:nvPr/>
        </p:nvSpPr>
        <p:spPr>
          <a:xfrm>
            <a:off x="325" y="479200"/>
            <a:ext cx="9142800" cy="5370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7" name="Google Shape;957;p65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58" name="Google Shape;958;p65"/>
          <p:cNvGraphicFramePr/>
          <p:nvPr/>
        </p:nvGraphicFramePr>
        <p:xfrm>
          <a:off x="-5" y="-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공지사항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공지사항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공지사항 &gt; 공지사항 상세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959" name="Google Shape;9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6"/>
          <p:cNvSpPr/>
          <p:nvPr/>
        </p:nvSpPr>
        <p:spPr>
          <a:xfrm>
            <a:off x="1505842" y="4245280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편집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6"/>
          <p:cNvSpPr/>
          <p:nvPr/>
        </p:nvSpPr>
        <p:spPr>
          <a:xfrm>
            <a:off x="2542196" y="4245273"/>
            <a:ext cx="7608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삭제</a:t>
            </a:r>
            <a:endParaRPr b="1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6"/>
          <p:cNvSpPr txBox="1"/>
          <p:nvPr/>
        </p:nvSpPr>
        <p:spPr>
          <a:xfrm>
            <a:off x="791225" y="1121753"/>
            <a:ext cx="22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/>
              <a:t>공지사항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/>
              <a:t>수정 페이지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8" name="Google Shape;968;p66"/>
          <p:cNvGraphicFramePr/>
          <p:nvPr/>
        </p:nvGraphicFramePr>
        <p:xfrm>
          <a:off x="6302356" y="2022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2183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4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편집 버튼을 누르면 글을 편집할 수 있습니다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버튼을 누르면 해당 공지사항 게시글이 삭제되고 공지사항 페이지로 이동된다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리스트로 돌아가기를 누르면 수정사항이 완료되지 않은 채 공지사항 페이지로 다시 돌아갑니다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969" name="Google Shape;969;p66"/>
          <p:cNvSpPr/>
          <p:nvPr/>
        </p:nvSpPr>
        <p:spPr>
          <a:xfrm>
            <a:off x="1846057" y="45361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6"/>
          <p:cNvSpPr/>
          <p:nvPr/>
        </p:nvSpPr>
        <p:spPr>
          <a:xfrm>
            <a:off x="2791495" y="45361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6"/>
          <p:cNvSpPr/>
          <p:nvPr/>
        </p:nvSpPr>
        <p:spPr>
          <a:xfrm>
            <a:off x="1505850" y="4245275"/>
            <a:ext cx="942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6"/>
          <p:cNvSpPr/>
          <p:nvPr/>
        </p:nvSpPr>
        <p:spPr>
          <a:xfrm>
            <a:off x="2542188" y="4245275"/>
            <a:ext cx="7608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6"/>
          <p:cNvSpPr/>
          <p:nvPr/>
        </p:nvSpPr>
        <p:spPr>
          <a:xfrm>
            <a:off x="-900" y="479200"/>
            <a:ext cx="9144000" cy="5370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4" name="Google Shape;974;p66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75" name="Google Shape;975;p66"/>
          <p:cNvGraphicFramePr/>
          <p:nvPr/>
        </p:nvGraphicFramePr>
        <p:xfrm>
          <a:off x="-5" y="-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공지사항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공지사항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공지사항 &gt; 공지사항 상세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76" name="Google Shape;976;p66"/>
          <p:cNvSpPr/>
          <p:nvPr/>
        </p:nvSpPr>
        <p:spPr>
          <a:xfrm>
            <a:off x="3396730" y="4245268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800"/>
              <a:t>목록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6"/>
          <p:cNvSpPr/>
          <p:nvPr/>
        </p:nvSpPr>
        <p:spPr>
          <a:xfrm>
            <a:off x="3689582" y="452001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6"/>
          <p:cNvSpPr/>
          <p:nvPr/>
        </p:nvSpPr>
        <p:spPr>
          <a:xfrm>
            <a:off x="3396750" y="4250963"/>
            <a:ext cx="942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9" name="Google Shape;979;p66"/>
          <p:cNvGraphicFramePr/>
          <p:nvPr/>
        </p:nvGraphicFramePr>
        <p:xfrm>
          <a:off x="791224" y="1337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21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게시글 </a:t>
                      </a:r>
                      <a:r>
                        <a:rPr lang="en-US" sz="900" u="none" cap="none" strike="noStrike"/>
                        <a:t>번호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0" name="Google Shape;980;p66"/>
          <p:cNvGraphicFramePr/>
          <p:nvPr/>
        </p:nvGraphicFramePr>
        <p:xfrm>
          <a:off x="791224" y="1565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제목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사이트 점검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1" name="Google Shape;981;p66"/>
          <p:cNvGraphicFramePr/>
          <p:nvPr/>
        </p:nvGraphicFramePr>
        <p:xfrm>
          <a:off x="791223" y="1886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68050"/>
                <a:gridCol w="3347000"/>
              </a:tblGrid>
              <a:tr h="217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글 </a:t>
                      </a:r>
                      <a:r>
                        <a:rPr lang="en-US" sz="900" u="none" cap="none" strike="noStrike"/>
                        <a:t>내용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5월 16일 ~ 30일동안 사이트 점검합니다.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pic>
        <p:nvPicPr>
          <p:cNvPr id="982" name="Google Shape;9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7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7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7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7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1" name="Google Shape;991;p67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992" name="Google Shape;9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67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7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문의 페이지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8"/>
          <p:cNvSpPr/>
          <p:nvPr/>
        </p:nvSpPr>
        <p:spPr>
          <a:xfrm rot="-20889">
            <a:off x="153126" y="1263340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문의 게시판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01" name="Google Shape;1001;p68"/>
          <p:cNvGraphicFramePr/>
          <p:nvPr/>
        </p:nvGraphicFramePr>
        <p:xfrm>
          <a:off x="6465398" y="212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80000"/>
                <a:gridCol w="2299175"/>
              </a:tblGrid>
              <a:tr h="358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2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47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 클릭 시 작성 된 문의 글 상세 페이지로 이동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83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한 페이지에 보여질 글 번호 수는 5개로 하단의 숫자 2를 클릭하면 번호 6부터 11까지의 리스트를 보여줌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방향 버튼 으로 다음 글을 보여줌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카테고리를 지정 후 원하는 방식으로 게시글 검색을 할 수 있다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pic>
        <p:nvPicPr>
          <p:cNvPr id="1002" name="Google Shape;10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25" y="1967037"/>
            <a:ext cx="323850" cy="27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68"/>
          <p:cNvGrpSpPr/>
          <p:nvPr/>
        </p:nvGrpSpPr>
        <p:grpSpPr>
          <a:xfrm>
            <a:off x="2262296" y="4529201"/>
            <a:ext cx="2938862" cy="294642"/>
            <a:chOff x="5033644" y="2924535"/>
            <a:chExt cx="2938862" cy="294642"/>
          </a:xfrm>
        </p:grpSpPr>
        <p:pic>
          <p:nvPicPr>
            <p:cNvPr id="1004" name="Google Shape;1004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33644" y="2924535"/>
              <a:ext cx="2938862" cy="294642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005" name="Google Shape;1005;p68"/>
            <p:cNvSpPr/>
            <p:nvPr/>
          </p:nvSpPr>
          <p:spPr>
            <a:xfrm>
              <a:off x="5561899" y="2964918"/>
              <a:ext cx="240000" cy="2139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FFFFFF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graphicFrame>
        <p:nvGraphicFramePr>
          <p:cNvPr id="1006" name="Google Shape;1006;p68"/>
          <p:cNvGraphicFramePr/>
          <p:nvPr/>
        </p:nvGraphicFramePr>
        <p:xfrm>
          <a:off x="103047" y="1750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818475"/>
                <a:gridCol w="3764925"/>
                <a:gridCol w="739750"/>
                <a:gridCol w="759225"/>
              </a:tblGrid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날짜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친환경 제품 사용하나요?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2023-06-12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현금 사용 가능한가요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2023-05-20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바퀴벌레도 잡아주나요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hong2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2023-04-12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청소가 영어로 뭔가요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hong3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2023-03-01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목욕도 시켜주나요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hong4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2023-02-12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007" name="Google Shape;1007;p68"/>
          <p:cNvSpPr/>
          <p:nvPr/>
        </p:nvSpPr>
        <p:spPr>
          <a:xfrm>
            <a:off x="921525" y="2298700"/>
            <a:ext cx="3743700" cy="2001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8"/>
          <p:cNvSpPr/>
          <p:nvPr/>
        </p:nvSpPr>
        <p:spPr>
          <a:xfrm>
            <a:off x="784425" y="2103500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68"/>
          <p:cNvSpPr/>
          <p:nvPr/>
        </p:nvSpPr>
        <p:spPr>
          <a:xfrm>
            <a:off x="2071550" y="4375975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68"/>
          <p:cNvSpPr/>
          <p:nvPr/>
        </p:nvSpPr>
        <p:spPr>
          <a:xfrm>
            <a:off x="2262450" y="4529200"/>
            <a:ext cx="2938800" cy="294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>
            <a:off x="325" y="479200"/>
            <a:ext cx="9142800" cy="5235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12" name="Google Shape;1012;p68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3" name="Google Shape;1013;p68"/>
          <p:cNvGraphicFramePr/>
          <p:nvPr/>
        </p:nvGraphicFramePr>
        <p:xfrm>
          <a:off x="-5" y="-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문의게시판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14" name="Google Shape;1014;p68"/>
          <p:cNvSpPr/>
          <p:nvPr/>
        </p:nvSpPr>
        <p:spPr>
          <a:xfrm>
            <a:off x="2867375" y="1412138"/>
            <a:ext cx="1956900" cy="1494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Gulim"/>
                <a:ea typeface="Gulim"/>
                <a:cs typeface="Gulim"/>
                <a:sym typeface="Gulim"/>
              </a:rPr>
              <a:t>검색어를 입력해주세요</a:t>
            </a:r>
            <a:endParaRPr b="0" i="0" sz="700" u="none" cap="none" strike="noStrike">
              <a:solidFill>
                <a:srgbClr val="6666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15" name="Google Shape;1015;p68"/>
          <p:cNvSpPr/>
          <p:nvPr/>
        </p:nvSpPr>
        <p:spPr>
          <a:xfrm>
            <a:off x="1956182" y="110547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8"/>
          <p:cNvSpPr/>
          <p:nvPr/>
        </p:nvSpPr>
        <p:spPr>
          <a:xfrm>
            <a:off x="2188275" y="1413488"/>
            <a:ext cx="546300" cy="1494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</a:rPr>
              <a:t>카테고리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1017" name="Google Shape;1017;p68"/>
          <p:cNvSpPr/>
          <p:nvPr/>
        </p:nvSpPr>
        <p:spPr>
          <a:xfrm>
            <a:off x="2124700" y="1329438"/>
            <a:ext cx="3572700" cy="360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>
            <a:off x="5106025" y="1379125"/>
            <a:ext cx="5220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검색</a:t>
            </a:r>
            <a:endParaRPr sz="800"/>
          </a:p>
        </p:txBody>
      </p:sp>
      <p:pic>
        <p:nvPicPr>
          <p:cNvPr id="1019" name="Google Shape;101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0" name="Google Shape;102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400" y="1002700"/>
            <a:ext cx="1870675" cy="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9"/>
          <p:cNvSpPr/>
          <p:nvPr/>
        </p:nvSpPr>
        <p:spPr>
          <a:xfrm rot="-21003">
            <a:off x="2027507" y="1236526"/>
            <a:ext cx="1964137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문의 글 상세 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27" name="Google Shape;1027;p69"/>
          <p:cNvGraphicFramePr/>
          <p:nvPr/>
        </p:nvGraphicFramePr>
        <p:xfrm>
          <a:off x="6200273" y="2559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88200"/>
                <a:gridCol w="2299175"/>
              </a:tblGrid>
              <a:tr h="274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버튼을 누르면 문의 게시판으로 돌아감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답글 버튼을 누르면 문의 답글 등록 페이지로 넘어감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69"/>
          <p:cNvGraphicFramePr/>
          <p:nvPr/>
        </p:nvGraphicFramePr>
        <p:xfrm>
          <a:off x="152397" y="1673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967550"/>
                <a:gridCol w="4746800"/>
              </a:tblGrid>
              <a:tr h="23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번호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3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친환경 제품 사용하나요?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184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업체에서 사용하는 청소제품이 친환경 제품으로 이루어져 있나요?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날짜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2023-06-12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29" name="Google Shape;1029;p69"/>
          <p:cNvSpPr/>
          <p:nvPr/>
        </p:nvSpPr>
        <p:spPr>
          <a:xfrm>
            <a:off x="1494800" y="4713775"/>
            <a:ext cx="942600" cy="2442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9"/>
          <p:cNvSpPr/>
          <p:nvPr/>
        </p:nvSpPr>
        <p:spPr>
          <a:xfrm>
            <a:off x="1494792" y="4732080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목록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9"/>
          <p:cNvSpPr/>
          <p:nvPr/>
        </p:nvSpPr>
        <p:spPr>
          <a:xfrm>
            <a:off x="3438392" y="4732080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답글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69"/>
          <p:cNvSpPr/>
          <p:nvPr/>
        </p:nvSpPr>
        <p:spPr>
          <a:xfrm>
            <a:off x="1326425" y="4654425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69"/>
          <p:cNvSpPr/>
          <p:nvPr/>
        </p:nvSpPr>
        <p:spPr>
          <a:xfrm>
            <a:off x="3438400" y="4723375"/>
            <a:ext cx="942600" cy="2442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9"/>
          <p:cNvSpPr/>
          <p:nvPr/>
        </p:nvSpPr>
        <p:spPr>
          <a:xfrm>
            <a:off x="3261175" y="4654425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69"/>
          <p:cNvSpPr/>
          <p:nvPr/>
        </p:nvSpPr>
        <p:spPr>
          <a:xfrm>
            <a:off x="325" y="479200"/>
            <a:ext cx="9142800" cy="5667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6" name="Google Shape;1036;p69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37" name="Google Shape;1037;p69"/>
          <p:cNvGraphicFramePr/>
          <p:nvPr/>
        </p:nvGraphicFramePr>
        <p:xfrm>
          <a:off x="608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문의게시판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038" name="Google Shape;103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70"/>
          <p:cNvSpPr/>
          <p:nvPr/>
        </p:nvSpPr>
        <p:spPr>
          <a:xfrm rot="-21532">
            <a:off x="1850226" y="1265120"/>
            <a:ext cx="110162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답글 등록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45" name="Google Shape;1045;p70"/>
          <p:cNvGraphicFramePr/>
          <p:nvPr/>
        </p:nvGraphicFramePr>
        <p:xfrm>
          <a:off x="6639735" y="1974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403225"/>
                <a:gridCol w="1899100"/>
              </a:tblGrid>
              <a:tr h="306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2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7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버튼 클릭 시 해당 답글이 원래 게시글 아래에 등록됨 생성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6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-취소 버튼 클릭 시 작성중이던 답글이 취소되고 문의 게시판으로 돌아감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9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-”확인” 버튼 클릭 시 답글 등록 후 문의 게시판 페이지로 이동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46" name="Google Shape;1046;p70"/>
          <p:cNvSpPr/>
          <p:nvPr/>
        </p:nvSpPr>
        <p:spPr>
          <a:xfrm>
            <a:off x="921400" y="4297150"/>
            <a:ext cx="942600" cy="2457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7" name="Google Shape;1047;p70"/>
          <p:cNvGraphicFramePr/>
          <p:nvPr/>
        </p:nvGraphicFramePr>
        <p:xfrm>
          <a:off x="152397" y="1673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761475"/>
                <a:gridCol w="3735800"/>
              </a:tblGrid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친환경 제품 사용하나요?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145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 친환경 제품을 사용하고 있습니다.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4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날짜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2023-06-12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48" name="Google Shape;1048;p70"/>
          <p:cNvSpPr/>
          <p:nvPr/>
        </p:nvSpPr>
        <p:spPr>
          <a:xfrm>
            <a:off x="921392" y="4306605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등록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0"/>
          <p:cNvSpPr/>
          <p:nvPr/>
        </p:nvSpPr>
        <p:spPr>
          <a:xfrm>
            <a:off x="2756517" y="4306605"/>
            <a:ext cx="9426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/>
              <a:t>취소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0"/>
          <p:cNvSpPr/>
          <p:nvPr/>
        </p:nvSpPr>
        <p:spPr>
          <a:xfrm>
            <a:off x="751650" y="4206250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p70"/>
          <p:cNvSpPr/>
          <p:nvPr/>
        </p:nvSpPr>
        <p:spPr>
          <a:xfrm>
            <a:off x="2756525" y="4297150"/>
            <a:ext cx="942600" cy="2457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0"/>
          <p:cNvSpPr/>
          <p:nvPr/>
        </p:nvSpPr>
        <p:spPr>
          <a:xfrm>
            <a:off x="2572200" y="4206250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70"/>
          <p:cNvSpPr/>
          <p:nvPr/>
        </p:nvSpPr>
        <p:spPr>
          <a:xfrm>
            <a:off x="325" y="479200"/>
            <a:ext cx="9142800" cy="5433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4" name="Google Shape;1054;p70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55" name="Google Shape;1055;p70"/>
          <p:cNvGraphicFramePr/>
          <p:nvPr/>
        </p:nvGraphicFramePr>
        <p:xfrm>
          <a:off x="620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9200"/>
                <a:gridCol w="740875"/>
                <a:gridCol w="743400"/>
                <a:gridCol w="2261100"/>
                <a:gridCol w="954850"/>
                <a:gridCol w="1891750"/>
                <a:gridCol w="651675"/>
                <a:gridCol w="134992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문의게시판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문의게시판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056" name="Google Shape;105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7" name="Google Shape;105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925" y="4157425"/>
            <a:ext cx="2757250" cy="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70"/>
          <p:cNvSpPr/>
          <p:nvPr/>
        </p:nvSpPr>
        <p:spPr>
          <a:xfrm>
            <a:off x="3919700" y="4103100"/>
            <a:ext cx="274800" cy="24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1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1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1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1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7" name="Google Shape;1067;p71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1068" name="Google Shape;106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71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1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b="1"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리뷰페이지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" name="Google Shape;1076;p72"/>
          <p:cNvGraphicFramePr/>
          <p:nvPr/>
        </p:nvGraphicFramePr>
        <p:xfrm>
          <a:off x="239340" y="2342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790675"/>
                <a:gridCol w="790675"/>
                <a:gridCol w="2880200"/>
                <a:gridCol w="1129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40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청소가 깔끔해요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4-17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청소가 깔끔하고 빨리 끝났어요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3-03-12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청소업체들보다 훨씬 빠르고 좋아요. 다음…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3-03-09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 쉬워요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3-01-02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청소했는데 먼지가 나왔어요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2-12-12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pSp>
        <p:nvGrpSpPr>
          <p:cNvPr id="1077" name="Google Shape;1077;p72"/>
          <p:cNvGrpSpPr/>
          <p:nvPr/>
        </p:nvGrpSpPr>
        <p:grpSpPr>
          <a:xfrm>
            <a:off x="1730146" y="4782626"/>
            <a:ext cx="2938862" cy="294642"/>
            <a:chOff x="5794844" y="3712635"/>
            <a:chExt cx="2938862" cy="294642"/>
          </a:xfrm>
        </p:grpSpPr>
        <p:pic>
          <p:nvPicPr>
            <p:cNvPr id="1078" name="Google Shape;1078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079" name="Google Shape;1079;p72"/>
            <p:cNvSpPr/>
            <p:nvPr/>
          </p:nvSpPr>
          <p:spPr>
            <a:xfrm>
              <a:off x="6340524" y="3746793"/>
              <a:ext cx="240000" cy="2139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FFFFFF"/>
                  </a:solidFill>
                  <a:latin typeface="Dotum"/>
                  <a:ea typeface="Dotum"/>
                  <a:cs typeface="Dotum"/>
                  <a:sym typeface="Dotum"/>
                </a:rPr>
                <a:t>1</a:t>
              </a:r>
              <a:endParaRPr b="1" i="0" sz="105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080" name="Google Shape;1080;p72"/>
          <p:cNvSpPr/>
          <p:nvPr/>
        </p:nvSpPr>
        <p:spPr>
          <a:xfrm>
            <a:off x="2269988" y="4822250"/>
            <a:ext cx="2316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2"/>
          <p:cNvSpPr/>
          <p:nvPr/>
        </p:nvSpPr>
        <p:spPr>
          <a:xfrm>
            <a:off x="1346182" y="4828391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2"/>
          <p:cNvSpPr/>
          <p:nvPr/>
        </p:nvSpPr>
        <p:spPr>
          <a:xfrm>
            <a:off x="3048549" y="2017775"/>
            <a:ext cx="1956900" cy="1494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99999"/>
                </a:solidFill>
                <a:latin typeface="Gulim"/>
                <a:ea typeface="Gulim"/>
                <a:cs typeface="Gulim"/>
                <a:sym typeface="Gulim"/>
              </a:rPr>
              <a:t>검색어를 입력해주세요.</a:t>
            </a:r>
            <a:endParaRPr b="0" i="0" sz="800" u="none" cap="none" strike="noStrike">
              <a:solidFill>
                <a:srgbClr val="999999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3" name="Google Shape;1083;p72"/>
          <p:cNvSpPr/>
          <p:nvPr/>
        </p:nvSpPr>
        <p:spPr>
          <a:xfrm>
            <a:off x="2287024" y="1895425"/>
            <a:ext cx="3596100" cy="348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4" name="Google Shape;1084;p72"/>
          <p:cNvGraphicFramePr/>
          <p:nvPr/>
        </p:nvGraphicFramePr>
        <p:xfrm>
          <a:off x="7067682" y="1805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10900"/>
                <a:gridCol w="1627075"/>
              </a:tblGrid>
              <a:tr h="288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내용 검</a:t>
                      </a: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 시 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리뷰게시글 출력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상세 페이지 이동.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15자까지 표시되며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넘어간 내용은 ...으로 표시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97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페이지에 표시할 게시글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수는 10개로 하단의 화살표를 클릭하면 다음 페이지를 보여줌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82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관리에 마우스를 가져가면 dropdown으로 게시판 목록이 나오며 게시판 클릭 시 해당 게시판으로 이동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" name="Google Shape;1085;p72"/>
          <p:cNvGraphicFramePr/>
          <p:nvPr/>
        </p:nvGraphicFramePr>
        <p:xfrm>
          <a:off x="5743044" y="1055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1928950"/>
              </a:tblGrid>
              <a:tr h="2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공지사항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문의 게시판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5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999999"/>
                          </a:solidFill>
                        </a:rPr>
                        <a:t>리뷰 게시판</a:t>
                      </a:r>
                      <a:endParaRPr b="1" sz="800">
                        <a:solidFill>
                          <a:srgbClr val="999999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" name="Google Shape;1086;p72"/>
          <p:cNvGraphicFramePr/>
          <p:nvPr/>
        </p:nvGraphicFramePr>
        <p:xfrm>
          <a:off x="-5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0675"/>
                <a:gridCol w="729400"/>
                <a:gridCol w="731875"/>
                <a:gridCol w="2226050"/>
                <a:gridCol w="940050"/>
                <a:gridCol w="1862400"/>
                <a:gridCol w="641575"/>
                <a:gridCol w="1471975"/>
              </a:tblGrid>
              <a:tr h="1783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리뷰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리뷰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7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리뷰 게시판 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87" name="Google Shape;1087;p72"/>
          <p:cNvSpPr/>
          <p:nvPr/>
        </p:nvSpPr>
        <p:spPr>
          <a:xfrm>
            <a:off x="1820700" y="2342675"/>
            <a:ext cx="2892300" cy="20442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72"/>
          <p:cNvSpPr/>
          <p:nvPr/>
        </p:nvSpPr>
        <p:spPr>
          <a:xfrm>
            <a:off x="1608370" y="219277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2"/>
          <p:cNvSpPr/>
          <p:nvPr/>
        </p:nvSpPr>
        <p:spPr>
          <a:xfrm>
            <a:off x="5301399" y="1962163"/>
            <a:ext cx="5220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검색</a:t>
            </a:r>
            <a:endParaRPr sz="800"/>
          </a:p>
        </p:txBody>
      </p:sp>
      <p:sp>
        <p:nvSpPr>
          <p:cNvPr id="1090" name="Google Shape;1090;p72"/>
          <p:cNvSpPr/>
          <p:nvPr/>
        </p:nvSpPr>
        <p:spPr>
          <a:xfrm>
            <a:off x="325" y="479200"/>
            <a:ext cx="9142800" cy="5823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|	</a:t>
            </a:r>
            <a:r>
              <a:rPr b="1" i="0" lang="en-US" sz="8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|	 예약정보 관리 	| 	</a:t>
            </a: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게시판관리</a:t>
            </a: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1" name="Google Shape;1091;p72"/>
          <p:cNvSpPr/>
          <p:nvPr/>
        </p:nvSpPr>
        <p:spPr>
          <a:xfrm rot="-22234">
            <a:off x="7938112" y="483092"/>
            <a:ext cx="12060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92" name="Google Shape;109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3" name="Google Shape;1093;p72"/>
          <p:cNvSpPr/>
          <p:nvPr/>
        </p:nvSpPr>
        <p:spPr>
          <a:xfrm>
            <a:off x="5743024" y="1052163"/>
            <a:ext cx="1929000" cy="744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72"/>
          <p:cNvSpPr/>
          <p:nvPr/>
        </p:nvSpPr>
        <p:spPr>
          <a:xfrm rot="-20599">
            <a:off x="2060681" y="1565711"/>
            <a:ext cx="2152839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리뷰</a:t>
            </a:r>
            <a:r>
              <a:rPr b="1" lang="en-US" sz="1500"/>
              <a:t> 게시판 목록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5" name="Google Shape;1095;p72"/>
          <p:cNvSpPr/>
          <p:nvPr/>
        </p:nvSpPr>
        <p:spPr>
          <a:xfrm>
            <a:off x="5480857" y="1038466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2024831" y="1967291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2"/>
          <p:cNvSpPr/>
          <p:nvPr/>
        </p:nvSpPr>
        <p:spPr>
          <a:xfrm>
            <a:off x="2368749" y="2018885"/>
            <a:ext cx="546300" cy="1494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</a:rPr>
              <a:t>카테고리</a:t>
            </a:r>
            <a:endParaRPr sz="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" name="Google Shape;1103;p73"/>
          <p:cNvGraphicFramePr/>
          <p:nvPr/>
        </p:nvGraphicFramePr>
        <p:xfrm>
          <a:off x="791699" y="151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28775"/>
                <a:gridCol w="3004450"/>
              </a:tblGrid>
              <a:tr h="2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4" name="Google Shape;1104;p73"/>
          <p:cNvGraphicFramePr/>
          <p:nvPr/>
        </p:nvGraphicFramePr>
        <p:xfrm>
          <a:off x="792086" y="1972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28000"/>
                <a:gridCol w="3004450"/>
              </a:tblGrid>
              <a:tr h="195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</a:t>
                      </a:r>
                      <a:endParaRPr b="1"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청소업체들보다 훨씬 빠르고 좋아요. 다음에 또 이용할게요~~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105" name="Google Shape;1105;p73"/>
          <p:cNvSpPr/>
          <p:nvPr/>
        </p:nvSpPr>
        <p:spPr>
          <a:xfrm>
            <a:off x="1864251" y="4026725"/>
            <a:ext cx="7608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800"/>
              <a:t>목록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3"/>
          <p:cNvSpPr txBox="1"/>
          <p:nvPr/>
        </p:nvSpPr>
        <p:spPr>
          <a:xfrm>
            <a:off x="791299" y="1222162"/>
            <a:ext cx="22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/>
              <a:t>리뷰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글 상세 페이지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7" name="Google Shape;1107;p73"/>
          <p:cNvGraphicFramePr/>
          <p:nvPr/>
        </p:nvGraphicFramePr>
        <p:xfrm>
          <a:off x="6744081" y="1824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2745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 문의 게시판 전체 리스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</a:t>
                      </a: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 갑니다.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 클릭시 해당 리뷰 삭제하고 리뷰게시판 목록에서 해당 리뷰 사라짐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108" name="Google Shape;1108;p73"/>
          <p:cNvSpPr/>
          <p:nvPr/>
        </p:nvSpPr>
        <p:spPr>
          <a:xfrm>
            <a:off x="1864250" y="4032425"/>
            <a:ext cx="7608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73"/>
          <p:cNvSpPr/>
          <p:nvPr/>
        </p:nvSpPr>
        <p:spPr>
          <a:xfrm>
            <a:off x="2184382" y="4303204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0" name="Google Shape;1110;p73"/>
          <p:cNvGraphicFramePr/>
          <p:nvPr/>
        </p:nvGraphicFramePr>
        <p:xfrm>
          <a:off x="791299" y="1743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629550"/>
                <a:gridCol w="3004475"/>
              </a:tblGrid>
              <a:tr h="2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평점</a:t>
                      </a:r>
                      <a:endParaRPr b="1"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★★★★★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111" name="Google Shape;1111;p73"/>
          <p:cNvSpPr/>
          <p:nvPr/>
        </p:nvSpPr>
        <p:spPr>
          <a:xfrm>
            <a:off x="2961283" y="4026723"/>
            <a:ext cx="760800" cy="22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삭제</a:t>
            </a:r>
            <a:endParaRPr b="1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3210582" y="4303204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2961275" y="4032425"/>
            <a:ext cx="760800" cy="21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73"/>
          <p:cNvSpPr/>
          <p:nvPr/>
        </p:nvSpPr>
        <p:spPr>
          <a:xfrm>
            <a:off x="-125" y="476975"/>
            <a:ext cx="9144000" cy="5454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</a:t>
            </a:r>
            <a:r>
              <a:rPr b="1" lang="en-US" sz="1500">
                <a:solidFill>
                  <a:schemeClr val="lt1"/>
                </a:solidFill>
              </a:rPr>
              <a:t>게시판관리</a:t>
            </a:r>
            <a:r>
              <a:rPr b="1" lang="en-US" sz="800">
                <a:solidFill>
                  <a:schemeClr val="lt1"/>
                </a:solidFill>
              </a:rPr>
              <a:t> </a:t>
            </a:r>
            <a:endParaRPr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73"/>
          <p:cNvSpPr/>
          <p:nvPr/>
        </p:nvSpPr>
        <p:spPr>
          <a:xfrm rot="-21859">
            <a:off x="7908363" y="480874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16" name="Google Shape;1116;p73"/>
          <p:cNvGraphicFramePr/>
          <p:nvPr/>
        </p:nvGraphicFramePr>
        <p:xfrm>
          <a:off x="-5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40675"/>
                <a:gridCol w="729400"/>
                <a:gridCol w="731875"/>
                <a:gridCol w="2226050"/>
                <a:gridCol w="940050"/>
                <a:gridCol w="1862400"/>
                <a:gridCol w="641575"/>
                <a:gridCol w="1471975"/>
              </a:tblGrid>
              <a:tr h="112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리뷰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리뷰 게시판 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&gt; 리뷰 게시판 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117" name="Google Shape;111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4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74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4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4"/>
          <p:cNvSpPr/>
          <p:nvPr/>
        </p:nvSpPr>
        <p:spPr>
          <a:xfrm>
            <a:off x="1973160" y="19101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관리자 로그인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6" name="Google Shape;1126;p74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1127" name="Google Shape;112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74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4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b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5" name="Google Shape;1135;p75"/>
          <p:cNvGraphicFramePr/>
          <p:nvPr/>
        </p:nvGraphicFramePr>
        <p:xfrm>
          <a:off x="6605714" y="2015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432050"/>
                <a:gridCol w="1967875"/>
              </a:tblGrid>
              <a:tr h="391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98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버튼 클릭시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되고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로그인 할 수 있게 로그인 페이지로 이동됩니다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6" name="Google Shape;1136;p75"/>
          <p:cNvGraphicFramePr/>
          <p:nvPr/>
        </p:nvGraphicFramePr>
        <p:xfrm>
          <a:off x="-5" y="-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2375"/>
                <a:gridCol w="745175"/>
                <a:gridCol w="747725"/>
                <a:gridCol w="2274250"/>
                <a:gridCol w="960400"/>
                <a:gridCol w="1902725"/>
                <a:gridCol w="655475"/>
                <a:gridCol w="1305875"/>
              </a:tblGrid>
              <a:tr h="181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관리자 로그인 후 모든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공통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양현준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8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아웃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&gt; 모든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37" name="Google Shape;1137;p75"/>
          <p:cNvSpPr/>
          <p:nvPr/>
        </p:nvSpPr>
        <p:spPr>
          <a:xfrm>
            <a:off x="-300" y="487700"/>
            <a:ext cx="9144000" cy="487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	</a:t>
            </a:r>
            <a:r>
              <a:rPr b="1" i="0" lang="en-US" sz="800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 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|	 예약정보 관리 	| 	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게시판 관리</a:t>
            </a: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75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39" name="Google Shape;11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464831"/>
            <a:ext cx="9144000" cy="2559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0" name="Google Shape;1140;p75"/>
          <p:cNvSpPr/>
          <p:nvPr/>
        </p:nvSpPr>
        <p:spPr>
          <a:xfrm>
            <a:off x="7916400" y="487700"/>
            <a:ext cx="1227600" cy="149400"/>
          </a:xfrm>
          <a:prstGeom prst="rect">
            <a:avLst/>
          </a:prstGeom>
          <a:noFill/>
          <a:ln cap="flat" cmpd="sng" w="2540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5"/>
          <p:cNvSpPr/>
          <p:nvPr/>
        </p:nvSpPr>
        <p:spPr>
          <a:xfrm flipH="1">
            <a:off x="7783000" y="355250"/>
            <a:ext cx="242100" cy="21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FFFFFF"/>
                </a:solidFill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0" y="0"/>
            <a:ext cx="9143700" cy="5159100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287794" y="3887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382900"/>
                <a:gridCol w="5037750"/>
              </a:tblGrid>
              <a:tr h="347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1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1</a:t>
                      </a:r>
                      <a:r>
                        <a:rPr lang="en-US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로고 버튼, MOM’S CLEAN 을 클릭 시 메인 페이지로 이동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상단 컨텐츠 클릭 시 해당 페이지로 이동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5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현황 출력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오늘 날짜로 들어온 예약요청, 문의, 리뷰만 출력된다. (다음날이 되면 리스트 갱신)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31"/>
          <p:cNvGraphicFramePr/>
          <p:nvPr/>
        </p:nvGraphicFramePr>
        <p:xfrm>
          <a:off x="-5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3025"/>
                <a:gridCol w="746075"/>
                <a:gridCol w="748625"/>
                <a:gridCol w="2276975"/>
                <a:gridCol w="961550"/>
                <a:gridCol w="1905025"/>
                <a:gridCol w="656250"/>
                <a:gridCol w="129617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b="1"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양현준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메인페이지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7" name="Google Shape;177;p31"/>
          <p:cNvSpPr/>
          <p:nvPr/>
        </p:nvSpPr>
        <p:spPr>
          <a:xfrm>
            <a:off x="-75" y="794625"/>
            <a:ext cx="9144000" cy="4002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| 	</a:t>
            </a:r>
            <a:r>
              <a:rPr b="1" i="0" lang="en-US" sz="800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	|	 예약정보 관리 	| 	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r>
              <a:rPr b="1" i="0" lang="en-US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1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04400" y="510350"/>
            <a:ext cx="674100" cy="2616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719800" y="946725"/>
            <a:ext cx="5693400" cy="2481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415345" y="487691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531807" y="83337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940350" y="399975"/>
            <a:ext cx="28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MOM’S CLEAN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471300" y="480113"/>
            <a:ext cx="1595700" cy="2481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1"/>
          <p:cNvCxnSpPr/>
          <p:nvPr/>
        </p:nvCxnSpPr>
        <p:spPr>
          <a:xfrm flipH="1">
            <a:off x="929250" y="526109"/>
            <a:ext cx="674100" cy="13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1"/>
          <p:cNvCxnSpPr/>
          <p:nvPr/>
        </p:nvCxnSpPr>
        <p:spPr>
          <a:xfrm flipH="1" rot="10800000">
            <a:off x="1733975" y="575213"/>
            <a:ext cx="16809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1"/>
          <p:cNvSpPr txBox="1"/>
          <p:nvPr/>
        </p:nvSpPr>
        <p:spPr>
          <a:xfrm>
            <a:off x="0" y="433171"/>
            <a:ext cx="8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25" y="1211413"/>
            <a:ext cx="7314034" cy="2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914825" y="1211425"/>
            <a:ext cx="7314000" cy="25512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722757" y="11948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2"/>
          <p:cNvGraphicFramePr/>
          <p:nvPr/>
        </p:nvGraphicFramePr>
        <p:xfrm>
          <a:off x="-5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53025"/>
                <a:gridCol w="746075"/>
                <a:gridCol w="748625"/>
                <a:gridCol w="2276975"/>
                <a:gridCol w="961550"/>
                <a:gridCol w="1905025"/>
                <a:gridCol w="656250"/>
                <a:gridCol w="1296175"/>
              </a:tblGrid>
              <a:tr h="2241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관리 페이지</a:t>
                      </a:r>
                      <a:endParaRPr b="1"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넘버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김희재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메인페이지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7700"/>
            <a:ext cx="5761469" cy="4655799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2"/>
          <p:cNvSpPr/>
          <p:nvPr/>
        </p:nvSpPr>
        <p:spPr>
          <a:xfrm>
            <a:off x="430400" y="888125"/>
            <a:ext cx="1871100" cy="16944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89025" y="2776750"/>
            <a:ext cx="5210100" cy="21642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3239200" y="888125"/>
            <a:ext cx="1871100" cy="1694400"/>
          </a:xfrm>
          <a:prstGeom prst="rect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392369" y="6850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3119045" y="6850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168194" y="2582529"/>
            <a:ext cx="262200" cy="20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5937619" y="6850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{2B5CE1EA-6D31-415C-9054-522C12B39375}</a:tableStyleId>
              </a:tblPr>
              <a:tblGrid>
                <a:gridCol w="382900"/>
                <a:gridCol w="2656925"/>
              </a:tblGrid>
              <a:tr h="3537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5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1</a:t>
                      </a:r>
                      <a:r>
                        <a:rPr lang="en-US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현재까지 판매된 상품들의 비율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7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현재까지의 모든 예약에서 취소된 경우의 비율</a:t>
                      </a:r>
                      <a:endParaRPr b="1" sz="8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(예약대기는 취소요청을 제외한 값)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월 별 상품 및 옵션 판매액과 총 판매액을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Dotum"/>
                          <a:ea typeface="Dotum"/>
                          <a:cs typeface="Dotum"/>
                          <a:sym typeface="Dotum"/>
                        </a:rPr>
                        <a:t>각 각 표시하고 총 예약수를 계산한 그래프</a:t>
                      </a:r>
                      <a:endParaRPr b="1" sz="8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681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320760" y="792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895320" y="43308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1973160" y="2217960"/>
            <a:ext cx="5264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입주 관리</a:t>
            </a:r>
            <a:endParaRPr b="0" i="0" sz="4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553080" y="4767120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" y="360"/>
            <a:ext cx="90720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787320" y="358560"/>
            <a:ext cx="7420800" cy="4321500"/>
          </a:xfrm>
          <a:prstGeom prst="rect">
            <a:avLst/>
          </a:prstGeom>
          <a:solidFill>
            <a:srgbClr val="000000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1440000" y="2088000"/>
            <a:ext cx="6128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i="0" sz="4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 rot="-21486">
            <a:off x="4176003" y="117099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4" name="Google Shape;224;p34"/>
          <p:cNvSpPr/>
          <p:nvPr/>
        </p:nvSpPr>
        <p:spPr>
          <a:xfrm rot="-21486">
            <a:off x="4176378" y="11519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0" y="0"/>
            <a:ext cx="1794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18875"/>
                <a:gridCol w="748000"/>
                <a:gridCol w="750550"/>
                <a:gridCol w="2283150"/>
                <a:gridCol w="964275"/>
                <a:gridCol w="1910425"/>
                <a:gridCol w="657800"/>
                <a:gridCol w="1310925"/>
              </a:tblGrid>
              <a:tr h="219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 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3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&gt;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상품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27" name="Google Shape;227;p34"/>
          <p:cNvSpPr/>
          <p:nvPr/>
        </p:nvSpPr>
        <p:spPr>
          <a:xfrm rot="-20889">
            <a:off x="144401" y="30024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119520" y="13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883650"/>
                <a:gridCol w="2552475"/>
                <a:gridCol w="836325"/>
                <a:gridCol w="504875"/>
              </a:tblGrid>
              <a:tr h="24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세트(0~72m²)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 세트(73~92m²)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세트(93~106m²)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 세트(107~123m²)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 세트(124~146m²)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 세트(147~179m²)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/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119525" y="3296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2082975"/>
                <a:gridCol w="2157975"/>
                <a:gridCol w="536375"/>
              </a:tblGrid>
              <a:tr h="22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인력 추가(1인당)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 추가(1개 씩)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냉장고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김치냉장고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에어컨(일반형)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에어컨(스마트형)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가정용 실외기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30,000원</a:t>
                      </a:r>
                      <a:endParaRPr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변경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4"/>
          <p:cNvSpPr/>
          <p:nvPr/>
        </p:nvSpPr>
        <p:spPr>
          <a:xfrm rot="-20889">
            <a:off x="144401" y="1092653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청소 상품 리스트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1" name="Google Shape;231;p34"/>
          <p:cNvSpPr/>
          <p:nvPr/>
        </p:nvSpPr>
        <p:spPr>
          <a:xfrm rot="-21486">
            <a:off x="4176378" y="30257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5256000" y="10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89550"/>
                <a:gridCol w="3425725"/>
              </a:tblGrid>
              <a:tr h="223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9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-등록 버튼 클릭 시 청소 상품 등록 페이지로 이동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 버튼 클릭 시 옵션 상품 등록 페이지로 이동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수정 버튼 클릭 시 &lt;상품 수정&gt; 페이지로 이동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-수정 버튼 클릭 시 &lt;옵션 수정&gt; 페이지로 이동</a:t>
                      </a:r>
                      <a:endParaRPr b="1" sz="9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4"/>
          <p:cNvSpPr/>
          <p:nvPr/>
        </p:nvSpPr>
        <p:spPr>
          <a:xfrm>
            <a:off x="4021950" y="3018025"/>
            <a:ext cx="8649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3960000" y="290016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4391975" y="1589900"/>
            <a:ext cx="504000" cy="12954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4871875" y="146650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4871875" y="346012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360475" y="3521550"/>
            <a:ext cx="530700" cy="15123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300" y="778300"/>
            <a:ext cx="9144000" cy="2748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상품관리</a:t>
            </a:r>
            <a:r>
              <a:rPr b="1" i="0" lang="en-US" sz="1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|	</a:t>
            </a:r>
            <a:r>
              <a:rPr b="1" i="0" lang="en-US" sz="8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관리 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	 예약정보 관리 	| 	게시판관리 </a:t>
            </a:r>
            <a:r>
              <a:rPr b="1" lang="en-US" sz="800">
                <a:solidFill>
                  <a:schemeClr val="dk1"/>
                </a:solidFill>
              </a:rPr>
              <a:t>	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0" name="Google Shape;240;p34"/>
          <p:cNvSpPr/>
          <p:nvPr/>
        </p:nvSpPr>
        <p:spPr>
          <a:xfrm rot="-21859">
            <a:off x="7916538" y="4824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1" name="Google Shape;241;p34"/>
          <p:cNvSpPr/>
          <p:nvPr/>
        </p:nvSpPr>
        <p:spPr>
          <a:xfrm rot="-21486">
            <a:off x="4170603" y="1126736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4170600" y="1124625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3997800" y="1030680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4" name="Google Shape;244;p34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2940350" y="399975"/>
            <a:ext cx="28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MOM’S CLEAN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0" y="433171"/>
            <a:ext cx="8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0" y="0"/>
            <a:ext cx="1794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960" y="582480"/>
            <a:ext cx="10620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1178280" y="582480"/>
            <a:ext cx="7907400" cy="209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공간관리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입주관리 | 공용공간 예약관리 | 회원관리 | 게시판관리 | 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35"/>
          <p:cNvGrpSpPr/>
          <p:nvPr/>
        </p:nvGrpSpPr>
        <p:grpSpPr>
          <a:xfrm>
            <a:off x="1350720" y="1815120"/>
            <a:ext cx="674280" cy="161640"/>
            <a:chOff x="1350720" y="1815120"/>
            <a:chExt cx="674280" cy="161640"/>
          </a:xfrm>
        </p:grpSpPr>
        <p:pic>
          <p:nvPicPr>
            <p:cNvPr id="257" name="Google Shape;25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2520" y="1815120"/>
              <a:ext cx="582480" cy="161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5"/>
            <p:cNvSpPr/>
            <p:nvPr/>
          </p:nvSpPr>
          <p:spPr>
            <a:xfrm>
              <a:off x="1350720" y="1833480"/>
              <a:ext cx="546600" cy="1296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사용현황</a:t>
              </a:r>
              <a:endParaRPr b="0" i="0" sz="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aphicFrame>
        <p:nvGraphicFramePr>
          <p:cNvPr id="259" name="Google Shape;259;p35"/>
          <p:cNvGraphicFramePr/>
          <p:nvPr/>
        </p:nvGraphicFramePr>
        <p:xfrm>
          <a:off x="-13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526000"/>
                <a:gridCol w="747475"/>
                <a:gridCol w="750000"/>
                <a:gridCol w="2281225"/>
                <a:gridCol w="963350"/>
                <a:gridCol w="1908575"/>
                <a:gridCol w="657475"/>
                <a:gridCol w="1309875"/>
              </a:tblGrid>
              <a:tr h="168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청소 관리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페이지명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페이지(청소관리 페이지)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넘버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 메인 페이지 / 0</a:t>
                      </a:r>
                      <a:r>
                        <a:rPr b="1" lang="en-US" sz="1000"/>
                        <a:t>2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상품관리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박기범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1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&gt; </a:t>
                      </a:r>
                      <a:r>
                        <a:rPr b="1"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</a:t>
                      </a:r>
                      <a:r>
                        <a:rPr b="1" lang="en-US" sz="1000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&gt; 상품 등록 페이지</a:t>
                      </a:r>
                      <a:endParaRPr b="0" sz="10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0" name="Google Shape;260;p35"/>
          <p:cNvSpPr/>
          <p:nvPr/>
        </p:nvSpPr>
        <p:spPr>
          <a:xfrm>
            <a:off x="-5400" y="484625"/>
            <a:ext cx="9144000" cy="531600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8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lt1"/>
                </a:solidFill>
              </a:rPr>
              <a:t>상품관리</a:t>
            </a:r>
            <a:r>
              <a:rPr b="1" lang="en-US" sz="1500">
                <a:solidFill>
                  <a:srgbClr val="FF3333"/>
                </a:solidFill>
              </a:rPr>
              <a:t>	</a:t>
            </a:r>
            <a:r>
              <a:rPr b="1" lang="en-US" sz="800">
                <a:solidFill>
                  <a:schemeClr val="dk1"/>
                </a:solidFill>
              </a:rPr>
              <a:t>	 |	회원정보 관리 	|	 예약정보 관리 	| 	게시판관리 	</a:t>
            </a: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61" name="Google Shape;261;p35"/>
          <p:cNvGraphicFramePr/>
          <p:nvPr/>
        </p:nvGraphicFramePr>
        <p:xfrm>
          <a:off x="431685" y="1456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1265750"/>
                <a:gridCol w="27352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번호를 입력하세요.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상품명을 입력하세요.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가격을 입력하세요.</a:t>
                      </a:r>
                      <a:endParaRPr b="0" sz="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5"/>
          <p:cNvSpPr/>
          <p:nvPr/>
        </p:nvSpPr>
        <p:spPr>
          <a:xfrm rot="-20889">
            <a:off x="432401" y="1130428"/>
            <a:ext cx="1728032" cy="232205"/>
          </a:xfrm>
          <a:prstGeom prst="rect">
            <a:avLst/>
          </a:prstGeom>
          <a:solidFill>
            <a:srgbClr val="9999F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청소 상품 </a:t>
            </a:r>
            <a:r>
              <a:rPr b="1" lang="en-US" sz="1500"/>
              <a:t>등록</a:t>
            </a:r>
            <a:endParaRPr b="0" i="0" sz="15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3" name="Google Shape;263;p35"/>
          <p:cNvSpPr/>
          <p:nvPr/>
        </p:nvSpPr>
        <p:spPr>
          <a:xfrm rot="-21486">
            <a:off x="1008738" y="32399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4" name="Google Shape;264;p35"/>
          <p:cNvSpPr/>
          <p:nvPr/>
        </p:nvSpPr>
        <p:spPr>
          <a:xfrm rot="-21486">
            <a:off x="2808378" y="3239949"/>
            <a:ext cx="720014" cy="141603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1690200" y="2088000"/>
            <a:ext cx="2742600" cy="333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1690200" y="1778050"/>
            <a:ext cx="2742600" cy="309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1690200" y="1456125"/>
            <a:ext cx="2742600" cy="309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2808000" y="3238200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2514375" y="313338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4238325" y="1353388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4263395" y="167383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4263390" y="199424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73" name="Google Shape;273;p35"/>
          <p:cNvGraphicFramePr/>
          <p:nvPr/>
        </p:nvGraphicFramePr>
        <p:xfrm>
          <a:off x="5039997" y="1016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{8B1C2094-1B55-40D5-AD58-349E412A775D}</a:tableStyleId>
              </a:tblPr>
              <a:tblGrid>
                <a:gridCol w="390150"/>
                <a:gridCol w="3655525"/>
              </a:tblGrid>
              <a:tr h="100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 hMerge="1"/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상품 번호는 최대 2자리, 반드시 입력 해야 등록가능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-최대 30자리, 반드시 입력 해야 등록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-최대 30자리, 반드시 입력 해야 등록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파일선택을 누르면 내 컴퓨터에서 원하는 이미지 파일을 넣을 수 있음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파일선택을 누르면 내 컴퓨터에서 원하는 이미지 파일을 넣을 수 있음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 버튼 클릭 시 데이터가 올바르게 입력 된 경우, 등록완료를 알리는 창 생성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상품 리스트</a:t>
                      </a: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취소 버튼 클릭 시 </a:t>
                      </a: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 상품 리스트 페이지로 이동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잘못된 데이터가 입력 된 경우, 잘못 입력 된 부분에 대한 창 생성 및 확인을 누르면 이어서 작성 가능</a:t>
                      </a:r>
                      <a:endParaRPr b="1" sz="800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35"/>
          <p:cNvSpPr/>
          <p:nvPr/>
        </p:nvSpPr>
        <p:spPr>
          <a:xfrm>
            <a:off x="1008360" y="3238200"/>
            <a:ext cx="720000" cy="1458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735900" y="310899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888200" y="3510063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7" name="Google Shape;277;p35"/>
          <p:cNvSpPr/>
          <p:nvPr/>
        </p:nvSpPr>
        <p:spPr>
          <a:xfrm rot="-21859">
            <a:off x="7916838" y="491599"/>
            <a:ext cx="1226725" cy="14160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로그아웃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92" y="2476561"/>
            <a:ext cx="604933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92" y="2800773"/>
            <a:ext cx="604933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5"/>
          <p:cNvSpPr txBox="1"/>
          <p:nvPr/>
        </p:nvSpPr>
        <p:spPr>
          <a:xfrm>
            <a:off x="2409075" y="2456763"/>
            <a:ext cx="28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선택된 파일 없음</a:t>
            </a:r>
            <a:endParaRPr sz="800"/>
          </a:p>
        </p:txBody>
      </p:sp>
      <p:sp>
        <p:nvSpPr>
          <p:cNvPr id="281" name="Google Shape;281;p35"/>
          <p:cNvSpPr txBox="1"/>
          <p:nvPr/>
        </p:nvSpPr>
        <p:spPr>
          <a:xfrm>
            <a:off x="2431000" y="2744625"/>
            <a:ext cx="18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선택된 파일 없음</a:t>
            </a:r>
            <a:endParaRPr sz="800"/>
          </a:p>
        </p:txBody>
      </p:sp>
      <p:sp>
        <p:nvSpPr>
          <p:cNvPr id="282" name="Google Shape;282;p35"/>
          <p:cNvSpPr/>
          <p:nvPr/>
        </p:nvSpPr>
        <p:spPr>
          <a:xfrm>
            <a:off x="1677750" y="2430675"/>
            <a:ext cx="2742600" cy="3099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677750" y="2739300"/>
            <a:ext cx="2742600" cy="333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4263390" y="234009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4263390" y="2655845"/>
            <a:ext cx="322200" cy="27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b="0" i="0" sz="1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0" y="459068"/>
            <a:ext cx="9144000" cy="25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163" y="3615950"/>
            <a:ext cx="1952625" cy="46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175" y="4082663"/>
            <a:ext cx="1790700" cy="447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2163" y="4530338"/>
            <a:ext cx="1704975" cy="46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5"/>
          <p:cNvSpPr/>
          <p:nvPr/>
        </p:nvSpPr>
        <p:spPr>
          <a:xfrm>
            <a:off x="5172175" y="3615950"/>
            <a:ext cx="1952700" cy="13812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088" y="3913900"/>
            <a:ext cx="15906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/>
          <p:nvPr/>
        </p:nvSpPr>
        <p:spPr>
          <a:xfrm>
            <a:off x="501100" y="3913900"/>
            <a:ext cx="1590600" cy="705000"/>
          </a:xfrm>
          <a:prstGeom prst="rect">
            <a:avLst/>
          </a:prstGeom>
          <a:noFill/>
          <a:ln cap="flat" cmpd="sng" w="255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5"/>
          <p:cNvCxnSpPr>
            <a:stCxn id="274" idx="2"/>
            <a:endCxn id="292" idx="0"/>
          </p:cNvCxnSpPr>
          <p:nvPr/>
        </p:nvCxnSpPr>
        <p:spPr>
          <a:xfrm flipH="1">
            <a:off x="1296360" y="3384000"/>
            <a:ext cx="72000" cy="529800"/>
          </a:xfrm>
          <a:prstGeom prst="straightConnector1">
            <a:avLst/>
          </a:prstGeom>
          <a:noFill/>
          <a:ln cap="flat" cmpd="sng" w="28575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