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56" r:id="rId4"/>
    <p:sldId id="257" r:id="rId5"/>
    <p:sldId id="258"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65" d="100"/>
          <a:sy n="65"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BC9E4E-C1DD-E065-8CF2-EE5BF6E8D03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0E96F42-593F-9264-CF8C-240B89F2D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0F79868-C054-363B-7405-BF0761FFF5CE}"/>
              </a:ext>
            </a:extLst>
          </p:cNvPr>
          <p:cNvSpPr>
            <a:spLocks noGrp="1"/>
          </p:cNvSpPr>
          <p:nvPr>
            <p:ph type="dt" sz="half" idx="10"/>
          </p:nvPr>
        </p:nvSpPr>
        <p:spPr/>
        <p:txBody>
          <a:bodyPr/>
          <a:lstStyle/>
          <a:p>
            <a:fld id="{A74ED00A-EA62-4600-A211-B1755BFC81BB}" type="datetimeFigureOut">
              <a:rPr kumimoji="1" lang="ja-JP" altLang="en-US" smtClean="0"/>
              <a:t>2024/10/15</a:t>
            </a:fld>
            <a:endParaRPr kumimoji="1" lang="ja-JP" altLang="en-US"/>
          </a:p>
        </p:txBody>
      </p:sp>
      <p:sp>
        <p:nvSpPr>
          <p:cNvPr id="5" name="フッター プレースホルダー 4">
            <a:extLst>
              <a:ext uri="{FF2B5EF4-FFF2-40B4-BE49-F238E27FC236}">
                <a16:creationId xmlns:a16="http://schemas.microsoft.com/office/drawing/2014/main" id="{89BA2EE0-DA41-B0B9-6C7A-055F8A0C35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A1B8464-5497-D73C-DB8E-54E680657A22}"/>
              </a:ext>
            </a:extLst>
          </p:cNvPr>
          <p:cNvSpPr>
            <a:spLocks noGrp="1"/>
          </p:cNvSpPr>
          <p:nvPr>
            <p:ph type="sldNum" sz="quarter" idx="12"/>
          </p:nvPr>
        </p:nvSpPr>
        <p:spPr/>
        <p:txBody>
          <a:body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349207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256CF9-B6AB-DDC9-DE05-DB5C9590265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9D83B71-679D-D710-71B7-05E94656ED2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F0F93A-8CC3-4E91-ADE5-53DD98A7DD67}"/>
              </a:ext>
            </a:extLst>
          </p:cNvPr>
          <p:cNvSpPr>
            <a:spLocks noGrp="1"/>
          </p:cNvSpPr>
          <p:nvPr>
            <p:ph type="dt" sz="half" idx="10"/>
          </p:nvPr>
        </p:nvSpPr>
        <p:spPr/>
        <p:txBody>
          <a:bodyPr/>
          <a:lstStyle/>
          <a:p>
            <a:fld id="{A74ED00A-EA62-4600-A211-B1755BFC81BB}" type="datetimeFigureOut">
              <a:rPr kumimoji="1" lang="ja-JP" altLang="en-US" smtClean="0"/>
              <a:t>2024/10/15</a:t>
            </a:fld>
            <a:endParaRPr kumimoji="1" lang="ja-JP" altLang="en-US"/>
          </a:p>
        </p:txBody>
      </p:sp>
      <p:sp>
        <p:nvSpPr>
          <p:cNvPr id="5" name="フッター プレースホルダー 4">
            <a:extLst>
              <a:ext uri="{FF2B5EF4-FFF2-40B4-BE49-F238E27FC236}">
                <a16:creationId xmlns:a16="http://schemas.microsoft.com/office/drawing/2014/main" id="{8F8867F4-37E6-799E-CD7D-2915F35C88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8CFD9D-F938-C5E5-C957-0143716D3DE7}"/>
              </a:ext>
            </a:extLst>
          </p:cNvPr>
          <p:cNvSpPr>
            <a:spLocks noGrp="1"/>
          </p:cNvSpPr>
          <p:nvPr>
            <p:ph type="sldNum" sz="quarter" idx="12"/>
          </p:nvPr>
        </p:nvSpPr>
        <p:spPr/>
        <p:txBody>
          <a:body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2576017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BFE499E-2BA0-65C2-B687-E37A45BC49D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438B8A-ECAA-9B6F-2135-61A7313E21B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4501A70-CB07-5763-2A29-2C6530273F74}"/>
              </a:ext>
            </a:extLst>
          </p:cNvPr>
          <p:cNvSpPr>
            <a:spLocks noGrp="1"/>
          </p:cNvSpPr>
          <p:nvPr>
            <p:ph type="dt" sz="half" idx="10"/>
          </p:nvPr>
        </p:nvSpPr>
        <p:spPr/>
        <p:txBody>
          <a:bodyPr/>
          <a:lstStyle/>
          <a:p>
            <a:fld id="{A74ED00A-EA62-4600-A211-B1755BFC81BB}" type="datetimeFigureOut">
              <a:rPr kumimoji="1" lang="ja-JP" altLang="en-US" smtClean="0"/>
              <a:t>2024/10/15</a:t>
            </a:fld>
            <a:endParaRPr kumimoji="1" lang="ja-JP" altLang="en-US"/>
          </a:p>
        </p:txBody>
      </p:sp>
      <p:sp>
        <p:nvSpPr>
          <p:cNvPr id="5" name="フッター プレースホルダー 4">
            <a:extLst>
              <a:ext uri="{FF2B5EF4-FFF2-40B4-BE49-F238E27FC236}">
                <a16:creationId xmlns:a16="http://schemas.microsoft.com/office/drawing/2014/main" id="{26EE3C1D-55EE-B233-8F63-7FB5157A59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E40EF7-5414-1F3D-023E-CA9C63689F5F}"/>
              </a:ext>
            </a:extLst>
          </p:cNvPr>
          <p:cNvSpPr>
            <a:spLocks noGrp="1"/>
          </p:cNvSpPr>
          <p:nvPr>
            <p:ph type="sldNum" sz="quarter" idx="12"/>
          </p:nvPr>
        </p:nvSpPr>
        <p:spPr/>
        <p:txBody>
          <a:body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30774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B04F4D-7864-B5E3-BF5A-F904F0355F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491E64B-4C7D-F995-FF0C-95CABAFD2CD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C1DF6EA-9CE5-1A74-2A11-0ABE111FECE4}"/>
              </a:ext>
            </a:extLst>
          </p:cNvPr>
          <p:cNvSpPr>
            <a:spLocks noGrp="1"/>
          </p:cNvSpPr>
          <p:nvPr>
            <p:ph type="dt" sz="half" idx="10"/>
          </p:nvPr>
        </p:nvSpPr>
        <p:spPr/>
        <p:txBody>
          <a:bodyPr/>
          <a:lstStyle/>
          <a:p>
            <a:fld id="{A74ED00A-EA62-4600-A211-B1755BFC81BB}" type="datetimeFigureOut">
              <a:rPr kumimoji="1" lang="ja-JP" altLang="en-US" smtClean="0"/>
              <a:t>2024/10/15</a:t>
            </a:fld>
            <a:endParaRPr kumimoji="1" lang="ja-JP" altLang="en-US"/>
          </a:p>
        </p:txBody>
      </p:sp>
      <p:sp>
        <p:nvSpPr>
          <p:cNvPr id="5" name="フッター プレースホルダー 4">
            <a:extLst>
              <a:ext uri="{FF2B5EF4-FFF2-40B4-BE49-F238E27FC236}">
                <a16:creationId xmlns:a16="http://schemas.microsoft.com/office/drawing/2014/main" id="{16652836-944A-4680-2D07-394A01AFFF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637D94-7CFF-396B-9996-A647B701C37C}"/>
              </a:ext>
            </a:extLst>
          </p:cNvPr>
          <p:cNvSpPr>
            <a:spLocks noGrp="1"/>
          </p:cNvSpPr>
          <p:nvPr>
            <p:ph type="sldNum" sz="quarter" idx="12"/>
          </p:nvPr>
        </p:nvSpPr>
        <p:spPr/>
        <p:txBody>
          <a:body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4132432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D62B85-BB95-A918-75CC-13D234478E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DF2352F-34F0-94D3-7CCD-48DA3DDEF5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CCAE1C5-4FC9-9198-1FA4-BD21377E5A30}"/>
              </a:ext>
            </a:extLst>
          </p:cNvPr>
          <p:cNvSpPr>
            <a:spLocks noGrp="1"/>
          </p:cNvSpPr>
          <p:nvPr>
            <p:ph type="dt" sz="half" idx="10"/>
          </p:nvPr>
        </p:nvSpPr>
        <p:spPr/>
        <p:txBody>
          <a:bodyPr/>
          <a:lstStyle/>
          <a:p>
            <a:fld id="{A74ED00A-EA62-4600-A211-B1755BFC81BB}" type="datetimeFigureOut">
              <a:rPr kumimoji="1" lang="ja-JP" altLang="en-US" smtClean="0"/>
              <a:t>2024/10/15</a:t>
            </a:fld>
            <a:endParaRPr kumimoji="1" lang="ja-JP" altLang="en-US"/>
          </a:p>
        </p:txBody>
      </p:sp>
      <p:sp>
        <p:nvSpPr>
          <p:cNvPr id="5" name="フッター プレースホルダー 4">
            <a:extLst>
              <a:ext uri="{FF2B5EF4-FFF2-40B4-BE49-F238E27FC236}">
                <a16:creationId xmlns:a16="http://schemas.microsoft.com/office/drawing/2014/main" id="{5C6D8FF2-1CBE-0F50-2470-2F56699510E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912D81-D7CA-D7F3-5804-0A97B72FB8B5}"/>
              </a:ext>
            </a:extLst>
          </p:cNvPr>
          <p:cNvSpPr>
            <a:spLocks noGrp="1"/>
          </p:cNvSpPr>
          <p:nvPr>
            <p:ph type="sldNum" sz="quarter" idx="12"/>
          </p:nvPr>
        </p:nvSpPr>
        <p:spPr/>
        <p:txBody>
          <a:body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2704956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823DA-7554-017B-3A67-CE30C96A740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9CF8C14-B1F0-819B-2F0D-59FFC69A0BA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899515C-2826-0BB0-4B8D-67C18EBB59B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DA91A82-0C5A-2CB6-9074-96DCB28BA44D}"/>
              </a:ext>
            </a:extLst>
          </p:cNvPr>
          <p:cNvSpPr>
            <a:spLocks noGrp="1"/>
          </p:cNvSpPr>
          <p:nvPr>
            <p:ph type="dt" sz="half" idx="10"/>
          </p:nvPr>
        </p:nvSpPr>
        <p:spPr/>
        <p:txBody>
          <a:bodyPr/>
          <a:lstStyle/>
          <a:p>
            <a:fld id="{A74ED00A-EA62-4600-A211-B1755BFC81BB}" type="datetimeFigureOut">
              <a:rPr kumimoji="1" lang="ja-JP" altLang="en-US" smtClean="0"/>
              <a:t>2024/10/15</a:t>
            </a:fld>
            <a:endParaRPr kumimoji="1" lang="ja-JP" altLang="en-US"/>
          </a:p>
        </p:txBody>
      </p:sp>
      <p:sp>
        <p:nvSpPr>
          <p:cNvPr id="6" name="フッター プレースホルダー 5">
            <a:extLst>
              <a:ext uri="{FF2B5EF4-FFF2-40B4-BE49-F238E27FC236}">
                <a16:creationId xmlns:a16="http://schemas.microsoft.com/office/drawing/2014/main" id="{49816128-145F-B760-CFF5-14F1D44EF5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057DA91-9012-56B4-5A84-71C7D940530C}"/>
              </a:ext>
            </a:extLst>
          </p:cNvPr>
          <p:cNvSpPr>
            <a:spLocks noGrp="1"/>
          </p:cNvSpPr>
          <p:nvPr>
            <p:ph type="sldNum" sz="quarter" idx="12"/>
          </p:nvPr>
        </p:nvSpPr>
        <p:spPr/>
        <p:txBody>
          <a:body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644238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95DBC8-CA54-9351-F606-2AEFA213589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3DE297-9741-6CFA-57DB-F7CD12EA57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D3DFAA6-8772-B232-D1A5-00C6A0489E5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4BAB0D1-0C66-C750-7FC9-8D7D3A67DF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CD36B3-40C8-D79B-53B5-DCB8858150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EDC4E96-B88E-CDDB-A744-1F8815D79454}"/>
              </a:ext>
            </a:extLst>
          </p:cNvPr>
          <p:cNvSpPr>
            <a:spLocks noGrp="1"/>
          </p:cNvSpPr>
          <p:nvPr>
            <p:ph type="dt" sz="half" idx="10"/>
          </p:nvPr>
        </p:nvSpPr>
        <p:spPr/>
        <p:txBody>
          <a:bodyPr/>
          <a:lstStyle/>
          <a:p>
            <a:fld id="{A74ED00A-EA62-4600-A211-B1755BFC81BB}" type="datetimeFigureOut">
              <a:rPr kumimoji="1" lang="ja-JP" altLang="en-US" smtClean="0"/>
              <a:t>2024/10/15</a:t>
            </a:fld>
            <a:endParaRPr kumimoji="1" lang="ja-JP" altLang="en-US"/>
          </a:p>
        </p:txBody>
      </p:sp>
      <p:sp>
        <p:nvSpPr>
          <p:cNvPr id="8" name="フッター プレースホルダー 7">
            <a:extLst>
              <a:ext uri="{FF2B5EF4-FFF2-40B4-BE49-F238E27FC236}">
                <a16:creationId xmlns:a16="http://schemas.microsoft.com/office/drawing/2014/main" id="{215A8386-5B21-9478-EEB2-817BC132835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D421DEC-B9B7-78C5-B411-E87C4ED660C8}"/>
              </a:ext>
            </a:extLst>
          </p:cNvPr>
          <p:cNvSpPr>
            <a:spLocks noGrp="1"/>
          </p:cNvSpPr>
          <p:nvPr>
            <p:ph type="sldNum" sz="quarter" idx="12"/>
          </p:nvPr>
        </p:nvSpPr>
        <p:spPr/>
        <p:txBody>
          <a:body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398918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61E58-5A2C-E256-A728-33B4B6020CF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48BA41B-1BC6-A31F-F6D4-24836C51CA20}"/>
              </a:ext>
            </a:extLst>
          </p:cNvPr>
          <p:cNvSpPr>
            <a:spLocks noGrp="1"/>
          </p:cNvSpPr>
          <p:nvPr>
            <p:ph type="dt" sz="half" idx="10"/>
          </p:nvPr>
        </p:nvSpPr>
        <p:spPr/>
        <p:txBody>
          <a:bodyPr/>
          <a:lstStyle/>
          <a:p>
            <a:fld id="{A74ED00A-EA62-4600-A211-B1755BFC81BB}" type="datetimeFigureOut">
              <a:rPr kumimoji="1" lang="ja-JP" altLang="en-US" smtClean="0"/>
              <a:t>2024/10/15</a:t>
            </a:fld>
            <a:endParaRPr kumimoji="1" lang="ja-JP" altLang="en-US"/>
          </a:p>
        </p:txBody>
      </p:sp>
      <p:sp>
        <p:nvSpPr>
          <p:cNvPr id="4" name="フッター プレースホルダー 3">
            <a:extLst>
              <a:ext uri="{FF2B5EF4-FFF2-40B4-BE49-F238E27FC236}">
                <a16:creationId xmlns:a16="http://schemas.microsoft.com/office/drawing/2014/main" id="{8754067F-5366-1CD5-1D39-6DB502F999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8E812B5-DA53-6BAA-31AF-98B396AF7008}"/>
              </a:ext>
            </a:extLst>
          </p:cNvPr>
          <p:cNvSpPr>
            <a:spLocks noGrp="1"/>
          </p:cNvSpPr>
          <p:nvPr>
            <p:ph type="sldNum" sz="quarter" idx="12"/>
          </p:nvPr>
        </p:nvSpPr>
        <p:spPr/>
        <p:txBody>
          <a:body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167245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8C375D3-3D9A-F7DF-4AED-25ED3A67548E}"/>
              </a:ext>
            </a:extLst>
          </p:cNvPr>
          <p:cNvSpPr>
            <a:spLocks noGrp="1"/>
          </p:cNvSpPr>
          <p:nvPr>
            <p:ph type="dt" sz="half" idx="10"/>
          </p:nvPr>
        </p:nvSpPr>
        <p:spPr/>
        <p:txBody>
          <a:bodyPr/>
          <a:lstStyle/>
          <a:p>
            <a:fld id="{A74ED00A-EA62-4600-A211-B1755BFC81BB}" type="datetimeFigureOut">
              <a:rPr kumimoji="1" lang="ja-JP" altLang="en-US" smtClean="0"/>
              <a:t>2024/10/15</a:t>
            </a:fld>
            <a:endParaRPr kumimoji="1" lang="ja-JP" altLang="en-US"/>
          </a:p>
        </p:txBody>
      </p:sp>
      <p:sp>
        <p:nvSpPr>
          <p:cNvPr id="3" name="フッター プレースホルダー 2">
            <a:extLst>
              <a:ext uri="{FF2B5EF4-FFF2-40B4-BE49-F238E27FC236}">
                <a16:creationId xmlns:a16="http://schemas.microsoft.com/office/drawing/2014/main" id="{92D34850-60BA-35D4-1B23-A318C8B2E63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894BE6-2B3C-2AAD-6492-8EFFE76210BF}"/>
              </a:ext>
            </a:extLst>
          </p:cNvPr>
          <p:cNvSpPr>
            <a:spLocks noGrp="1"/>
          </p:cNvSpPr>
          <p:nvPr>
            <p:ph type="sldNum" sz="quarter" idx="12"/>
          </p:nvPr>
        </p:nvSpPr>
        <p:spPr/>
        <p:txBody>
          <a:body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2128102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1E29B-B802-352E-8CBF-A6B0EB4355C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BD172A-1519-2357-8505-6DF7872C28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EDD23AB-0013-2A59-2A42-7E1446E61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677A54-0025-1761-3326-B07D3B66BD1B}"/>
              </a:ext>
            </a:extLst>
          </p:cNvPr>
          <p:cNvSpPr>
            <a:spLocks noGrp="1"/>
          </p:cNvSpPr>
          <p:nvPr>
            <p:ph type="dt" sz="half" idx="10"/>
          </p:nvPr>
        </p:nvSpPr>
        <p:spPr/>
        <p:txBody>
          <a:bodyPr/>
          <a:lstStyle/>
          <a:p>
            <a:fld id="{A74ED00A-EA62-4600-A211-B1755BFC81BB}" type="datetimeFigureOut">
              <a:rPr kumimoji="1" lang="ja-JP" altLang="en-US" smtClean="0"/>
              <a:t>2024/10/15</a:t>
            </a:fld>
            <a:endParaRPr kumimoji="1" lang="ja-JP" altLang="en-US"/>
          </a:p>
        </p:txBody>
      </p:sp>
      <p:sp>
        <p:nvSpPr>
          <p:cNvPr id="6" name="フッター プレースホルダー 5">
            <a:extLst>
              <a:ext uri="{FF2B5EF4-FFF2-40B4-BE49-F238E27FC236}">
                <a16:creationId xmlns:a16="http://schemas.microsoft.com/office/drawing/2014/main" id="{83D5108D-EB28-DBA2-B799-151800026B6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DB7703B-534F-5859-8A8C-7933EBB20CBD}"/>
              </a:ext>
            </a:extLst>
          </p:cNvPr>
          <p:cNvSpPr>
            <a:spLocks noGrp="1"/>
          </p:cNvSpPr>
          <p:nvPr>
            <p:ph type="sldNum" sz="quarter" idx="12"/>
          </p:nvPr>
        </p:nvSpPr>
        <p:spPr/>
        <p:txBody>
          <a:body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103634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E4249D-F2DD-35D0-7E4F-D31D426D02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85773F1-8F39-C90C-E2FA-90C9A3034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34921B3-89A8-255F-D2AD-1EA0A5F033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06E435-4DE3-AEB2-5579-D08ABE7EBC6E}"/>
              </a:ext>
            </a:extLst>
          </p:cNvPr>
          <p:cNvSpPr>
            <a:spLocks noGrp="1"/>
          </p:cNvSpPr>
          <p:nvPr>
            <p:ph type="dt" sz="half" idx="10"/>
          </p:nvPr>
        </p:nvSpPr>
        <p:spPr/>
        <p:txBody>
          <a:bodyPr/>
          <a:lstStyle/>
          <a:p>
            <a:fld id="{A74ED00A-EA62-4600-A211-B1755BFC81BB}" type="datetimeFigureOut">
              <a:rPr kumimoji="1" lang="ja-JP" altLang="en-US" smtClean="0"/>
              <a:t>2024/10/15</a:t>
            </a:fld>
            <a:endParaRPr kumimoji="1" lang="ja-JP" altLang="en-US"/>
          </a:p>
        </p:txBody>
      </p:sp>
      <p:sp>
        <p:nvSpPr>
          <p:cNvPr id="6" name="フッター プレースホルダー 5">
            <a:extLst>
              <a:ext uri="{FF2B5EF4-FFF2-40B4-BE49-F238E27FC236}">
                <a16:creationId xmlns:a16="http://schemas.microsoft.com/office/drawing/2014/main" id="{C533C185-6CA5-D2C8-6A5B-D0F15968699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86915DF-0A94-0AA3-D131-A9B34FB888C8}"/>
              </a:ext>
            </a:extLst>
          </p:cNvPr>
          <p:cNvSpPr>
            <a:spLocks noGrp="1"/>
          </p:cNvSpPr>
          <p:nvPr>
            <p:ph type="sldNum" sz="quarter" idx="12"/>
          </p:nvPr>
        </p:nvSpPr>
        <p:spPr/>
        <p:txBody>
          <a:body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22937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304689-D2CD-CEF4-65A9-DA2BF3FF80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6058C0-9FB1-AABE-D8E0-613120537B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5533961-0D74-7A20-981E-37F94208AC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4ED00A-EA62-4600-A211-B1755BFC81BB}" type="datetimeFigureOut">
              <a:rPr kumimoji="1" lang="ja-JP" altLang="en-US" smtClean="0"/>
              <a:t>2024/10/15</a:t>
            </a:fld>
            <a:endParaRPr kumimoji="1" lang="ja-JP" altLang="en-US"/>
          </a:p>
        </p:txBody>
      </p:sp>
      <p:sp>
        <p:nvSpPr>
          <p:cNvPr id="5" name="フッター プレースホルダー 4">
            <a:extLst>
              <a:ext uri="{FF2B5EF4-FFF2-40B4-BE49-F238E27FC236}">
                <a16:creationId xmlns:a16="http://schemas.microsoft.com/office/drawing/2014/main" id="{49ED6315-2A75-3B87-4AA3-C8FF32A2B8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F24B684-D9D2-4D9C-EE30-47B1E39B38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4A2029-DB32-4C06-9640-5D56237AFE28}" type="slidenum">
              <a:rPr kumimoji="1" lang="ja-JP" altLang="en-US" smtClean="0"/>
              <a:t>‹#›</a:t>
            </a:fld>
            <a:endParaRPr kumimoji="1" lang="ja-JP" altLang="en-US"/>
          </a:p>
        </p:txBody>
      </p:sp>
    </p:spTree>
    <p:extLst>
      <p:ext uri="{BB962C8B-B14F-4D97-AF65-F5344CB8AC3E}">
        <p14:creationId xmlns:p14="http://schemas.microsoft.com/office/powerpoint/2010/main" val="4158191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B4E7AF-484D-CC7D-FDAC-B22974B463CB}"/>
              </a:ext>
            </a:extLst>
          </p:cNvPr>
          <p:cNvSpPr/>
          <p:nvPr/>
        </p:nvSpPr>
        <p:spPr>
          <a:xfrm>
            <a:off x="0" y="0"/>
            <a:ext cx="1504335"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AEA67-726A-6D2A-3B1B-A218390B9DCB}"/>
              </a:ext>
            </a:extLst>
          </p:cNvPr>
          <p:cNvSpPr txBox="1"/>
          <p:nvPr/>
        </p:nvSpPr>
        <p:spPr>
          <a:xfrm>
            <a:off x="346586" y="463952"/>
            <a:ext cx="3725082" cy="461665"/>
          </a:xfrm>
          <a:prstGeom prst="rect">
            <a:avLst/>
          </a:prstGeom>
          <a:noFill/>
        </p:spPr>
        <p:txBody>
          <a:bodyPr wrap="square" rtlCol="0">
            <a:spAutoFit/>
          </a:bodyPr>
          <a:lstStyle/>
          <a:p>
            <a:r>
              <a:rPr kumimoji="1" lang="ja-JP" altLang="en-US" sz="2400" b="1" dirty="0"/>
              <a:t>ホッコー株式会社　御中</a:t>
            </a:r>
          </a:p>
        </p:txBody>
      </p:sp>
      <p:sp>
        <p:nvSpPr>
          <p:cNvPr id="7" name="テキスト ボックス 6">
            <a:extLst>
              <a:ext uri="{FF2B5EF4-FFF2-40B4-BE49-F238E27FC236}">
                <a16:creationId xmlns:a16="http://schemas.microsoft.com/office/drawing/2014/main" id="{95D86E0F-ED9D-8E7E-A1BB-5F114C5C9179}"/>
              </a:ext>
            </a:extLst>
          </p:cNvPr>
          <p:cNvSpPr txBox="1"/>
          <p:nvPr/>
        </p:nvSpPr>
        <p:spPr>
          <a:xfrm>
            <a:off x="2083209" y="2782669"/>
            <a:ext cx="8310715" cy="646331"/>
          </a:xfrm>
          <a:prstGeom prst="rect">
            <a:avLst/>
          </a:prstGeom>
          <a:noFill/>
        </p:spPr>
        <p:txBody>
          <a:bodyPr wrap="square" rtlCol="0">
            <a:spAutoFit/>
          </a:bodyPr>
          <a:lstStyle/>
          <a:p>
            <a:r>
              <a:rPr kumimoji="1" lang="ja-JP" altLang="en-US" sz="3600" b="1" dirty="0"/>
              <a:t>製品入荷処理の負担軽減に係るご提案</a:t>
            </a:r>
          </a:p>
        </p:txBody>
      </p:sp>
      <p:sp>
        <p:nvSpPr>
          <p:cNvPr id="8" name="テキスト ボックス 7">
            <a:extLst>
              <a:ext uri="{FF2B5EF4-FFF2-40B4-BE49-F238E27FC236}">
                <a16:creationId xmlns:a16="http://schemas.microsoft.com/office/drawing/2014/main" id="{A3742034-9F62-1AD1-FC08-F50096732DE1}"/>
              </a:ext>
            </a:extLst>
          </p:cNvPr>
          <p:cNvSpPr txBox="1"/>
          <p:nvPr/>
        </p:nvSpPr>
        <p:spPr>
          <a:xfrm>
            <a:off x="10127227" y="463952"/>
            <a:ext cx="1718187" cy="369332"/>
          </a:xfrm>
          <a:prstGeom prst="rect">
            <a:avLst/>
          </a:prstGeom>
          <a:noFill/>
          <a:ln w="31750" cmpd="dbl">
            <a:solidFill>
              <a:srgbClr val="FF0000"/>
            </a:solidFill>
          </a:ln>
        </p:spPr>
        <p:txBody>
          <a:bodyPr wrap="square" rtlCol="0">
            <a:spAutoFit/>
          </a:bodyPr>
          <a:lstStyle/>
          <a:p>
            <a:pPr algn="ctr"/>
            <a:r>
              <a:rPr kumimoji="1" lang="en-US" altLang="ja-JP" b="1" dirty="0">
                <a:solidFill>
                  <a:srgbClr val="FF0000"/>
                </a:solidFill>
              </a:rPr>
              <a:t>Confidential</a:t>
            </a:r>
            <a:endParaRPr kumimoji="1" lang="ja-JP" altLang="en-US" b="1" dirty="0">
              <a:solidFill>
                <a:srgbClr val="FF0000"/>
              </a:solidFill>
            </a:endParaRPr>
          </a:p>
        </p:txBody>
      </p:sp>
      <p:sp>
        <p:nvSpPr>
          <p:cNvPr id="9" name="テキスト ボックス 8">
            <a:extLst>
              <a:ext uri="{FF2B5EF4-FFF2-40B4-BE49-F238E27FC236}">
                <a16:creationId xmlns:a16="http://schemas.microsoft.com/office/drawing/2014/main" id="{F926415F-4F6D-83F6-6FD2-B6583C6133EB}"/>
              </a:ext>
            </a:extLst>
          </p:cNvPr>
          <p:cNvSpPr txBox="1"/>
          <p:nvPr/>
        </p:nvSpPr>
        <p:spPr>
          <a:xfrm>
            <a:off x="4654344" y="4559281"/>
            <a:ext cx="2883311" cy="369332"/>
          </a:xfrm>
          <a:prstGeom prst="rect">
            <a:avLst/>
          </a:prstGeom>
          <a:noFill/>
        </p:spPr>
        <p:txBody>
          <a:bodyPr wrap="square" rtlCol="0">
            <a:spAutoFit/>
          </a:bodyPr>
          <a:lstStyle/>
          <a:p>
            <a:pPr algn="ctr"/>
            <a:r>
              <a:rPr kumimoji="1" lang="en-US" altLang="ja-JP" dirty="0"/>
              <a:t>2024</a:t>
            </a:r>
            <a:r>
              <a:rPr kumimoji="1" lang="ja-JP" altLang="en-US" dirty="0"/>
              <a:t>年</a:t>
            </a:r>
            <a:r>
              <a:rPr kumimoji="1" lang="en-US" altLang="ja-JP" dirty="0"/>
              <a:t>10</a:t>
            </a:r>
            <a:r>
              <a:rPr kumimoji="1" lang="ja-JP" altLang="en-US" dirty="0"/>
              <a:t>月</a:t>
            </a:r>
            <a:r>
              <a:rPr kumimoji="1" lang="en-US" altLang="ja-JP" dirty="0"/>
              <a:t>18</a:t>
            </a:r>
            <a:r>
              <a:rPr kumimoji="1" lang="ja-JP" altLang="en-US" dirty="0"/>
              <a:t>日</a:t>
            </a:r>
          </a:p>
        </p:txBody>
      </p:sp>
      <p:sp>
        <p:nvSpPr>
          <p:cNvPr id="10" name="テキスト ボックス 9">
            <a:extLst>
              <a:ext uri="{FF2B5EF4-FFF2-40B4-BE49-F238E27FC236}">
                <a16:creationId xmlns:a16="http://schemas.microsoft.com/office/drawing/2014/main" id="{1DC6B08D-1A88-699F-46B2-8B5F87EB8EDB}"/>
              </a:ext>
            </a:extLst>
          </p:cNvPr>
          <p:cNvSpPr txBox="1"/>
          <p:nvPr/>
        </p:nvSpPr>
        <p:spPr>
          <a:xfrm>
            <a:off x="4308371" y="5055219"/>
            <a:ext cx="3575256" cy="461665"/>
          </a:xfrm>
          <a:prstGeom prst="rect">
            <a:avLst/>
          </a:prstGeom>
          <a:noFill/>
        </p:spPr>
        <p:txBody>
          <a:bodyPr wrap="square" rtlCol="0">
            <a:spAutoFit/>
          </a:bodyPr>
          <a:lstStyle/>
          <a:p>
            <a:pPr algn="ctr"/>
            <a:r>
              <a:rPr kumimoji="1" lang="ja-JP" altLang="en-US" sz="2400" dirty="0"/>
              <a:t>小林クリエイト株式会社</a:t>
            </a:r>
          </a:p>
        </p:txBody>
      </p:sp>
      <p:sp>
        <p:nvSpPr>
          <p:cNvPr id="13" name="テキスト ボックス 12">
            <a:extLst>
              <a:ext uri="{FF2B5EF4-FFF2-40B4-BE49-F238E27FC236}">
                <a16:creationId xmlns:a16="http://schemas.microsoft.com/office/drawing/2014/main" id="{A6CA062E-DDFD-92A4-57CB-FA1008AB8673}"/>
              </a:ext>
            </a:extLst>
          </p:cNvPr>
          <p:cNvSpPr txBox="1"/>
          <p:nvPr/>
        </p:nvSpPr>
        <p:spPr>
          <a:xfrm>
            <a:off x="11324304" y="6132438"/>
            <a:ext cx="796413" cy="261610"/>
          </a:xfrm>
          <a:prstGeom prst="rect">
            <a:avLst/>
          </a:prstGeom>
          <a:noFill/>
        </p:spPr>
        <p:txBody>
          <a:bodyPr wrap="square" rtlCol="0">
            <a:spAutoFit/>
          </a:bodyPr>
          <a:lstStyle/>
          <a:p>
            <a:pPr algn="r"/>
            <a:r>
              <a:rPr kumimoji="1" lang="en-US" altLang="ja-JP" sz="1100" dirty="0"/>
              <a:t>Page:1/6</a:t>
            </a:r>
            <a:endParaRPr kumimoji="1" lang="ja-JP" altLang="en-US" sz="1100" dirty="0"/>
          </a:p>
        </p:txBody>
      </p:sp>
    </p:spTree>
    <p:extLst>
      <p:ext uri="{BB962C8B-B14F-4D97-AF65-F5344CB8AC3E}">
        <p14:creationId xmlns:p14="http://schemas.microsoft.com/office/powerpoint/2010/main" val="81756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0DA69477-6B2F-6A52-48E4-DA010F9DB61C}"/>
              </a:ext>
            </a:extLst>
          </p:cNvPr>
          <p:cNvSpPr/>
          <p:nvPr/>
        </p:nvSpPr>
        <p:spPr>
          <a:xfrm>
            <a:off x="0" y="0"/>
            <a:ext cx="1504335"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681AEA67-726A-6D2A-3B1B-A218390B9DCB}"/>
              </a:ext>
            </a:extLst>
          </p:cNvPr>
          <p:cNvSpPr txBox="1"/>
          <p:nvPr/>
        </p:nvSpPr>
        <p:spPr>
          <a:xfrm>
            <a:off x="807036" y="1895113"/>
            <a:ext cx="10990008" cy="646331"/>
          </a:xfrm>
          <a:prstGeom prst="rect">
            <a:avLst/>
          </a:prstGeom>
          <a:noFill/>
        </p:spPr>
        <p:txBody>
          <a:bodyPr wrap="square" rtlCol="0">
            <a:spAutoFit/>
          </a:bodyPr>
          <a:lstStyle/>
          <a:p>
            <a:r>
              <a:rPr lang="ja-JP" altLang="en-US" b="1" dirty="0"/>
              <a:t>貴社の中国生産拠点から、製品</a:t>
            </a:r>
            <a:r>
              <a:rPr lang="en-US" altLang="ja-JP" b="1" dirty="0"/>
              <a:t>1,000</a:t>
            </a:r>
            <a:r>
              <a:rPr lang="ja-JP" altLang="en-US" b="1" dirty="0"/>
              <a:t>～</a:t>
            </a:r>
            <a:r>
              <a:rPr lang="en-US" altLang="ja-JP" b="1" dirty="0"/>
              <a:t>2,500</a:t>
            </a:r>
            <a:r>
              <a:rPr lang="ja-JP" altLang="en-US" b="1" dirty="0"/>
              <a:t>箱程度／週（名古屋）、</a:t>
            </a:r>
            <a:r>
              <a:rPr lang="en-US" altLang="ja-JP" b="1" dirty="0"/>
              <a:t>200</a:t>
            </a:r>
            <a:r>
              <a:rPr lang="ja-JP" altLang="en-US" b="1" dirty="0"/>
              <a:t>～</a:t>
            </a:r>
            <a:r>
              <a:rPr lang="en-US" altLang="ja-JP" b="1" dirty="0"/>
              <a:t>600</a:t>
            </a:r>
            <a:r>
              <a:rPr lang="ja-JP" altLang="en-US" b="1" dirty="0"/>
              <a:t>箱／週（東京）入荷され、</a:t>
            </a:r>
            <a:endParaRPr lang="en-US" altLang="ja-JP" b="1" dirty="0"/>
          </a:p>
          <a:p>
            <a:r>
              <a:rPr kumimoji="1" lang="ja-JP" altLang="en-US" b="1" dirty="0"/>
              <a:t>入庫リストと製品箱ラベルの情報をもとに目視で入荷確認を行っている。</a:t>
            </a:r>
          </a:p>
        </p:txBody>
      </p:sp>
      <p:sp>
        <p:nvSpPr>
          <p:cNvPr id="7" name="テキスト ボックス 6">
            <a:extLst>
              <a:ext uri="{FF2B5EF4-FFF2-40B4-BE49-F238E27FC236}">
                <a16:creationId xmlns:a16="http://schemas.microsoft.com/office/drawing/2014/main" id="{95D86E0F-ED9D-8E7E-A1BB-5F114C5C9179}"/>
              </a:ext>
            </a:extLst>
          </p:cNvPr>
          <p:cNvSpPr txBox="1"/>
          <p:nvPr/>
        </p:nvSpPr>
        <p:spPr>
          <a:xfrm>
            <a:off x="513735" y="1248782"/>
            <a:ext cx="3335595" cy="461665"/>
          </a:xfrm>
          <a:prstGeom prst="rect">
            <a:avLst/>
          </a:prstGeom>
          <a:noFill/>
        </p:spPr>
        <p:txBody>
          <a:bodyPr wrap="square" rtlCol="0">
            <a:spAutoFit/>
          </a:bodyPr>
          <a:lstStyle/>
          <a:p>
            <a:r>
              <a:rPr kumimoji="1" lang="ja-JP" altLang="en-US" sz="2400" b="1" dirty="0"/>
              <a:t>製品入荷処理時の課題</a:t>
            </a:r>
          </a:p>
        </p:txBody>
      </p:sp>
      <p:sp>
        <p:nvSpPr>
          <p:cNvPr id="8" name="テキスト ボックス 7">
            <a:extLst>
              <a:ext uri="{FF2B5EF4-FFF2-40B4-BE49-F238E27FC236}">
                <a16:creationId xmlns:a16="http://schemas.microsoft.com/office/drawing/2014/main" id="{A3742034-9F62-1AD1-FC08-F50096732DE1}"/>
              </a:ext>
            </a:extLst>
          </p:cNvPr>
          <p:cNvSpPr txBox="1"/>
          <p:nvPr/>
        </p:nvSpPr>
        <p:spPr>
          <a:xfrm>
            <a:off x="10127227" y="463952"/>
            <a:ext cx="1718187" cy="369332"/>
          </a:xfrm>
          <a:prstGeom prst="rect">
            <a:avLst/>
          </a:prstGeom>
          <a:noFill/>
          <a:ln w="31750" cmpd="dbl">
            <a:solidFill>
              <a:srgbClr val="FF0000"/>
            </a:solidFill>
          </a:ln>
        </p:spPr>
        <p:txBody>
          <a:bodyPr wrap="square" rtlCol="0">
            <a:spAutoFit/>
          </a:bodyPr>
          <a:lstStyle/>
          <a:p>
            <a:pPr algn="ctr"/>
            <a:r>
              <a:rPr kumimoji="1" lang="en-US" altLang="ja-JP" b="1" dirty="0">
                <a:solidFill>
                  <a:srgbClr val="FF0000"/>
                </a:solidFill>
              </a:rPr>
              <a:t>Confidential</a:t>
            </a:r>
            <a:endParaRPr kumimoji="1" lang="ja-JP" altLang="en-US" b="1" dirty="0">
              <a:solidFill>
                <a:srgbClr val="FF0000"/>
              </a:solidFill>
            </a:endParaRPr>
          </a:p>
        </p:txBody>
      </p:sp>
      <p:sp>
        <p:nvSpPr>
          <p:cNvPr id="9" name="テキスト ボックス 8">
            <a:extLst>
              <a:ext uri="{FF2B5EF4-FFF2-40B4-BE49-F238E27FC236}">
                <a16:creationId xmlns:a16="http://schemas.microsoft.com/office/drawing/2014/main" id="{F926415F-4F6D-83F6-6FD2-B6583C6133EB}"/>
              </a:ext>
            </a:extLst>
          </p:cNvPr>
          <p:cNvSpPr txBox="1"/>
          <p:nvPr/>
        </p:nvSpPr>
        <p:spPr>
          <a:xfrm>
            <a:off x="838196" y="4405045"/>
            <a:ext cx="5828071" cy="369332"/>
          </a:xfrm>
          <a:prstGeom prst="rect">
            <a:avLst/>
          </a:prstGeom>
          <a:noFill/>
        </p:spPr>
        <p:txBody>
          <a:bodyPr wrap="square" rtlCol="0">
            <a:spAutoFit/>
          </a:bodyPr>
          <a:lstStyle/>
          <a:p>
            <a:r>
              <a:rPr kumimoji="1" lang="ja-JP" altLang="en-US" b="1" dirty="0"/>
              <a:t>①　箱ラベルのバーコード読取りによる入荷確認</a:t>
            </a:r>
          </a:p>
        </p:txBody>
      </p:sp>
      <p:sp>
        <p:nvSpPr>
          <p:cNvPr id="10" name="テキスト ボックス 9">
            <a:extLst>
              <a:ext uri="{FF2B5EF4-FFF2-40B4-BE49-F238E27FC236}">
                <a16:creationId xmlns:a16="http://schemas.microsoft.com/office/drawing/2014/main" id="{1DC6B08D-1A88-699F-46B2-8B5F87EB8EDB}"/>
              </a:ext>
            </a:extLst>
          </p:cNvPr>
          <p:cNvSpPr txBox="1"/>
          <p:nvPr/>
        </p:nvSpPr>
        <p:spPr>
          <a:xfrm>
            <a:off x="7256206" y="6394049"/>
            <a:ext cx="4747314"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ホッコー株式会社様</a:t>
            </a:r>
            <a:r>
              <a:rPr kumimoji="1" lang="en-US" altLang="ja-JP" sz="1000" dirty="0">
                <a:latin typeface="Meiryo UI" panose="020B0604030504040204" pitchFamily="50" charset="-128"/>
                <a:ea typeface="Meiryo UI" panose="020B0604030504040204" pitchFamily="50" charset="-128"/>
              </a:rPr>
              <a:t>_</a:t>
            </a:r>
            <a:r>
              <a:rPr kumimoji="1" lang="ja-JP" altLang="en-US" sz="1000" dirty="0">
                <a:latin typeface="Meiryo UI" panose="020B0604030504040204" pitchFamily="50" charset="-128"/>
                <a:ea typeface="Meiryo UI" panose="020B0604030504040204" pitchFamily="50" charset="-128"/>
              </a:rPr>
              <a:t>製品入荷処理の負担軽減に係るご提案</a:t>
            </a:r>
            <a:r>
              <a:rPr kumimoji="1" lang="en-US" altLang="ja-JP" sz="1000" dirty="0">
                <a:latin typeface="Meiryo UI" panose="020B0604030504040204" pitchFamily="50" charset="-128"/>
                <a:ea typeface="Meiryo UI" panose="020B0604030504040204" pitchFamily="50" charset="-128"/>
              </a:rPr>
              <a:t>_</a:t>
            </a:r>
            <a:r>
              <a:rPr kumimoji="1" lang="ja-JP" altLang="en-US" sz="1000" dirty="0">
                <a:latin typeface="Meiryo UI" panose="020B0604030504040204" pitchFamily="50" charset="-128"/>
                <a:ea typeface="Meiryo UI" panose="020B0604030504040204" pitchFamily="50" charset="-128"/>
              </a:rPr>
              <a:t>小林クリエイト</a:t>
            </a:r>
            <a:r>
              <a:rPr kumimoji="1" lang="en-US" altLang="ja-JP" sz="1000" dirty="0">
                <a:latin typeface="Meiryo UI" panose="020B0604030504040204" pitchFamily="50" charset="-128"/>
                <a:ea typeface="Meiryo UI" panose="020B0604030504040204" pitchFamily="50" charset="-128"/>
              </a:rPr>
              <a:t>20241018</a:t>
            </a:r>
            <a:endParaRPr kumimoji="1" lang="ja-JP" altLang="en-US" sz="1100" dirty="0"/>
          </a:p>
        </p:txBody>
      </p:sp>
      <p:sp>
        <p:nvSpPr>
          <p:cNvPr id="2" name="テキスト ボックス 1">
            <a:extLst>
              <a:ext uri="{FF2B5EF4-FFF2-40B4-BE49-F238E27FC236}">
                <a16:creationId xmlns:a16="http://schemas.microsoft.com/office/drawing/2014/main" id="{2FF822F3-2856-6C91-B17E-C6F9BEFCF769}"/>
              </a:ext>
            </a:extLst>
          </p:cNvPr>
          <p:cNvSpPr txBox="1"/>
          <p:nvPr/>
        </p:nvSpPr>
        <p:spPr>
          <a:xfrm>
            <a:off x="807036" y="2726110"/>
            <a:ext cx="11196484" cy="646331"/>
          </a:xfrm>
          <a:prstGeom prst="rect">
            <a:avLst/>
          </a:prstGeom>
          <a:noFill/>
        </p:spPr>
        <p:txBody>
          <a:bodyPr wrap="square" rtlCol="0">
            <a:spAutoFit/>
          </a:bodyPr>
          <a:lstStyle/>
          <a:p>
            <a:r>
              <a:rPr kumimoji="1" lang="ja-JP" altLang="en-US" b="1" dirty="0"/>
              <a:t>入庫リスト確認者、製品箱ラベル確認者の</a:t>
            </a:r>
            <a:r>
              <a:rPr kumimoji="1" lang="en-US" altLang="ja-JP" b="1" dirty="0"/>
              <a:t>2</a:t>
            </a:r>
            <a:r>
              <a:rPr kumimoji="1" lang="ja-JP" altLang="en-US" b="1" dirty="0"/>
              <a:t>名／組で作業を行い、目視での入荷確認であるため</a:t>
            </a:r>
            <a:r>
              <a:rPr kumimoji="1" lang="en-US" altLang="ja-JP" b="1" dirty="0"/>
              <a:t>2</a:t>
            </a:r>
            <a:r>
              <a:rPr kumimoji="1" lang="ja-JP" altLang="en-US" b="1" dirty="0"/>
              <a:t>～</a:t>
            </a:r>
            <a:r>
              <a:rPr kumimoji="1" lang="en-US" altLang="ja-JP" b="1" dirty="0"/>
              <a:t>3</a:t>
            </a:r>
            <a:r>
              <a:rPr kumimoji="1" lang="ja-JP" altLang="en-US" b="1" dirty="0"/>
              <a:t>時間を</a:t>
            </a:r>
            <a:endParaRPr kumimoji="1" lang="en-US" altLang="ja-JP" b="1" dirty="0"/>
          </a:p>
          <a:p>
            <a:r>
              <a:rPr kumimoji="1" lang="ja-JP" altLang="en-US" b="1" dirty="0"/>
              <a:t>要し、作業者の負担も大きい。</a:t>
            </a:r>
          </a:p>
        </p:txBody>
      </p:sp>
      <p:sp>
        <p:nvSpPr>
          <p:cNvPr id="3" name="テキスト ボックス 2">
            <a:extLst>
              <a:ext uri="{FF2B5EF4-FFF2-40B4-BE49-F238E27FC236}">
                <a16:creationId xmlns:a16="http://schemas.microsoft.com/office/drawing/2014/main" id="{F7013CD2-1D6C-C0EF-AA2B-E352263C9F04}"/>
              </a:ext>
            </a:extLst>
          </p:cNvPr>
          <p:cNvSpPr txBox="1"/>
          <p:nvPr/>
        </p:nvSpPr>
        <p:spPr>
          <a:xfrm>
            <a:off x="513735" y="3781195"/>
            <a:ext cx="3335595" cy="461665"/>
          </a:xfrm>
          <a:prstGeom prst="rect">
            <a:avLst/>
          </a:prstGeom>
          <a:noFill/>
        </p:spPr>
        <p:txBody>
          <a:bodyPr wrap="square" rtlCol="0">
            <a:spAutoFit/>
          </a:bodyPr>
          <a:lstStyle/>
          <a:p>
            <a:r>
              <a:rPr kumimoji="1" lang="ja-JP" altLang="en-US" sz="2400" b="1" dirty="0"/>
              <a:t>課題解決のご提案</a:t>
            </a:r>
          </a:p>
        </p:txBody>
      </p:sp>
      <p:sp>
        <p:nvSpPr>
          <p:cNvPr id="4" name="テキスト ボックス 3">
            <a:extLst>
              <a:ext uri="{FF2B5EF4-FFF2-40B4-BE49-F238E27FC236}">
                <a16:creationId xmlns:a16="http://schemas.microsoft.com/office/drawing/2014/main" id="{7D24E23F-9538-B6E2-E2C1-12CA5F83BDF9}"/>
              </a:ext>
            </a:extLst>
          </p:cNvPr>
          <p:cNvSpPr txBox="1"/>
          <p:nvPr/>
        </p:nvSpPr>
        <p:spPr>
          <a:xfrm>
            <a:off x="838196" y="4936562"/>
            <a:ext cx="5828071" cy="369332"/>
          </a:xfrm>
          <a:prstGeom prst="rect">
            <a:avLst/>
          </a:prstGeom>
          <a:noFill/>
        </p:spPr>
        <p:txBody>
          <a:bodyPr wrap="square" rtlCol="0">
            <a:spAutoFit/>
          </a:bodyPr>
          <a:lstStyle/>
          <a:p>
            <a:r>
              <a:rPr kumimoji="1" lang="ja-JP" altLang="en-US" b="1" dirty="0"/>
              <a:t>②　</a:t>
            </a:r>
            <a:r>
              <a:rPr kumimoji="1" lang="en-US" altLang="ja-JP" b="1" dirty="0"/>
              <a:t>RF</a:t>
            </a:r>
            <a:r>
              <a:rPr kumimoji="1" lang="ja-JP" altLang="en-US" b="1" dirty="0"/>
              <a:t>タグによる入荷確認（ハンドリーダ）</a:t>
            </a:r>
          </a:p>
        </p:txBody>
      </p:sp>
      <p:sp>
        <p:nvSpPr>
          <p:cNvPr id="6" name="テキスト ボックス 5">
            <a:extLst>
              <a:ext uri="{FF2B5EF4-FFF2-40B4-BE49-F238E27FC236}">
                <a16:creationId xmlns:a16="http://schemas.microsoft.com/office/drawing/2014/main" id="{4684A243-6F60-C1FB-2EE8-C69C85C56056}"/>
              </a:ext>
            </a:extLst>
          </p:cNvPr>
          <p:cNvSpPr txBox="1"/>
          <p:nvPr/>
        </p:nvSpPr>
        <p:spPr>
          <a:xfrm>
            <a:off x="838196" y="5471739"/>
            <a:ext cx="5061155" cy="369332"/>
          </a:xfrm>
          <a:prstGeom prst="rect">
            <a:avLst/>
          </a:prstGeom>
          <a:noFill/>
        </p:spPr>
        <p:txBody>
          <a:bodyPr wrap="square" rtlCol="0">
            <a:spAutoFit/>
          </a:bodyPr>
          <a:lstStyle/>
          <a:p>
            <a:r>
              <a:rPr kumimoji="1" lang="ja-JP" altLang="en-US" b="1" dirty="0"/>
              <a:t>③　</a:t>
            </a:r>
            <a:r>
              <a:rPr kumimoji="1" lang="en-US" altLang="ja-JP" b="1" dirty="0"/>
              <a:t>RF</a:t>
            </a:r>
            <a:r>
              <a:rPr kumimoji="1" lang="ja-JP" altLang="en-US" b="1" dirty="0"/>
              <a:t>タグによる入荷確認（ゲートリーダ）</a:t>
            </a:r>
          </a:p>
        </p:txBody>
      </p:sp>
      <p:sp>
        <p:nvSpPr>
          <p:cNvPr id="14" name="テキスト ボックス 13">
            <a:extLst>
              <a:ext uri="{FF2B5EF4-FFF2-40B4-BE49-F238E27FC236}">
                <a16:creationId xmlns:a16="http://schemas.microsoft.com/office/drawing/2014/main" id="{A2D45319-1B46-D24E-9784-92A4082C1397}"/>
              </a:ext>
            </a:extLst>
          </p:cNvPr>
          <p:cNvSpPr txBox="1"/>
          <p:nvPr/>
        </p:nvSpPr>
        <p:spPr>
          <a:xfrm>
            <a:off x="11324304" y="6132438"/>
            <a:ext cx="796413" cy="261610"/>
          </a:xfrm>
          <a:prstGeom prst="rect">
            <a:avLst/>
          </a:prstGeom>
          <a:noFill/>
        </p:spPr>
        <p:txBody>
          <a:bodyPr wrap="square" rtlCol="0">
            <a:spAutoFit/>
          </a:bodyPr>
          <a:lstStyle/>
          <a:p>
            <a:pPr algn="r"/>
            <a:r>
              <a:rPr kumimoji="1" lang="en-US" altLang="ja-JP" sz="1100" dirty="0"/>
              <a:t>Page:2/6</a:t>
            </a:r>
            <a:endParaRPr kumimoji="1" lang="ja-JP" altLang="en-US" sz="1100" dirty="0"/>
          </a:p>
        </p:txBody>
      </p:sp>
    </p:spTree>
    <p:extLst>
      <p:ext uri="{BB962C8B-B14F-4D97-AF65-F5344CB8AC3E}">
        <p14:creationId xmlns:p14="http://schemas.microsoft.com/office/powerpoint/2010/main" val="2307200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正方形/長方形 92">
            <a:extLst>
              <a:ext uri="{FF2B5EF4-FFF2-40B4-BE49-F238E27FC236}">
                <a16:creationId xmlns:a16="http://schemas.microsoft.com/office/drawing/2014/main" id="{FC88571F-263A-37E9-9604-CB772FEE5E84}"/>
              </a:ext>
            </a:extLst>
          </p:cNvPr>
          <p:cNvSpPr/>
          <p:nvPr/>
        </p:nvSpPr>
        <p:spPr>
          <a:xfrm>
            <a:off x="0" y="0"/>
            <a:ext cx="1504335"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23E7696-4055-A101-0F96-E1E7AA03A057}"/>
              </a:ext>
            </a:extLst>
          </p:cNvPr>
          <p:cNvSpPr txBox="1"/>
          <p:nvPr/>
        </p:nvSpPr>
        <p:spPr>
          <a:xfrm>
            <a:off x="762000" y="482600"/>
            <a:ext cx="3479800" cy="523220"/>
          </a:xfrm>
          <a:prstGeom prst="rect">
            <a:avLst/>
          </a:prstGeom>
          <a:noFill/>
        </p:spPr>
        <p:txBody>
          <a:bodyPr wrap="square" rtlCol="0">
            <a:spAutoFit/>
          </a:bodyPr>
          <a:lstStyle/>
          <a:p>
            <a:r>
              <a:rPr kumimoji="1" lang="ja-JP" altLang="en-US" sz="2800" b="1" dirty="0"/>
              <a:t>ご提案①</a:t>
            </a:r>
          </a:p>
        </p:txBody>
      </p:sp>
      <p:sp>
        <p:nvSpPr>
          <p:cNvPr id="6" name="テキスト ボックス 5">
            <a:extLst>
              <a:ext uri="{FF2B5EF4-FFF2-40B4-BE49-F238E27FC236}">
                <a16:creationId xmlns:a16="http://schemas.microsoft.com/office/drawing/2014/main" id="{C635395B-BA73-3CC3-3D53-8A65658CB8E9}"/>
              </a:ext>
            </a:extLst>
          </p:cNvPr>
          <p:cNvSpPr txBox="1"/>
          <p:nvPr/>
        </p:nvSpPr>
        <p:spPr>
          <a:xfrm>
            <a:off x="915252" y="1687706"/>
            <a:ext cx="10367267" cy="369332"/>
          </a:xfrm>
          <a:prstGeom prst="rect">
            <a:avLst/>
          </a:prstGeom>
          <a:noFill/>
        </p:spPr>
        <p:txBody>
          <a:bodyPr wrap="square" rtlCol="0">
            <a:spAutoFit/>
          </a:bodyPr>
          <a:lstStyle/>
          <a:p>
            <a:r>
              <a:rPr kumimoji="1" lang="ja-JP" altLang="en-US" dirty="0"/>
              <a:t>キーエンス製</a:t>
            </a:r>
            <a:r>
              <a:rPr kumimoji="1" lang="en-US" altLang="ja-JP" dirty="0"/>
              <a:t>BT-W250</a:t>
            </a:r>
            <a:r>
              <a:rPr kumimoji="1" lang="ja-JP" altLang="en-US" dirty="0"/>
              <a:t>での「超高速読取機能」を活用します</a:t>
            </a:r>
            <a:r>
              <a:rPr kumimoji="1" lang="ja-JP" altLang="en-US" b="1" dirty="0">
                <a:solidFill>
                  <a:schemeClr val="accent4"/>
                </a:solidFill>
              </a:rPr>
              <a:t>（実地検証：</a:t>
            </a:r>
            <a:r>
              <a:rPr kumimoji="1" lang="en-US" altLang="ja-JP" b="1" dirty="0">
                <a:solidFill>
                  <a:schemeClr val="accent4"/>
                </a:solidFill>
              </a:rPr>
              <a:t>10</a:t>
            </a:r>
            <a:r>
              <a:rPr kumimoji="1" lang="ja-JP" altLang="en-US" b="1" dirty="0">
                <a:solidFill>
                  <a:schemeClr val="accent4"/>
                </a:solidFill>
              </a:rPr>
              <a:t>～</a:t>
            </a:r>
            <a:r>
              <a:rPr kumimoji="1" lang="en-US" altLang="ja-JP" b="1" dirty="0">
                <a:solidFill>
                  <a:schemeClr val="accent4"/>
                </a:solidFill>
              </a:rPr>
              <a:t>15</a:t>
            </a:r>
            <a:r>
              <a:rPr kumimoji="1" lang="ja-JP" altLang="en-US" b="1" dirty="0">
                <a:solidFill>
                  <a:schemeClr val="accent4"/>
                </a:solidFill>
              </a:rPr>
              <a:t>秒／</a:t>
            </a:r>
            <a:r>
              <a:rPr kumimoji="1" lang="en-US" altLang="ja-JP" b="1" dirty="0">
                <a:solidFill>
                  <a:schemeClr val="accent4"/>
                </a:solidFill>
              </a:rPr>
              <a:t>15</a:t>
            </a:r>
            <a:r>
              <a:rPr kumimoji="1" lang="ja-JP" altLang="en-US" b="1" dirty="0">
                <a:solidFill>
                  <a:schemeClr val="accent4"/>
                </a:solidFill>
              </a:rPr>
              <a:t>箱）</a:t>
            </a:r>
          </a:p>
        </p:txBody>
      </p:sp>
      <p:sp>
        <p:nvSpPr>
          <p:cNvPr id="7" name="テキスト ボックス 6">
            <a:extLst>
              <a:ext uri="{FF2B5EF4-FFF2-40B4-BE49-F238E27FC236}">
                <a16:creationId xmlns:a16="http://schemas.microsoft.com/office/drawing/2014/main" id="{009E9B0B-151C-B6A9-4F3C-6B7636B98B57}"/>
              </a:ext>
            </a:extLst>
          </p:cNvPr>
          <p:cNvSpPr txBox="1"/>
          <p:nvPr/>
        </p:nvSpPr>
        <p:spPr>
          <a:xfrm>
            <a:off x="5232972" y="2706956"/>
            <a:ext cx="1801347" cy="369332"/>
          </a:xfrm>
          <a:prstGeom prst="rect">
            <a:avLst/>
          </a:prstGeom>
          <a:noFill/>
        </p:spPr>
        <p:txBody>
          <a:bodyPr wrap="square" rtlCol="0">
            <a:spAutoFit/>
          </a:bodyPr>
          <a:lstStyle/>
          <a:p>
            <a:r>
              <a:rPr kumimoji="1" lang="ja-JP" altLang="en-US" dirty="0"/>
              <a:t>バーコード読取</a:t>
            </a:r>
          </a:p>
        </p:txBody>
      </p:sp>
      <p:grpSp>
        <p:nvGrpSpPr>
          <p:cNvPr id="82" name="グループ化 81">
            <a:extLst>
              <a:ext uri="{FF2B5EF4-FFF2-40B4-BE49-F238E27FC236}">
                <a16:creationId xmlns:a16="http://schemas.microsoft.com/office/drawing/2014/main" id="{626270D1-E67E-6DC8-0E53-A72AD2A5D9FB}"/>
              </a:ext>
            </a:extLst>
          </p:cNvPr>
          <p:cNvGrpSpPr/>
          <p:nvPr/>
        </p:nvGrpSpPr>
        <p:grpSpPr>
          <a:xfrm>
            <a:off x="2088550" y="3071909"/>
            <a:ext cx="3329796" cy="2883376"/>
            <a:chOff x="3381556" y="3258065"/>
            <a:chExt cx="3329796" cy="2883376"/>
          </a:xfrm>
        </p:grpSpPr>
        <p:sp>
          <p:nvSpPr>
            <p:cNvPr id="3" name="直方体 2">
              <a:extLst>
                <a:ext uri="{FF2B5EF4-FFF2-40B4-BE49-F238E27FC236}">
                  <a16:creationId xmlns:a16="http://schemas.microsoft.com/office/drawing/2014/main" id="{02E9F5E5-1D86-2A10-1EF3-2A0372FF17FB}"/>
                </a:ext>
              </a:extLst>
            </p:cNvPr>
            <p:cNvSpPr/>
            <p:nvPr/>
          </p:nvSpPr>
          <p:spPr>
            <a:xfrm>
              <a:off x="3381556" y="5101967"/>
              <a:ext cx="3329796" cy="1039474"/>
            </a:xfrm>
            <a:prstGeom prst="cube">
              <a:avLst>
                <a:gd name="adj" fmla="val 59744"/>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直方体 1">
              <a:extLst>
                <a:ext uri="{FF2B5EF4-FFF2-40B4-BE49-F238E27FC236}">
                  <a16:creationId xmlns:a16="http://schemas.microsoft.com/office/drawing/2014/main" id="{BFB8B51F-EEE7-4EAF-5FFA-17AC2E47E117}"/>
                </a:ext>
              </a:extLst>
            </p:cNvPr>
            <p:cNvSpPr/>
            <p:nvPr/>
          </p:nvSpPr>
          <p:spPr>
            <a:xfrm>
              <a:off x="3735237" y="3275318"/>
              <a:ext cx="2725947" cy="2363638"/>
            </a:xfrm>
            <a:prstGeom prst="cube">
              <a:avLst>
                <a:gd name="adj" fmla="val 22810"/>
              </a:avLst>
            </a:prstGeom>
            <a:solidFill>
              <a:schemeClr val="accent2">
                <a:lumMod val="75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9F4ADA93-8B1A-3068-515E-7D0AD3C289AC}"/>
                </a:ext>
              </a:extLst>
            </p:cNvPr>
            <p:cNvCxnSpPr>
              <a:cxnSpLocks/>
            </p:cNvCxnSpPr>
            <p:nvPr/>
          </p:nvCxnSpPr>
          <p:spPr>
            <a:xfrm>
              <a:off x="4445866" y="3814464"/>
              <a:ext cx="0" cy="182449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72EA161A-1909-E709-E53D-D24907925238}"/>
                </a:ext>
              </a:extLst>
            </p:cNvPr>
            <p:cNvCxnSpPr>
              <a:cxnSpLocks/>
            </p:cNvCxnSpPr>
            <p:nvPr/>
          </p:nvCxnSpPr>
          <p:spPr>
            <a:xfrm flipV="1">
              <a:off x="4445866" y="3258065"/>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21D5D16A-9AB4-8505-458A-4E3E0B8F545E}"/>
                </a:ext>
              </a:extLst>
            </p:cNvPr>
            <p:cNvCxnSpPr/>
            <p:nvPr/>
          </p:nvCxnSpPr>
          <p:spPr>
            <a:xfrm>
              <a:off x="3735237" y="4209691"/>
              <a:ext cx="21997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B7421811-AADA-7458-6EC3-F56C8E042CC6}"/>
                </a:ext>
              </a:extLst>
            </p:cNvPr>
            <p:cNvCxnSpPr/>
            <p:nvPr/>
          </p:nvCxnSpPr>
          <p:spPr>
            <a:xfrm>
              <a:off x="3728769" y="4613729"/>
              <a:ext cx="21997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3C6FFDF9-349F-7E9B-396F-471FF91C7584}"/>
                </a:ext>
              </a:extLst>
            </p:cNvPr>
            <p:cNvCxnSpPr/>
            <p:nvPr/>
          </p:nvCxnSpPr>
          <p:spPr>
            <a:xfrm>
              <a:off x="3728769" y="5017766"/>
              <a:ext cx="21997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5530A1C9-698E-F347-DD91-53BD326167B1}"/>
                </a:ext>
              </a:extLst>
            </p:cNvPr>
            <p:cNvCxnSpPr/>
            <p:nvPr/>
          </p:nvCxnSpPr>
          <p:spPr>
            <a:xfrm>
              <a:off x="3728769" y="5358007"/>
              <a:ext cx="21997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22A5C02D-1DD5-7E4C-A9C1-D376FE401321}"/>
                </a:ext>
              </a:extLst>
            </p:cNvPr>
            <p:cNvCxnSpPr>
              <a:cxnSpLocks/>
            </p:cNvCxnSpPr>
            <p:nvPr/>
          </p:nvCxnSpPr>
          <p:spPr>
            <a:xfrm flipV="1">
              <a:off x="5934974" y="3670545"/>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3B543F0-0B1C-2525-1A55-BBDA74440FD5}"/>
                </a:ext>
              </a:extLst>
            </p:cNvPr>
            <p:cNvCxnSpPr>
              <a:cxnSpLocks/>
            </p:cNvCxnSpPr>
            <p:nvPr/>
          </p:nvCxnSpPr>
          <p:spPr>
            <a:xfrm flipV="1">
              <a:off x="5915572" y="4083024"/>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BE49B6B3-676A-23DD-5B0E-53A81131CFB4}"/>
                </a:ext>
              </a:extLst>
            </p:cNvPr>
            <p:cNvCxnSpPr>
              <a:cxnSpLocks/>
            </p:cNvCxnSpPr>
            <p:nvPr/>
          </p:nvCxnSpPr>
          <p:spPr>
            <a:xfrm flipV="1">
              <a:off x="5928506" y="4475004"/>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06F6BAC2-5A34-9571-378E-FE613E79193C}"/>
                </a:ext>
              </a:extLst>
            </p:cNvPr>
            <p:cNvCxnSpPr>
              <a:cxnSpLocks/>
            </p:cNvCxnSpPr>
            <p:nvPr/>
          </p:nvCxnSpPr>
          <p:spPr>
            <a:xfrm flipV="1">
              <a:off x="5922039" y="4823954"/>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93660A87-D232-8C28-EC46-548186F9617C}"/>
                </a:ext>
              </a:extLst>
            </p:cNvPr>
            <p:cNvCxnSpPr/>
            <p:nvPr/>
          </p:nvCxnSpPr>
          <p:spPr>
            <a:xfrm>
              <a:off x="3985407" y="3544891"/>
              <a:ext cx="21997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32A79102-BE00-8414-22AC-420EFCDBAFA3}"/>
                </a:ext>
              </a:extLst>
            </p:cNvPr>
            <p:cNvCxnSpPr>
              <a:cxnSpLocks/>
            </p:cNvCxnSpPr>
            <p:nvPr/>
          </p:nvCxnSpPr>
          <p:spPr>
            <a:xfrm>
              <a:off x="5248522" y="3818477"/>
              <a:ext cx="0" cy="182449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3D59CF90-27C2-A7BE-4978-8FDD7AE7018C}"/>
                </a:ext>
              </a:extLst>
            </p:cNvPr>
            <p:cNvCxnSpPr>
              <a:cxnSpLocks/>
            </p:cNvCxnSpPr>
            <p:nvPr/>
          </p:nvCxnSpPr>
          <p:spPr>
            <a:xfrm flipV="1">
              <a:off x="5261518" y="3279331"/>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直線コネクタ 26">
              <a:extLst>
                <a:ext uri="{FF2B5EF4-FFF2-40B4-BE49-F238E27FC236}">
                  <a16:creationId xmlns:a16="http://schemas.microsoft.com/office/drawing/2014/main" id="{546258F2-F1FE-57B0-3FEC-D4C42F2BC863}"/>
                </a:ext>
              </a:extLst>
            </p:cNvPr>
            <p:cNvCxnSpPr/>
            <p:nvPr/>
          </p:nvCxnSpPr>
          <p:spPr>
            <a:xfrm>
              <a:off x="6183281" y="3536326"/>
              <a:ext cx="0" cy="182412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17" name="グループ化 16">
              <a:extLst>
                <a:ext uri="{FF2B5EF4-FFF2-40B4-BE49-F238E27FC236}">
                  <a16:creationId xmlns:a16="http://schemas.microsoft.com/office/drawing/2014/main" id="{F7F41891-103B-5A69-7CC4-8D74CBA2C30B}"/>
                </a:ext>
              </a:extLst>
            </p:cNvPr>
            <p:cNvGrpSpPr/>
            <p:nvPr/>
          </p:nvGrpSpPr>
          <p:grpSpPr>
            <a:xfrm>
              <a:off x="5328673" y="3944237"/>
              <a:ext cx="539146" cy="157186"/>
              <a:chOff x="5328673" y="3944237"/>
              <a:chExt cx="539146" cy="157186"/>
            </a:xfrm>
          </p:grpSpPr>
          <p:sp>
            <p:nvSpPr>
              <p:cNvPr id="8" name="平行四辺形 7">
                <a:extLst>
                  <a:ext uri="{FF2B5EF4-FFF2-40B4-BE49-F238E27FC236}">
                    <a16:creationId xmlns:a16="http://schemas.microsoft.com/office/drawing/2014/main" id="{D1CE83DE-6F13-65D8-DB49-7A8450E7B723}"/>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684CFCB2-4EEC-A2E0-F22B-2E65C3827B7D}"/>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平行四辺形 11">
                <a:extLst>
                  <a:ext uri="{FF2B5EF4-FFF2-40B4-BE49-F238E27FC236}">
                    <a16:creationId xmlns:a16="http://schemas.microsoft.com/office/drawing/2014/main" id="{80B41075-4685-C9BF-B9B4-7514DE54C674}"/>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1CDE0ACB-905C-712A-5A80-1922D71A073D}"/>
                </a:ext>
              </a:extLst>
            </p:cNvPr>
            <p:cNvGrpSpPr/>
            <p:nvPr/>
          </p:nvGrpSpPr>
          <p:grpSpPr>
            <a:xfrm>
              <a:off x="5332631" y="4344440"/>
              <a:ext cx="539146" cy="157186"/>
              <a:chOff x="5328673" y="3944237"/>
              <a:chExt cx="539146" cy="157186"/>
            </a:xfrm>
          </p:grpSpPr>
          <p:sp>
            <p:nvSpPr>
              <p:cNvPr id="26" name="平行四辺形 25">
                <a:extLst>
                  <a:ext uri="{FF2B5EF4-FFF2-40B4-BE49-F238E27FC236}">
                    <a16:creationId xmlns:a16="http://schemas.microsoft.com/office/drawing/2014/main" id="{A1CBD3C6-3CFD-5656-E3E2-3498EA4C6441}"/>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平行四辺形 27">
                <a:extLst>
                  <a:ext uri="{FF2B5EF4-FFF2-40B4-BE49-F238E27FC236}">
                    <a16:creationId xmlns:a16="http://schemas.microsoft.com/office/drawing/2014/main" id="{73F1E6BF-754D-42FB-B806-C2EF9D4F6073}"/>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平行四辺形 28">
                <a:extLst>
                  <a:ext uri="{FF2B5EF4-FFF2-40B4-BE49-F238E27FC236}">
                    <a16:creationId xmlns:a16="http://schemas.microsoft.com/office/drawing/2014/main" id="{863064C7-3FD0-CED8-0DF6-B93866EBDCDD}"/>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D6347450-59FA-B4CE-A688-57D6087CCC08}"/>
                </a:ext>
              </a:extLst>
            </p:cNvPr>
            <p:cNvGrpSpPr/>
            <p:nvPr/>
          </p:nvGrpSpPr>
          <p:grpSpPr>
            <a:xfrm>
              <a:off x="5324993" y="4765261"/>
              <a:ext cx="539146" cy="157186"/>
              <a:chOff x="5328673" y="3944237"/>
              <a:chExt cx="539146" cy="157186"/>
            </a:xfrm>
          </p:grpSpPr>
          <p:sp>
            <p:nvSpPr>
              <p:cNvPr id="31" name="平行四辺形 30">
                <a:extLst>
                  <a:ext uri="{FF2B5EF4-FFF2-40B4-BE49-F238E27FC236}">
                    <a16:creationId xmlns:a16="http://schemas.microsoft.com/office/drawing/2014/main" id="{CEB942D7-DB2A-9A63-51B2-0A5B54270F6E}"/>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平行四辺形 31">
                <a:extLst>
                  <a:ext uri="{FF2B5EF4-FFF2-40B4-BE49-F238E27FC236}">
                    <a16:creationId xmlns:a16="http://schemas.microsoft.com/office/drawing/2014/main" id="{E5FFC1C1-C009-4DB9-4B32-EBC147C39CF6}"/>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平行四辺形 32">
                <a:extLst>
                  <a:ext uri="{FF2B5EF4-FFF2-40B4-BE49-F238E27FC236}">
                    <a16:creationId xmlns:a16="http://schemas.microsoft.com/office/drawing/2014/main" id="{9B595CCE-635B-79C7-20F3-72241C4C7537}"/>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4BF76A32-1EC4-2140-205E-F7A695BA7F07}"/>
                </a:ext>
              </a:extLst>
            </p:cNvPr>
            <p:cNvGrpSpPr/>
            <p:nvPr/>
          </p:nvGrpSpPr>
          <p:grpSpPr>
            <a:xfrm>
              <a:off x="5318941" y="5132986"/>
              <a:ext cx="539146" cy="157186"/>
              <a:chOff x="5328673" y="3944237"/>
              <a:chExt cx="539146" cy="157186"/>
            </a:xfrm>
          </p:grpSpPr>
          <p:sp>
            <p:nvSpPr>
              <p:cNvPr id="35" name="平行四辺形 34">
                <a:extLst>
                  <a:ext uri="{FF2B5EF4-FFF2-40B4-BE49-F238E27FC236}">
                    <a16:creationId xmlns:a16="http://schemas.microsoft.com/office/drawing/2014/main" id="{2912E2EB-B6FA-21AD-F259-9ADF9F80CF2F}"/>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平行四辺形 35">
                <a:extLst>
                  <a:ext uri="{FF2B5EF4-FFF2-40B4-BE49-F238E27FC236}">
                    <a16:creationId xmlns:a16="http://schemas.microsoft.com/office/drawing/2014/main" id="{ADCC3929-A336-71BD-FD6F-C448428B7E5D}"/>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平行四辺形 36">
                <a:extLst>
                  <a:ext uri="{FF2B5EF4-FFF2-40B4-BE49-F238E27FC236}">
                    <a16:creationId xmlns:a16="http://schemas.microsoft.com/office/drawing/2014/main" id="{EE1CB898-258B-763D-C9EF-D5272D024B8F}"/>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F92547BC-0FFC-EAE4-A784-1D284E9BAB26}"/>
                </a:ext>
              </a:extLst>
            </p:cNvPr>
            <p:cNvGrpSpPr/>
            <p:nvPr/>
          </p:nvGrpSpPr>
          <p:grpSpPr>
            <a:xfrm>
              <a:off x="5324993" y="5438063"/>
              <a:ext cx="539146" cy="157186"/>
              <a:chOff x="5328673" y="3944237"/>
              <a:chExt cx="539146" cy="157186"/>
            </a:xfrm>
          </p:grpSpPr>
          <p:sp>
            <p:nvSpPr>
              <p:cNvPr id="39" name="平行四辺形 38">
                <a:extLst>
                  <a:ext uri="{FF2B5EF4-FFF2-40B4-BE49-F238E27FC236}">
                    <a16:creationId xmlns:a16="http://schemas.microsoft.com/office/drawing/2014/main" id="{9115AA9B-30D2-C0C8-7879-3E4556F17CB1}"/>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平行四辺形 39">
                <a:extLst>
                  <a:ext uri="{FF2B5EF4-FFF2-40B4-BE49-F238E27FC236}">
                    <a16:creationId xmlns:a16="http://schemas.microsoft.com/office/drawing/2014/main" id="{699DB48B-1181-3EC0-DAD7-372FAF6C2FDC}"/>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平行四辺形 40">
                <a:extLst>
                  <a:ext uri="{FF2B5EF4-FFF2-40B4-BE49-F238E27FC236}">
                    <a16:creationId xmlns:a16="http://schemas.microsoft.com/office/drawing/2014/main" id="{BC36D29D-0978-F0A2-9AB5-385C23DE7F29}"/>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1D9ABA5-4920-D9B8-4734-CF203E848576}"/>
                </a:ext>
              </a:extLst>
            </p:cNvPr>
            <p:cNvGrpSpPr/>
            <p:nvPr/>
          </p:nvGrpSpPr>
          <p:grpSpPr>
            <a:xfrm>
              <a:off x="4593172" y="3937000"/>
              <a:ext cx="539146" cy="157186"/>
              <a:chOff x="5328673" y="3944237"/>
              <a:chExt cx="539146" cy="157186"/>
            </a:xfrm>
          </p:grpSpPr>
          <p:sp>
            <p:nvSpPr>
              <p:cNvPr id="43" name="平行四辺形 42">
                <a:extLst>
                  <a:ext uri="{FF2B5EF4-FFF2-40B4-BE49-F238E27FC236}">
                    <a16:creationId xmlns:a16="http://schemas.microsoft.com/office/drawing/2014/main" id="{FE32DD84-4DCC-B317-F6D1-513CE3C2A69A}"/>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平行四辺形 43">
                <a:extLst>
                  <a:ext uri="{FF2B5EF4-FFF2-40B4-BE49-F238E27FC236}">
                    <a16:creationId xmlns:a16="http://schemas.microsoft.com/office/drawing/2014/main" id="{88876CA6-6B21-9983-44BF-5ADD85D545D2}"/>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平行四辺形 44">
                <a:extLst>
                  <a:ext uri="{FF2B5EF4-FFF2-40B4-BE49-F238E27FC236}">
                    <a16:creationId xmlns:a16="http://schemas.microsoft.com/office/drawing/2014/main" id="{04A287EC-ECE6-4C89-2306-0947E16A522D}"/>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40ED45DB-1433-639A-6E5A-D4AA37282D07}"/>
                </a:ext>
              </a:extLst>
            </p:cNvPr>
            <p:cNvGrpSpPr/>
            <p:nvPr/>
          </p:nvGrpSpPr>
          <p:grpSpPr>
            <a:xfrm>
              <a:off x="4597130" y="4337203"/>
              <a:ext cx="539146" cy="157186"/>
              <a:chOff x="5328673" y="3944237"/>
              <a:chExt cx="539146" cy="157186"/>
            </a:xfrm>
          </p:grpSpPr>
          <p:sp>
            <p:nvSpPr>
              <p:cNvPr id="47" name="平行四辺形 46">
                <a:extLst>
                  <a:ext uri="{FF2B5EF4-FFF2-40B4-BE49-F238E27FC236}">
                    <a16:creationId xmlns:a16="http://schemas.microsoft.com/office/drawing/2014/main" id="{D34F6B07-81C6-C4B5-97CA-7C7343FF0423}"/>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平行四辺形 47">
                <a:extLst>
                  <a:ext uri="{FF2B5EF4-FFF2-40B4-BE49-F238E27FC236}">
                    <a16:creationId xmlns:a16="http://schemas.microsoft.com/office/drawing/2014/main" id="{FF564BC6-A840-242F-F3F8-8E9AECD0A866}"/>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平行四辺形 48">
                <a:extLst>
                  <a:ext uri="{FF2B5EF4-FFF2-40B4-BE49-F238E27FC236}">
                    <a16:creationId xmlns:a16="http://schemas.microsoft.com/office/drawing/2014/main" id="{B80591A7-4BE0-E080-1412-0068EBD9B667}"/>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4EA95B08-CAF2-2D68-48B6-26C75B773DA6}"/>
                </a:ext>
              </a:extLst>
            </p:cNvPr>
            <p:cNvGrpSpPr/>
            <p:nvPr/>
          </p:nvGrpSpPr>
          <p:grpSpPr>
            <a:xfrm>
              <a:off x="4589492" y="4758024"/>
              <a:ext cx="539146" cy="157186"/>
              <a:chOff x="5328673" y="3944237"/>
              <a:chExt cx="539146" cy="157186"/>
            </a:xfrm>
          </p:grpSpPr>
          <p:sp>
            <p:nvSpPr>
              <p:cNvPr id="51" name="平行四辺形 50">
                <a:extLst>
                  <a:ext uri="{FF2B5EF4-FFF2-40B4-BE49-F238E27FC236}">
                    <a16:creationId xmlns:a16="http://schemas.microsoft.com/office/drawing/2014/main" id="{2B871ED9-F7D7-4AD5-AB59-C69DDC4B604B}"/>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平行四辺形 51">
                <a:extLst>
                  <a:ext uri="{FF2B5EF4-FFF2-40B4-BE49-F238E27FC236}">
                    <a16:creationId xmlns:a16="http://schemas.microsoft.com/office/drawing/2014/main" id="{7CA3EE84-9AF6-2FC5-F311-EF487B1BB474}"/>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平行四辺形 52">
                <a:extLst>
                  <a:ext uri="{FF2B5EF4-FFF2-40B4-BE49-F238E27FC236}">
                    <a16:creationId xmlns:a16="http://schemas.microsoft.com/office/drawing/2014/main" id="{AE413A9A-9859-1EE8-9DC7-85E6B75A9FE7}"/>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41DC405F-C309-0D56-2C32-77F20E3C7ADE}"/>
                </a:ext>
              </a:extLst>
            </p:cNvPr>
            <p:cNvGrpSpPr/>
            <p:nvPr/>
          </p:nvGrpSpPr>
          <p:grpSpPr>
            <a:xfrm>
              <a:off x="4583440" y="5125749"/>
              <a:ext cx="539146" cy="157186"/>
              <a:chOff x="5328673" y="3944237"/>
              <a:chExt cx="539146" cy="157186"/>
            </a:xfrm>
          </p:grpSpPr>
          <p:sp>
            <p:nvSpPr>
              <p:cNvPr id="55" name="平行四辺形 54">
                <a:extLst>
                  <a:ext uri="{FF2B5EF4-FFF2-40B4-BE49-F238E27FC236}">
                    <a16:creationId xmlns:a16="http://schemas.microsoft.com/office/drawing/2014/main" id="{7ABBEBD9-8F38-8B5A-1651-BD7A2045E347}"/>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平行四辺形 55">
                <a:extLst>
                  <a:ext uri="{FF2B5EF4-FFF2-40B4-BE49-F238E27FC236}">
                    <a16:creationId xmlns:a16="http://schemas.microsoft.com/office/drawing/2014/main" id="{80A4E664-406C-1C0E-606C-01C171601AC3}"/>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平行四辺形 56">
                <a:extLst>
                  <a:ext uri="{FF2B5EF4-FFF2-40B4-BE49-F238E27FC236}">
                    <a16:creationId xmlns:a16="http://schemas.microsoft.com/office/drawing/2014/main" id="{A0D997AC-D81F-E8C5-F614-DF1E8A4D5137}"/>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7BC2F35F-7361-CEBB-9B88-D80C3BFAD060}"/>
                </a:ext>
              </a:extLst>
            </p:cNvPr>
            <p:cNvGrpSpPr/>
            <p:nvPr/>
          </p:nvGrpSpPr>
          <p:grpSpPr>
            <a:xfrm>
              <a:off x="4589492" y="5430826"/>
              <a:ext cx="539146" cy="157186"/>
              <a:chOff x="5328673" y="3944237"/>
              <a:chExt cx="539146" cy="157186"/>
            </a:xfrm>
          </p:grpSpPr>
          <p:sp>
            <p:nvSpPr>
              <p:cNvPr id="59" name="平行四辺形 58">
                <a:extLst>
                  <a:ext uri="{FF2B5EF4-FFF2-40B4-BE49-F238E27FC236}">
                    <a16:creationId xmlns:a16="http://schemas.microsoft.com/office/drawing/2014/main" id="{97D15DFF-7EB6-0073-FF83-CF3F24D5EF0B}"/>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平行四辺形 59">
                <a:extLst>
                  <a:ext uri="{FF2B5EF4-FFF2-40B4-BE49-F238E27FC236}">
                    <a16:creationId xmlns:a16="http://schemas.microsoft.com/office/drawing/2014/main" id="{3579E6E1-B559-2379-C31B-517B99328609}"/>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平行四辺形 60">
                <a:extLst>
                  <a:ext uri="{FF2B5EF4-FFF2-40B4-BE49-F238E27FC236}">
                    <a16:creationId xmlns:a16="http://schemas.microsoft.com/office/drawing/2014/main" id="{C6B931AA-227E-7438-0990-CAB16E15DCFA}"/>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7A1997F8-6636-0A59-C10A-B5A3D9EA31E4}"/>
                </a:ext>
              </a:extLst>
            </p:cNvPr>
            <p:cNvGrpSpPr/>
            <p:nvPr/>
          </p:nvGrpSpPr>
          <p:grpSpPr>
            <a:xfrm>
              <a:off x="3830250" y="3934809"/>
              <a:ext cx="539146" cy="157186"/>
              <a:chOff x="5328673" y="3944237"/>
              <a:chExt cx="539146" cy="157186"/>
            </a:xfrm>
          </p:grpSpPr>
          <p:sp>
            <p:nvSpPr>
              <p:cNvPr id="63" name="平行四辺形 62">
                <a:extLst>
                  <a:ext uri="{FF2B5EF4-FFF2-40B4-BE49-F238E27FC236}">
                    <a16:creationId xmlns:a16="http://schemas.microsoft.com/office/drawing/2014/main" id="{953C3CAB-9137-86AA-D9D0-C80A06B96795}"/>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平行四辺形 63">
                <a:extLst>
                  <a:ext uri="{FF2B5EF4-FFF2-40B4-BE49-F238E27FC236}">
                    <a16:creationId xmlns:a16="http://schemas.microsoft.com/office/drawing/2014/main" id="{551102D6-DE98-C2B4-69D8-01D550E31EFF}"/>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平行四辺形 64">
                <a:extLst>
                  <a:ext uri="{FF2B5EF4-FFF2-40B4-BE49-F238E27FC236}">
                    <a16:creationId xmlns:a16="http://schemas.microsoft.com/office/drawing/2014/main" id="{B2B3F4D2-6841-1FCC-9346-451C5DE39A4F}"/>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AECE9798-A65B-3CE2-7A3C-138035235DCA}"/>
                </a:ext>
              </a:extLst>
            </p:cNvPr>
            <p:cNvGrpSpPr/>
            <p:nvPr/>
          </p:nvGrpSpPr>
          <p:grpSpPr>
            <a:xfrm>
              <a:off x="3834208" y="4335012"/>
              <a:ext cx="539146" cy="157186"/>
              <a:chOff x="5328673" y="3944237"/>
              <a:chExt cx="539146" cy="157186"/>
            </a:xfrm>
          </p:grpSpPr>
          <p:sp>
            <p:nvSpPr>
              <p:cNvPr id="67" name="平行四辺形 66">
                <a:extLst>
                  <a:ext uri="{FF2B5EF4-FFF2-40B4-BE49-F238E27FC236}">
                    <a16:creationId xmlns:a16="http://schemas.microsoft.com/office/drawing/2014/main" id="{416A7114-C6A3-149E-0568-7C8A0738F8DE}"/>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平行四辺形 67">
                <a:extLst>
                  <a:ext uri="{FF2B5EF4-FFF2-40B4-BE49-F238E27FC236}">
                    <a16:creationId xmlns:a16="http://schemas.microsoft.com/office/drawing/2014/main" id="{3DD1ABA6-F55D-4939-B622-299FEC218180}"/>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平行四辺形 68">
                <a:extLst>
                  <a:ext uri="{FF2B5EF4-FFF2-40B4-BE49-F238E27FC236}">
                    <a16:creationId xmlns:a16="http://schemas.microsoft.com/office/drawing/2014/main" id="{3F3FF5FA-899D-CD26-C184-1803F03E59AF}"/>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0" name="グループ化 69">
              <a:extLst>
                <a:ext uri="{FF2B5EF4-FFF2-40B4-BE49-F238E27FC236}">
                  <a16:creationId xmlns:a16="http://schemas.microsoft.com/office/drawing/2014/main" id="{5D6B66A8-CA24-F760-4720-5E5031E2A714}"/>
                </a:ext>
              </a:extLst>
            </p:cNvPr>
            <p:cNvGrpSpPr/>
            <p:nvPr/>
          </p:nvGrpSpPr>
          <p:grpSpPr>
            <a:xfrm>
              <a:off x="3826570" y="4755833"/>
              <a:ext cx="539146" cy="157186"/>
              <a:chOff x="5328673" y="3944237"/>
              <a:chExt cx="539146" cy="157186"/>
            </a:xfrm>
          </p:grpSpPr>
          <p:sp>
            <p:nvSpPr>
              <p:cNvPr id="71" name="平行四辺形 70">
                <a:extLst>
                  <a:ext uri="{FF2B5EF4-FFF2-40B4-BE49-F238E27FC236}">
                    <a16:creationId xmlns:a16="http://schemas.microsoft.com/office/drawing/2014/main" id="{5E406C40-5C1E-7045-1653-5E05D4C11053}"/>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平行四辺形 71">
                <a:extLst>
                  <a:ext uri="{FF2B5EF4-FFF2-40B4-BE49-F238E27FC236}">
                    <a16:creationId xmlns:a16="http://schemas.microsoft.com/office/drawing/2014/main" id="{527D417C-9A6F-8493-A530-2627F6F25EB2}"/>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平行四辺形 72">
                <a:extLst>
                  <a:ext uri="{FF2B5EF4-FFF2-40B4-BE49-F238E27FC236}">
                    <a16:creationId xmlns:a16="http://schemas.microsoft.com/office/drawing/2014/main" id="{8EDBC642-879C-DE4F-78F8-EE31EDEE5668}"/>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1DB735CB-6E32-2C9F-3270-934E09003E50}"/>
                </a:ext>
              </a:extLst>
            </p:cNvPr>
            <p:cNvGrpSpPr/>
            <p:nvPr/>
          </p:nvGrpSpPr>
          <p:grpSpPr>
            <a:xfrm>
              <a:off x="3820518" y="5123558"/>
              <a:ext cx="539146" cy="157186"/>
              <a:chOff x="5328673" y="3944237"/>
              <a:chExt cx="539146" cy="157186"/>
            </a:xfrm>
          </p:grpSpPr>
          <p:sp>
            <p:nvSpPr>
              <p:cNvPr id="75" name="平行四辺形 74">
                <a:extLst>
                  <a:ext uri="{FF2B5EF4-FFF2-40B4-BE49-F238E27FC236}">
                    <a16:creationId xmlns:a16="http://schemas.microsoft.com/office/drawing/2014/main" id="{542F9FA5-5B30-6B65-B30A-F64FECDA5660}"/>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平行四辺形 75">
                <a:extLst>
                  <a:ext uri="{FF2B5EF4-FFF2-40B4-BE49-F238E27FC236}">
                    <a16:creationId xmlns:a16="http://schemas.microsoft.com/office/drawing/2014/main" id="{F1716DC7-C433-2518-B69D-29CFD1D9A664}"/>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平行四辺形 76">
                <a:extLst>
                  <a:ext uri="{FF2B5EF4-FFF2-40B4-BE49-F238E27FC236}">
                    <a16:creationId xmlns:a16="http://schemas.microsoft.com/office/drawing/2014/main" id="{1779ABEC-FF22-10AE-3B61-14E972679C94}"/>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6EFEF3CE-6592-091F-DE60-477E3E91B720}"/>
                </a:ext>
              </a:extLst>
            </p:cNvPr>
            <p:cNvGrpSpPr/>
            <p:nvPr/>
          </p:nvGrpSpPr>
          <p:grpSpPr>
            <a:xfrm>
              <a:off x="3826570" y="5428635"/>
              <a:ext cx="539146" cy="157186"/>
              <a:chOff x="5328673" y="3944237"/>
              <a:chExt cx="539146" cy="157186"/>
            </a:xfrm>
          </p:grpSpPr>
          <p:sp>
            <p:nvSpPr>
              <p:cNvPr id="79" name="平行四辺形 78">
                <a:extLst>
                  <a:ext uri="{FF2B5EF4-FFF2-40B4-BE49-F238E27FC236}">
                    <a16:creationId xmlns:a16="http://schemas.microsoft.com/office/drawing/2014/main" id="{6EAD2E89-789A-62EA-C85A-B6EA40648E85}"/>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平行四辺形 79">
                <a:extLst>
                  <a:ext uri="{FF2B5EF4-FFF2-40B4-BE49-F238E27FC236}">
                    <a16:creationId xmlns:a16="http://schemas.microsoft.com/office/drawing/2014/main" id="{4BCE2E6B-35F4-98C0-AF98-F0D02BE291FC}"/>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平行四辺形 80">
                <a:extLst>
                  <a:ext uri="{FF2B5EF4-FFF2-40B4-BE49-F238E27FC236}">
                    <a16:creationId xmlns:a16="http://schemas.microsoft.com/office/drawing/2014/main" id="{F86B102E-62A0-E32E-CAA9-C7EBD19861BF}"/>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85" name="図 84">
            <a:extLst>
              <a:ext uri="{FF2B5EF4-FFF2-40B4-BE49-F238E27FC236}">
                <a16:creationId xmlns:a16="http://schemas.microsoft.com/office/drawing/2014/main" id="{9852B144-2091-017B-371C-E3BE86F94E2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18" b="94764" l="8861" r="88608">
                        <a14:foregroundMark x1="13924" y1="4188" x2="68354" y2="3141"/>
                        <a14:foregroundMark x1="68354" y1="3141" x2="84810" y2="6283"/>
                        <a14:foregroundMark x1="12658" y1="7853" x2="13924" y2="41361"/>
                        <a14:foregroundMark x1="13924" y1="41361" x2="12658" y2="42932"/>
                        <a14:foregroundMark x1="21519" y1="85340" x2="58228" y2="94764"/>
                        <a14:foregroundMark x1="58228" y1="94764" x2="77215" y2="86911"/>
                      </a14:backgroundRemoval>
                    </a14:imgEffect>
                  </a14:imgLayer>
                </a14:imgProps>
              </a:ext>
            </a:extLst>
          </a:blip>
          <a:stretch>
            <a:fillRect/>
          </a:stretch>
        </p:blipFill>
        <p:spPr>
          <a:xfrm rot="19710037">
            <a:off x="5668645" y="3217044"/>
            <a:ext cx="475241" cy="1192101"/>
          </a:xfrm>
          <a:prstGeom prst="rect">
            <a:avLst/>
          </a:prstGeom>
        </p:spPr>
      </p:pic>
      <p:sp>
        <p:nvSpPr>
          <p:cNvPr id="86" name="稲妻 85">
            <a:extLst>
              <a:ext uri="{FF2B5EF4-FFF2-40B4-BE49-F238E27FC236}">
                <a16:creationId xmlns:a16="http://schemas.microsoft.com/office/drawing/2014/main" id="{7183858E-B3FF-A4F1-3591-EB003C78CE2F}"/>
              </a:ext>
            </a:extLst>
          </p:cNvPr>
          <p:cNvSpPr/>
          <p:nvPr/>
        </p:nvSpPr>
        <p:spPr>
          <a:xfrm rot="2481364" flipH="1">
            <a:off x="4756089" y="3203536"/>
            <a:ext cx="553193" cy="1016136"/>
          </a:xfrm>
          <a:prstGeom prst="lightningBolt">
            <a:avLst/>
          </a:prstGeom>
          <a:solidFill>
            <a:srgbClr val="FFFF00"/>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テキスト ボックス 82">
            <a:extLst>
              <a:ext uri="{FF2B5EF4-FFF2-40B4-BE49-F238E27FC236}">
                <a16:creationId xmlns:a16="http://schemas.microsoft.com/office/drawing/2014/main" id="{769DC4EC-DE13-E316-1F48-718284F1F35F}"/>
              </a:ext>
            </a:extLst>
          </p:cNvPr>
          <p:cNvSpPr txBox="1"/>
          <p:nvPr/>
        </p:nvSpPr>
        <p:spPr>
          <a:xfrm>
            <a:off x="895287" y="1174620"/>
            <a:ext cx="5828071" cy="369332"/>
          </a:xfrm>
          <a:prstGeom prst="rect">
            <a:avLst/>
          </a:prstGeom>
          <a:noFill/>
        </p:spPr>
        <p:txBody>
          <a:bodyPr wrap="square" rtlCol="0">
            <a:spAutoFit/>
          </a:bodyPr>
          <a:lstStyle/>
          <a:p>
            <a:r>
              <a:rPr kumimoji="1" lang="ja-JP" altLang="en-US" b="1" dirty="0"/>
              <a:t>箱ラベルのバーコード読取りによる入荷確認</a:t>
            </a:r>
          </a:p>
        </p:txBody>
      </p:sp>
      <p:pic>
        <p:nvPicPr>
          <p:cNvPr id="1026" name="Picture 2" descr="データ通信料の白黒シルエットイラスト">
            <a:extLst>
              <a:ext uri="{FF2B5EF4-FFF2-40B4-BE49-F238E27FC236}">
                <a16:creationId xmlns:a16="http://schemas.microsoft.com/office/drawing/2014/main" id="{274A4223-B1C5-F393-82B4-11EDA3059B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245" y="2929681"/>
            <a:ext cx="1690435" cy="1690435"/>
          </a:xfrm>
          <a:prstGeom prst="rect">
            <a:avLst/>
          </a:prstGeom>
          <a:noFill/>
          <a:extLst>
            <a:ext uri="{909E8E84-426E-40DD-AFC4-6F175D3DCCD1}">
              <a14:hiddenFill xmlns:a14="http://schemas.microsoft.com/office/drawing/2010/main">
                <a:solidFill>
                  <a:srgbClr val="FFFFFF"/>
                </a:solidFill>
              </a14:hiddenFill>
            </a:ext>
          </a:extLst>
        </p:spPr>
      </p:pic>
      <p:sp>
        <p:nvSpPr>
          <p:cNvPr id="84" name="テキスト ボックス 83">
            <a:extLst>
              <a:ext uri="{FF2B5EF4-FFF2-40B4-BE49-F238E27FC236}">
                <a16:creationId xmlns:a16="http://schemas.microsoft.com/office/drawing/2014/main" id="{535B55A8-058C-CF0A-9F58-BD725E45623E}"/>
              </a:ext>
            </a:extLst>
          </p:cNvPr>
          <p:cNvSpPr txBox="1"/>
          <p:nvPr/>
        </p:nvSpPr>
        <p:spPr>
          <a:xfrm>
            <a:off x="7958983" y="2823052"/>
            <a:ext cx="1690435" cy="369332"/>
          </a:xfrm>
          <a:prstGeom prst="rect">
            <a:avLst/>
          </a:prstGeom>
          <a:noFill/>
        </p:spPr>
        <p:txBody>
          <a:bodyPr wrap="square" rtlCol="0">
            <a:spAutoFit/>
          </a:bodyPr>
          <a:lstStyle/>
          <a:p>
            <a:pPr algn="ctr"/>
            <a:r>
              <a:rPr kumimoji="1" lang="ja-JP" altLang="en-US" dirty="0"/>
              <a:t>上位システム</a:t>
            </a:r>
          </a:p>
        </p:txBody>
      </p:sp>
      <p:pic>
        <p:nvPicPr>
          <p:cNvPr id="1030" name="Picture 6" descr="ノートパソコンの白黒シルエットイラスト06">
            <a:extLst>
              <a:ext uri="{FF2B5EF4-FFF2-40B4-BE49-F238E27FC236}">
                <a16:creationId xmlns:a16="http://schemas.microsoft.com/office/drawing/2014/main" id="{3F2460E2-A32E-D82F-ADF3-0275376807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89135" y="4095373"/>
            <a:ext cx="1690435" cy="169043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EE19BA87-B15F-68F3-1B07-B74495BE2615}"/>
              </a:ext>
            </a:extLst>
          </p:cNvPr>
          <p:cNvSpPr txBox="1"/>
          <p:nvPr/>
        </p:nvSpPr>
        <p:spPr>
          <a:xfrm>
            <a:off x="9607384" y="4142617"/>
            <a:ext cx="1497490" cy="369332"/>
          </a:xfrm>
          <a:prstGeom prst="rect">
            <a:avLst/>
          </a:prstGeom>
          <a:noFill/>
        </p:spPr>
        <p:txBody>
          <a:bodyPr wrap="square" rtlCol="0">
            <a:spAutoFit/>
          </a:bodyPr>
          <a:lstStyle/>
          <a:p>
            <a:r>
              <a:rPr kumimoji="1" lang="ja-JP" altLang="en-US" dirty="0"/>
              <a:t>入荷データ</a:t>
            </a:r>
          </a:p>
        </p:txBody>
      </p:sp>
      <p:sp>
        <p:nvSpPr>
          <p:cNvPr id="87" name="矢印: 左右 86">
            <a:extLst>
              <a:ext uri="{FF2B5EF4-FFF2-40B4-BE49-F238E27FC236}">
                <a16:creationId xmlns:a16="http://schemas.microsoft.com/office/drawing/2014/main" id="{05548090-A17D-34CA-F415-A35D83804683}"/>
              </a:ext>
            </a:extLst>
          </p:cNvPr>
          <p:cNvSpPr/>
          <p:nvPr/>
        </p:nvSpPr>
        <p:spPr>
          <a:xfrm rot="1099791">
            <a:off x="6342793" y="4325795"/>
            <a:ext cx="1803227" cy="47797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8" name="Picture 4" descr="CSVファイルの白黒シルエットイラスト02">
            <a:extLst>
              <a:ext uri="{FF2B5EF4-FFF2-40B4-BE49-F238E27FC236}">
                <a16:creationId xmlns:a16="http://schemas.microsoft.com/office/drawing/2014/main" id="{0D1DCB16-957F-53B6-F748-B7B88B1DD0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46982" y="4007530"/>
            <a:ext cx="962025" cy="962025"/>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a:extLst>
              <a:ext uri="{FF2B5EF4-FFF2-40B4-BE49-F238E27FC236}">
                <a16:creationId xmlns:a16="http://schemas.microsoft.com/office/drawing/2014/main" id="{3EA1DC0A-41F2-65F1-2149-5395445381D2}"/>
              </a:ext>
            </a:extLst>
          </p:cNvPr>
          <p:cNvSpPr txBox="1"/>
          <p:nvPr/>
        </p:nvSpPr>
        <p:spPr>
          <a:xfrm>
            <a:off x="10127227" y="463952"/>
            <a:ext cx="1718187" cy="369332"/>
          </a:xfrm>
          <a:prstGeom prst="rect">
            <a:avLst/>
          </a:prstGeom>
          <a:noFill/>
          <a:ln w="31750" cmpd="dbl">
            <a:solidFill>
              <a:srgbClr val="FF0000"/>
            </a:solidFill>
          </a:ln>
        </p:spPr>
        <p:txBody>
          <a:bodyPr wrap="square" rtlCol="0">
            <a:spAutoFit/>
          </a:bodyPr>
          <a:lstStyle/>
          <a:p>
            <a:pPr algn="ctr"/>
            <a:r>
              <a:rPr kumimoji="1" lang="en-US" altLang="ja-JP" b="1" dirty="0">
                <a:solidFill>
                  <a:srgbClr val="FF0000"/>
                </a:solidFill>
              </a:rPr>
              <a:t>Confidential</a:t>
            </a:r>
            <a:endParaRPr kumimoji="1" lang="ja-JP" altLang="en-US" b="1" dirty="0">
              <a:solidFill>
                <a:srgbClr val="FF0000"/>
              </a:solidFill>
            </a:endParaRPr>
          </a:p>
        </p:txBody>
      </p:sp>
      <p:sp>
        <p:nvSpPr>
          <p:cNvPr id="89" name="テキスト ボックス 88">
            <a:extLst>
              <a:ext uri="{FF2B5EF4-FFF2-40B4-BE49-F238E27FC236}">
                <a16:creationId xmlns:a16="http://schemas.microsoft.com/office/drawing/2014/main" id="{CCA67E95-EC8E-C210-58E6-190BD74A3E3E}"/>
              </a:ext>
            </a:extLst>
          </p:cNvPr>
          <p:cNvSpPr txBox="1"/>
          <p:nvPr/>
        </p:nvSpPr>
        <p:spPr>
          <a:xfrm>
            <a:off x="938162" y="2028690"/>
            <a:ext cx="9400457" cy="369332"/>
          </a:xfrm>
          <a:prstGeom prst="rect">
            <a:avLst/>
          </a:prstGeom>
          <a:noFill/>
        </p:spPr>
        <p:txBody>
          <a:bodyPr wrap="square" rtlCol="0">
            <a:spAutoFit/>
          </a:bodyPr>
          <a:lstStyle/>
          <a:p>
            <a:r>
              <a:rPr kumimoji="1" lang="en-US" altLang="ja-JP" dirty="0"/>
              <a:t>※</a:t>
            </a:r>
            <a:r>
              <a:rPr kumimoji="1" lang="ja-JP" altLang="en-US" dirty="0"/>
              <a:t>ストレッチフィルム越しのバーコード読取は可能でした。</a:t>
            </a:r>
          </a:p>
        </p:txBody>
      </p:sp>
      <p:sp>
        <p:nvSpPr>
          <p:cNvPr id="91" name="テキスト ボックス 90">
            <a:extLst>
              <a:ext uri="{FF2B5EF4-FFF2-40B4-BE49-F238E27FC236}">
                <a16:creationId xmlns:a16="http://schemas.microsoft.com/office/drawing/2014/main" id="{791C110A-EC71-F59E-BAAC-FD1ED674CC7D}"/>
              </a:ext>
            </a:extLst>
          </p:cNvPr>
          <p:cNvSpPr txBox="1"/>
          <p:nvPr/>
        </p:nvSpPr>
        <p:spPr>
          <a:xfrm>
            <a:off x="7256206" y="6394049"/>
            <a:ext cx="4747314"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ホッコー株式会社様</a:t>
            </a:r>
            <a:r>
              <a:rPr kumimoji="1" lang="en-US" altLang="ja-JP" sz="1000" dirty="0">
                <a:latin typeface="Meiryo UI" panose="020B0604030504040204" pitchFamily="50" charset="-128"/>
                <a:ea typeface="Meiryo UI" panose="020B0604030504040204" pitchFamily="50" charset="-128"/>
              </a:rPr>
              <a:t>_</a:t>
            </a:r>
            <a:r>
              <a:rPr kumimoji="1" lang="ja-JP" altLang="en-US" sz="1000" dirty="0">
                <a:latin typeface="Meiryo UI" panose="020B0604030504040204" pitchFamily="50" charset="-128"/>
                <a:ea typeface="Meiryo UI" panose="020B0604030504040204" pitchFamily="50" charset="-128"/>
              </a:rPr>
              <a:t>製品入荷処理の負担軽減に係るご提案</a:t>
            </a:r>
            <a:r>
              <a:rPr kumimoji="1" lang="en-US" altLang="ja-JP" sz="1000" dirty="0">
                <a:latin typeface="Meiryo UI" panose="020B0604030504040204" pitchFamily="50" charset="-128"/>
                <a:ea typeface="Meiryo UI" panose="020B0604030504040204" pitchFamily="50" charset="-128"/>
              </a:rPr>
              <a:t>_</a:t>
            </a:r>
            <a:r>
              <a:rPr kumimoji="1" lang="ja-JP" altLang="en-US" sz="1000" dirty="0">
                <a:latin typeface="Meiryo UI" panose="020B0604030504040204" pitchFamily="50" charset="-128"/>
                <a:ea typeface="Meiryo UI" panose="020B0604030504040204" pitchFamily="50" charset="-128"/>
              </a:rPr>
              <a:t>小林クリエイト</a:t>
            </a:r>
            <a:r>
              <a:rPr kumimoji="1" lang="en-US" altLang="ja-JP" sz="1000" dirty="0">
                <a:latin typeface="Meiryo UI" panose="020B0604030504040204" pitchFamily="50" charset="-128"/>
                <a:ea typeface="Meiryo UI" panose="020B0604030504040204" pitchFamily="50" charset="-128"/>
              </a:rPr>
              <a:t>20241018</a:t>
            </a:r>
            <a:endParaRPr kumimoji="1" lang="ja-JP" altLang="en-US" sz="1100" dirty="0"/>
          </a:p>
        </p:txBody>
      </p:sp>
      <p:sp>
        <p:nvSpPr>
          <p:cNvPr id="94" name="テキスト ボックス 93">
            <a:extLst>
              <a:ext uri="{FF2B5EF4-FFF2-40B4-BE49-F238E27FC236}">
                <a16:creationId xmlns:a16="http://schemas.microsoft.com/office/drawing/2014/main" id="{7B6257B1-5477-C39A-3F4D-CCE9BAC92749}"/>
              </a:ext>
            </a:extLst>
          </p:cNvPr>
          <p:cNvSpPr txBox="1"/>
          <p:nvPr/>
        </p:nvSpPr>
        <p:spPr>
          <a:xfrm>
            <a:off x="11324304" y="6132438"/>
            <a:ext cx="796413" cy="261610"/>
          </a:xfrm>
          <a:prstGeom prst="rect">
            <a:avLst/>
          </a:prstGeom>
          <a:noFill/>
        </p:spPr>
        <p:txBody>
          <a:bodyPr wrap="square" rtlCol="0">
            <a:spAutoFit/>
          </a:bodyPr>
          <a:lstStyle/>
          <a:p>
            <a:pPr algn="r"/>
            <a:r>
              <a:rPr kumimoji="1" lang="en-US" altLang="ja-JP" sz="1100" dirty="0"/>
              <a:t>Page:3/6</a:t>
            </a:r>
            <a:endParaRPr kumimoji="1" lang="ja-JP" altLang="en-US" sz="1100" dirty="0"/>
          </a:p>
        </p:txBody>
      </p:sp>
    </p:spTree>
    <p:extLst>
      <p:ext uri="{BB962C8B-B14F-4D97-AF65-F5344CB8AC3E}">
        <p14:creationId xmlns:p14="http://schemas.microsoft.com/office/powerpoint/2010/main" val="1785600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F15690D8-F029-EF9B-60BA-AB50BBA1C010}"/>
              </a:ext>
            </a:extLst>
          </p:cNvPr>
          <p:cNvSpPr/>
          <p:nvPr/>
        </p:nvSpPr>
        <p:spPr>
          <a:xfrm>
            <a:off x="0" y="0"/>
            <a:ext cx="1504335"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635395B-BA73-3CC3-3D53-8A65658CB8E9}"/>
              </a:ext>
            </a:extLst>
          </p:cNvPr>
          <p:cNvSpPr txBox="1"/>
          <p:nvPr/>
        </p:nvSpPr>
        <p:spPr>
          <a:xfrm>
            <a:off x="944720" y="1568406"/>
            <a:ext cx="10896846" cy="369332"/>
          </a:xfrm>
          <a:prstGeom prst="rect">
            <a:avLst/>
          </a:prstGeom>
          <a:noFill/>
        </p:spPr>
        <p:txBody>
          <a:bodyPr wrap="square" rtlCol="0">
            <a:spAutoFit/>
          </a:bodyPr>
          <a:lstStyle/>
          <a:p>
            <a:r>
              <a:rPr kumimoji="1" lang="en-US" altLang="ja-JP" dirty="0"/>
              <a:t>RF</a:t>
            </a:r>
            <a:r>
              <a:rPr kumimoji="1" lang="ja-JP" altLang="en-US" dirty="0"/>
              <a:t>ハンドリーダ（東芝テック</a:t>
            </a:r>
            <a:r>
              <a:rPr lang="ja-JP" altLang="en-US" dirty="0"/>
              <a:t>製</a:t>
            </a:r>
            <a:r>
              <a:rPr kumimoji="1" lang="en-US" altLang="ja-JP" dirty="0"/>
              <a:t>UF-3000</a:t>
            </a:r>
            <a:r>
              <a:rPr kumimoji="1" lang="ja-JP" altLang="en-US" dirty="0"/>
              <a:t>）を活用し、それぞれの製品ラベル面から</a:t>
            </a:r>
            <a:r>
              <a:rPr kumimoji="1" lang="en-US" altLang="ja-JP" dirty="0"/>
              <a:t>RF</a:t>
            </a:r>
            <a:r>
              <a:rPr kumimoji="1" lang="ja-JP" altLang="en-US" dirty="0"/>
              <a:t>タグを読取ります</a:t>
            </a:r>
          </a:p>
        </p:txBody>
      </p:sp>
      <p:sp>
        <p:nvSpPr>
          <p:cNvPr id="3" name="テキスト ボックス 2">
            <a:extLst>
              <a:ext uri="{FF2B5EF4-FFF2-40B4-BE49-F238E27FC236}">
                <a16:creationId xmlns:a16="http://schemas.microsoft.com/office/drawing/2014/main" id="{F8DD007F-DA15-9C19-E260-D7FC1C41A2A4}"/>
              </a:ext>
            </a:extLst>
          </p:cNvPr>
          <p:cNvSpPr txBox="1"/>
          <p:nvPr/>
        </p:nvSpPr>
        <p:spPr>
          <a:xfrm>
            <a:off x="762000" y="482600"/>
            <a:ext cx="3479800" cy="523220"/>
          </a:xfrm>
          <a:prstGeom prst="rect">
            <a:avLst/>
          </a:prstGeom>
          <a:noFill/>
        </p:spPr>
        <p:txBody>
          <a:bodyPr wrap="square" rtlCol="0">
            <a:spAutoFit/>
          </a:bodyPr>
          <a:lstStyle/>
          <a:p>
            <a:r>
              <a:rPr kumimoji="1" lang="ja-JP" altLang="en-US" sz="2800" b="1" dirty="0"/>
              <a:t>ご提案②</a:t>
            </a:r>
          </a:p>
        </p:txBody>
      </p:sp>
      <p:sp>
        <p:nvSpPr>
          <p:cNvPr id="8" name="テキスト ボックス 7">
            <a:extLst>
              <a:ext uri="{FF2B5EF4-FFF2-40B4-BE49-F238E27FC236}">
                <a16:creationId xmlns:a16="http://schemas.microsoft.com/office/drawing/2014/main" id="{DC1B2121-910E-2ABC-3B74-6DFD52C9C865}"/>
              </a:ext>
            </a:extLst>
          </p:cNvPr>
          <p:cNvSpPr txBox="1"/>
          <p:nvPr/>
        </p:nvSpPr>
        <p:spPr>
          <a:xfrm>
            <a:off x="944720" y="1164738"/>
            <a:ext cx="5828071" cy="369332"/>
          </a:xfrm>
          <a:prstGeom prst="rect">
            <a:avLst/>
          </a:prstGeom>
          <a:noFill/>
        </p:spPr>
        <p:txBody>
          <a:bodyPr wrap="square" rtlCol="0">
            <a:spAutoFit/>
          </a:bodyPr>
          <a:lstStyle/>
          <a:p>
            <a:r>
              <a:rPr kumimoji="1" lang="en-US" altLang="ja-JP" b="1" dirty="0"/>
              <a:t>RF</a:t>
            </a:r>
            <a:r>
              <a:rPr kumimoji="1" lang="ja-JP" altLang="en-US" b="1" dirty="0"/>
              <a:t>タグによる入荷確認（ハンドリーダ）</a:t>
            </a:r>
          </a:p>
        </p:txBody>
      </p:sp>
      <p:grpSp>
        <p:nvGrpSpPr>
          <p:cNvPr id="9" name="グループ化 8">
            <a:extLst>
              <a:ext uri="{FF2B5EF4-FFF2-40B4-BE49-F238E27FC236}">
                <a16:creationId xmlns:a16="http://schemas.microsoft.com/office/drawing/2014/main" id="{9D26DE77-70E4-F245-71A5-779A9F70CD6B}"/>
              </a:ext>
            </a:extLst>
          </p:cNvPr>
          <p:cNvGrpSpPr/>
          <p:nvPr/>
        </p:nvGrpSpPr>
        <p:grpSpPr>
          <a:xfrm>
            <a:off x="2107817" y="3081816"/>
            <a:ext cx="3329796" cy="2883376"/>
            <a:chOff x="3381556" y="3258065"/>
            <a:chExt cx="3329796" cy="2883376"/>
          </a:xfrm>
        </p:grpSpPr>
        <p:sp>
          <p:nvSpPr>
            <p:cNvPr id="10" name="直方体 9">
              <a:extLst>
                <a:ext uri="{FF2B5EF4-FFF2-40B4-BE49-F238E27FC236}">
                  <a16:creationId xmlns:a16="http://schemas.microsoft.com/office/drawing/2014/main" id="{1E48F882-7119-1F38-ECAB-267F849EB3ED}"/>
                </a:ext>
              </a:extLst>
            </p:cNvPr>
            <p:cNvSpPr/>
            <p:nvPr/>
          </p:nvSpPr>
          <p:spPr>
            <a:xfrm>
              <a:off x="3381556" y="5101967"/>
              <a:ext cx="3329796" cy="1039474"/>
            </a:xfrm>
            <a:prstGeom prst="cube">
              <a:avLst>
                <a:gd name="adj" fmla="val 59744"/>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直方体 10">
              <a:extLst>
                <a:ext uri="{FF2B5EF4-FFF2-40B4-BE49-F238E27FC236}">
                  <a16:creationId xmlns:a16="http://schemas.microsoft.com/office/drawing/2014/main" id="{0039DC30-C460-8152-9457-42ACECE9B6F4}"/>
                </a:ext>
              </a:extLst>
            </p:cNvPr>
            <p:cNvSpPr/>
            <p:nvPr/>
          </p:nvSpPr>
          <p:spPr>
            <a:xfrm>
              <a:off x="3735237" y="3275318"/>
              <a:ext cx="2725947" cy="2363638"/>
            </a:xfrm>
            <a:prstGeom prst="cube">
              <a:avLst>
                <a:gd name="adj" fmla="val 22810"/>
              </a:avLst>
            </a:prstGeom>
            <a:solidFill>
              <a:schemeClr val="accent2">
                <a:lumMod val="75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42E38F62-3D74-D967-A955-80760C7F5C35}"/>
                </a:ext>
              </a:extLst>
            </p:cNvPr>
            <p:cNvCxnSpPr>
              <a:cxnSpLocks/>
            </p:cNvCxnSpPr>
            <p:nvPr/>
          </p:nvCxnSpPr>
          <p:spPr>
            <a:xfrm>
              <a:off x="4445866" y="3814464"/>
              <a:ext cx="0" cy="182449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直線コネクタ 12">
              <a:extLst>
                <a:ext uri="{FF2B5EF4-FFF2-40B4-BE49-F238E27FC236}">
                  <a16:creationId xmlns:a16="http://schemas.microsoft.com/office/drawing/2014/main" id="{09BF1E7E-3C13-CDB1-A316-F5A8F7D8EC87}"/>
                </a:ext>
              </a:extLst>
            </p:cNvPr>
            <p:cNvCxnSpPr>
              <a:cxnSpLocks/>
            </p:cNvCxnSpPr>
            <p:nvPr/>
          </p:nvCxnSpPr>
          <p:spPr>
            <a:xfrm flipV="1">
              <a:off x="4445866" y="3258065"/>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35FEE359-2EFB-51B5-D80B-C7E899A3EDB7}"/>
                </a:ext>
              </a:extLst>
            </p:cNvPr>
            <p:cNvCxnSpPr/>
            <p:nvPr/>
          </p:nvCxnSpPr>
          <p:spPr>
            <a:xfrm>
              <a:off x="3735237" y="4209691"/>
              <a:ext cx="21997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直線コネクタ 14">
              <a:extLst>
                <a:ext uri="{FF2B5EF4-FFF2-40B4-BE49-F238E27FC236}">
                  <a16:creationId xmlns:a16="http://schemas.microsoft.com/office/drawing/2014/main" id="{0BCC0AFA-C3F1-583C-11E8-57507BAF7071}"/>
                </a:ext>
              </a:extLst>
            </p:cNvPr>
            <p:cNvCxnSpPr/>
            <p:nvPr/>
          </p:nvCxnSpPr>
          <p:spPr>
            <a:xfrm>
              <a:off x="3728769" y="4613729"/>
              <a:ext cx="21997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直線コネクタ 15">
              <a:extLst>
                <a:ext uri="{FF2B5EF4-FFF2-40B4-BE49-F238E27FC236}">
                  <a16:creationId xmlns:a16="http://schemas.microsoft.com/office/drawing/2014/main" id="{0C018A33-C86D-36D9-E069-9AF5163C637F}"/>
                </a:ext>
              </a:extLst>
            </p:cNvPr>
            <p:cNvCxnSpPr/>
            <p:nvPr/>
          </p:nvCxnSpPr>
          <p:spPr>
            <a:xfrm>
              <a:off x="3728769" y="5017766"/>
              <a:ext cx="21997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A6C5D4C1-64F7-2EA5-1DBC-2E34E1021A47}"/>
                </a:ext>
              </a:extLst>
            </p:cNvPr>
            <p:cNvCxnSpPr/>
            <p:nvPr/>
          </p:nvCxnSpPr>
          <p:spPr>
            <a:xfrm>
              <a:off x="3728769" y="5358007"/>
              <a:ext cx="21997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299AEC81-19D4-1C15-2EB3-BC38FA06F129}"/>
                </a:ext>
              </a:extLst>
            </p:cNvPr>
            <p:cNvCxnSpPr>
              <a:cxnSpLocks/>
            </p:cNvCxnSpPr>
            <p:nvPr/>
          </p:nvCxnSpPr>
          <p:spPr>
            <a:xfrm flipV="1">
              <a:off x="5934974" y="3670545"/>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2C58D964-BDB9-64E6-F2E1-DAB25406C3AB}"/>
                </a:ext>
              </a:extLst>
            </p:cNvPr>
            <p:cNvCxnSpPr>
              <a:cxnSpLocks/>
            </p:cNvCxnSpPr>
            <p:nvPr/>
          </p:nvCxnSpPr>
          <p:spPr>
            <a:xfrm flipV="1">
              <a:off x="5915572" y="4083024"/>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C3D4E42C-3732-73B7-1A38-437ACE371338}"/>
                </a:ext>
              </a:extLst>
            </p:cNvPr>
            <p:cNvCxnSpPr>
              <a:cxnSpLocks/>
            </p:cNvCxnSpPr>
            <p:nvPr/>
          </p:nvCxnSpPr>
          <p:spPr>
            <a:xfrm flipV="1">
              <a:off x="5928506" y="4475004"/>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1FE83366-425C-82CC-C603-105ED0F758F4}"/>
                </a:ext>
              </a:extLst>
            </p:cNvPr>
            <p:cNvCxnSpPr>
              <a:cxnSpLocks/>
            </p:cNvCxnSpPr>
            <p:nvPr/>
          </p:nvCxnSpPr>
          <p:spPr>
            <a:xfrm flipV="1">
              <a:off x="5922039" y="4823954"/>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E5DC387B-A908-68A9-20E0-9AD1C0E60B73}"/>
                </a:ext>
              </a:extLst>
            </p:cNvPr>
            <p:cNvCxnSpPr/>
            <p:nvPr/>
          </p:nvCxnSpPr>
          <p:spPr>
            <a:xfrm>
              <a:off x="3985407" y="3544891"/>
              <a:ext cx="21997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99ECC820-A2D8-6092-844A-CC4A462E8C76}"/>
                </a:ext>
              </a:extLst>
            </p:cNvPr>
            <p:cNvCxnSpPr>
              <a:cxnSpLocks/>
            </p:cNvCxnSpPr>
            <p:nvPr/>
          </p:nvCxnSpPr>
          <p:spPr>
            <a:xfrm>
              <a:off x="5248522" y="3818477"/>
              <a:ext cx="0" cy="182449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4DA65672-B1C9-E76D-36B1-B9557477719D}"/>
                </a:ext>
              </a:extLst>
            </p:cNvPr>
            <p:cNvCxnSpPr>
              <a:cxnSpLocks/>
            </p:cNvCxnSpPr>
            <p:nvPr/>
          </p:nvCxnSpPr>
          <p:spPr>
            <a:xfrm flipV="1">
              <a:off x="5261518" y="3279331"/>
              <a:ext cx="539145" cy="53914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4E2D7983-BDD2-2319-0592-896ED7FAAE6E}"/>
                </a:ext>
              </a:extLst>
            </p:cNvPr>
            <p:cNvCxnSpPr/>
            <p:nvPr/>
          </p:nvCxnSpPr>
          <p:spPr>
            <a:xfrm>
              <a:off x="6183281" y="3536326"/>
              <a:ext cx="0" cy="182412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nvGrpSpPr>
            <p:cNvPr id="26" name="グループ化 25">
              <a:extLst>
                <a:ext uri="{FF2B5EF4-FFF2-40B4-BE49-F238E27FC236}">
                  <a16:creationId xmlns:a16="http://schemas.microsoft.com/office/drawing/2014/main" id="{5AC45321-2375-FF6E-8D26-8D259B628B1C}"/>
                </a:ext>
              </a:extLst>
            </p:cNvPr>
            <p:cNvGrpSpPr/>
            <p:nvPr/>
          </p:nvGrpSpPr>
          <p:grpSpPr>
            <a:xfrm>
              <a:off x="5328673" y="3944237"/>
              <a:ext cx="539146" cy="157186"/>
              <a:chOff x="5328673" y="3944237"/>
              <a:chExt cx="539146" cy="157186"/>
            </a:xfrm>
          </p:grpSpPr>
          <p:sp>
            <p:nvSpPr>
              <p:cNvPr id="83" name="平行四辺形 82">
                <a:extLst>
                  <a:ext uri="{FF2B5EF4-FFF2-40B4-BE49-F238E27FC236}">
                    <a16:creationId xmlns:a16="http://schemas.microsoft.com/office/drawing/2014/main" id="{F1677C9E-D981-7EF9-13F0-59F7B52C4550}"/>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平行四辺形 83">
                <a:extLst>
                  <a:ext uri="{FF2B5EF4-FFF2-40B4-BE49-F238E27FC236}">
                    <a16:creationId xmlns:a16="http://schemas.microsoft.com/office/drawing/2014/main" id="{1975BBC2-CFB0-C909-0D26-81FA75655ABC}"/>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平行四辺形 84">
                <a:extLst>
                  <a:ext uri="{FF2B5EF4-FFF2-40B4-BE49-F238E27FC236}">
                    <a16:creationId xmlns:a16="http://schemas.microsoft.com/office/drawing/2014/main" id="{01BF3E00-DB15-4589-D115-F23084C2D5C8}"/>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0429A9A-4056-4BB5-62A7-46EB4EE38F4C}"/>
                </a:ext>
              </a:extLst>
            </p:cNvPr>
            <p:cNvGrpSpPr/>
            <p:nvPr/>
          </p:nvGrpSpPr>
          <p:grpSpPr>
            <a:xfrm>
              <a:off x="5332631" y="4344440"/>
              <a:ext cx="539146" cy="157186"/>
              <a:chOff x="5328673" y="3944237"/>
              <a:chExt cx="539146" cy="157186"/>
            </a:xfrm>
          </p:grpSpPr>
          <p:sp>
            <p:nvSpPr>
              <p:cNvPr id="80" name="平行四辺形 79">
                <a:extLst>
                  <a:ext uri="{FF2B5EF4-FFF2-40B4-BE49-F238E27FC236}">
                    <a16:creationId xmlns:a16="http://schemas.microsoft.com/office/drawing/2014/main" id="{59333E38-286C-5567-94EF-0481A3A60879}"/>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平行四辺形 80">
                <a:extLst>
                  <a:ext uri="{FF2B5EF4-FFF2-40B4-BE49-F238E27FC236}">
                    <a16:creationId xmlns:a16="http://schemas.microsoft.com/office/drawing/2014/main" id="{5DF73800-C062-460F-F9AF-0CAD24B37048}"/>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平行四辺形 81">
                <a:extLst>
                  <a:ext uri="{FF2B5EF4-FFF2-40B4-BE49-F238E27FC236}">
                    <a16:creationId xmlns:a16="http://schemas.microsoft.com/office/drawing/2014/main" id="{489961EE-574A-A90D-9B18-5C590C406A04}"/>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A1402DAB-E031-8BBF-7304-A3E4824C92F8}"/>
                </a:ext>
              </a:extLst>
            </p:cNvPr>
            <p:cNvGrpSpPr/>
            <p:nvPr/>
          </p:nvGrpSpPr>
          <p:grpSpPr>
            <a:xfrm>
              <a:off x="5324993" y="4765261"/>
              <a:ext cx="539146" cy="157186"/>
              <a:chOff x="5328673" y="3944237"/>
              <a:chExt cx="539146" cy="157186"/>
            </a:xfrm>
          </p:grpSpPr>
          <p:sp>
            <p:nvSpPr>
              <p:cNvPr id="77" name="平行四辺形 76">
                <a:extLst>
                  <a:ext uri="{FF2B5EF4-FFF2-40B4-BE49-F238E27FC236}">
                    <a16:creationId xmlns:a16="http://schemas.microsoft.com/office/drawing/2014/main" id="{C4175FE5-26C1-7892-053B-9BBC6090C01C}"/>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平行四辺形 77">
                <a:extLst>
                  <a:ext uri="{FF2B5EF4-FFF2-40B4-BE49-F238E27FC236}">
                    <a16:creationId xmlns:a16="http://schemas.microsoft.com/office/drawing/2014/main" id="{D85BA554-EC69-8897-97E2-3613BE1B79EC}"/>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平行四辺形 78">
                <a:extLst>
                  <a:ext uri="{FF2B5EF4-FFF2-40B4-BE49-F238E27FC236}">
                    <a16:creationId xmlns:a16="http://schemas.microsoft.com/office/drawing/2014/main" id="{8FA54A24-C0FC-E90C-F398-778C2DBAC0D1}"/>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B2AEE5D7-3C41-4BB4-5790-4E45B78E4F7E}"/>
                </a:ext>
              </a:extLst>
            </p:cNvPr>
            <p:cNvGrpSpPr/>
            <p:nvPr/>
          </p:nvGrpSpPr>
          <p:grpSpPr>
            <a:xfrm>
              <a:off x="5318941" y="5132986"/>
              <a:ext cx="539146" cy="157186"/>
              <a:chOff x="5328673" y="3944237"/>
              <a:chExt cx="539146" cy="157186"/>
            </a:xfrm>
          </p:grpSpPr>
          <p:sp>
            <p:nvSpPr>
              <p:cNvPr id="74" name="平行四辺形 73">
                <a:extLst>
                  <a:ext uri="{FF2B5EF4-FFF2-40B4-BE49-F238E27FC236}">
                    <a16:creationId xmlns:a16="http://schemas.microsoft.com/office/drawing/2014/main" id="{F5F61ED0-0084-70A9-A1AB-5ADBE8537A5F}"/>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平行四辺形 74">
                <a:extLst>
                  <a:ext uri="{FF2B5EF4-FFF2-40B4-BE49-F238E27FC236}">
                    <a16:creationId xmlns:a16="http://schemas.microsoft.com/office/drawing/2014/main" id="{EA0F8FFE-82CB-0305-8ED4-57EF1E234B2A}"/>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平行四辺形 75">
                <a:extLst>
                  <a:ext uri="{FF2B5EF4-FFF2-40B4-BE49-F238E27FC236}">
                    <a16:creationId xmlns:a16="http://schemas.microsoft.com/office/drawing/2014/main" id="{696ED7A1-5180-9E56-0114-6A2D87035431}"/>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1B6D1572-E8EB-E152-FB9D-D7966482A4CB}"/>
                </a:ext>
              </a:extLst>
            </p:cNvPr>
            <p:cNvGrpSpPr/>
            <p:nvPr/>
          </p:nvGrpSpPr>
          <p:grpSpPr>
            <a:xfrm>
              <a:off x="5324993" y="5438063"/>
              <a:ext cx="539146" cy="157186"/>
              <a:chOff x="5328673" y="3944237"/>
              <a:chExt cx="539146" cy="157186"/>
            </a:xfrm>
          </p:grpSpPr>
          <p:sp>
            <p:nvSpPr>
              <p:cNvPr id="71" name="平行四辺形 70">
                <a:extLst>
                  <a:ext uri="{FF2B5EF4-FFF2-40B4-BE49-F238E27FC236}">
                    <a16:creationId xmlns:a16="http://schemas.microsoft.com/office/drawing/2014/main" id="{BA729F97-E16C-140B-9EA0-D83F814FC8A0}"/>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平行四辺形 71">
                <a:extLst>
                  <a:ext uri="{FF2B5EF4-FFF2-40B4-BE49-F238E27FC236}">
                    <a16:creationId xmlns:a16="http://schemas.microsoft.com/office/drawing/2014/main" id="{F3090801-2E37-737B-7377-9386C1F15C67}"/>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平行四辺形 72">
                <a:extLst>
                  <a:ext uri="{FF2B5EF4-FFF2-40B4-BE49-F238E27FC236}">
                    <a16:creationId xmlns:a16="http://schemas.microsoft.com/office/drawing/2014/main" id="{85846FA9-2320-C7B4-9116-5680FC8B716D}"/>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0D95D2C1-C070-0A69-03E9-9906ED07170D}"/>
                </a:ext>
              </a:extLst>
            </p:cNvPr>
            <p:cNvGrpSpPr/>
            <p:nvPr/>
          </p:nvGrpSpPr>
          <p:grpSpPr>
            <a:xfrm>
              <a:off x="4593172" y="3937000"/>
              <a:ext cx="539146" cy="157186"/>
              <a:chOff x="5328673" y="3944237"/>
              <a:chExt cx="539146" cy="157186"/>
            </a:xfrm>
          </p:grpSpPr>
          <p:sp>
            <p:nvSpPr>
              <p:cNvPr id="68" name="平行四辺形 67">
                <a:extLst>
                  <a:ext uri="{FF2B5EF4-FFF2-40B4-BE49-F238E27FC236}">
                    <a16:creationId xmlns:a16="http://schemas.microsoft.com/office/drawing/2014/main" id="{5BE401A2-83E7-96E6-3CFB-D2C6139203E4}"/>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平行四辺形 68">
                <a:extLst>
                  <a:ext uri="{FF2B5EF4-FFF2-40B4-BE49-F238E27FC236}">
                    <a16:creationId xmlns:a16="http://schemas.microsoft.com/office/drawing/2014/main" id="{9490D7D0-BEC0-D7D0-96F2-69E411F7B2C7}"/>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平行四辺形 69">
                <a:extLst>
                  <a:ext uri="{FF2B5EF4-FFF2-40B4-BE49-F238E27FC236}">
                    <a16:creationId xmlns:a16="http://schemas.microsoft.com/office/drawing/2014/main" id="{EF957CFE-CD1F-E681-C029-63760717988C}"/>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BAE41571-86F1-4D3D-5154-624A9A603094}"/>
                </a:ext>
              </a:extLst>
            </p:cNvPr>
            <p:cNvGrpSpPr/>
            <p:nvPr/>
          </p:nvGrpSpPr>
          <p:grpSpPr>
            <a:xfrm>
              <a:off x="4597130" y="4337203"/>
              <a:ext cx="539146" cy="157186"/>
              <a:chOff x="5328673" y="3944237"/>
              <a:chExt cx="539146" cy="157186"/>
            </a:xfrm>
          </p:grpSpPr>
          <p:sp>
            <p:nvSpPr>
              <p:cNvPr id="65" name="平行四辺形 64">
                <a:extLst>
                  <a:ext uri="{FF2B5EF4-FFF2-40B4-BE49-F238E27FC236}">
                    <a16:creationId xmlns:a16="http://schemas.microsoft.com/office/drawing/2014/main" id="{24E9E7D4-895A-D4E7-8963-5CE8D2DF3371}"/>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平行四辺形 65">
                <a:extLst>
                  <a:ext uri="{FF2B5EF4-FFF2-40B4-BE49-F238E27FC236}">
                    <a16:creationId xmlns:a16="http://schemas.microsoft.com/office/drawing/2014/main" id="{74F34C1D-62F1-A5EA-9437-198F8A801EC9}"/>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平行四辺形 66">
                <a:extLst>
                  <a:ext uri="{FF2B5EF4-FFF2-40B4-BE49-F238E27FC236}">
                    <a16:creationId xmlns:a16="http://schemas.microsoft.com/office/drawing/2014/main" id="{92DE3ADF-1409-2A24-2CB1-F789B98732E6}"/>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E36125F8-B727-777B-DC39-30E1667AC367}"/>
                </a:ext>
              </a:extLst>
            </p:cNvPr>
            <p:cNvGrpSpPr/>
            <p:nvPr/>
          </p:nvGrpSpPr>
          <p:grpSpPr>
            <a:xfrm>
              <a:off x="4589492" y="4758024"/>
              <a:ext cx="539146" cy="157186"/>
              <a:chOff x="5328673" y="3944237"/>
              <a:chExt cx="539146" cy="157186"/>
            </a:xfrm>
          </p:grpSpPr>
          <p:sp>
            <p:nvSpPr>
              <p:cNvPr id="62" name="平行四辺形 61">
                <a:extLst>
                  <a:ext uri="{FF2B5EF4-FFF2-40B4-BE49-F238E27FC236}">
                    <a16:creationId xmlns:a16="http://schemas.microsoft.com/office/drawing/2014/main" id="{BE3220E3-B210-8831-A943-1BC6B8596CFA}"/>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平行四辺形 62">
                <a:extLst>
                  <a:ext uri="{FF2B5EF4-FFF2-40B4-BE49-F238E27FC236}">
                    <a16:creationId xmlns:a16="http://schemas.microsoft.com/office/drawing/2014/main" id="{64889AB1-E152-B144-B122-0A4B560C0CFA}"/>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平行四辺形 63">
                <a:extLst>
                  <a:ext uri="{FF2B5EF4-FFF2-40B4-BE49-F238E27FC236}">
                    <a16:creationId xmlns:a16="http://schemas.microsoft.com/office/drawing/2014/main" id="{A5FD8F43-5567-A7B2-6B34-A60622B835FD}"/>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BB14CFA1-A666-54EE-FB5F-B87B200199DC}"/>
                </a:ext>
              </a:extLst>
            </p:cNvPr>
            <p:cNvGrpSpPr/>
            <p:nvPr/>
          </p:nvGrpSpPr>
          <p:grpSpPr>
            <a:xfrm>
              <a:off x="4583440" y="5125749"/>
              <a:ext cx="539146" cy="157186"/>
              <a:chOff x="5328673" y="3944237"/>
              <a:chExt cx="539146" cy="157186"/>
            </a:xfrm>
          </p:grpSpPr>
          <p:sp>
            <p:nvSpPr>
              <p:cNvPr id="59" name="平行四辺形 58">
                <a:extLst>
                  <a:ext uri="{FF2B5EF4-FFF2-40B4-BE49-F238E27FC236}">
                    <a16:creationId xmlns:a16="http://schemas.microsoft.com/office/drawing/2014/main" id="{1B0E0ADE-3595-2969-AB9E-2AD2125A23EA}"/>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平行四辺形 59">
                <a:extLst>
                  <a:ext uri="{FF2B5EF4-FFF2-40B4-BE49-F238E27FC236}">
                    <a16:creationId xmlns:a16="http://schemas.microsoft.com/office/drawing/2014/main" id="{E318C3CD-C5C7-DCC7-5C5E-802E42589500}"/>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平行四辺形 60">
                <a:extLst>
                  <a:ext uri="{FF2B5EF4-FFF2-40B4-BE49-F238E27FC236}">
                    <a16:creationId xmlns:a16="http://schemas.microsoft.com/office/drawing/2014/main" id="{AD4D8CD9-7564-003C-3CB1-67F64EA39754}"/>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 name="グループ化 34">
              <a:extLst>
                <a:ext uri="{FF2B5EF4-FFF2-40B4-BE49-F238E27FC236}">
                  <a16:creationId xmlns:a16="http://schemas.microsoft.com/office/drawing/2014/main" id="{6B2959BA-42AF-C7A6-05AC-2856B4BF546B}"/>
                </a:ext>
              </a:extLst>
            </p:cNvPr>
            <p:cNvGrpSpPr/>
            <p:nvPr/>
          </p:nvGrpSpPr>
          <p:grpSpPr>
            <a:xfrm>
              <a:off x="4589492" y="5430826"/>
              <a:ext cx="539146" cy="157186"/>
              <a:chOff x="5328673" y="3944237"/>
              <a:chExt cx="539146" cy="157186"/>
            </a:xfrm>
          </p:grpSpPr>
          <p:sp>
            <p:nvSpPr>
              <p:cNvPr id="56" name="平行四辺形 55">
                <a:extLst>
                  <a:ext uri="{FF2B5EF4-FFF2-40B4-BE49-F238E27FC236}">
                    <a16:creationId xmlns:a16="http://schemas.microsoft.com/office/drawing/2014/main" id="{4C1B4DC5-8241-D595-7018-D951B91BECDB}"/>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平行四辺形 56">
                <a:extLst>
                  <a:ext uri="{FF2B5EF4-FFF2-40B4-BE49-F238E27FC236}">
                    <a16:creationId xmlns:a16="http://schemas.microsoft.com/office/drawing/2014/main" id="{892B523B-F7BA-AFCC-3DBC-2E87D7873140}"/>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平行四辺形 57">
                <a:extLst>
                  <a:ext uri="{FF2B5EF4-FFF2-40B4-BE49-F238E27FC236}">
                    <a16:creationId xmlns:a16="http://schemas.microsoft.com/office/drawing/2014/main" id="{4CEF60A2-2962-3212-0142-374CCBAA24DF}"/>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B2F9A992-5695-08AD-93F6-4C672935960D}"/>
                </a:ext>
              </a:extLst>
            </p:cNvPr>
            <p:cNvGrpSpPr/>
            <p:nvPr/>
          </p:nvGrpSpPr>
          <p:grpSpPr>
            <a:xfrm>
              <a:off x="3830250" y="3934809"/>
              <a:ext cx="539146" cy="157186"/>
              <a:chOff x="5328673" y="3944237"/>
              <a:chExt cx="539146" cy="157186"/>
            </a:xfrm>
          </p:grpSpPr>
          <p:sp>
            <p:nvSpPr>
              <p:cNvPr id="53" name="平行四辺形 52">
                <a:extLst>
                  <a:ext uri="{FF2B5EF4-FFF2-40B4-BE49-F238E27FC236}">
                    <a16:creationId xmlns:a16="http://schemas.microsoft.com/office/drawing/2014/main" id="{C27FC4D5-3239-013D-E304-34FDADF43E88}"/>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平行四辺形 53">
                <a:extLst>
                  <a:ext uri="{FF2B5EF4-FFF2-40B4-BE49-F238E27FC236}">
                    <a16:creationId xmlns:a16="http://schemas.microsoft.com/office/drawing/2014/main" id="{9A5286E6-4118-82CD-7B8C-FBCAB2F2CA96}"/>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平行四辺形 54">
                <a:extLst>
                  <a:ext uri="{FF2B5EF4-FFF2-40B4-BE49-F238E27FC236}">
                    <a16:creationId xmlns:a16="http://schemas.microsoft.com/office/drawing/2014/main" id="{3F726A2C-DB24-228E-CD20-B7FFD1EFA61A}"/>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BB901C5E-D393-ACF4-591D-9115D2D026C3}"/>
                </a:ext>
              </a:extLst>
            </p:cNvPr>
            <p:cNvGrpSpPr/>
            <p:nvPr/>
          </p:nvGrpSpPr>
          <p:grpSpPr>
            <a:xfrm>
              <a:off x="3834208" y="4335012"/>
              <a:ext cx="539146" cy="157186"/>
              <a:chOff x="5328673" y="3944237"/>
              <a:chExt cx="539146" cy="157186"/>
            </a:xfrm>
          </p:grpSpPr>
          <p:sp>
            <p:nvSpPr>
              <p:cNvPr id="50" name="平行四辺形 49">
                <a:extLst>
                  <a:ext uri="{FF2B5EF4-FFF2-40B4-BE49-F238E27FC236}">
                    <a16:creationId xmlns:a16="http://schemas.microsoft.com/office/drawing/2014/main" id="{A42964AE-1715-E58B-B389-7FD4A6929EB3}"/>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平行四辺形 50">
                <a:extLst>
                  <a:ext uri="{FF2B5EF4-FFF2-40B4-BE49-F238E27FC236}">
                    <a16:creationId xmlns:a16="http://schemas.microsoft.com/office/drawing/2014/main" id="{7B576798-F156-B05C-5FE7-7CF9DEFABB25}"/>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平行四辺形 51">
                <a:extLst>
                  <a:ext uri="{FF2B5EF4-FFF2-40B4-BE49-F238E27FC236}">
                    <a16:creationId xmlns:a16="http://schemas.microsoft.com/office/drawing/2014/main" id="{847D95A1-AA19-BF2F-40B9-C7146DD42CDF}"/>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 name="グループ化 37">
              <a:extLst>
                <a:ext uri="{FF2B5EF4-FFF2-40B4-BE49-F238E27FC236}">
                  <a16:creationId xmlns:a16="http://schemas.microsoft.com/office/drawing/2014/main" id="{101FB781-9E76-7D6D-5BEE-0978119A9441}"/>
                </a:ext>
              </a:extLst>
            </p:cNvPr>
            <p:cNvGrpSpPr/>
            <p:nvPr/>
          </p:nvGrpSpPr>
          <p:grpSpPr>
            <a:xfrm>
              <a:off x="3826570" y="4755833"/>
              <a:ext cx="539146" cy="157186"/>
              <a:chOff x="5328673" y="3944237"/>
              <a:chExt cx="539146" cy="157186"/>
            </a:xfrm>
          </p:grpSpPr>
          <p:sp>
            <p:nvSpPr>
              <p:cNvPr id="47" name="平行四辺形 46">
                <a:extLst>
                  <a:ext uri="{FF2B5EF4-FFF2-40B4-BE49-F238E27FC236}">
                    <a16:creationId xmlns:a16="http://schemas.microsoft.com/office/drawing/2014/main" id="{3D76BFF6-6339-D27E-9E05-F67ACC0B0B45}"/>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平行四辺形 47">
                <a:extLst>
                  <a:ext uri="{FF2B5EF4-FFF2-40B4-BE49-F238E27FC236}">
                    <a16:creationId xmlns:a16="http://schemas.microsoft.com/office/drawing/2014/main" id="{0EEB7A5D-7B05-F6F5-A684-C6701F9DF23C}"/>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平行四辺形 48">
                <a:extLst>
                  <a:ext uri="{FF2B5EF4-FFF2-40B4-BE49-F238E27FC236}">
                    <a16:creationId xmlns:a16="http://schemas.microsoft.com/office/drawing/2014/main" id="{2B199FDE-CC25-CE65-9D1A-2DB4DB6B8684}"/>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CC73C46E-CEA9-4782-9559-6D0EF319667C}"/>
                </a:ext>
              </a:extLst>
            </p:cNvPr>
            <p:cNvGrpSpPr/>
            <p:nvPr/>
          </p:nvGrpSpPr>
          <p:grpSpPr>
            <a:xfrm>
              <a:off x="3820518" y="5123558"/>
              <a:ext cx="539146" cy="157186"/>
              <a:chOff x="5328673" y="3944237"/>
              <a:chExt cx="539146" cy="157186"/>
            </a:xfrm>
          </p:grpSpPr>
          <p:sp>
            <p:nvSpPr>
              <p:cNvPr id="44" name="平行四辺形 43">
                <a:extLst>
                  <a:ext uri="{FF2B5EF4-FFF2-40B4-BE49-F238E27FC236}">
                    <a16:creationId xmlns:a16="http://schemas.microsoft.com/office/drawing/2014/main" id="{ECAA6CD8-B5AF-2A80-7B7B-9E28E7A8B5B1}"/>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平行四辺形 44">
                <a:extLst>
                  <a:ext uri="{FF2B5EF4-FFF2-40B4-BE49-F238E27FC236}">
                    <a16:creationId xmlns:a16="http://schemas.microsoft.com/office/drawing/2014/main" id="{BD7D537D-39B3-16BB-DC81-AB2C84705C08}"/>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平行四辺形 45">
                <a:extLst>
                  <a:ext uri="{FF2B5EF4-FFF2-40B4-BE49-F238E27FC236}">
                    <a16:creationId xmlns:a16="http://schemas.microsoft.com/office/drawing/2014/main" id="{6E54D720-559A-735C-B8F3-8AA954DB6436}"/>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945BB7C8-49EB-2D03-E61F-C7BAF94CC2E0}"/>
                </a:ext>
              </a:extLst>
            </p:cNvPr>
            <p:cNvGrpSpPr/>
            <p:nvPr/>
          </p:nvGrpSpPr>
          <p:grpSpPr>
            <a:xfrm>
              <a:off x="3826570" y="5428635"/>
              <a:ext cx="539146" cy="157186"/>
              <a:chOff x="5328673" y="3944237"/>
              <a:chExt cx="539146" cy="157186"/>
            </a:xfrm>
          </p:grpSpPr>
          <p:sp>
            <p:nvSpPr>
              <p:cNvPr id="41" name="平行四辺形 40">
                <a:extLst>
                  <a:ext uri="{FF2B5EF4-FFF2-40B4-BE49-F238E27FC236}">
                    <a16:creationId xmlns:a16="http://schemas.microsoft.com/office/drawing/2014/main" id="{DB8D8357-5074-0FC2-15BA-54055723AE51}"/>
                  </a:ext>
                </a:extLst>
              </p:cNvPr>
              <p:cNvSpPr/>
              <p:nvPr/>
            </p:nvSpPr>
            <p:spPr>
              <a:xfrm>
                <a:off x="5328673" y="3944237"/>
                <a:ext cx="539146" cy="157186"/>
              </a:xfrm>
              <a:prstGeom prst="parallelogram">
                <a:avLst>
                  <a:gd name="adj" fmla="val 0"/>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平行四辺形 41">
                <a:extLst>
                  <a:ext uri="{FF2B5EF4-FFF2-40B4-BE49-F238E27FC236}">
                    <a16:creationId xmlns:a16="http://schemas.microsoft.com/office/drawing/2014/main" id="{90FBAF0F-D1D1-5744-42AE-F1B16DEF4D5F}"/>
                  </a:ext>
                </a:extLst>
              </p:cNvPr>
              <p:cNvSpPr/>
              <p:nvPr/>
            </p:nvSpPr>
            <p:spPr>
              <a:xfrm>
                <a:off x="5456037" y="3964503"/>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平行四辺形 42">
                <a:extLst>
                  <a:ext uri="{FF2B5EF4-FFF2-40B4-BE49-F238E27FC236}">
                    <a16:creationId xmlns:a16="http://schemas.microsoft.com/office/drawing/2014/main" id="{2EC3305D-B28F-79A0-B789-05BA0F30B7F5}"/>
                  </a:ext>
                </a:extLst>
              </p:cNvPr>
              <p:cNvSpPr/>
              <p:nvPr/>
            </p:nvSpPr>
            <p:spPr>
              <a:xfrm>
                <a:off x="5652568" y="3984230"/>
                <a:ext cx="146260" cy="48899"/>
              </a:xfrm>
              <a:prstGeom prst="parallelogram">
                <a:avLst>
                  <a:gd name="adj" fmla="val 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88" name="図 87">
            <a:extLst>
              <a:ext uri="{FF2B5EF4-FFF2-40B4-BE49-F238E27FC236}">
                <a16:creationId xmlns:a16="http://schemas.microsoft.com/office/drawing/2014/main" id="{36826E5C-CE26-D61D-42B9-CFF85AA6788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563" b="98145" l="2860" r="95195">
                        <a14:foregroundMark x1="8124" y1="25098" x2="2566" y2="34327"/>
                        <a14:foregroundMark x1="2530" y1="52441" x2="3204" y2="68750"/>
                        <a14:foregroundMark x1="3204" y1="68750" x2="5263" y2="74316"/>
                        <a14:foregroundMark x1="5263" y1="74316" x2="7208" y2="76660"/>
                        <a14:foregroundMark x1="31026" y1="91643" x2="35926" y2="94548"/>
                        <a14:foregroundMark x1="43305" y1="97813" x2="48169" y2="96582"/>
                        <a14:foregroundMark x1="48169" y1="96582" x2="49153" y2="94748"/>
                        <a14:foregroundMark x1="40732" y1="10840" x2="31121" y2="1660"/>
                        <a14:foregroundMark x1="31693" y1="3906" x2="29863" y2="3613"/>
                        <a14:foregroundMark x1="35011" y1="2832" x2="54691" y2="6152"/>
                        <a14:foregroundMark x1="65217" y1="25391" x2="70366" y2="27344"/>
                        <a14:foregroundMark x1="90275" y1="25684" x2="95195" y2="30859"/>
                        <a14:foregroundMark x1="95195" y1="30859" x2="88444" y2="32324"/>
                        <a14:foregroundMark x1="43961" y1="97621" x2="48970" y2="95313"/>
                        <a14:foregroundMark x1="48970" y1="95313" x2="48970" y2="94727"/>
                        <a14:foregroundMark x1="40389" y1="8789" x2="51030" y2="15527"/>
                        <a14:foregroundMark x1="37838" y1="95796" x2="38775" y2="96163"/>
                        <a14:foregroundMark x1="35874" y1="95025" x2="36349" y2="95212"/>
                        <a14:foregroundMark x1="37089" y1="96524" x2="38225" y2="96775"/>
                        <a14:foregroundMark x1="50229" y1="90527" x2="50229" y2="92480"/>
                        <a14:foregroundMark x1="49886" y1="90332" x2="50114" y2="92090"/>
                        <a14:foregroundMark x1="3204" y1="51270" x2="3089" y2="48730"/>
                        <a14:foregroundMark x1="2860" y1="50781" x2="3204" y2="52637"/>
                        <a14:foregroundMark x1="2860" y1="50391" x2="3089" y2="52637"/>
                        <a14:foregroundMark x1="30206" y1="2832" x2="31350" y2="2832"/>
                        <a14:foregroundMark x1="30206" y1="2344" x2="30778" y2="2344"/>
                        <a14:backgroundMark x1="1259" y1="38477" x2="1259" y2="44336"/>
                        <a14:backgroundMark x1="2403" y1="36523" x2="2403" y2="39844"/>
                        <a14:backgroundMark x1="915" y1="36523" x2="2059" y2="35645"/>
                        <a14:backgroundMark x1="2403" y1="48535" x2="1487" y2="45703"/>
                        <a14:backgroundMark x1="2559" y1="47327" x2="2403" y2="45410"/>
                        <a14:backgroundMark x1="51030" y1="90224" x2="51030" y2="89265"/>
                        <a14:backgroundMark x1="50630" y1="90262" x2="50681" y2="89257"/>
                        <a14:backgroundMark x1="50458" y1="93652" x2="50517" y2="92480"/>
                        <a14:backgroundMark x1="51293" y1="90199" x2="51428" y2="89273"/>
                        <a14:backgroundMark x1="50114" y1="92285" x2="50621" y2="89256"/>
                        <a14:backgroundMark x1="51447" y1="90184" x2="51697" y2="89279"/>
                        <a14:backgroundMark x1="51869" y1="90527" x2="52517" y2="90527"/>
                        <a14:backgroundMark x1="41253" y1="98611" x2="41991" y2="98926"/>
                        <a14:backgroundMark x1="4847" y1="77702" x2="3661" y2="76953"/>
                        <a14:backgroundMark x1="29147" y1="93052" x2="13468" y2="83148"/>
                        <a14:backgroundMark x1="5149" y1="78320" x2="13158" y2="83594"/>
                        <a14:backgroundMark x1="4577" y1="77832" x2="5263" y2="78613"/>
                        <a14:backgroundMark x1="29634" y1="92676" x2="34783" y2="96387"/>
                        <a14:backgroundMark x1="35240" y1="96289" x2="36728" y2="96875"/>
                        <a14:backgroundMark x1="38444" y1="97266" x2="41762" y2="98047"/>
                        <a14:backgroundMark x1="41876" y1="98047" x2="42334" y2="98535"/>
                        <a14:backgroundMark x1="37872" y1="97168" x2="39130" y2="97461"/>
                        <a14:backgroundMark x1="41876" y1="98145" x2="42677" y2="98438"/>
                        <a14:backgroundMark x1="50549" y1="92480" x2="50686" y2="93945"/>
                        <a14:backgroundMark x1="51065" y1="89265" x2="51144" y2="90137"/>
                        <a14:backgroundMark x1="50915" y1="85547" x2="51144" y2="88965"/>
                        <a14:backgroundMark x1="50686" y1="88477" x2="50801" y2="89648"/>
                        <a14:backgroundMark x1="50915" y1="85352" x2="51373" y2="85938"/>
                        <a14:backgroundMark x1="50343" y1="92480" x2="50686" y2="91602"/>
                        <a14:backgroundMark x1="2288" y1="44043" x2="2462" y2="50420"/>
                      </a14:backgroundRemoval>
                    </a14:imgEffect>
                  </a14:imgLayer>
                </a14:imgProps>
              </a:ext>
              <a:ext uri="{28A0092B-C50C-407E-A947-70E740481C1C}">
                <a14:useLocalDpi xmlns:a14="http://schemas.microsoft.com/office/drawing/2010/main" val="0"/>
              </a:ext>
            </a:extLst>
          </a:blip>
          <a:stretch>
            <a:fillRect/>
          </a:stretch>
        </p:blipFill>
        <p:spPr>
          <a:xfrm>
            <a:off x="5125968" y="2453372"/>
            <a:ext cx="675967" cy="792808"/>
          </a:xfrm>
          <a:prstGeom prst="rect">
            <a:avLst/>
          </a:prstGeom>
        </p:spPr>
      </p:pic>
      <p:sp>
        <p:nvSpPr>
          <p:cNvPr id="90" name="矢印: 環状 89">
            <a:extLst>
              <a:ext uri="{FF2B5EF4-FFF2-40B4-BE49-F238E27FC236}">
                <a16:creationId xmlns:a16="http://schemas.microsoft.com/office/drawing/2014/main" id="{66757CE9-FF31-1639-F3ED-DDB2F5D66791}"/>
              </a:ext>
            </a:extLst>
          </p:cNvPr>
          <p:cNvSpPr/>
          <p:nvPr/>
        </p:nvSpPr>
        <p:spPr>
          <a:xfrm rot="20135977" flipH="1">
            <a:off x="1394609" y="2089909"/>
            <a:ext cx="3964721" cy="2678180"/>
          </a:xfrm>
          <a:prstGeom prst="circularArrow">
            <a:avLst>
              <a:gd name="adj1" fmla="val 4787"/>
              <a:gd name="adj2" fmla="val 1142319"/>
              <a:gd name="adj3" fmla="val 20376366"/>
              <a:gd name="adj4" fmla="val 10727021"/>
              <a:gd name="adj5" fmla="val 11683"/>
            </a:avLst>
          </a:prstGeom>
          <a:solidFill>
            <a:schemeClr val="accent5">
              <a:lumMod val="40000"/>
              <a:lumOff val="60000"/>
            </a:schemeClr>
          </a:solid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9" name="図 88">
            <a:extLst>
              <a:ext uri="{FF2B5EF4-FFF2-40B4-BE49-F238E27FC236}">
                <a16:creationId xmlns:a16="http://schemas.microsoft.com/office/drawing/2014/main" id="{3E9169D7-2531-52AB-5508-2113F0F5892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563" b="98145" l="2860" r="95195">
                        <a14:foregroundMark x1="8124" y1="25098" x2="2566" y2="34327"/>
                        <a14:foregroundMark x1="2530" y1="52441" x2="3204" y2="68750"/>
                        <a14:foregroundMark x1="3204" y1="68750" x2="5263" y2="74316"/>
                        <a14:foregroundMark x1="5263" y1="74316" x2="7208" y2="76660"/>
                        <a14:foregroundMark x1="31026" y1="91643" x2="35926" y2="94548"/>
                        <a14:foregroundMark x1="43305" y1="97813" x2="48169" y2="96582"/>
                        <a14:foregroundMark x1="48169" y1="96582" x2="49153" y2="94748"/>
                        <a14:foregroundMark x1="40732" y1="10840" x2="31121" y2="1660"/>
                        <a14:foregroundMark x1="31693" y1="3906" x2="29863" y2="3613"/>
                        <a14:foregroundMark x1="35011" y1="2832" x2="54691" y2="6152"/>
                        <a14:foregroundMark x1="65217" y1="25391" x2="70366" y2="27344"/>
                        <a14:foregroundMark x1="90275" y1="25684" x2="95195" y2="30859"/>
                        <a14:foregroundMark x1="95195" y1="30859" x2="88444" y2="32324"/>
                        <a14:foregroundMark x1="43961" y1="97621" x2="48970" y2="95313"/>
                        <a14:foregroundMark x1="48970" y1="95313" x2="48970" y2="94727"/>
                        <a14:foregroundMark x1="40389" y1="8789" x2="51030" y2="15527"/>
                        <a14:foregroundMark x1="37838" y1="95796" x2="38775" y2="96163"/>
                        <a14:foregroundMark x1="35874" y1="95025" x2="36349" y2="95212"/>
                        <a14:foregroundMark x1="37089" y1="96524" x2="38225" y2="96775"/>
                        <a14:foregroundMark x1="50229" y1="90527" x2="50229" y2="92480"/>
                        <a14:foregroundMark x1="49886" y1="90332" x2="50114" y2="92090"/>
                        <a14:foregroundMark x1="3204" y1="51270" x2="3089" y2="48730"/>
                        <a14:foregroundMark x1="2860" y1="50781" x2="3204" y2="52637"/>
                        <a14:foregroundMark x1="2860" y1="50391" x2="3089" y2="52637"/>
                        <a14:foregroundMark x1="30206" y1="2832" x2="31350" y2="2832"/>
                        <a14:foregroundMark x1="30206" y1="2344" x2="30778" y2="2344"/>
                        <a14:backgroundMark x1="1259" y1="38477" x2="1259" y2="44336"/>
                        <a14:backgroundMark x1="2403" y1="36523" x2="2403" y2="39844"/>
                        <a14:backgroundMark x1="915" y1="36523" x2="2059" y2="35645"/>
                        <a14:backgroundMark x1="2403" y1="48535" x2="1487" y2="45703"/>
                        <a14:backgroundMark x1="2559" y1="47327" x2="2403" y2="45410"/>
                        <a14:backgroundMark x1="51030" y1="90224" x2="51030" y2="89265"/>
                        <a14:backgroundMark x1="50630" y1="90262" x2="50681" y2="89257"/>
                        <a14:backgroundMark x1="50458" y1="93652" x2="50517" y2="92480"/>
                        <a14:backgroundMark x1="51293" y1="90199" x2="51428" y2="89273"/>
                        <a14:backgroundMark x1="50114" y1="92285" x2="50621" y2="89256"/>
                        <a14:backgroundMark x1="51447" y1="90184" x2="51697" y2="89279"/>
                        <a14:backgroundMark x1="51869" y1="90527" x2="52517" y2="90527"/>
                        <a14:backgroundMark x1="41253" y1="98611" x2="41991" y2="98926"/>
                        <a14:backgroundMark x1="4847" y1="77702" x2="3661" y2="76953"/>
                        <a14:backgroundMark x1="29147" y1="93052" x2="13468" y2="83148"/>
                        <a14:backgroundMark x1="5149" y1="78320" x2="13158" y2="83594"/>
                        <a14:backgroundMark x1="4577" y1="77832" x2="5263" y2="78613"/>
                        <a14:backgroundMark x1="29634" y1="92676" x2="34783" y2="96387"/>
                        <a14:backgroundMark x1="35240" y1="96289" x2="36728" y2="96875"/>
                        <a14:backgroundMark x1="38444" y1="97266" x2="41762" y2="98047"/>
                        <a14:backgroundMark x1="41876" y1="98047" x2="42334" y2="98535"/>
                        <a14:backgroundMark x1="37872" y1="97168" x2="39130" y2="97461"/>
                        <a14:backgroundMark x1="41876" y1="98145" x2="42677" y2="98438"/>
                        <a14:backgroundMark x1="50549" y1="92480" x2="50686" y2="93945"/>
                        <a14:backgroundMark x1="51065" y1="89265" x2="51144" y2="90137"/>
                        <a14:backgroundMark x1="50915" y1="85547" x2="51144" y2="88965"/>
                        <a14:backgroundMark x1="50686" y1="88477" x2="50801" y2="89648"/>
                        <a14:backgroundMark x1="50915" y1="85352" x2="51373" y2="85938"/>
                        <a14:backgroundMark x1="50343" y1="92480" x2="50686" y2="91602"/>
                        <a14:backgroundMark x1="2288" y1="44043" x2="2462" y2="50420"/>
                      </a14:backgroundRemoval>
                    </a14:imgEffect>
                  </a14:imgLayer>
                </a14:imgProps>
              </a:ext>
              <a:ext uri="{28A0092B-C50C-407E-A947-70E740481C1C}">
                <a14:useLocalDpi xmlns:a14="http://schemas.microsoft.com/office/drawing/2010/main" val="0"/>
              </a:ext>
            </a:extLst>
          </a:blip>
          <a:stretch>
            <a:fillRect/>
          </a:stretch>
        </p:blipFill>
        <p:spPr>
          <a:xfrm rot="20282297" flipH="1">
            <a:off x="1267397" y="4319403"/>
            <a:ext cx="782191" cy="792808"/>
          </a:xfrm>
          <a:prstGeom prst="rect">
            <a:avLst/>
          </a:prstGeom>
        </p:spPr>
      </p:pic>
      <p:pic>
        <p:nvPicPr>
          <p:cNvPr id="91" name="Picture 2" descr="データ通信料の白黒シルエットイラスト">
            <a:extLst>
              <a:ext uri="{FF2B5EF4-FFF2-40B4-BE49-F238E27FC236}">
                <a16:creationId xmlns:a16="http://schemas.microsoft.com/office/drawing/2014/main" id="{C2ADF4B0-89E8-C086-681D-6B0421876B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57417" y="2699700"/>
            <a:ext cx="1690435" cy="1690435"/>
          </a:xfrm>
          <a:prstGeom prst="rect">
            <a:avLst/>
          </a:prstGeom>
          <a:noFill/>
          <a:extLst>
            <a:ext uri="{909E8E84-426E-40DD-AFC4-6F175D3DCCD1}">
              <a14:hiddenFill xmlns:a14="http://schemas.microsoft.com/office/drawing/2010/main">
                <a:solidFill>
                  <a:srgbClr val="FFFFFF"/>
                </a:solidFill>
              </a14:hiddenFill>
            </a:ext>
          </a:extLst>
        </p:spPr>
      </p:pic>
      <p:sp>
        <p:nvSpPr>
          <p:cNvPr id="92" name="テキスト ボックス 91">
            <a:extLst>
              <a:ext uri="{FF2B5EF4-FFF2-40B4-BE49-F238E27FC236}">
                <a16:creationId xmlns:a16="http://schemas.microsoft.com/office/drawing/2014/main" id="{6169FE4F-D5DE-8D88-976E-425E0D59858A}"/>
              </a:ext>
            </a:extLst>
          </p:cNvPr>
          <p:cNvSpPr txBox="1"/>
          <p:nvPr/>
        </p:nvSpPr>
        <p:spPr>
          <a:xfrm>
            <a:off x="8832797" y="2633013"/>
            <a:ext cx="1690435" cy="369332"/>
          </a:xfrm>
          <a:prstGeom prst="rect">
            <a:avLst/>
          </a:prstGeom>
          <a:noFill/>
        </p:spPr>
        <p:txBody>
          <a:bodyPr wrap="square" rtlCol="0">
            <a:spAutoFit/>
          </a:bodyPr>
          <a:lstStyle/>
          <a:p>
            <a:pPr algn="ctr"/>
            <a:r>
              <a:rPr kumimoji="1" lang="ja-JP" altLang="en-US" dirty="0"/>
              <a:t>上位システム</a:t>
            </a:r>
          </a:p>
        </p:txBody>
      </p:sp>
      <p:pic>
        <p:nvPicPr>
          <p:cNvPr id="93" name="Picture 6" descr="ノートパソコンの白黒シルエットイラスト06">
            <a:extLst>
              <a:ext uri="{FF2B5EF4-FFF2-40B4-BE49-F238E27FC236}">
                <a16:creationId xmlns:a16="http://schemas.microsoft.com/office/drawing/2014/main" id="{8CC39391-2413-14B1-28B6-232A92372E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3307" y="3865392"/>
            <a:ext cx="1690435" cy="1690435"/>
          </a:xfrm>
          <a:prstGeom prst="rect">
            <a:avLst/>
          </a:prstGeom>
          <a:noFill/>
          <a:extLst>
            <a:ext uri="{909E8E84-426E-40DD-AFC4-6F175D3DCCD1}">
              <a14:hiddenFill xmlns:a14="http://schemas.microsoft.com/office/drawing/2010/main">
                <a:solidFill>
                  <a:srgbClr val="FFFFFF"/>
                </a:solidFill>
              </a14:hiddenFill>
            </a:ext>
          </a:extLst>
        </p:spPr>
      </p:pic>
      <p:sp>
        <p:nvSpPr>
          <p:cNvPr id="94" name="テキスト ボックス 93">
            <a:extLst>
              <a:ext uri="{FF2B5EF4-FFF2-40B4-BE49-F238E27FC236}">
                <a16:creationId xmlns:a16="http://schemas.microsoft.com/office/drawing/2014/main" id="{6D7B7256-FC80-5457-D5DC-3CC10928C90D}"/>
              </a:ext>
            </a:extLst>
          </p:cNvPr>
          <p:cNvSpPr txBox="1"/>
          <p:nvPr/>
        </p:nvSpPr>
        <p:spPr>
          <a:xfrm>
            <a:off x="10491556" y="3912636"/>
            <a:ext cx="1497490" cy="369332"/>
          </a:xfrm>
          <a:prstGeom prst="rect">
            <a:avLst/>
          </a:prstGeom>
          <a:noFill/>
        </p:spPr>
        <p:txBody>
          <a:bodyPr wrap="square" rtlCol="0">
            <a:spAutoFit/>
          </a:bodyPr>
          <a:lstStyle/>
          <a:p>
            <a:r>
              <a:rPr kumimoji="1" lang="ja-JP" altLang="en-US" dirty="0"/>
              <a:t>入荷データ</a:t>
            </a:r>
          </a:p>
        </p:txBody>
      </p:sp>
      <p:sp>
        <p:nvSpPr>
          <p:cNvPr id="95" name="矢印: 左右 94">
            <a:extLst>
              <a:ext uri="{FF2B5EF4-FFF2-40B4-BE49-F238E27FC236}">
                <a16:creationId xmlns:a16="http://schemas.microsoft.com/office/drawing/2014/main" id="{A4440852-07D0-A22D-6CD9-D8DE3561B5FD}"/>
              </a:ext>
            </a:extLst>
          </p:cNvPr>
          <p:cNvSpPr/>
          <p:nvPr/>
        </p:nvSpPr>
        <p:spPr>
          <a:xfrm rot="1799987">
            <a:off x="5793528" y="3650005"/>
            <a:ext cx="3508100" cy="47797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6" name="Picture 4" descr="CSVファイルの白黒シルエットイラスト02">
            <a:extLst>
              <a:ext uri="{FF2B5EF4-FFF2-40B4-BE49-F238E27FC236}">
                <a16:creationId xmlns:a16="http://schemas.microsoft.com/office/drawing/2014/main" id="{76598C7F-D9CF-94B6-F687-98E1ED6E6E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3975" y="3408660"/>
            <a:ext cx="962025" cy="962025"/>
          </a:xfrm>
          <a:prstGeom prst="rect">
            <a:avLst/>
          </a:prstGeom>
          <a:noFill/>
          <a:extLst>
            <a:ext uri="{909E8E84-426E-40DD-AFC4-6F175D3DCCD1}">
              <a14:hiddenFill xmlns:a14="http://schemas.microsoft.com/office/drawing/2010/main">
                <a:solidFill>
                  <a:srgbClr val="FFFFFF"/>
                </a:solidFill>
              </a14:hiddenFill>
            </a:ext>
          </a:extLst>
        </p:spPr>
      </p:pic>
      <p:sp>
        <p:nvSpPr>
          <p:cNvPr id="97" name="テキスト ボックス 96">
            <a:extLst>
              <a:ext uri="{FF2B5EF4-FFF2-40B4-BE49-F238E27FC236}">
                <a16:creationId xmlns:a16="http://schemas.microsoft.com/office/drawing/2014/main" id="{BC032C38-2C27-C6A6-5EF0-166D36D53884}"/>
              </a:ext>
            </a:extLst>
          </p:cNvPr>
          <p:cNvSpPr txBox="1"/>
          <p:nvPr/>
        </p:nvSpPr>
        <p:spPr>
          <a:xfrm>
            <a:off x="8016000" y="1967384"/>
            <a:ext cx="3894968" cy="369332"/>
          </a:xfrm>
          <a:prstGeom prst="rect">
            <a:avLst/>
          </a:prstGeom>
          <a:noFill/>
        </p:spPr>
        <p:txBody>
          <a:bodyPr wrap="square" rtlCol="0">
            <a:spAutoFit/>
          </a:bodyPr>
          <a:lstStyle/>
          <a:p>
            <a:pPr algn="ctr"/>
            <a:r>
              <a:rPr kumimoji="1" lang="ja-JP" altLang="en-US" b="1" dirty="0">
                <a:solidFill>
                  <a:schemeClr val="accent4"/>
                </a:solidFill>
              </a:rPr>
              <a:t>（実地検証　</a:t>
            </a:r>
            <a:r>
              <a:rPr kumimoji="1" lang="en-US" altLang="ja-JP" b="1" dirty="0">
                <a:solidFill>
                  <a:schemeClr val="accent4"/>
                </a:solidFill>
              </a:rPr>
              <a:t>15</a:t>
            </a:r>
            <a:r>
              <a:rPr kumimoji="1" lang="ja-JP" altLang="en-US" b="1" dirty="0">
                <a:solidFill>
                  <a:schemeClr val="accent4"/>
                </a:solidFill>
              </a:rPr>
              <a:t>～</a:t>
            </a:r>
            <a:r>
              <a:rPr kumimoji="1" lang="en-US" altLang="ja-JP" b="1" dirty="0">
                <a:solidFill>
                  <a:schemeClr val="accent4"/>
                </a:solidFill>
              </a:rPr>
              <a:t>20</a:t>
            </a:r>
            <a:r>
              <a:rPr kumimoji="1" lang="ja-JP" altLang="en-US" b="1" dirty="0">
                <a:solidFill>
                  <a:schemeClr val="accent4"/>
                </a:solidFill>
              </a:rPr>
              <a:t>秒／</a:t>
            </a:r>
            <a:r>
              <a:rPr kumimoji="1" lang="en-US" altLang="ja-JP" b="1" dirty="0">
                <a:solidFill>
                  <a:schemeClr val="accent4"/>
                </a:solidFill>
              </a:rPr>
              <a:t>1PL</a:t>
            </a:r>
            <a:r>
              <a:rPr kumimoji="1" lang="ja-JP" altLang="en-US" b="1" dirty="0">
                <a:solidFill>
                  <a:schemeClr val="accent4"/>
                </a:solidFill>
              </a:rPr>
              <a:t>程度）</a:t>
            </a:r>
          </a:p>
        </p:txBody>
      </p:sp>
      <p:sp>
        <p:nvSpPr>
          <p:cNvPr id="98" name="テキスト ボックス 97">
            <a:extLst>
              <a:ext uri="{FF2B5EF4-FFF2-40B4-BE49-F238E27FC236}">
                <a16:creationId xmlns:a16="http://schemas.microsoft.com/office/drawing/2014/main" id="{8D5D8CD1-3F68-0C3C-9781-9CFB6C5C8AE5}"/>
              </a:ext>
            </a:extLst>
          </p:cNvPr>
          <p:cNvSpPr txBox="1"/>
          <p:nvPr/>
        </p:nvSpPr>
        <p:spPr>
          <a:xfrm>
            <a:off x="5070005" y="2071093"/>
            <a:ext cx="1983970" cy="369332"/>
          </a:xfrm>
          <a:prstGeom prst="rect">
            <a:avLst/>
          </a:prstGeom>
          <a:noFill/>
        </p:spPr>
        <p:txBody>
          <a:bodyPr wrap="square" rtlCol="0">
            <a:spAutoFit/>
          </a:bodyPr>
          <a:lstStyle/>
          <a:p>
            <a:r>
              <a:rPr kumimoji="1" lang="en-US" altLang="ja-JP" dirty="0"/>
              <a:t>RF</a:t>
            </a:r>
            <a:r>
              <a:rPr kumimoji="1" lang="ja-JP" altLang="en-US" dirty="0"/>
              <a:t>ハンドリーダ</a:t>
            </a:r>
          </a:p>
        </p:txBody>
      </p:sp>
      <p:sp>
        <p:nvSpPr>
          <p:cNvPr id="99" name="テキスト ボックス 98">
            <a:extLst>
              <a:ext uri="{FF2B5EF4-FFF2-40B4-BE49-F238E27FC236}">
                <a16:creationId xmlns:a16="http://schemas.microsoft.com/office/drawing/2014/main" id="{2F6BCE6F-FB59-BE1C-3BCA-EB9D167874CE}"/>
              </a:ext>
            </a:extLst>
          </p:cNvPr>
          <p:cNvSpPr txBox="1"/>
          <p:nvPr/>
        </p:nvSpPr>
        <p:spPr>
          <a:xfrm>
            <a:off x="10127227" y="463952"/>
            <a:ext cx="1718187" cy="369332"/>
          </a:xfrm>
          <a:prstGeom prst="rect">
            <a:avLst/>
          </a:prstGeom>
          <a:noFill/>
          <a:ln w="31750" cmpd="dbl">
            <a:solidFill>
              <a:srgbClr val="FF0000"/>
            </a:solidFill>
          </a:ln>
        </p:spPr>
        <p:txBody>
          <a:bodyPr wrap="square" rtlCol="0">
            <a:spAutoFit/>
          </a:bodyPr>
          <a:lstStyle/>
          <a:p>
            <a:pPr algn="ctr"/>
            <a:r>
              <a:rPr kumimoji="1" lang="en-US" altLang="ja-JP" b="1" dirty="0">
                <a:solidFill>
                  <a:srgbClr val="FF0000"/>
                </a:solidFill>
              </a:rPr>
              <a:t>Confidential</a:t>
            </a:r>
            <a:endParaRPr kumimoji="1" lang="ja-JP" altLang="en-US" b="1" dirty="0">
              <a:solidFill>
                <a:srgbClr val="FF0000"/>
              </a:solidFill>
            </a:endParaRPr>
          </a:p>
        </p:txBody>
      </p:sp>
      <p:pic>
        <p:nvPicPr>
          <p:cNvPr id="101" name="図 100">
            <a:extLst>
              <a:ext uri="{FF2B5EF4-FFF2-40B4-BE49-F238E27FC236}">
                <a16:creationId xmlns:a16="http://schemas.microsoft.com/office/drawing/2014/main" id="{2A9667F5-24BE-E60F-157F-BF0CE1E83706}"/>
              </a:ext>
            </a:extLst>
          </p:cNvPr>
          <p:cNvPicPr>
            <a:picLocks noChangeAspect="1"/>
          </p:cNvPicPr>
          <p:nvPr/>
        </p:nvPicPr>
        <p:blipFill>
          <a:blip r:embed="rId7"/>
          <a:stretch>
            <a:fillRect/>
          </a:stretch>
        </p:blipFill>
        <p:spPr>
          <a:xfrm>
            <a:off x="3082261" y="3960407"/>
            <a:ext cx="1238875" cy="1116427"/>
          </a:xfrm>
          <a:prstGeom prst="rect">
            <a:avLst/>
          </a:prstGeom>
        </p:spPr>
      </p:pic>
      <p:sp>
        <p:nvSpPr>
          <p:cNvPr id="102" name="テキスト ボックス 101">
            <a:extLst>
              <a:ext uri="{FF2B5EF4-FFF2-40B4-BE49-F238E27FC236}">
                <a16:creationId xmlns:a16="http://schemas.microsoft.com/office/drawing/2014/main" id="{F0281732-F8FC-171A-6200-E09BB63F4F1F}"/>
              </a:ext>
            </a:extLst>
          </p:cNvPr>
          <p:cNvSpPr txBox="1"/>
          <p:nvPr/>
        </p:nvSpPr>
        <p:spPr>
          <a:xfrm>
            <a:off x="1971920" y="5953168"/>
            <a:ext cx="4355138" cy="646331"/>
          </a:xfrm>
          <a:prstGeom prst="rect">
            <a:avLst/>
          </a:prstGeom>
          <a:noFill/>
        </p:spPr>
        <p:txBody>
          <a:bodyPr wrap="square" rtlCol="0">
            <a:spAutoFit/>
          </a:bodyPr>
          <a:lstStyle/>
          <a:p>
            <a:r>
              <a:rPr kumimoji="1" lang="en-US" altLang="ja-JP" b="1" dirty="0">
                <a:solidFill>
                  <a:srgbClr val="FF0000"/>
                </a:solidFill>
              </a:rPr>
              <a:t>※</a:t>
            </a:r>
            <a:r>
              <a:rPr kumimoji="1" lang="ja-JP" altLang="en-US" b="1" dirty="0">
                <a:solidFill>
                  <a:srgbClr val="FF0000"/>
                </a:solidFill>
              </a:rPr>
              <a:t>中国工場出荷時に印字・エンコード</a:t>
            </a:r>
            <a:endParaRPr kumimoji="1" lang="en-US" altLang="ja-JP" b="1" dirty="0">
              <a:solidFill>
                <a:srgbClr val="FF0000"/>
              </a:solidFill>
            </a:endParaRPr>
          </a:p>
          <a:p>
            <a:r>
              <a:rPr lang="ja-JP" altLang="en-US" b="1" dirty="0">
                <a:solidFill>
                  <a:srgbClr val="FF0000"/>
                </a:solidFill>
              </a:rPr>
              <a:t>　</a:t>
            </a:r>
            <a:r>
              <a:rPr kumimoji="1" lang="ja-JP" altLang="en-US" b="1" dirty="0">
                <a:solidFill>
                  <a:srgbClr val="FF0000"/>
                </a:solidFill>
              </a:rPr>
              <a:t>した</a:t>
            </a:r>
            <a:r>
              <a:rPr kumimoji="1" lang="en-US" altLang="ja-JP" b="1" dirty="0">
                <a:solidFill>
                  <a:srgbClr val="FF0000"/>
                </a:solidFill>
              </a:rPr>
              <a:t>RF</a:t>
            </a:r>
            <a:r>
              <a:rPr kumimoji="1" lang="ja-JP" altLang="en-US" b="1" dirty="0">
                <a:solidFill>
                  <a:srgbClr val="FF0000"/>
                </a:solidFill>
              </a:rPr>
              <a:t>タグを貼付いただきます</a:t>
            </a:r>
          </a:p>
        </p:txBody>
      </p:sp>
      <p:sp>
        <p:nvSpPr>
          <p:cNvPr id="2" name="テキスト ボックス 1">
            <a:extLst>
              <a:ext uri="{FF2B5EF4-FFF2-40B4-BE49-F238E27FC236}">
                <a16:creationId xmlns:a16="http://schemas.microsoft.com/office/drawing/2014/main" id="{6B536B1D-F00D-4D31-4251-6C0B922EE329}"/>
              </a:ext>
            </a:extLst>
          </p:cNvPr>
          <p:cNvSpPr txBox="1"/>
          <p:nvPr/>
        </p:nvSpPr>
        <p:spPr>
          <a:xfrm>
            <a:off x="7256206" y="6394049"/>
            <a:ext cx="4747314"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ホッコー株式会社様</a:t>
            </a:r>
            <a:r>
              <a:rPr kumimoji="1" lang="en-US" altLang="ja-JP" sz="1000" dirty="0">
                <a:latin typeface="Meiryo UI" panose="020B0604030504040204" pitchFamily="50" charset="-128"/>
                <a:ea typeface="Meiryo UI" panose="020B0604030504040204" pitchFamily="50" charset="-128"/>
              </a:rPr>
              <a:t>_</a:t>
            </a:r>
            <a:r>
              <a:rPr kumimoji="1" lang="ja-JP" altLang="en-US" sz="1000" dirty="0">
                <a:latin typeface="Meiryo UI" panose="020B0604030504040204" pitchFamily="50" charset="-128"/>
                <a:ea typeface="Meiryo UI" panose="020B0604030504040204" pitchFamily="50" charset="-128"/>
              </a:rPr>
              <a:t>製品入荷処理の負担軽減に係るご提案</a:t>
            </a:r>
            <a:r>
              <a:rPr kumimoji="1" lang="en-US" altLang="ja-JP" sz="1000" dirty="0">
                <a:latin typeface="Meiryo UI" panose="020B0604030504040204" pitchFamily="50" charset="-128"/>
                <a:ea typeface="Meiryo UI" panose="020B0604030504040204" pitchFamily="50" charset="-128"/>
              </a:rPr>
              <a:t>_</a:t>
            </a:r>
            <a:r>
              <a:rPr kumimoji="1" lang="ja-JP" altLang="en-US" sz="1000" dirty="0">
                <a:latin typeface="Meiryo UI" panose="020B0604030504040204" pitchFamily="50" charset="-128"/>
                <a:ea typeface="Meiryo UI" panose="020B0604030504040204" pitchFamily="50" charset="-128"/>
              </a:rPr>
              <a:t>小林クリエイト</a:t>
            </a:r>
            <a:r>
              <a:rPr kumimoji="1" lang="en-US" altLang="ja-JP" sz="1000" dirty="0">
                <a:latin typeface="Meiryo UI" panose="020B0604030504040204" pitchFamily="50" charset="-128"/>
                <a:ea typeface="Meiryo UI" panose="020B0604030504040204" pitchFamily="50" charset="-128"/>
              </a:rPr>
              <a:t>20241018</a:t>
            </a:r>
            <a:endParaRPr kumimoji="1" lang="ja-JP" altLang="en-US" sz="1100" dirty="0"/>
          </a:p>
        </p:txBody>
      </p:sp>
      <p:sp>
        <p:nvSpPr>
          <p:cNvPr id="86" name="テキスト ボックス 85">
            <a:extLst>
              <a:ext uri="{FF2B5EF4-FFF2-40B4-BE49-F238E27FC236}">
                <a16:creationId xmlns:a16="http://schemas.microsoft.com/office/drawing/2014/main" id="{019F742D-FBFE-90DA-51B6-30E7AA3950C6}"/>
              </a:ext>
            </a:extLst>
          </p:cNvPr>
          <p:cNvSpPr txBox="1"/>
          <p:nvPr/>
        </p:nvSpPr>
        <p:spPr>
          <a:xfrm>
            <a:off x="11324304" y="6132438"/>
            <a:ext cx="796413" cy="261610"/>
          </a:xfrm>
          <a:prstGeom prst="rect">
            <a:avLst/>
          </a:prstGeom>
          <a:noFill/>
        </p:spPr>
        <p:txBody>
          <a:bodyPr wrap="square" rtlCol="0">
            <a:spAutoFit/>
          </a:bodyPr>
          <a:lstStyle/>
          <a:p>
            <a:pPr algn="r"/>
            <a:r>
              <a:rPr kumimoji="1" lang="en-US" altLang="ja-JP" sz="1100" dirty="0"/>
              <a:t>Page:4/6</a:t>
            </a:r>
            <a:endParaRPr kumimoji="1" lang="ja-JP" altLang="en-US" sz="1100" dirty="0"/>
          </a:p>
        </p:txBody>
      </p:sp>
    </p:spTree>
    <p:extLst>
      <p:ext uri="{BB962C8B-B14F-4D97-AF65-F5344CB8AC3E}">
        <p14:creationId xmlns:p14="http://schemas.microsoft.com/office/powerpoint/2010/main" val="543091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8CB8BC0E-1436-AC74-EAEF-051AD53D5A9E}"/>
              </a:ext>
            </a:extLst>
          </p:cNvPr>
          <p:cNvSpPr/>
          <p:nvPr/>
        </p:nvSpPr>
        <p:spPr>
          <a:xfrm>
            <a:off x="0" y="0"/>
            <a:ext cx="1504335"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79" name="Picture 4" descr="CSVファイルの白黒シルエットイラスト02">
            <a:extLst>
              <a:ext uri="{FF2B5EF4-FFF2-40B4-BE49-F238E27FC236}">
                <a16:creationId xmlns:a16="http://schemas.microsoft.com/office/drawing/2014/main" id="{4E9862E8-40E9-B20C-1A3A-ED070B6CF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2948" y="4114996"/>
            <a:ext cx="962025" cy="96202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C635395B-BA73-3CC3-3D53-8A65658CB8E9}"/>
              </a:ext>
            </a:extLst>
          </p:cNvPr>
          <p:cNvSpPr txBox="1"/>
          <p:nvPr/>
        </p:nvSpPr>
        <p:spPr>
          <a:xfrm>
            <a:off x="944720" y="1602567"/>
            <a:ext cx="10470532" cy="369332"/>
          </a:xfrm>
          <a:prstGeom prst="rect">
            <a:avLst/>
          </a:prstGeom>
          <a:noFill/>
        </p:spPr>
        <p:txBody>
          <a:bodyPr wrap="square" rtlCol="0">
            <a:spAutoFit/>
          </a:bodyPr>
          <a:lstStyle/>
          <a:p>
            <a:r>
              <a:rPr kumimoji="1" lang="en-US" altLang="ja-JP" dirty="0"/>
              <a:t>RF</a:t>
            </a:r>
            <a:r>
              <a:rPr kumimoji="1" lang="ja-JP" altLang="en-US" dirty="0"/>
              <a:t>リーダ（据付型）とアンテナを設置したゲートを通過することで製品箱の</a:t>
            </a:r>
            <a:r>
              <a:rPr kumimoji="1" lang="en-US" altLang="ja-JP" dirty="0"/>
              <a:t>RF</a:t>
            </a:r>
            <a:r>
              <a:rPr kumimoji="1" lang="ja-JP" altLang="en-US" dirty="0"/>
              <a:t>タグを読取ります</a:t>
            </a:r>
          </a:p>
        </p:txBody>
      </p:sp>
      <p:sp>
        <p:nvSpPr>
          <p:cNvPr id="2" name="テキスト ボックス 1">
            <a:extLst>
              <a:ext uri="{FF2B5EF4-FFF2-40B4-BE49-F238E27FC236}">
                <a16:creationId xmlns:a16="http://schemas.microsoft.com/office/drawing/2014/main" id="{9AC4076D-43FD-7471-D213-2F84A0AEFECE}"/>
              </a:ext>
            </a:extLst>
          </p:cNvPr>
          <p:cNvSpPr txBox="1"/>
          <p:nvPr/>
        </p:nvSpPr>
        <p:spPr>
          <a:xfrm>
            <a:off x="10127227" y="463952"/>
            <a:ext cx="1718187" cy="369332"/>
          </a:xfrm>
          <a:prstGeom prst="rect">
            <a:avLst/>
          </a:prstGeom>
          <a:noFill/>
          <a:ln w="31750" cmpd="dbl">
            <a:solidFill>
              <a:srgbClr val="FF0000"/>
            </a:solidFill>
          </a:ln>
        </p:spPr>
        <p:txBody>
          <a:bodyPr wrap="square" rtlCol="0">
            <a:spAutoFit/>
          </a:bodyPr>
          <a:lstStyle/>
          <a:p>
            <a:pPr algn="ctr"/>
            <a:r>
              <a:rPr kumimoji="1" lang="en-US" altLang="ja-JP" b="1" dirty="0">
                <a:solidFill>
                  <a:srgbClr val="FF0000"/>
                </a:solidFill>
              </a:rPr>
              <a:t>Confidential</a:t>
            </a:r>
            <a:endParaRPr kumimoji="1" lang="ja-JP" altLang="en-US" b="1" dirty="0">
              <a:solidFill>
                <a:srgbClr val="FF0000"/>
              </a:solidFill>
            </a:endParaRPr>
          </a:p>
        </p:txBody>
      </p:sp>
      <p:sp>
        <p:nvSpPr>
          <p:cNvPr id="3" name="テキスト ボックス 2">
            <a:extLst>
              <a:ext uri="{FF2B5EF4-FFF2-40B4-BE49-F238E27FC236}">
                <a16:creationId xmlns:a16="http://schemas.microsoft.com/office/drawing/2014/main" id="{C2073EB5-422A-846F-E45E-D55CF9C486B5}"/>
              </a:ext>
            </a:extLst>
          </p:cNvPr>
          <p:cNvSpPr txBox="1"/>
          <p:nvPr/>
        </p:nvSpPr>
        <p:spPr>
          <a:xfrm>
            <a:off x="762000" y="482600"/>
            <a:ext cx="3479800" cy="523220"/>
          </a:xfrm>
          <a:prstGeom prst="rect">
            <a:avLst/>
          </a:prstGeom>
          <a:noFill/>
        </p:spPr>
        <p:txBody>
          <a:bodyPr wrap="square" rtlCol="0">
            <a:spAutoFit/>
          </a:bodyPr>
          <a:lstStyle/>
          <a:p>
            <a:r>
              <a:rPr kumimoji="1" lang="ja-JP" altLang="en-US" sz="2800" b="1" dirty="0"/>
              <a:t>ご提案</a:t>
            </a:r>
            <a:r>
              <a:rPr lang="ja-JP" altLang="en-US" sz="2800" b="1" dirty="0"/>
              <a:t>③</a:t>
            </a:r>
            <a:endParaRPr kumimoji="1" lang="ja-JP" altLang="en-US" sz="2800" b="1" dirty="0"/>
          </a:p>
        </p:txBody>
      </p:sp>
      <p:sp>
        <p:nvSpPr>
          <p:cNvPr id="8" name="テキスト ボックス 7">
            <a:extLst>
              <a:ext uri="{FF2B5EF4-FFF2-40B4-BE49-F238E27FC236}">
                <a16:creationId xmlns:a16="http://schemas.microsoft.com/office/drawing/2014/main" id="{07AB8417-351E-FEDC-E050-B0BF09BD0A7F}"/>
              </a:ext>
            </a:extLst>
          </p:cNvPr>
          <p:cNvSpPr txBox="1"/>
          <p:nvPr/>
        </p:nvSpPr>
        <p:spPr>
          <a:xfrm>
            <a:off x="944720" y="1164738"/>
            <a:ext cx="5828071" cy="369332"/>
          </a:xfrm>
          <a:prstGeom prst="rect">
            <a:avLst/>
          </a:prstGeom>
          <a:noFill/>
        </p:spPr>
        <p:txBody>
          <a:bodyPr wrap="square" rtlCol="0">
            <a:spAutoFit/>
          </a:bodyPr>
          <a:lstStyle/>
          <a:p>
            <a:r>
              <a:rPr kumimoji="1" lang="en-US" altLang="ja-JP" b="1" dirty="0"/>
              <a:t>RF</a:t>
            </a:r>
            <a:r>
              <a:rPr kumimoji="1" lang="ja-JP" altLang="en-US" b="1" dirty="0"/>
              <a:t>タグによる入荷確認（ゲートリーダ）</a:t>
            </a:r>
          </a:p>
        </p:txBody>
      </p:sp>
      <p:grpSp>
        <p:nvGrpSpPr>
          <p:cNvPr id="16" name="グループ化 15">
            <a:extLst>
              <a:ext uri="{FF2B5EF4-FFF2-40B4-BE49-F238E27FC236}">
                <a16:creationId xmlns:a16="http://schemas.microsoft.com/office/drawing/2014/main" id="{BD3D72C7-1D03-7186-C928-CED83AC472D1}"/>
              </a:ext>
            </a:extLst>
          </p:cNvPr>
          <p:cNvGrpSpPr/>
          <p:nvPr/>
        </p:nvGrpSpPr>
        <p:grpSpPr>
          <a:xfrm>
            <a:off x="2521967" y="2639967"/>
            <a:ext cx="678423" cy="2950058"/>
            <a:chOff x="1415845" y="2463054"/>
            <a:chExt cx="678423" cy="3230208"/>
          </a:xfrm>
        </p:grpSpPr>
        <p:sp>
          <p:nvSpPr>
            <p:cNvPr id="9" name="直方体 8">
              <a:extLst>
                <a:ext uri="{FF2B5EF4-FFF2-40B4-BE49-F238E27FC236}">
                  <a16:creationId xmlns:a16="http://schemas.microsoft.com/office/drawing/2014/main" id="{26241E09-2427-0293-56DB-C1DB67FBE56E}"/>
                </a:ext>
              </a:extLst>
            </p:cNvPr>
            <p:cNvSpPr/>
            <p:nvPr/>
          </p:nvSpPr>
          <p:spPr>
            <a:xfrm>
              <a:off x="1415845" y="2463054"/>
              <a:ext cx="619431" cy="3230208"/>
            </a:xfrm>
            <a:prstGeom prst="cube">
              <a:avLst>
                <a:gd name="adj" fmla="val 31710"/>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直方体 10">
              <a:extLst>
                <a:ext uri="{FF2B5EF4-FFF2-40B4-BE49-F238E27FC236}">
                  <a16:creationId xmlns:a16="http://schemas.microsoft.com/office/drawing/2014/main" id="{4E146BA6-F5B4-F993-6679-EB45C5BE4348}"/>
                </a:ext>
              </a:extLst>
            </p:cNvPr>
            <p:cNvSpPr/>
            <p:nvPr/>
          </p:nvSpPr>
          <p:spPr>
            <a:xfrm>
              <a:off x="1831453" y="3244794"/>
              <a:ext cx="260166" cy="707849"/>
            </a:xfrm>
            <a:prstGeom prst="cube">
              <a:avLst>
                <a:gd name="adj" fmla="val 7932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直方体 11">
              <a:extLst>
                <a:ext uri="{FF2B5EF4-FFF2-40B4-BE49-F238E27FC236}">
                  <a16:creationId xmlns:a16="http://schemas.microsoft.com/office/drawing/2014/main" id="{E2EAD302-403F-5A7A-8396-23ED2BA80C2F}"/>
                </a:ext>
              </a:extLst>
            </p:cNvPr>
            <p:cNvSpPr/>
            <p:nvPr/>
          </p:nvSpPr>
          <p:spPr>
            <a:xfrm>
              <a:off x="1834102" y="4282334"/>
              <a:ext cx="260166" cy="707849"/>
            </a:xfrm>
            <a:prstGeom prst="cube">
              <a:avLst>
                <a:gd name="adj" fmla="val 7932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AD76CC2C-DF01-F06E-D95A-8D245382004D}"/>
              </a:ext>
            </a:extLst>
          </p:cNvPr>
          <p:cNvGrpSpPr/>
          <p:nvPr/>
        </p:nvGrpSpPr>
        <p:grpSpPr>
          <a:xfrm>
            <a:off x="5898138" y="2639968"/>
            <a:ext cx="752163" cy="2915192"/>
            <a:chOff x="3489637" y="2463054"/>
            <a:chExt cx="752163" cy="3230208"/>
          </a:xfrm>
        </p:grpSpPr>
        <p:sp>
          <p:nvSpPr>
            <p:cNvPr id="13" name="直方体 12">
              <a:extLst>
                <a:ext uri="{FF2B5EF4-FFF2-40B4-BE49-F238E27FC236}">
                  <a16:creationId xmlns:a16="http://schemas.microsoft.com/office/drawing/2014/main" id="{FFBC0A01-8E2D-7670-7151-CE5852503774}"/>
                </a:ext>
              </a:extLst>
            </p:cNvPr>
            <p:cNvSpPr/>
            <p:nvPr/>
          </p:nvSpPr>
          <p:spPr>
            <a:xfrm>
              <a:off x="3489637" y="3244794"/>
              <a:ext cx="260166" cy="707849"/>
            </a:xfrm>
            <a:prstGeom prst="cube">
              <a:avLst>
                <a:gd name="adj" fmla="val 7932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直方体 13">
              <a:extLst>
                <a:ext uri="{FF2B5EF4-FFF2-40B4-BE49-F238E27FC236}">
                  <a16:creationId xmlns:a16="http://schemas.microsoft.com/office/drawing/2014/main" id="{0BEC3C88-277C-98FC-9500-42F13D6438A0}"/>
                </a:ext>
              </a:extLst>
            </p:cNvPr>
            <p:cNvSpPr/>
            <p:nvPr/>
          </p:nvSpPr>
          <p:spPr>
            <a:xfrm>
              <a:off x="3489637" y="4282334"/>
              <a:ext cx="260166" cy="707849"/>
            </a:xfrm>
            <a:prstGeom prst="cube">
              <a:avLst>
                <a:gd name="adj" fmla="val 7932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直方体 9">
              <a:extLst>
                <a:ext uri="{FF2B5EF4-FFF2-40B4-BE49-F238E27FC236}">
                  <a16:creationId xmlns:a16="http://schemas.microsoft.com/office/drawing/2014/main" id="{FADFB0EA-D949-91D1-7600-008FAAA9A2D4}"/>
                </a:ext>
              </a:extLst>
            </p:cNvPr>
            <p:cNvSpPr/>
            <p:nvPr/>
          </p:nvSpPr>
          <p:spPr>
            <a:xfrm>
              <a:off x="3622369" y="2463054"/>
              <a:ext cx="619431" cy="3230208"/>
            </a:xfrm>
            <a:prstGeom prst="cube">
              <a:avLst>
                <a:gd name="adj" fmla="val 31710"/>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8" name="図 17">
            <a:extLst>
              <a:ext uri="{FF2B5EF4-FFF2-40B4-BE49-F238E27FC236}">
                <a16:creationId xmlns:a16="http://schemas.microsoft.com/office/drawing/2014/main" id="{0A70A760-F426-E9F0-27BE-4034D96FE58F}"/>
              </a:ext>
            </a:extLst>
          </p:cNvPr>
          <p:cNvPicPr>
            <a:picLocks noChangeAspect="1"/>
          </p:cNvPicPr>
          <p:nvPr/>
        </p:nvPicPr>
        <p:blipFill>
          <a:blip r:embed="rId3"/>
          <a:stretch>
            <a:fillRect/>
          </a:stretch>
        </p:blipFill>
        <p:spPr>
          <a:xfrm>
            <a:off x="6706830" y="3274921"/>
            <a:ext cx="1245778" cy="1043039"/>
          </a:xfrm>
          <a:prstGeom prst="rect">
            <a:avLst/>
          </a:prstGeom>
        </p:spPr>
      </p:pic>
      <p:grpSp>
        <p:nvGrpSpPr>
          <p:cNvPr id="119" name="グループ化 118">
            <a:extLst>
              <a:ext uri="{FF2B5EF4-FFF2-40B4-BE49-F238E27FC236}">
                <a16:creationId xmlns:a16="http://schemas.microsoft.com/office/drawing/2014/main" id="{74A85E3D-2698-A869-7C0F-9B9A370B1D84}"/>
              </a:ext>
            </a:extLst>
          </p:cNvPr>
          <p:cNvGrpSpPr/>
          <p:nvPr/>
        </p:nvGrpSpPr>
        <p:grpSpPr>
          <a:xfrm>
            <a:off x="3294648" y="3100523"/>
            <a:ext cx="2551229" cy="2738859"/>
            <a:chOff x="9018585" y="1896041"/>
            <a:chExt cx="2551229" cy="2738859"/>
          </a:xfrm>
        </p:grpSpPr>
        <p:sp>
          <p:nvSpPr>
            <p:cNvPr id="20" name="直方体 19">
              <a:extLst>
                <a:ext uri="{FF2B5EF4-FFF2-40B4-BE49-F238E27FC236}">
                  <a16:creationId xmlns:a16="http://schemas.microsoft.com/office/drawing/2014/main" id="{F51675E8-0AC1-C352-3C4B-B2E28285DD00}"/>
                </a:ext>
              </a:extLst>
            </p:cNvPr>
            <p:cNvSpPr/>
            <p:nvPr/>
          </p:nvSpPr>
          <p:spPr>
            <a:xfrm>
              <a:off x="9018585" y="3595426"/>
              <a:ext cx="2551229" cy="1039474"/>
            </a:xfrm>
            <a:prstGeom prst="cube">
              <a:avLst>
                <a:gd name="adj" fmla="val 69676"/>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直方体 95">
              <a:extLst>
                <a:ext uri="{FF2B5EF4-FFF2-40B4-BE49-F238E27FC236}">
                  <a16:creationId xmlns:a16="http://schemas.microsoft.com/office/drawing/2014/main" id="{7A15E99E-E2F6-8FAF-17A9-C9C76A92CCC7}"/>
                </a:ext>
              </a:extLst>
            </p:cNvPr>
            <p:cNvSpPr/>
            <p:nvPr/>
          </p:nvSpPr>
          <p:spPr>
            <a:xfrm>
              <a:off x="9286931" y="1896041"/>
              <a:ext cx="2010184" cy="2363638"/>
            </a:xfrm>
            <a:prstGeom prst="cube">
              <a:avLst>
                <a:gd name="adj" fmla="val 34041"/>
              </a:avLst>
            </a:prstGeom>
            <a:solidFill>
              <a:schemeClr val="accent2">
                <a:lumMod val="75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コネクタ 34">
              <a:extLst>
                <a:ext uri="{FF2B5EF4-FFF2-40B4-BE49-F238E27FC236}">
                  <a16:creationId xmlns:a16="http://schemas.microsoft.com/office/drawing/2014/main" id="{773B2A01-7D3A-92B0-CCFF-3C8B6AA2F4F9}"/>
                </a:ext>
              </a:extLst>
            </p:cNvPr>
            <p:cNvCxnSpPr>
              <a:cxnSpLocks/>
              <a:endCxn id="96" idx="3"/>
            </p:cNvCxnSpPr>
            <p:nvPr/>
          </p:nvCxnSpPr>
          <p:spPr>
            <a:xfrm>
              <a:off x="9938942" y="2604582"/>
              <a:ext cx="10938" cy="165509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8" name="直線コネクタ 97">
              <a:extLst>
                <a:ext uri="{FF2B5EF4-FFF2-40B4-BE49-F238E27FC236}">
                  <a16:creationId xmlns:a16="http://schemas.microsoft.com/office/drawing/2014/main" id="{25556BC3-9C2F-7DC7-217F-C3754D26593A}"/>
                </a:ext>
              </a:extLst>
            </p:cNvPr>
            <p:cNvCxnSpPr>
              <a:cxnSpLocks/>
              <a:endCxn id="96" idx="0"/>
            </p:cNvCxnSpPr>
            <p:nvPr/>
          </p:nvCxnSpPr>
          <p:spPr>
            <a:xfrm flipV="1">
              <a:off x="9936883" y="1896041"/>
              <a:ext cx="697283" cy="7085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0" name="直線コネクタ 99">
              <a:extLst>
                <a:ext uri="{FF2B5EF4-FFF2-40B4-BE49-F238E27FC236}">
                  <a16:creationId xmlns:a16="http://schemas.microsoft.com/office/drawing/2014/main" id="{4444F96F-956A-F2A0-6FF5-D8635EB2BC7D}"/>
                </a:ext>
              </a:extLst>
            </p:cNvPr>
            <p:cNvCxnSpPr>
              <a:cxnSpLocks/>
            </p:cNvCxnSpPr>
            <p:nvPr/>
          </p:nvCxnSpPr>
          <p:spPr>
            <a:xfrm>
              <a:off x="9274028" y="2907332"/>
              <a:ext cx="134292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3" name="直線コネクタ 102">
              <a:extLst>
                <a:ext uri="{FF2B5EF4-FFF2-40B4-BE49-F238E27FC236}">
                  <a16:creationId xmlns:a16="http://schemas.microsoft.com/office/drawing/2014/main" id="{8083B7AA-5E27-6411-A8E8-C585071B41A9}"/>
                </a:ext>
              </a:extLst>
            </p:cNvPr>
            <p:cNvCxnSpPr>
              <a:cxnSpLocks/>
            </p:cNvCxnSpPr>
            <p:nvPr/>
          </p:nvCxnSpPr>
          <p:spPr>
            <a:xfrm>
              <a:off x="9256814" y="3261440"/>
              <a:ext cx="136013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4" name="直線コネクタ 103">
              <a:extLst>
                <a:ext uri="{FF2B5EF4-FFF2-40B4-BE49-F238E27FC236}">
                  <a16:creationId xmlns:a16="http://schemas.microsoft.com/office/drawing/2014/main" id="{AAB60E1A-5557-72CD-C55D-A5A86FC83355}"/>
                </a:ext>
              </a:extLst>
            </p:cNvPr>
            <p:cNvCxnSpPr>
              <a:cxnSpLocks/>
            </p:cNvCxnSpPr>
            <p:nvPr/>
          </p:nvCxnSpPr>
          <p:spPr>
            <a:xfrm>
              <a:off x="9256814" y="3615513"/>
              <a:ext cx="136013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5" name="直線コネクタ 104">
              <a:extLst>
                <a:ext uri="{FF2B5EF4-FFF2-40B4-BE49-F238E27FC236}">
                  <a16:creationId xmlns:a16="http://schemas.microsoft.com/office/drawing/2014/main" id="{B4F983B3-8B38-D141-196D-234775EE3569}"/>
                </a:ext>
              </a:extLst>
            </p:cNvPr>
            <p:cNvCxnSpPr>
              <a:cxnSpLocks/>
            </p:cNvCxnSpPr>
            <p:nvPr/>
          </p:nvCxnSpPr>
          <p:spPr>
            <a:xfrm>
              <a:off x="9256814" y="3969230"/>
              <a:ext cx="136013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6" name="直線コネクタ 105">
              <a:extLst>
                <a:ext uri="{FF2B5EF4-FFF2-40B4-BE49-F238E27FC236}">
                  <a16:creationId xmlns:a16="http://schemas.microsoft.com/office/drawing/2014/main" id="{03E124B6-DBD1-9AB5-430A-3A7BA56E55CD}"/>
                </a:ext>
              </a:extLst>
            </p:cNvPr>
            <p:cNvCxnSpPr>
              <a:cxnSpLocks/>
            </p:cNvCxnSpPr>
            <p:nvPr/>
          </p:nvCxnSpPr>
          <p:spPr>
            <a:xfrm flipV="1">
              <a:off x="10603883" y="2250311"/>
              <a:ext cx="693232" cy="65702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8" name="直線コネクタ 107">
              <a:extLst>
                <a:ext uri="{FF2B5EF4-FFF2-40B4-BE49-F238E27FC236}">
                  <a16:creationId xmlns:a16="http://schemas.microsoft.com/office/drawing/2014/main" id="{447A3FE5-5958-9C27-F143-A4CE2912F8C7}"/>
                </a:ext>
              </a:extLst>
            </p:cNvPr>
            <p:cNvCxnSpPr>
              <a:cxnSpLocks/>
            </p:cNvCxnSpPr>
            <p:nvPr/>
          </p:nvCxnSpPr>
          <p:spPr>
            <a:xfrm flipV="1">
              <a:off x="10616952" y="2604027"/>
              <a:ext cx="693232" cy="65702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09" name="直線コネクタ 108">
              <a:extLst>
                <a:ext uri="{FF2B5EF4-FFF2-40B4-BE49-F238E27FC236}">
                  <a16:creationId xmlns:a16="http://schemas.microsoft.com/office/drawing/2014/main" id="{83580B2D-8486-7DD3-6434-07B3C21CBA61}"/>
                </a:ext>
              </a:extLst>
            </p:cNvPr>
            <p:cNvCxnSpPr>
              <a:cxnSpLocks/>
            </p:cNvCxnSpPr>
            <p:nvPr/>
          </p:nvCxnSpPr>
          <p:spPr>
            <a:xfrm flipV="1">
              <a:off x="10603275" y="2958117"/>
              <a:ext cx="693232" cy="65702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0" name="直線コネクタ 109">
              <a:extLst>
                <a:ext uri="{FF2B5EF4-FFF2-40B4-BE49-F238E27FC236}">
                  <a16:creationId xmlns:a16="http://schemas.microsoft.com/office/drawing/2014/main" id="{B45AF4A8-535B-1084-5755-50D51E6E8F72}"/>
                </a:ext>
              </a:extLst>
            </p:cNvPr>
            <p:cNvCxnSpPr>
              <a:cxnSpLocks/>
            </p:cNvCxnSpPr>
            <p:nvPr/>
          </p:nvCxnSpPr>
          <p:spPr>
            <a:xfrm flipV="1">
              <a:off x="10631092" y="3278735"/>
              <a:ext cx="693232" cy="65702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1" name="直線コネクタ 110">
              <a:extLst>
                <a:ext uri="{FF2B5EF4-FFF2-40B4-BE49-F238E27FC236}">
                  <a16:creationId xmlns:a16="http://schemas.microsoft.com/office/drawing/2014/main" id="{01B51686-BCFC-6BFC-C808-4E80C68C7038}"/>
                </a:ext>
              </a:extLst>
            </p:cNvPr>
            <p:cNvCxnSpPr>
              <a:cxnSpLocks/>
            </p:cNvCxnSpPr>
            <p:nvPr/>
          </p:nvCxnSpPr>
          <p:spPr>
            <a:xfrm>
              <a:off x="9542206" y="2353547"/>
              <a:ext cx="128311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3" name="直線コネクタ 112">
              <a:extLst>
                <a:ext uri="{FF2B5EF4-FFF2-40B4-BE49-F238E27FC236}">
                  <a16:creationId xmlns:a16="http://schemas.microsoft.com/office/drawing/2014/main" id="{1846E6A2-FB1E-A568-7324-7283AD998B47}"/>
                </a:ext>
              </a:extLst>
            </p:cNvPr>
            <p:cNvCxnSpPr>
              <a:cxnSpLocks/>
            </p:cNvCxnSpPr>
            <p:nvPr/>
          </p:nvCxnSpPr>
          <p:spPr>
            <a:xfrm>
              <a:off x="9807677" y="2073327"/>
              <a:ext cx="1267131"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6" name="直線コネクタ 115">
              <a:extLst>
                <a:ext uri="{FF2B5EF4-FFF2-40B4-BE49-F238E27FC236}">
                  <a16:creationId xmlns:a16="http://schemas.microsoft.com/office/drawing/2014/main" id="{19E97949-665D-6E54-E430-33376F85DCB1}"/>
                </a:ext>
              </a:extLst>
            </p:cNvPr>
            <p:cNvCxnSpPr>
              <a:cxnSpLocks/>
            </p:cNvCxnSpPr>
            <p:nvPr/>
          </p:nvCxnSpPr>
          <p:spPr>
            <a:xfrm>
              <a:off x="10825316" y="2376944"/>
              <a:ext cx="0" cy="170121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8" name="直線コネクタ 117">
              <a:extLst>
                <a:ext uri="{FF2B5EF4-FFF2-40B4-BE49-F238E27FC236}">
                  <a16:creationId xmlns:a16="http://schemas.microsoft.com/office/drawing/2014/main" id="{397548CB-8D39-88ED-9D13-D420DEAA5182}"/>
                </a:ext>
              </a:extLst>
            </p:cNvPr>
            <p:cNvCxnSpPr>
              <a:cxnSpLocks/>
            </p:cNvCxnSpPr>
            <p:nvPr/>
          </p:nvCxnSpPr>
          <p:spPr>
            <a:xfrm>
              <a:off x="11074808" y="2107510"/>
              <a:ext cx="0" cy="170121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cxnSp>
        <p:nvCxnSpPr>
          <p:cNvPr id="121" name="直線コネクタ 120">
            <a:extLst>
              <a:ext uri="{FF2B5EF4-FFF2-40B4-BE49-F238E27FC236}">
                <a16:creationId xmlns:a16="http://schemas.microsoft.com/office/drawing/2014/main" id="{2799881C-E22F-E85F-5F75-12AF70E19DB7}"/>
              </a:ext>
            </a:extLst>
          </p:cNvPr>
          <p:cNvCxnSpPr>
            <a:cxnSpLocks/>
          </p:cNvCxnSpPr>
          <p:nvPr/>
        </p:nvCxnSpPr>
        <p:spPr>
          <a:xfrm flipV="1">
            <a:off x="2698947" y="2639967"/>
            <a:ext cx="0" cy="2097324"/>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3" name="直線コネクタ 122">
            <a:extLst>
              <a:ext uri="{FF2B5EF4-FFF2-40B4-BE49-F238E27FC236}">
                <a16:creationId xmlns:a16="http://schemas.microsoft.com/office/drawing/2014/main" id="{20C8A70D-03C6-C4EE-8C78-F30DE8BBBFA2}"/>
              </a:ext>
            </a:extLst>
          </p:cNvPr>
          <p:cNvCxnSpPr>
            <a:cxnSpLocks/>
          </p:cNvCxnSpPr>
          <p:nvPr/>
        </p:nvCxnSpPr>
        <p:spPr>
          <a:xfrm>
            <a:off x="2647971" y="4698438"/>
            <a:ext cx="337926" cy="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5" name="直線コネクタ 124">
            <a:extLst>
              <a:ext uri="{FF2B5EF4-FFF2-40B4-BE49-F238E27FC236}">
                <a16:creationId xmlns:a16="http://schemas.microsoft.com/office/drawing/2014/main" id="{EB7FAFD1-FD69-025F-740B-FCC73B5E219A}"/>
              </a:ext>
            </a:extLst>
          </p:cNvPr>
          <p:cNvCxnSpPr>
            <a:cxnSpLocks/>
          </p:cNvCxnSpPr>
          <p:nvPr/>
        </p:nvCxnSpPr>
        <p:spPr>
          <a:xfrm>
            <a:off x="2831682" y="3784491"/>
            <a:ext cx="139465" cy="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7" name="直線コネクタ 126">
            <a:extLst>
              <a:ext uri="{FF2B5EF4-FFF2-40B4-BE49-F238E27FC236}">
                <a16:creationId xmlns:a16="http://schemas.microsoft.com/office/drawing/2014/main" id="{FE1F146D-7C62-774A-BD07-738621DA20E2}"/>
              </a:ext>
            </a:extLst>
          </p:cNvPr>
          <p:cNvCxnSpPr>
            <a:cxnSpLocks/>
          </p:cNvCxnSpPr>
          <p:nvPr/>
        </p:nvCxnSpPr>
        <p:spPr>
          <a:xfrm flipV="1">
            <a:off x="2831682" y="2418737"/>
            <a:ext cx="0" cy="1365754"/>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3" name="直線コネクタ 132">
            <a:extLst>
              <a:ext uri="{FF2B5EF4-FFF2-40B4-BE49-F238E27FC236}">
                <a16:creationId xmlns:a16="http://schemas.microsoft.com/office/drawing/2014/main" id="{34D8F57E-6930-5B25-EFD2-4DE05105A4F8}"/>
              </a:ext>
            </a:extLst>
          </p:cNvPr>
          <p:cNvCxnSpPr>
            <a:cxnSpLocks/>
          </p:cNvCxnSpPr>
          <p:nvPr/>
        </p:nvCxnSpPr>
        <p:spPr>
          <a:xfrm>
            <a:off x="2647970" y="2654715"/>
            <a:ext cx="4445997" cy="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6" name="直線コネクタ 135">
            <a:extLst>
              <a:ext uri="{FF2B5EF4-FFF2-40B4-BE49-F238E27FC236}">
                <a16:creationId xmlns:a16="http://schemas.microsoft.com/office/drawing/2014/main" id="{056996E9-6CB0-A901-FF15-0A1B06127155}"/>
              </a:ext>
            </a:extLst>
          </p:cNvPr>
          <p:cNvCxnSpPr>
            <a:cxnSpLocks/>
          </p:cNvCxnSpPr>
          <p:nvPr/>
        </p:nvCxnSpPr>
        <p:spPr>
          <a:xfrm flipV="1">
            <a:off x="7093967" y="2622800"/>
            <a:ext cx="0" cy="693762"/>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8" name="直線コネクタ 137">
            <a:extLst>
              <a:ext uri="{FF2B5EF4-FFF2-40B4-BE49-F238E27FC236}">
                <a16:creationId xmlns:a16="http://schemas.microsoft.com/office/drawing/2014/main" id="{8F11263F-9585-73B5-C21F-6E982801F84E}"/>
              </a:ext>
            </a:extLst>
          </p:cNvPr>
          <p:cNvCxnSpPr>
            <a:cxnSpLocks/>
          </p:cNvCxnSpPr>
          <p:nvPr/>
        </p:nvCxnSpPr>
        <p:spPr>
          <a:xfrm flipV="1">
            <a:off x="7231618" y="2418737"/>
            <a:ext cx="0" cy="897825"/>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40" name="直線コネクタ 139">
            <a:extLst>
              <a:ext uri="{FF2B5EF4-FFF2-40B4-BE49-F238E27FC236}">
                <a16:creationId xmlns:a16="http://schemas.microsoft.com/office/drawing/2014/main" id="{2FCEE59C-C3AE-A2C6-E93C-C23DACD60FC1}"/>
              </a:ext>
            </a:extLst>
          </p:cNvPr>
          <p:cNvCxnSpPr>
            <a:cxnSpLocks/>
          </p:cNvCxnSpPr>
          <p:nvPr/>
        </p:nvCxnSpPr>
        <p:spPr>
          <a:xfrm>
            <a:off x="2781229" y="2448237"/>
            <a:ext cx="4445997" cy="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41" name="直線コネクタ 140">
            <a:extLst>
              <a:ext uri="{FF2B5EF4-FFF2-40B4-BE49-F238E27FC236}">
                <a16:creationId xmlns:a16="http://schemas.microsoft.com/office/drawing/2014/main" id="{5A300776-8618-AA91-27EC-27D5B0FEE4A0}"/>
              </a:ext>
            </a:extLst>
          </p:cNvPr>
          <p:cNvCxnSpPr>
            <a:cxnSpLocks/>
          </p:cNvCxnSpPr>
          <p:nvPr/>
        </p:nvCxnSpPr>
        <p:spPr>
          <a:xfrm>
            <a:off x="6028221" y="4730992"/>
            <a:ext cx="337926" cy="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42" name="直線コネクタ 141">
            <a:extLst>
              <a:ext uri="{FF2B5EF4-FFF2-40B4-BE49-F238E27FC236}">
                <a16:creationId xmlns:a16="http://schemas.microsoft.com/office/drawing/2014/main" id="{F0657EDA-835F-9EDD-CE1D-1C2EDE5BE697}"/>
              </a:ext>
            </a:extLst>
          </p:cNvPr>
          <p:cNvCxnSpPr>
            <a:cxnSpLocks/>
          </p:cNvCxnSpPr>
          <p:nvPr/>
        </p:nvCxnSpPr>
        <p:spPr>
          <a:xfrm flipV="1">
            <a:off x="6380895" y="3144767"/>
            <a:ext cx="0" cy="163046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43" name="直線コネクタ 142">
            <a:extLst>
              <a:ext uri="{FF2B5EF4-FFF2-40B4-BE49-F238E27FC236}">
                <a16:creationId xmlns:a16="http://schemas.microsoft.com/office/drawing/2014/main" id="{11214540-BBA6-654F-158F-4A6FDCE393B1}"/>
              </a:ext>
            </a:extLst>
          </p:cNvPr>
          <p:cNvCxnSpPr>
            <a:cxnSpLocks/>
          </p:cNvCxnSpPr>
          <p:nvPr/>
        </p:nvCxnSpPr>
        <p:spPr>
          <a:xfrm>
            <a:off x="6002659" y="3784491"/>
            <a:ext cx="194525" cy="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45" name="直線コネクタ 144">
            <a:extLst>
              <a:ext uri="{FF2B5EF4-FFF2-40B4-BE49-F238E27FC236}">
                <a16:creationId xmlns:a16="http://schemas.microsoft.com/office/drawing/2014/main" id="{D0D52259-F5F6-810D-5F63-3CBFC94051E4}"/>
              </a:ext>
            </a:extLst>
          </p:cNvPr>
          <p:cNvCxnSpPr>
            <a:cxnSpLocks/>
          </p:cNvCxnSpPr>
          <p:nvPr/>
        </p:nvCxnSpPr>
        <p:spPr>
          <a:xfrm flipV="1">
            <a:off x="6197184" y="2819138"/>
            <a:ext cx="0" cy="99484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47" name="直線コネクタ 146">
            <a:extLst>
              <a:ext uri="{FF2B5EF4-FFF2-40B4-BE49-F238E27FC236}">
                <a16:creationId xmlns:a16="http://schemas.microsoft.com/office/drawing/2014/main" id="{78CDEF95-0572-2613-9F9E-05241ABE9327}"/>
              </a:ext>
            </a:extLst>
          </p:cNvPr>
          <p:cNvCxnSpPr>
            <a:cxnSpLocks/>
          </p:cNvCxnSpPr>
          <p:nvPr/>
        </p:nvCxnSpPr>
        <p:spPr>
          <a:xfrm>
            <a:off x="6158304" y="2872385"/>
            <a:ext cx="1235996" cy="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52" name="直線コネクタ 151">
            <a:extLst>
              <a:ext uri="{FF2B5EF4-FFF2-40B4-BE49-F238E27FC236}">
                <a16:creationId xmlns:a16="http://schemas.microsoft.com/office/drawing/2014/main" id="{4BEAF6CE-612F-DBD6-D93D-549714EEACED}"/>
              </a:ext>
            </a:extLst>
          </p:cNvPr>
          <p:cNvCxnSpPr>
            <a:cxnSpLocks/>
          </p:cNvCxnSpPr>
          <p:nvPr/>
        </p:nvCxnSpPr>
        <p:spPr>
          <a:xfrm flipV="1">
            <a:off x="7369270" y="2891383"/>
            <a:ext cx="0" cy="418281"/>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61" name="直線コネクタ 160">
            <a:extLst>
              <a:ext uri="{FF2B5EF4-FFF2-40B4-BE49-F238E27FC236}">
                <a16:creationId xmlns:a16="http://schemas.microsoft.com/office/drawing/2014/main" id="{4FDC253E-5541-6CA6-A72A-95DE8DB8A78E}"/>
              </a:ext>
            </a:extLst>
          </p:cNvPr>
          <p:cNvCxnSpPr>
            <a:cxnSpLocks/>
          </p:cNvCxnSpPr>
          <p:nvPr/>
        </p:nvCxnSpPr>
        <p:spPr>
          <a:xfrm>
            <a:off x="6351399" y="3144767"/>
            <a:ext cx="1195686" cy="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62" name="直線コネクタ 161">
            <a:extLst>
              <a:ext uri="{FF2B5EF4-FFF2-40B4-BE49-F238E27FC236}">
                <a16:creationId xmlns:a16="http://schemas.microsoft.com/office/drawing/2014/main" id="{BBB2FF09-8F69-0BBD-9367-BA0CB358D551}"/>
              </a:ext>
            </a:extLst>
          </p:cNvPr>
          <p:cNvCxnSpPr>
            <a:cxnSpLocks/>
          </p:cNvCxnSpPr>
          <p:nvPr/>
        </p:nvCxnSpPr>
        <p:spPr>
          <a:xfrm flipV="1">
            <a:off x="7527420" y="3144767"/>
            <a:ext cx="0" cy="180735"/>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165" name="テキスト ボックス 164">
            <a:extLst>
              <a:ext uri="{FF2B5EF4-FFF2-40B4-BE49-F238E27FC236}">
                <a16:creationId xmlns:a16="http://schemas.microsoft.com/office/drawing/2014/main" id="{78891920-0632-CC98-1715-490F90C5C8E8}"/>
              </a:ext>
            </a:extLst>
          </p:cNvPr>
          <p:cNvSpPr txBox="1"/>
          <p:nvPr/>
        </p:nvSpPr>
        <p:spPr>
          <a:xfrm>
            <a:off x="1291450" y="3503963"/>
            <a:ext cx="1113545" cy="369332"/>
          </a:xfrm>
          <a:prstGeom prst="rect">
            <a:avLst/>
          </a:prstGeom>
          <a:noFill/>
        </p:spPr>
        <p:txBody>
          <a:bodyPr wrap="square" rtlCol="0">
            <a:spAutoFit/>
          </a:bodyPr>
          <a:lstStyle/>
          <a:p>
            <a:r>
              <a:rPr kumimoji="1" lang="ja-JP" altLang="en-US" dirty="0"/>
              <a:t>アンテナ</a:t>
            </a:r>
          </a:p>
        </p:txBody>
      </p:sp>
      <p:sp>
        <p:nvSpPr>
          <p:cNvPr id="166" name="テキスト ボックス 165">
            <a:extLst>
              <a:ext uri="{FF2B5EF4-FFF2-40B4-BE49-F238E27FC236}">
                <a16:creationId xmlns:a16="http://schemas.microsoft.com/office/drawing/2014/main" id="{A842A652-1E15-718A-1020-371655EBB633}"/>
              </a:ext>
            </a:extLst>
          </p:cNvPr>
          <p:cNvSpPr txBox="1"/>
          <p:nvPr/>
        </p:nvSpPr>
        <p:spPr>
          <a:xfrm>
            <a:off x="1276380" y="4513772"/>
            <a:ext cx="1163748" cy="369332"/>
          </a:xfrm>
          <a:prstGeom prst="rect">
            <a:avLst/>
          </a:prstGeom>
          <a:noFill/>
        </p:spPr>
        <p:txBody>
          <a:bodyPr wrap="square" rtlCol="0">
            <a:spAutoFit/>
          </a:bodyPr>
          <a:lstStyle/>
          <a:p>
            <a:r>
              <a:rPr kumimoji="1" lang="ja-JP" altLang="en-US" dirty="0"/>
              <a:t>アンテナ</a:t>
            </a:r>
          </a:p>
        </p:txBody>
      </p:sp>
      <p:sp>
        <p:nvSpPr>
          <p:cNvPr id="167" name="矢印: 右 166">
            <a:extLst>
              <a:ext uri="{FF2B5EF4-FFF2-40B4-BE49-F238E27FC236}">
                <a16:creationId xmlns:a16="http://schemas.microsoft.com/office/drawing/2014/main" id="{9A49EDC6-0270-01E7-46F3-CBB6265D16A7}"/>
              </a:ext>
            </a:extLst>
          </p:cNvPr>
          <p:cNvSpPr/>
          <p:nvPr/>
        </p:nvSpPr>
        <p:spPr>
          <a:xfrm rot="16200000">
            <a:off x="4023271" y="5563789"/>
            <a:ext cx="366673" cy="1019762"/>
          </a:xfrm>
          <a:prstGeom prst="rightArrow">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テキスト ボックス 167">
            <a:extLst>
              <a:ext uri="{FF2B5EF4-FFF2-40B4-BE49-F238E27FC236}">
                <a16:creationId xmlns:a16="http://schemas.microsoft.com/office/drawing/2014/main" id="{EA7362A0-811D-D95B-ED4A-CD96FF1ADC55}"/>
              </a:ext>
            </a:extLst>
          </p:cNvPr>
          <p:cNvSpPr txBox="1"/>
          <p:nvPr/>
        </p:nvSpPr>
        <p:spPr>
          <a:xfrm>
            <a:off x="2531892" y="6299861"/>
            <a:ext cx="3313985" cy="369332"/>
          </a:xfrm>
          <a:prstGeom prst="rect">
            <a:avLst/>
          </a:prstGeom>
          <a:noFill/>
        </p:spPr>
        <p:txBody>
          <a:bodyPr wrap="square" rtlCol="0">
            <a:spAutoFit/>
          </a:bodyPr>
          <a:lstStyle/>
          <a:p>
            <a:r>
              <a:rPr kumimoji="1" lang="ja-JP" altLang="en-US" dirty="0"/>
              <a:t>ハンドリフトでゲートを通過</a:t>
            </a:r>
          </a:p>
        </p:txBody>
      </p:sp>
      <p:sp>
        <p:nvSpPr>
          <p:cNvPr id="169" name="テキスト ボックス 168">
            <a:extLst>
              <a:ext uri="{FF2B5EF4-FFF2-40B4-BE49-F238E27FC236}">
                <a16:creationId xmlns:a16="http://schemas.microsoft.com/office/drawing/2014/main" id="{534B38FE-048B-47FF-7250-A4AD093ADE9F}"/>
              </a:ext>
            </a:extLst>
          </p:cNvPr>
          <p:cNvSpPr txBox="1"/>
          <p:nvPr/>
        </p:nvSpPr>
        <p:spPr>
          <a:xfrm>
            <a:off x="6834010" y="3647800"/>
            <a:ext cx="965691" cy="307777"/>
          </a:xfrm>
          <a:prstGeom prst="rect">
            <a:avLst/>
          </a:prstGeom>
          <a:solidFill>
            <a:schemeClr val="bg1"/>
          </a:solidFill>
        </p:spPr>
        <p:txBody>
          <a:bodyPr wrap="square" rtlCol="0">
            <a:spAutoFit/>
          </a:bodyPr>
          <a:lstStyle/>
          <a:p>
            <a:pPr algn="ctr"/>
            <a:r>
              <a:rPr kumimoji="1" lang="en-US" altLang="ja-JP" sz="1400" dirty="0"/>
              <a:t>RF</a:t>
            </a:r>
            <a:r>
              <a:rPr kumimoji="1" lang="ja-JP" altLang="en-US" sz="1400" dirty="0"/>
              <a:t>リーダ</a:t>
            </a:r>
          </a:p>
        </p:txBody>
      </p:sp>
      <p:pic>
        <p:nvPicPr>
          <p:cNvPr id="170" name="Picture 6" descr="ノートパソコンの白黒シルエットイラスト06">
            <a:extLst>
              <a:ext uri="{FF2B5EF4-FFF2-40B4-BE49-F238E27FC236}">
                <a16:creationId xmlns:a16="http://schemas.microsoft.com/office/drawing/2014/main" id="{3E6BE0D0-7608-75C1-0AA6-1280CAF82A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3011" y="4079713"/>
            <a:ext cx="1253696" cy="1253696"/>
          </a:xfrm>
          <a:prstGeom prst="rect">
            <a:avLst/>
          </a:prstGeom>
          <a:noFill/>
          <a:extLst>
            <a:ext uri="{909E8E84-426E-40DD-AFC4-6F175D3DCCD1}">
              <a14:hiddenFill xmlns:a14="http://schemas.microsoft.com/office/drawing/2010/main">
                <a:solidFill>
                  <a:srgbClr val="FFFFFF"/>
                </a:solidFill>
              </a14:hiddenFill>
            </a:ext>
          </a:extLst>
        </p:spPr>
      </p:pic>
      <p:cxnSp>
        <p:nvCxnSpPr>
          <p:cNvPr id="171" name="直線コネクタ 170">
            <a:extLst>
              <a:ext uri="{FF2B5EF4-FFF2-40B4-BE49-F238E27FC236}">
                <a16:creationId xmlns:a16="http://schemas.microsoft.com/office/drawing/2014/main" id="{9E330E21-3892-56F3-0CDC-F9C2D2F1D728}"/>
              </a:ext>
            </a:extLst>
          </p:cNvPr>
          <p:cNvCxnSpPr>
            <a:cxnSpLocks/>
          </p:cNvCxnSpPr>
          <p:nvPr/>
        </p:nvCxnSpPr>
        <p:spPr>
          <a:xfrm>
            <a:off x="7269320" y="4775236"/>
            <a:ext cx="812796" cy="0"/>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72" name="直線コネクタ 171">
            <a:extLst>
              <a:ext uri="{FF2B5EF4-FFF2-40B4-BE49-F238E27FC236}">
                <a16:creationId xmlns:a16="http://schemas.microsoft.com/office/drawing/2014/main" id="{B162EB70-93E8-37B9-DC18-360319D4FEF5}"/>
              </a:ext>
            </a:extLst>
          </p:cNvPr>
          <p:cNvCxnSpPr>
            <a:cxnSpLocks/>
          </p:cNvCxnSpPr>
          <p:nvPr/>
        </p:nvCxnSpPr>
        <p:spPr>
          <a:xfrm flipV="1">
            <a:off x="7319879" y="4187699"/>
            <a:ext cx="0" cy="612209"/>
          </a:xfrm>
          <a:prstGeom prst="line">
            <a:avLst/>
          </a:prstGeom>
          <a:ln w="76200">
            <a:solidFill>
              <a:schemeClr val="accent2"/>
            </a:solidFill>
          </a:ln>
        </p:spPr>
        <p:style>
          <a:lnRef idx="2">
            <a:schemeClr val="accent1"/>
          </a:lnRef>
          <a:fillRef idx="0">
            <a:schemeClr val="accent1"/>
          </a:fillRef>
          <a:effectRef idx="1">
            <a:schemeClr val="accent1"/>
          </a:effectRef>
          <a:fontRef idx="minor">
            <a:schemeClr val="tx1"/>
          </a:fontRef>
        </p:style>
      </p:cxnSp>
      <p:pic>
        <p:nvPicPr>
          <p:cNvPr id="175" name="Picture 2" descr="データ通信料の白黒シルエットイラスト">
            <a:extLst>
              <a:ext uri="{FF2B5EF4-FFF2-40B4-BE49-F238E27FC236}">
                <a16:creationId xmlns:a16="http://schemas.microsoft.com/office/drawing/2014/main" id="{1CC012BB-579F-B72E-667E-881F764FC6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2781" y="2400580"/>
            <a:ext cx="1690435" cy="1690435"/>
          </a:xfrm>
          <a:prstGeom prst="rect">
            <a:avLst/>
          </a:prstGeom>
          <a:noFill/>
          <a:extLst>
            <a:ext uri="{909E8E84-426E-40DD-AFC4-6F175D3DCCD1}">
              <a14:hiddenFill xmlns:a14="http://schemas.microsoft.com/office/drawing/2010/main">
                <a:solidFill>
                  <a:srgbClr val="FFFFFF"/>
                </a:solidFill>
              </a14:hiddenFill>
            </a:ext>
          </a:extLst>
        </p:spPr>
      </p:pic>
      <p:sp>
        <p:nvSpPr>
          <p:cNvPr id="176" name="テキスト ボックス 175">
            <a:extLst>
              <a:ext uri="{FF2B5EF4-FFF2-40B4-BE49-F238E27FC236}">
                <a16:creationId xmlns:a16="http://schemas.microsoft.com/office/drawing/2014/main" id="{E2CCD200-1728-FE1E-2D99-6A41DA86D3D7}"/>
              </a:ext>
            </a:extLst>
          </p:cNvPr>
          <p:cNvSpPr txBox="1"/>
          <p:nvPr/>
        </p:nvSpPr>
        <p:spPr>
          <a:xfrm>
            <a:off x="9282009" y="2470049"/>
            <a:ext cx="1690435" cy="369332"/>
          </a:xfrm>
          <a:prstGeom prst="rect">
            <a:avLst/>
          </a:prstGeom>
          <a:noFill/>
        </p:spPr>
        <p:txBody>
          <a:bodyPr wrap="square" rtlCol="0">
            <a:spAutoFit/>
          </a:bodyPr>
          <a:lstStyle/>
          <a:p>
            <a:pPr algn="ctr"/>
            <a:r>
              <a:rPr kumimoji="1" lang="ja-JP" altLang="en-US" dirty="0"/>
              <a:t>上位システム</a:t>
            </a:r>
          </a:p>
        </p:txBody>
      </p:sp>
      <p:sp>
        <p:nvSpPr>
          <p:cNvPr id="177" name="テキスト ボックス 176">
            <a:extLst>
              <a:ext uri="{FF2B5EF4-FFF2-40B4-BE49-F238E27FC236}">
                <a16:creationId xmlns:a16="http://schemas.microsoft.com/office/drawing/2014/main" id="{584B73EC-BF24-1448-6C64-CDF6E9327A6E}"/>
              </a:ext>
            </a:extLst>
          </p:cNvPr>
          <p:cNvSpPr txBox="1"/>
          <p:nvPr/>
        </p:nvSpPr>
        <p:spPr>
          <a:xfrm>
            <a:off x="10166875" y="4247367"/>
            <a:ext cx="1497490" cy="369332"/>
          </a:xfrm>
          <a:prstGeom prst="rect">
            <a:avLst/>
          </a:prstGeom>
          <a:noFill/>
        </p:spPr>
        <p:txBody>
          <a:bodyPr wrap="square" rtlCol="0">
            <a:spAutoFit/>
          </a:bodyPr>
          <a:lstStyle/>
          <a:p>
            <a:r>
              <a:rPr kumimoji="1" lang="ja-JP" altLang="en-US" dirty="0"/>
              <a:t>入荷データ</a:t>
            </a:r>
          </a:p>
        </p:txBody>
      </p:sp>
      <p:sp>
        <p:nvSpPr>
          <p:cNvPr id="178" name="矢印: 左右 177">
            <a:extLst>
              <a:ext uri="{FF2B5EF4-FFF2-40B4-BE49-F238E27FC236}">
                <a16:creationId xmlns:a16="http://schemas.microsoft.com/office/drawing/2014/main" id="{94A9E41A-D7AC-AF7C-561B-60C47A840F71}"/>
              </a:ext>
            </a:extLst>
          </p:cNvPr>
          <p:cNvSpPr/>
          <p:nvPr/>
        </p:nvSpPr>
        <p:spPr>
          <a:xfrm rot="7955623">
            <a:off x="8667944" y="3761380"/>
            <a:ext cx="1279519" cy="47797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0" name="正方形/長方形 189">
            <a:extLst>
              <a:ext uri="{FF2B5EF4-FFF2-40B4-BE49-F238E27FC236}">
                <a16:creationId xmlns:a16="http://schemas.microsoft.com/office/drawing/2014/main" id="{CBA41A9F-23E2-6542-2874-781DDDE438F8}"/>
              </a:ext>
            </a:extLst>
          </p:cNvPr>
          <p:cNvSpPr/>
          <p:nvPr/>
        </p:nvSpPr>
        <p:spPr>
          <a:xfrm>
            <a:off x="4965160" y="3402272"/>
            <a:ext cx="567422" cy="1822403"/>
          </a:xfrm>
          <a:custGeom>
            <a:avLst/>
            <a:gdLst>
              <a:gd name="connsiteX0" fmla="*/ 0 w 1075422"/>
              <a:gd name="connsiteY0" fmla="*/ 0 h 1365203"/>
              <a:gd name="connsiteX1" fmla="*/ 1075422 w 1075422"/>
              <a:gd name="connsiteY1" fmla="*/ 0 h 1365203"/>
              <a:gd name="connsiteX2" fmla="*/ 1075422 w 1075422"/>
              <a:gd name="connsiteY2" fmla="*/ 1365203 h 1365203"/>
              <a:gd name="connsiteX3" fmla="*/ 0 w 1075422"/>
              <a:gd name="connsiteY3" fmla="*/ 1365203 h 1365203"/>
              <a:gd name="connsiteX4" fmla="*/ 0 w 1075422"/>
              <a:gd name="connsiteY4" fmla="*/ 0 h 1365203"/>
              <a:gd name="connsiteX0" fmla="*/ 0 w 1075422"/>
              <a:gd name="connsiteY0" fmla="*/ 457200 h 1822403"/>
              <a:gd name="connsiteX1" fmla="*/ 961122 w 1075422"/>
              <a:gd name="connsiteY1" fmla="*/ 0 h 1822403"/>
              <a:gd name="connsiteX2" fmla="*/ 1075422 w 1075422"/>
              <a:gd name="connsiteY2" fmla="*/ 1822403 h 1822403"/>
              <a:gd name="connsiteX3" fmla="*/ 0 w 1075422"/>
              <a:gd name="connsiteY3" fmla="*/ 1822403 h 1822403"/>
              <a:gd name="connsiteX4" fmla="*/ 0 w 1075422"/>
              <a:gd name="connsiteY4" fmla="*/ 457200 h 1822403"/>
              <a:gd name="connsiteX0" fmla="*/ 406400 w 1075422"/>
              <a:gd name="connsiteY0" fmla="*/ 622300 h 1822403"/>
              <a:gd name="connsiteX1" fmla="*/ 961122 w 1075422"/>
              <a:gd name="connsiteY1" fmla="*/ 0 h 1822403"/>
              <a:gd name="connsiteX2" fmla="*/ 1075422 w 1075422"/>
              <a:gd name="connsiteY2" fmla="*/ 1822403 h 1822403"/>
              <a:gd name="connsiteX3" fmla="*/ 0 w 1075422"/>
              <a:gd name="connsiteY3" fmla="*/ 1822403 h 1822403"/>
              <a:gd name="connsiteX4" fmla="*/ 406400 w 1075422"/>
              <a:gd name="connsiteY4" fmla="*/ 622300 h 1822403"/>
              <a:gd name="connsiteX0" fmla="*/ 0 w 669022"/>
              <a:gd name="connsiteY0" fmla="*/ 622300 h 1911303"/>
              <a:gd name="connsiteX1" fmla="*/ 554722 w 669022"/>
              <a:gd name="connsiteY1" fmla="*/ 0 h 1911303"/>
              <a:gd name="connsiteX2" fmla="*/ 669022 w 669022"/>
              <a:gd name="connsiteY2" fmla="*/ 1822403 h 1911303"/>
              <a:gd name="connsiteX3" fmla="*/ 12700 w 669022"/>
              <a:gd name="connsiteY3" fmla="*/ 1911303 h 1911303"/>
              <a:gd name="connsiteX4" fmla="*/ 0 w 669022"/>
              <a:gd name="connsiteY4" fmla="*/ 622300 h 1911303"/>
              <a:gd name="connsiteX0" fmla="*/ 0 w 567422"/>
              <a:gd name="connsiteY0" fmla="*/ 622300 h 1911303"/>
              <a:gd name="connsiteX1" fmla="*/ 554722 w 567422"/>
              <a:gd name="connsiteY1" fmla="*/ 0 h 1911303"/>
              <a:gd name="connsiteX2" fmla="*/ 567422 w 567422"/>
              <a:gd name="connsiteY2" fmla="*/ 1390603 h 1911303"/>
              <a:gd name="connsiteX3" fmla="*/ 12700 w 567422"/>
              <a:gd name="connsiteY3" fmla="*/ 1911303 h 1911303"/>
              <a:gd name="connsiteX4" fmla="*/ 0 w 567422"/>
              <a:gd name="connsiteY4" fmla="*/ 622300 h 1911303"/>
              <a:gd name="connsiteX0" fmla="*/ 0 w 567422"/>
              <a:gd name="connsiteY0" fmla="*/ 533400 h 1822403"/>
              <a:gd name="connsiteX1" fmla="*/ 554722 w 567422"/>
              <a:gd name="connsiteY1" fmla="*/ 0 h 1822403"/>
              <a:gd name="connsiteX2" fmla="*/ 567422 w 567422"/>
              <a:gd name="connsiteY2" fmla="*/ 1301703 h 1822403"/>
              <a:gd name="connsiteX3" fmla="*/ 12700 w 567422"/>
              <a:gd name="connsiteY3" fmla="*/ 1822403 h 1822403"/>
              <a:gd name="connsiteX4" fmla="*/ 0 w 567422"/>
              <a:gd name="connsiteY4" fmla="*/ 533400 h 1822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422" h="1822403">
                <a:moveTo>
                  <a:pt x="0" y="533400"/>
                </a:moveTo>
                <a:lnTo>
                  <a:pt x="554722" y="0"/>
                </a:lnTo>
                <a:lnTo>
                  <a:pt x="567422" y="1301703"/>
                </a:lnTo>
                <a:lnTo>
                  <a:pt x="12700" y="1822403"/>
                </a:lnTo>
                <a:lnTo>
                  <a:pt x="0" y="533400"/>
                </a:lnTo>
                <a:close/>
              </a:path>
            </a:pathLst>
          </a:custGeom>
          <a:blipFill>
            <a:blip r:embed="rId6"/>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8060AA7-A5B4-F51A-E9BD-6217A52849CB}"/>
              </a:ext>
            </a:extLst>
          </p:cNvPr>
          <p:cNvSpPr txBox="1"/>
          <p:nvPr/>
        </p:nvSpPr>
        <p:spPr>
          <a:xfrm>
            <a:off x="5990088" y="5677239"/>
            <a:ext cx="5639749" cy="646331"/>
          </a:xfrm>
          <a:prstGeom prst="rect">
            <a:avLst/>
          </a:prstGeom>
          <a:noFill/>
        </p:spPr>
        <p:txBody>
          <a:bodyPr wrap="square" rtlCol="0">
            <a:spAutoFit/>
          </a:bodyPr>
          <a:lstStyle/>
          <a:p>
            <a:r>
              <a:rPr kumimoji="1" lang="en-US" altLang="ja-JP" b="1" dirty="0">
                <a:solidFill>
                  <a:srgbClr val="FF0000"/>
                </a:solidFill>
              </a:rPr>
              <a:t>※</a:t>
            </a:r>
            <a:r>
              <a:rPr kumimoji="1" lang="ja-JP" altLang="en-US" b="1" dirty="0">
                <a:solidFill>
                  <a:srgbClr val="FF0000"/>
                </a:solidFill>
              </a:rPr>
              <a:t>中国工場出荷時に印字・エンコードした</a:t>
            </a:r>
            <a:r>
              <a:rPr kumimoji="1" lang="en-US" altLang="ja-JP" b="1" dirty="0">
                <a:solidFill>
                  <a:srgbClr val="FF0000"/>
                </a:solidFill>
              </a:rPr>
              <a:t>RF</a:t>
            </a:r>
            <a:r>
              <a:rPr kumimoji="1" lang="ja-JP" altLang="en-US" b="1" dirty="0">
                <a:solidFill>
                  <a:srgbClr val="FF0000"/>
                </a:solidFill>
              </a:rPr>
              <a:t>タグを　</a:t>
            </a:r>
            <a:endParaRPr kumimoji="1" lang="en-US" altLang="ja-JP" b="1" dirty="0">
              <a:solidFill>
                <a:srgbClr val="FF0000"/>
              </a:solidFill>
            </a:endParaRPr>
          </a:p>
          <a:p>
            <a:r>
              <a:rPr lang="ja-JP" altLang="en-US" b="1" dirty="0">
                <a:solidFill>
                  <a:srgbClr val="FF0000"/>
                </a:solidFill>
              </a:rPr>
              <a:t>　</a:t>
            </a:r>
            <a:r>
              <a:rPr kumimoji="1" lang="ja-JP" altLang="en-US" b="1" dirty="0">
                <a:solidFill>
                  <a:srgbClr val="FF0000"/>
                </a:solidFill>
              </a:rPr>
              <a:t>貼付いただきます</a:t>
            </a:r>
          </a:p>
        </p:txBody>
      </p:sp>
      <p:sp>
        <p:nvSpPr>
          <p:cNvPr id="7" name="テキスト ボックス 6">
            <a:extLst>
              <a:ext uri="{FF2B5EF4-FFF2-40B4-BE49-F238E27FC236}">
                <a16:creationId xmlns:a16="http://schemas.microsoft.com/office/drawing/2014/main" id="{E451578D-6EDB-B935-BD07-A0E7C46369DD}"/>
              </a:ext>
            </a:extLst>
          </p:cNvPr>
          <p:cNvSpPr txBox="1"/>
          <p:nvPr/>
        </p:nvSpPr>
        <p:spPr>
          <a:xfrm>
            <a:off x="7256206" y="6394049"/>
            <a:ext cx="4747314"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ホッコー株式会社様</a:t>
            </a:r>
            <a:r>
              <a:rPr kumimoji="1" lang="en-US" altLang="ja-JP" sz="1000" dirty="0">
                <a:latin typeface="Meiryo UI" panose="020B0604030504040204" pitchFamily="50" charset="-128"/>
                <a:ea typeface="Meiryo UI" panose="020B0604030504040204" pitchFamily="50" charset="-128"/>
              </a:rPr>
              <a:t>_</a:t>
            </a:r>
            <a:r>
              <a:rPr kumimoji="1" lang="ja-JP" altLang="en-US" sz="1000" dirty="0">
                <a:latin typeface="Meiryo UI" panose="020B0604030504040204" pitchFamily="50" charset="-128"/>
                <a:ea typeface="Meiryo UI" panose="020B0604030504040204" pitchFamily="50" charset="-128"/>
              </a:rPr>
              <a:t>製品入荷処理の負担軽減に係るご提案</a:t>
            </a:r>
            <a:r>
              <a:rPr kumimoji="1" lang="en-US" altLang="ja-JP" sz="1000" dirty="0">
                <a:latin typeface="Meiryo UI" panose="020B0604030504040204" pitchFamily="50" charset="-128"/>
                <a:ea typeface="Meiryo UI" panose="020B0604030504040204" pitchFamily="50" charset="-128"/>
              </a:rPr>
              <a:t>_</a:t>
            </a:r>
            <a:r>
              <a:rPr kumimoji="1" lang="ja-JP" altLang="en-US" sz="1000" dirty="0">
                <a:latin typeface="Meiryo UI" panose="020B0604030504040204" pitchFamily="50" charset="-128"/>
                <a:ea typeface="Meiryo UI" panose="020B0604030504040204" pitchFamily="50" charset="-128"/>
              </a:rPr>
              <a:t>小林クリエイト</a:t>
            </a:r>
            <a:r>
              <a:rPr kumimoji="1" lang="en-US" altLang="ja-JP" sz="1000" dirty="0">
                <a:latin typeface="Meiryo UI" panose="020B0604030504040204" pitchFamily="50" charset="-128"/>
                <a:ea typeface="Meiryo UI" panose="020B0604030504040204" pitchFamily="50" charset="-128"/>
              </a:rPr>
              <a:t>20241018</a:t>
            </a:r>
            <a:endParaRPr kumimoji="1" lang="ja-JP" altLang="en-US" sz="1100" dirty="0"/>
          </a:p>
        </p:txBody>
      </p:sp>
      <p:sp>
        <p:nvSpPr>
          <p:cNvPr id="21" name="テキスト ボックス 20">
            <a:extLst>
              <a:ext uri="{FF2B5EF4-FFF2-40B4-BE49-F238E27FC236}">
                <a16:creationId xmlns:a16="http://schemas.microsoft.com/office/drawing/2014/main" id="{84718A8E-708C-3198-854A-A4A507EF5248}"/>
              </a:ext>
            </a:extLst>
          </p:cNvPr>
          <p:cNvSpPr txBox="1"/>
          <p:nvPr/>
        </p:nvSpPr>
        <p:spPr>
          <a:xfrm>
            <a:off x="11324304" y="6132438"/>
            <a:ext cx="796413" cy="261610"/>
          </a:xfrm>
          <a:prstGeom prst="rect">
            <a:avLst/>
          </a:prstGeom>
          <a:noFill/>
        </p:spPr>
        <p:txBody>
          <a:bodyPr wrap="square" rtlCol="0">
            <a:spAutoFit/>
          </a:bodyPr>
          <a:lstStyle/>
          <a:p>
            <a:pPr algn="r"/>
            <a:r>
              <a:rPr kumimoji="1" lang="en-US" altLang="ja-JP" sz="1100" dirty="0"/>
              <a:t>Page:5/6</a:t>
            </a:r>
            <a:endParaRPr kumimoji="1" lang="ja-JP" altLang="en-US" sz="1100" dirty="0"/>
          </a:p>
        </p:txBody>
      </p:sp>
    </p:spTree>
    <p:extLst>
      <p:ext uri="{BB962C8B-B14F-4D97-AF65-F5344CB8AC3E}">
        <p14:creationId xmlns:p14="http://schemas.microsoft.com/office/powerpoint/2010/main" val="2544801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6CE03F27-2AAF-F552-9DBA-1C3D2CEFA9CE}"/>
              </a:ext>
            </a:extLst>
          </p:cNvPr>
          <p:cNvSpPr/>
          <p:nvPr/>
        </p:nvSpPr>
        <p:spPr>
          <a:xfrm>
            <a:off x="0" y="0"/>
            <a:ext cx="1504335" cy="68580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8502E4A-F697-3740-A093-756FD0711CDC}"/>
              </a:ext>
            </a:extLst>
          </p:cNvPr>
          <p:cNvSpPr txBox="1"/>
          <p:nvPr/>
        </p:nvSpPr>
        <p:spPr>
          <a:xfrm>
            <a:off x="762000" y="482600"/>
            <a:ext cx="3479800" cy="523220"/>
          </a:xfrm>
          <a:prstGeom prst="rect">
            <a:avLst/>
          </a:prstGeom>
          <a:noFill/>
        </p:spPr>
        <p:txBody>
          <a:bodyPr wrap="square" rtlCol="0">
            <a:spAutoFit/>
          </a:bodyPr>
          <a:lstStyle/>
          <a:p>
            <a:r>
              <a:rPr kumimoji="1" lang="ja-JP" altLang="en-US" sz="2800" b="1" dirty="0"/>
              <a:t>ご提案の価格感</a:t>
            </a:r>
          </a:p>
        </p:txBody>
      </p:sp>
      <p:sp>
        <p:nvSpPr>
          <p:cNvPr id="5" name="テキスト ボックス 4">
            <a:extLst>
              <a:ext uri="{FF2B5EF4-FFF2-40B4-BE49-F238E27FC236}">
                <a16:creationId xmlns:a16="http://schemas.microsoft.com/office/drawing/2014/main" id="{504D7323-A387-A53E-841D-337B0B9F727C}"/>
              </a:ext>
            </a:extLst>
          </p:cNvPr>
          <p:cNvSpPr txBox="1"/>
          <p:nvPr/>
        </p:nvSpPr>
        <p:spPr>
          <a:xfrm>
            <a:off x="10127227" y="463952"/>
            <a:ext cx="1718187" cy="369332"/>
          </a:xfrm>
          <a:prstGeom prst="rect">
            <a:avLst/>
          </a:prstGeom>
          <a:noFill/>
          <a:ln w="31750" cmpd="dbl">
            <a:solidFill>
              <a:srgbClr val="FF0000"/>
            </a:solidFill>
          </a:ln>
        </p:spPr>
        <p:txBody>
          <a:bodyPr wrap="square" rtlCol="0">
            <a:spAutoFit/>
          </a:bodyPr>
          <a:lstStyle/>
          <a:p>
            <a:pPr algn="ctr"/>
            <a:r>
              <a:rPr kumimoji="1" lang="en-US" altLang="ja-JP" b="1" dirty="0">
                <a:solidFill>
                  <a:srgbClr val="FF0000"/>
                </a:solidFill>
              </a:rPr>
              <a:t>Confidential</a:t>
            </a:r>
            <a:endParaRPr kumimoji="1" lang="ja-JP" altLang="en-US" b="1" dirty="0">
              <a:solidFill>
                <a:srgbClr val="FF0000"/>
              </a:solidFill>
            </a:endParaRPr>
          </a:p>
        </p:txBody>
      </p:sp>
      <p:graphicFrame>
        <p:nvGraphicFramePr>
          <p:cNvPr id="6" name="表 5">
            <a:extLst>
              <a:ext uri="{FF2B5EF4-FFF2-40B4-BE49-F238E27FC236}">
                <a16:creationId xmlns:a16="http://schemas.microsoft.com/office/drawing/2014/main" id="{4B679256-515C-D4D1-0E6E-A1D3BD8AAF2D}"/>
              </a:ext>
            </a:extLst>
          </p:cNvPr>
          <p:cNvGraphicFramePr>
            <a:graphicFrameLocks noGrp="1"/>
          </p:cNvGraphicFramePr>
          <p:nvPr>
            <p:extLst>
              <p:ext uri="{D42A27DB-BD31-4B8C-83A1-F6EECF244321}">
                <p14:modId xmlns:p14="http://schemas.microsoft.com/office/powerpoint/2010/main" val="122929513"/>
              </p:ext>
            </p:extLst>
          </p:nvPr>
        </p:nvGraphicFramePr>
        <p:xfrm>
          <a:off x="1079500" y="1005820"/>
          <a:ext cx="10765915" cy="4754880"/>
        </p:xfrm>
        <a:graphic>
          <a:graphicData uri="http://schemas.openxmlformats.org/drawingml/2006/table">
            <a:tbl>
              <a:tblPr firstRow="1" bandRow="1">
                <a:tableStyleId>{5C22544A-7EE6-4342-B048-85BDC9FD1C3A}</a:tableStyleId>
              </a:tblPr>
              <a:tblGrid>
                <a:gridCol w="576772">
                  <a:extLst>
                    <a:ext uri="{9D8B030D-6E8A-4147-A177-3AD203B41FA5}">
                      <a16:colId xmlns:a16="http://schemas.microsoft.com/office/drawing/2014/main" val="2246467768"/>
                    </a:ext>
                  </a:extLst>
                </a:gridCol>
                <a:gridCol w="1449237">
                  <a:extLst>
                    <a:ext uri="{9D8B030D-6E8A-4147-A177-3AD203B41FA5}">
                      <a16:colId xmlns:a16="http://schemas.microsoft.com/office/drawing/2014/main" val="3853791684"/>
                    </a:ext>
                  </a:extLst>
                </a:gridCol>
                <a:gridCol w="6366295">
                  <a:extLst>
                    <a:ext uri="{9D8B030D-6E8A-4147-A177-3AD203B41FA5}">
                      <a16:colId xmlns:a16="http://schemas.microsoft.com/office/drawing/2014/main" val="3704417291"/>
                    </a:ext>
                  </a:extLst>
                </a:gridCol>
                <a:gridCol w="2373611">
                  <a:extLst>
                    <a:ext uri="{9D8B030D-6E8A-4147-A177-3AD203B41FA5}">
                      <a16:colId xmlns:a16="http://schemas.microsoft.com/office/drawing/2014/main" val="3843056072"/>
                    </a:ext>
                  </a:extLst>
                </a:gridCol>
              </a:tblGrid>
              <a:tr h="370840">
                <a:tc>
                  <a:txBody>
                    <a:bodyPr/>
                    <a:lstStyle/>
                    <a:p>
                      <a:pPr algn="ctr"/>
                      <a:r>
                        <a:rPr kumimoji="1" lang="en-US" altLang="ja-JP" dirty="0"/>
                        <a:t>No.</a:t>
                      </a:r>
                      <a:endParaRPr kumimoji="1" lang="ja-JP" altLang="en-US" dirty="0"/>
                    </a:p>
                  </a:txBody>
                  <a:tcPr anchor="ctr"/>
                </a:tc>
                <a:tc gridSpan="2">
                  <a:txBody>
                    <a:bodyPr/>
                    <a:lstStyle/>
                    <a:p>
                      <a:pPr algn="ctr"/>
                      <a:r>
                        <a:rPr kumimoji="1" lang="ja-JP" altLang="en-US" dirty="0"/>
                        <a:t>必要な機器など</a:t>
                      </a:r>
                    </a:p>
                  </a:txBody>
                  <a:tcPr anchor="ctr"/>
                </a:tc>
                <a:tc hMerge="1">
                  <a:txBody>
                    <a:bodyPr/>
                    <a:lstStyle/>
                    <a:p>
                      <a:pPr algn="ct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価格感</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1</a:t>
                      </a:r>
                      <a:r>
                        <a:rPr kumimoji="1" lang="ja-JP" altLang="en-US" dirty="0"/>
                        <a:t>台／一式あたり）</a:t>
                      </a:r>
                    </a:p>
                  </a:txBody>
                  <a:tcPr anchor="ctr"/>
                </a:tc>
                <a:extLst>
                  <a:ext uri="{0D108BD9-81ED-4DB2-BD59-A6C34878D82A}">
                    <a16:rowId xmlns:a16="http://schemas.microsoft.com/office/drawing/2014/main" val="632144163"/>
                  </a:ext>
                </a:extLst>
              </a:tr>
              <a:tr h="370840">
                <a:tc>
                  <a:txBody>
                    <a:bodyPr/>
                    <a:lstStyle/>
                    <a:p>
                      <a:pPr algn="ctr"/>
                      <a:r>
                        <a:rPr kumimoji="1" lang="ja-JP" altLang="en-US" b="1" dirty="0"/>
                        <a:t>①</a:t>
                      </a:r>
                    </a:p>
                  </a:txBody>
                  <a:tcPr/>
                </a:tc>
                <a:tc>
                  <a:txBody>
                    <a:bodyPr/>
                    <a:lstStyle/>
                    <a:p>
                      <a:r>
                        <a:rPr kumimoji="1" lang="ja-JP" altLang="en-US" dirty="0"/>
                        <a:t>キーエンス</a:t>
                      </a:r>
                      <a:endParaRPr kumimoji="1" lang="en-US" altLang="ja-JP" dirty="0"/>
                    </a:p>
                  </a:txBody>
                  <a:tcPr/>
                </a:tc>
                <a:tc>
                  <a:txBody>
                    <a:bodyPr/>
                    <a:lstStyle/>
                    <a:p>
                      <a:r>
                        <a:rPr kumimoji="1" lang="en-US" altLang="ja-JP" dirty="0"/>
                        <a:t>BT-W250</a:t>
                      </a:r>
                      <a:r>
                        <a:rPr kumimoji="1" lang="ja-JP" altLang="en-US" dirty="0"/>
                        <a:t>（本体）</a:t>
                      </a:r>
                      <a:endParaRPr kumimoji="1" lang="en-US" altLang="ja-JP" dirty="0"/>
                    </a:p>
                    <a:p>
                      <a:r>
                        <a:rPr kumimoji="1" lang="en-US" altLang="ja-JP" dirty="0"/>
                        <a:t>BT-WUC8U</a:t>
                      </a:r>
                      <a:r>
                        <a:rPr kumimoji="1" lang="ja-JP" altLang="en-US" dirty="0"/>
                        <a:t>（通信充電ﾕﾆｯﾄ）、ﾊﾞｯﾃﾘｰ、</a:t>
                      </a:r>
                      <a:r>
                        <a:rPr kumimoji="1" lang="en-US" altLang="ja-JP" dirty="0"/>
                        <a:t>AC</a:t>
                      </a:r>
                      <a:r>
                        <a:rPr kumimoji="1" lang="ja-JP" altLang="en-US" dirty="0"/>
                        <a:t>ｹｰﾌﾞﾙ</a:t>
                      </a:r>
                    </a:p>
                  </a:txBody>
                  <a:tcPr/>
                </a:tc>
                <a:tc>
                  <a:txBody>
                    <a:bodyPr/>
                    <a:lstStyle/>
                    <a:p>
                      <a:pPr algn="r"/>
                      <a:r>
                        <a:rPr kumimoji="1" lang="en-US" altLang="ja-JP" dirty="0">
                          <a:solidFill>
                            <a:schemeClr val="tx1"/>
                          </a:solidFill>
                        </a:rPr>
                        <a:t>340,000</a:t>
                      </a:r>
                      <a:r>
                        <a:rPr kumimoji="1" lang="ja-JP" altLang="en-US" dirty="0">
                          <a:solidFill>
                            <a:schemeClr val="tx1"/>
                          </a:solidFill>
                        </a:rPr>
                        <a:t>円</a:t>
                      </a:r>
                    </a:p>
                  </a:txBody>
                  <a:tcPr/>
                </a:tc>
                <a:extLst>
                  <a:ext uri="{0D108BD9-81ED-4DB2-BD59-A6C34878D82A}">
                    <a16:rowId xmlns:a16="http://schemas.microsoft.com/office/drawing/2014/main" val="1169676731"/>
                  </a:ext>
                </a:extLst>
              </a:tr>
              <a:tr h="370840">
                <a:tc>
                  <a:txBody>
                    <a:bodyPr/>
                    <a:lstStyle/>
                    <a:p>
                      <a:pPr algn="ctr"/>
                      <a:r>
                        <a:rPr kumimoji="1" lang="ja-JP" altLang="en-US" b="1" dirty="0"/>
                        <a:t>②</a:t>
                      </a:r>
                    </a:p>
                  </a:txBody>
                  <a:tcPr/>
                </a:tc>
                <a:tc>
                  <a:txBody>
                    <a:bodyPr/>
                    <a:lstStyle/>
                    <a:p>
                      <a:r>
                        <a:rPr kumimoji="1" lang="ja-JP" altLang="en-US" dirty="0"/>
                        <a:t>東芝テック</a:t>
                      </a:r>
                    </a:p>
                  </a:txBody>
                  <a:tcPr/>
                </a:tc>
                <a:tc>
                  <a:txBody>
                    <a:bodyPr/>
                    <a:lstStyle/>
                    <a:p>
                      <a:r>
                        <a:rPr kumimoji="1" lang="en-US" altLang="ja-JP" dirty="0"/>
                        <a:t>UF-3000-HLQ-S</a:t>
                      </a:r>
                      <a:r>
                        <a:rPr kumimoji="1" lang="ja-JP" altLang="en-US" dirty="0"/>
                        <a:t>（本体、ﾊﾝﾄﾞｸﾞﾘｯﾌﾟ、ｽﾏｰﾄﾃﾞﾊﾞｲｽｱﾀﾞﾌﾟﾀ）</a:t>
                      </a:r>
                      <a:endParaRPr kumimoji="1" lang="en-US" altLang="ja-JP" dirty="0"/>
                    </a:p>
                    <a:p>
                      <a:r>
                        <a:rPr kumimoji="1" lang="ja-JP" altLang="en-US" dirty="0"/>
                        <a:t>ﾊﾞｯﾃﾘ、</a:t>
                      </a:r>
                      <a:r>
                        <a:rPr kumimoji="1" lang="en-US" altLang="ja-JP" dirty="0"/>
                        <a:t>AC</a:t>
                      </a:r>
                      <a:r>
                        <a:rPr kumimoji="1" lang="ja-JP" altLang="en-US" dirty="0"/>
                        <a:t>ｱﾀﾞﾌﾟﾀ</a:t>
                      </a:r>
                      <a:endParaRPr kumimoji="1" lang="en-US" altLang="ja-JP" dirty="0"/>
                    </a:p>
                    <a:p>
                      <a:r>
                        <a:rPr kumimoji="1" lang="en-US" altLang="ja-JP" dirty="0"/>
                        <a:t>1</a:t>
                      </a:r>
                      <a:r>
                        <a:rPr kumimoji="1" lang="ja-JP" altLang="en-US" dirty="0"/>
                        <a:t>ｽﾛｯﾄﾊﾞｯﾃﾘ</a:t>
                      </a:r>
                      <a:r>
                        <a:rPr kumimoji="1" lang="en-US" altLang="ja-JP" dirty="0"/>
                        <a:t>-</a:t>
                      </a:r>
                      <a:r>
                        <a:rPr kumimoji="1" lang="ja-JP" altLang="en-US" dirty="0"/>
                        <a:t>充電器</a:t>
                      </a:r>
                      <a:endParaRPr kumimoji="1" lang="en-US" altLang="ja-JP" dirty="0"/>
                    </a:p>
                    <a:p>
                      <a:r>
                        <a:rPr kumimoji="1" lang="ja-JP" altLang="en-US" dirty="0"/>
                        <a:t>ｽﾏｰﾄﾌｫﾝ　ｼｬｰﾌﾟ </a:t>
                      </a:r>
                      <a:r>
                        <a:rPr kumimoji="1" lang="en-US" altLang="ja-JP" dirty="0"/>
                        <a:t>SH-M26</a:t>
                      </a:r>
                      <a:r>
                        <a:rPr kumimoji="1" lang="ja-JP" altLang="en-US" dirty="0"/>
                        <a:t>（本体、</a:t>
                      </a:r>
                      <a:r>
                        <a:rPr kumimoji="1" lang="en-US" altLang="ja-JP" dirty="0"/>
                        <a:t>AC</a:t>
                      </a:r>
                      <a:r>
                        <a:rPr kumimoji="1" lang="ja-JP" altLang="en-US" dirty="0"/>
                        <a:t>ｱﾀﾞﾌﾟﾀ）</a:t>
                      </a:r>
                      <a:endParaRPr kumimoji="1" lang="en-US" altLang="ja-JP" dirty="0"/>
                    </a:p>
                    <a:p>
                      <a:r>
                        <a:rPr kumimoji="1" lang="en-US" altLang="ja-JP" b="1" dirty="0">
                          <a:solidFill>
                            <a:srgbClr val="FF0000"/>
                          </a:solidFill>
                        </a:rPr>
                        <a:t>RF</a:t>
                      </a:r>
                      <a:r>
                        <a:rPr kumimoji="1" lang="ja-JP" altLang="en-US" b="1" dirty="0">
                          <a:solidFill>
                            <a:srgbClr val="FF0000"/>
                          </a:solidFill>
                        </a:rPr>
                        <a:t>タグ発行ﾌﾟﾘﾝﾀ　</a:t>
                      </a:r>
                      <a:r>
                        <a:rPr kumimoji="1" lang="en-US" altLang="ja-JP" b="1" dirty="0">
                          <a:solidFill>
                            <a:srgbClr val="FF0000"/>
                          </a:solidFill>
                        </a:rPr>
                        <a:t>B-EX6T</a:t>
                      </a:r>
                      <a:r>
                        <a:rPr kumimoji="1" lang="ja-JP" altLang="en-US" b="1" dirty="0">
                          <a:solidFill>
                            <a:srgbClr val="FF0000"/>
                          </a:solidFill>
                        </a:rPr>
                        <a:t>ｼﾘｰｽﾞ一式（日本仕様）</a:t>
                      </a:r>
                      <a:br>
                        <a:rPr kumimoji="1" lang="en-US" altLang="ja-JP" b="1" dirty="0">
                          <a:solidFill>
                            <a:srgbClr val="FF0000"/>
                          </a:solidFill>
                        </a:rPr>
                      </a:br>
                      <a:r>
                        <a:rPr kumimoji="1" lang="en-US" altLang="ja-JP" b="1" dirty="0">
                          <a:solidFill>
                            <a:srgbClr val="FF0000"/>
                          </a:solidFill>
                        </a:rPr>
                        <a:t>RF</a:t>
                      </a:r>
                      <a:r>
                        <a:rPr kumimoji="1" lang="ja-JP" altLang="en-US" b="1" dirty="0">
                          <a:solidFill>
                            <a:srgbClr val="FF0000"/>
                          </a:solidFill>
                        </a:rPr>
                        <a:t>タグ発行ｿﾌﾄｳｴｱ　</a:t>
                      </a:r>
                      <a:r>
                        <a:rPr kumimoji="1" lang="en-US" altLang="ja-JP" b="1" dirty="0">
                          <a:solidFill>
                            <a:srgbClr val="FF0000"/>
                          </a:solidFill>
                        </a:rPr>
                        <a:t>Bartender</a:t>
                      </a:r>
                      <a:r>
                        <a:rPr kumimoji="1" lang="ja-JP" altLang="en-US" b="1" dirty="0">
                          <a:solidFill>
                            <a:srgbClr val="FF0000"/>
                          </a:solidFill>
                        </a:rPr>
                        <a:t>（</a:t>
                      </a:r>
                      <a:r>
                        <a:rPr kumimoji="1" lang="en-US" altLang="ja-JP" b="1" dirty="0">
                          <a:solidFill>
                            <a:srgbClr val="FF0000"/>
                          </a:solidFill>
                        </a:rPr>
                        <a:t>5</a:t>
                      </a:r>
                      <a:r>
                        <a:rPr kumimoji="1" lang="ja-JP" altLang="en-US" b="1" dirty="0">
                          <a:solidFill>
                            <a:srgbClr val="FF0000"/>
                          </a:solidFill>
                        </a:rPr>
                        <a:t>年保守）</a:t>
                      </a:r>
                    </a:p>
                  </a:txBody>
                  <a:tcPr/>
                </a:tc>
                <a:tc>
                  <a:txBody>
                    <a:bodyPr/>
                    <a:lstStyle/>
                    <a:p>
                      <a:pPr algn="r"/>
                      <a:r>
                        <a:rPr kumimoji="1" lang="en-US" altLang="ja-JP" dirty="0"/>
                        <a:t>1,420,000</a:t>
                      </a:r>
                      <a:r>
                        <a:rPr kumimoji="1" lang="ja-JP" altLang="en-US" dirty="0"/>
                        <a:t>円</a:t>
                      </a:r>
                    </a:p>
                  </a:txBody>
                  <a:tcPr/>
                </a:tc>
                <a:extLst>
                  <a:ext uri="{0D108BD9-81ED-4DB2-BD59-A6C34878D82A}">
                    <a16:rowId xmlns:a16="http://schemas.microsoft.com/office/drawing/2014/main" val="3969530575"/>
                  </a:ext>
                </a:extLst>
              </a:tr>
              <a:tr h="370840">
                <a:tc>
                  <a:txBody>
                    <a:bodyPr/>
                    <a:lstStyle/>
                    <a:p>
                      <a:pPr algn="ctr"/>
                      <a:r>
                        <a:rPr kumimoji="1" lang="ja-JP" altLang="en-US" dirty="0"/>
                        <a:t>③</a:t>
                      </a:r>
                    </a:p>
                  </a:txBody>
                  <a:tcPr/>
                </a:tc>
                <a:tc>
                  <a:txBody>
                    <a:bodyPr/>
                    <a:lstStyle/>
                    <a:p>
                      <a:r>
                        <a:rPr kumimoji="1" lang="en-US" altLang="ja-JP" dirty="0" err="1"/>
                        <a:t>Impinj</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マスプロ</a:t>
                      </a:r>
                    </a:p>
                    <a:p>
                      <a:endParaRPr kumimoji="1" lang="ja-JP" altLang="en-US" dirty="0"/>
                    </a:p>
                  </a:txBody>
                  <a:tcPr/>
                </a:tc>
                <a:tc>
                  <a:txBody>
                    <a:bodyPr/>
                    <a:lstStyle/>
                    <a:p>
                      <a:r>
                        <a:rPr kumimoji="1" lang="en-US" altLang="ja-JP" dirty="0"/>
                        <a:t>R700-441-01</a:t>
                      </a:r>
                      <a:r>
                        <a:rPr kumimoji="1" lang="ja-JP" altLang="en-US" dirty="0"/>
                        <a:t>（</a:t>
                      </a:r>
                      <a:r>
                        <a:rPr kumimoji="1" lang="en-US" altLang="ja-JP" dirty="0"/>
                        <a:t>RF</a:t>
                      </a:r>
                      <a:r>
                        <a:rPr kumimoji="1" lang="ja-JP" altLang="en-US" dirty="0"/>
                        <a:t>ﾘｰﾀﾞ本体）</a:t>
                      </a:r>
                      <a:endParaRPr kumimoji="1" lang="en-US" altLang="ja-JP" dirty="0"/>
                    </a:p>
                    <a:p>
                      <a:r>
                        <a:rPr kumimoji="1" lang="en-US" altLang="ja-JP" dirty="0"/>
                        <a:t>PoE Power Injector</a:t>
                      </a:r>
                      <a:r>
                        <a:rPr kumimoji="1" lang="ja-JP" altLang="en-US" dirty="0"/>
                        <a:t>　</a:t>
                      </a:r>
                      <a:r>
                        <a:rPr kumimoji="1" lang="en-US" altLang="ja-JP" dirty="0"/>
                        <a:t>+</a:t>
                      </a:r>
                      <a:r>
                        <a:rPr kumimoji="1" lang="ja-JP" altLang="en-US" dirty="0"/>
                        <a:t> </a:t>
                      </a:r>
                      <a:r>
                        <a:rPr kumimoji="1" lang="en-US" altLang="ja-JP" dirty="0"/>
                        <a:t>AC</a:t>
                      </a:r>
                      <a:r>
                        <a:rPr kumimoji="1" lang="ja-JP" altLang="en-US" dirty="0"/>
                        <a:t>ｹｰﾌﾞﾙ</a:t>
                      </a:r>
                      <a:r>
                        <a:rPr kumimoji="1" lang="en-US" altLang="ja-JP" dirty="0"/>
                        <a:t>3M</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RAF2031</a:t>
                      </a:r>
                      <a:r>
                        <a:rPr kumimoji="1" lang="ja-JP" altLang="en-US" dirty="0"/>
                        <a:t>（平面ｱﾝﾃﾅ）　</a:t>
                      </a:r>
                      <a:r>
                        <a:rPr kumimoji="1" lang="en-US" altLang="ja-JP" dirty="0"/>
                        <a:t>4</a:t>
                      </a:r>
                      <a:r>
                        <a:rPr kumimoji="1" lang="ja-JP" altLang="en-US" dirty="0"/>
                        <a:t>枚</a:t>
                      </a:r>
                    </a:p>
                    <a:p>
                      <a:r>
                        <a:rPr kumimoji="1" lang="en-US" altLang="ja-JP" dirty="0"/>
                        <a:t>RG58</a:t>
                      </a:r>
                      <a:r>
                        <a:rPr kumimoji="1" lang="ja-JP" altLang="en-US" dirty="0"/>
                        <a:t>ｹｰﾌﾞﾙ</a:t>
                      </a:r>
                      <a:r>
                        <a:rPr kumimoji="1" lang="en-US" altLang="ja-JP" dirty="0"/>
                        <a:t>10m</a:t>
                      </a:r>
                      <a:r>
                        <a:rPr kumimoji="1" lang="ja-JP" altLang="en-US" dirty="0"/>
                        <a:t>　</a:t>
                      </a:r>
                      <a:r>
                        <a:rPr kumimoji="1" lang="en-US" altLang="ja-JP" dirty="0"/>
                        <a:t>2</a:t>
                      </a:r>
                      <a:r>
                        <a:rPr kumimoji="1" lang="ja-JP" altLang="en-US" dirty="0"/>
                        <a:t>本、</a:t>
                      </a:r>
                      <a:r>
                        <a:rPr kumimoji="1" lang="en-US" altLang="ja-JP" dirty="0"/>
                        <a:t>6m</a:t>
                      </a:r>
                      <a:r>
                        <a:rPr kumimoji="1" lang="ja-JP" altLang="en-US" dirty="0"/>
                        <a:t>　</a:t>
                      </a:r>
                      <a:r>
                        <a:rPr kumimoji="1" lang="en-US" altLang="ja-JP" dirty="0"/>
                        <a:t>2</a:t>
                      </a:r>
                      <a:r>
                        <a:rPr kumimoji="1" lang="ja-JP" altLang="en-US" dirty="0"/>
                        <a:t>本</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1" dirty="0">
                          <a:solidFill>
                            <a:srgbClr val="FF0000"/>
                          </a:solidFill>
                        </a:rPr>
                        <a:t>RF</a:t>
                      </a:r>
                      <a:r>
                        <a:rPr kumimoji="1" lang="ja-JP" altLang="en-US" b="1" dirty="0">
                          <a:solidFill>
                            <a:srgbClr val="FF0000"/>
                          </a:solidFill>
                        </a:rPr>
                        <a:t>タグ発行ﾌﾟﾘﾝﾀ　</a:t>
                      </a:r>
                      <a:r>
                        <a:rPr kumimoji="1" lang="en-US" altLang="ja-JP" b="1" dirty="0">
                          <a:solidFill>
                            <a:srgbClr val="FF0000"/>
                          </a:solidFill>
                        </a:rPr>
                        <a:t>B-EX6T</a:t>
                      </a:r>
                      <a:r>
                        <a:rPr kumimoji="1" lang="ja-JP" altLang="en-US" b="1" dirty="0">
                          <a:solidFill>
                            <a:srgbClr val="FF0000"/>
                          </a:solidFill>
                        </a:rPr>
                        <a:t>ｼﾘｰｽﾞ一式（日本仕様）</a:t>
                      </a:r>
                      <a:br>
                        <a:rPr kumimoji="1" lang="en-US" altLang="ja-JP" b="1" dirty="0">
                          <a:solidFill>
                            <a:srgbClr val="FF0000"/>
                          </a:solidFill>
                        </a:rPr>
                      </a:br>
                      <a:r>
                        <a:rPr kumimoji="1" lang="en-US" altLang="ja-JP" b="1" dirty="0">
                          <a:solidFill>
                            <a:srgbClr val="FF0000"/>
                          </a:solidFill>
                        </a:rPr>
                        <a:t>RF</a:t>
                      </a:r>
                      <a:r>
                        <a:rPr kumimoji="1" lang="ja-JP" altLang="en-US" b="1" dirty="0">
                          <a:solidFill>
                            <a:srgbClr val="FF0000"/>
                          </a:solidFill>
                        </a:rPr>
                        <a:t>タグ発行ｿﾌﾄｳｴｱ　</a:t>
                      </a:r>
                      <a:r>
                        <a:rPr kumimoji="1" lang="en-US" altLang="ja-JP" b="1" dirty="0">
                          <a:solidFill>
                            <a:srgbClr val="FF0000"/>
                          </a:solidFill>
                        </a:rPr>
                        <a:t>Bartender</a:t>
                      </a:r>
                      <a:r>
                        <a:rPr kumimoji="1" lang="ja-JP" altLang="en-US" b="1" dirty="0">
                          <a:solidFill>
                            <a:srgbClr val="FF0000"/>
                          </a:solidFill>
                        </a:rPr>
                        <a:t>（</a:t>
                      </a:r>
                      <a:r>
                        <a:rPr kumimoji="1" lang="en-US" altLang="ja-JP" b="1" dirty="0">
                          <a:solidFill>
                            <a:srgbClr val="FF0000"/>
                          </a:solidFill>
                        </a:rPr>
                        <a:t>5</a:t>
                      </a:r>
                      <a:r>
                        <a:rPr kumimoji="1" lang="ja-JP" altLang="en-US" b="1" dirty="0">
                          <a:solidFill>
                            <a:srgbClr val="FF0000"/>
                          </a:solidFill>
                        </a:rPr>
                        <a:t>年保守）</a:t>
                      </a:r>
                    </a:p>
                  </a:txBody>
                  <a:tcPr/>
                </a:tc>
                <a:tc>
                  <a:txBody>
                    <a:bodyPr/>
                    <a:lstStyle/>
                    <a:p>
                      <a:pPr algn="r"/>
                      <a:r>
                        <a:rPr kumimoji="1" lang="en-US" altLang="ja-JP" dirty="0"/>
                        <a:t>1,770,000</a:t>
                      </a:r>
                      <a:r>
                        <a:rPr kumimoji="1" lang="ja-JP" altLang="en-US" dirty="0"/>
                        <a:t>円</a:t>
                      </a:r>
                      <a:br>
                        <a:rPr kumimoji="1" lang="en-US" altLang="ja-JP" dirty="0"/>
                      </a:br>
                      <a:endParaRPr kumimoji="1" lang="ja-JP" altLang="en-US" dirty="0">
                        <a:solidFill>
                          <a:srgbClr val="FF0000"/>
                        </a:solidFill>
                      </a:endParaRPr>
                    </a:p>
                  </a:txBody>
                  <a:tcPr/>
                </a:tc>
                <a:extLst>
                  <a:ext uri="{0D108BD9-81ED-4DB2-BD59-A6C34878D82A}">
                    <a16:rowId xmlns:a16="http://schemas.microsoft.com/office/drawing/2014/main" val="2392256369"/>
                  </a:ext>
                </a:extLst>
              </a:tr>
            </a:tbl>
          </a:graphicData>
        </a:graphic>
      </p:graphicFrame>
      <p:sp>
        <p:nvSpPr>
          <p:cNvPr id="8" name="テキスト ボックス 7">
            <a:extLst>
              <a:ext uri="{FF2B5EF4-FFF2-40B4-BE49-F238E27FC236}">
                <a16:creationId xmlns:a16="http://schemas.microsoft.com/office/drawing/2014/main" id="{054F6C11-ED61-1237-1DD2-F19C1474CD20}"/>
              </a:ext>
            </a:extLst>
          </p:cNvPr>
          <p:cNvSpPr txBox="1"/>
          <p:nvPr/>
        </p:nvSpPr>
        <p:spPr>
          <a:xfrm>
            <a:off x="1079500" y="5793397"/>
            <a:ext cx="10325100" cy="646331"/>
          </a:xfrm>
          <a:prstGeom prst="rect">
            <a:avLst/>
          </a:prstGeom>
          <a:noFill/>
        </p:spPr>
        <p:txBody>
          <a:bodyPr wrap="square" rtlCol="0">
            <a:spAutoFit/>
          </a:bodyPr>
          <a:lstStyle/>
          <a:p>
            <a:r>
              <a:rPr kumimoji="1" lang="en-US" altLang="ja-JP" dirty="0"/>
              <a:t>※</a:t>
            </a:r>
            <a:r>
              <a:rPr kumimoji="1" lang="ja-JP" altLang="en-US" dirty="0"/>
              <a:t>１　①～③いずれも</a:t>
            </a:r>
            <a:r>
              <a:rPr kumimoji="1" lang="en-US" altLang="ja-JP" dirty="0"/>
              <a:t>PC</a:t>
            </a:r>
            <a:r>
              <a:rPr kumimoji="1" lang="ja-JP" altLang="en-US" dirty="0"/>
              <a:t>本体およびソフトウエア費用は含んでおりません</a:t>
            </a:r>
            <a:endParaRPr kumimoji="1" lang="en-US" altLang="ja-JP" dirty="0"/>
          </a:p>
          <a:p>
            <a:r>
              <a:rPr kumimoji="1" lang="en-US" altLang="ja-JP" dirty="0"/>
              <a:t>※</a:t>
            </a:r>
            <a:r>
              <a:rPr kumimoji="1" lang="ja-JP" altLang="en-US" dirty="0"/>
              <a:t>２　③はゲート本体、取付治具および電源工事</a:t>
            </a:r>
            <a:r>
              <a:rPr lang="ja-JP" altLang="en-US" dirty="0"/>
              <a:t>を</a:t>
            </a:r>
            <a:r>
              <a:rPr kumimoji="1" lang="ja-JP" altLang="en-US" dirty="0"/>
              <a:t>含む設置工事費用は含まれておりません</a:t>
            </a:r>
          </a:p>
        </p:txBody>
      </p:sp>
      <p:sp>
        <p:nvSpPr>
          <p:cNvPr id="2" name="テキスト ボックス 1">
            <a:extLst>
              <a:ext uri="{FF2B5EF4-FFF2-40B4-BE49-F238E27FC236}">
                <a16:creationId xmlns:a16="http://schemas.microsoft.com/office/drawing/2014/main" id="{94A8C893-36B3-0214-269A-596B5A4CF90B}"/>
              </a:ext>
            </a:extLst>
          </p:cNvPr>
          <p:cNvSpPr txBox="1"/>
          <p:nvPr/>
        </p:nvSpPr>
        <p:spPr>
          <a:xfrm>
            <a:off x="7256206" y="6394049"/>
            <a:ext cx="4747314" cy="246221"/>
          </a:xfrm>
          <a:prstGeom prst="rect">
            <a:avLst/>
          </a:prstGeom>
          <a:noFill/>
        </p:spPr>
        <p:txBody>
          <a:bodyPr wrap="square" rtlCol="0">
            <a:spAutoFit/>
          </a:bodyPr>
          <a:lstStyle/>
          <a:p>
            <a:r>
              <a:rPr kumimoji="1" lang="ja-JP" altLang="en-US" sz="1000" dirty="0">
                <a:latin typeface="Meiryo UI" panose="020B0604030504040204" pitchFamily="50" charset="-128"/>
                <a:ea typeface="Meiryo UI" panose="020B0604030504040204" pitchFamily="50" charset="-128"/>
              </a:rPr>
              <a:t>ホッコー株式会社様</a:t>
            </a:r>
            <a:r>
              <a:rPr kumimoji="1" lang="en-US" altLang="ja-JP" sz="1000" dirty="0">
                <a:latin typeface="Meiryo UI" panose="020B0604030504040204" pitchFamily="50" charset="-128"/>
                <a:ea typeface="Meiryo UI" panose="020B0604030504040204" pitchFamily="50" charset="-128"/>
              </a:rPr>
              <a:t>_</a:t>
            </a:r>
            <a:r>
              <a:rPr kumimoji="1" lang="ja-JP" altLang="en-US" sz="1000" dirty="0">
                <a:latin typeface="Meiryo UI" panose="020B0604030504040204" pitchFamily="50" charset="-128"/>
                <a:ea typeface="Meiryo UI" panose="020B0604030504040204" pitchFamily="50" charset="-128"/>
              </a:rPr>
              <a:t>製品入荷処理の負担軽減に係るご提案</a:t>
            </a:r>
            <a:r>
              <a:rPr kumimoji="1" lang="en-US" altLang="ja-JP" sz="1000" dirty="0">
                <a:latin typeface="Meiryo UI" panose="020B0604030504040204" pitchFamily="50" charset="-128"/>
                <a:ea typeface="Meiryo UI" panose="020B0604030504040204" pitchFamily="50" charset="-128"/>
              </a:rPr>
              <a:t>_</a:t>
            </a:r>
            <a:r>
              <a:rPr kumimoji="1" lang="ja-JP" altLang="en-US" sz="1000" dirty="0">
                <a:latin typeface="Meiryo UI" panose="020B0604030504040204" pitchFamily="50" charset="-128"/>
                <a:ea typeface="Meiryo UI" panose="020B0604030504040204" pitchFamily="50" charset="-128"/>
              </a:rPr>
              <a:t>小林クリエイト</a:t>
            </a:r>
            <a:r>
              <a:rPr kumimoji="1" lang="en-US" altLang="ja-JP" sz="1000" dirty="0">
                <a:latin typeface="Meiryo UI" panose="020B0604030504040204" pitchFamily="50" charset="-128"/>
                <a:ea typeface="Meiryo UI" panose="020B0604030504040204" pitchFamily="50" charset="-128"/>
              </a:rPr>
              <a:t>20241018</a:t>
            </a:r>
            <a:endParaRPr kumimoji="1" lang="ja-JP" altLang="en-US" sz="1100" dirty="0"/>
          </a:p>
        </p:txBody>
      </p:sp>
      <p:sp>
        <p:nvSpPr>
          <p:cNvPr id="10" name="テキスト ボックス 9">
            <a:extLst>
              <a:ext uri="{FF2B5EF4-FFF2-40B4-BE49-F238E27FC236}">
                <a16:creationId xmlns:a16="http://schemas.microsoft.com/office/drawing/2014/main" id="{14143116-E1CF-C758-553A-CF227A443C19}"/>
              </a:ext>
            </a:extLst>
          </p:cNvPr>
          <p:cNvSpPr txBox="1"/>
          <p:nvPr/>
        </p:nvSpPr>
        <p:spPr>
          <a:xfrm>
            <a:off x="11324304" y="6132438"/>
            <a:ext cx="796413" cy="261610"/>
          </a:xfrm>
          <a:prstGeom prst="rect">
            <a:avLst/>
          </a:prstGeom>
          <a:noFill/>
        </p:spPr>
        <p:txBody>
          <a:bodyPr wrap="square" rtlCol="0">
            <a:spAutoFit/>
          </a:bodyPr>
          <a:lstStyle/>
          <a:p>
            <a:pPr algn="r"/>
            <a:r>
              <a:rPr kumimoji="1" lang="en-US" altLang="ja-JP" sz="1100" dirty="0"/>
              <a:t>Page:6/6</a:t>
            </a:r>
            <a:endParaRPr kumimoji="1" lang="ja-JP" altLang="en-US" sz="1100" dirty="0"/>
          </a:p>
        </p:txBody>
      </p:sp>
    </p:spTree>
    <p:extLst>
      <p:ext uri="{BB962C8B-B14F-4D97-AF65-F5344CB8AC3E}">
        <p14:creationId xmlns:p14="http://schemas.microsoft.com/office/powerpoint/2010/main" val="310121004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502</TotalTime>
  <Words>622</Words>
  <Application>Microsoft Office PowerPoint</Application>
  <PresentationFormat>ワイド画面</PresentationFormat>
  <Paragraphs>87</Paragraphs>
  <Slides>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小西智文</dc:creator>
  <cp:lastModifiedBy>小西智文</cp:lastModifiedBy>
  <cp:revision>24</cp:revision>
  <dcterms:created xsi:type="dcterms:W3CDTF">2024-09-27T01:18:31Z</dcterms:created>
  <dcterms:modified xsi:type="dcterms:W3CDTF">2024-10-14T23:13:26Z</dcterms:modified>
</cp:coreProperties>
</file>