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75B07-1E0D-4C4E-9346-E7C0FB4B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6B5C22-A3C5-494D-B30C-45596154F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30AE5-C2A9-40B9-B6BF-91F51C3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F1096-B380-44D0-B077-462E15F7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B599F5-0FDC-461A-9C17-19AE39AA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21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6334C-790F-4EED-AEF1-07710028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5998CB-1E28-4964-9608-8BFC7AD77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B0C59-5F0A-440D-87C3-BBCBE094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5A423C-EA13-471F-9544-F0C91408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31D3D-A84F-4924-B795-6B5137A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81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442A68-77E4-46F9-9DB8-8C556686E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F7140F-6DB8-4FE8-8FB1-686C92DD4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E512F-0298-42DE-9068-701480AB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D33A0-483E-4B70-B9FD-96693CD7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F486E-A88E-4328-A09B-A40AC8D6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2D224-EFD3-49D9-B335-7F734DCE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6134D-D571-42C3-B17D-8A3D70EF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7E818-5481-4269-917F-2C5217F0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AF3D3-EC48-4FC0-AB23-CDE11D5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1097BB-93B2-4F5F-81FA-2EA6016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1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02B35-CEB0-4A6D-A2BF-89254F0D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68211-1A44-4278-89F4-03D37FAD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54637-01E0-49CA-92B7-236AC607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6EC68-BC2D-4C82-930D-BFF53A8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72D115-CAA9-49D9-914F-878AAD4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78B3C-5CC0-4515-A15B-CAAEB01A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6357E4-CFFB-4FE6-A467-7F1E4896F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43C26A-91F8-4B67-A41A-3661E614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F9C093-5512-49D1-A2C3-99F75695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484A6F-BAA7-49B7-BE3B-E4088E4C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D52103-3BFE-4C3D-8921-CB860A37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5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11979-473F-4EC3-B780-3234E23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EDC070-3BB4-4536-A7D0-265CF6617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3686E6-4FAB-4BA6-BB16-5149C8F0A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42C619-0110-4B19-B263-058F67019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048B2F-2B3E-4AC9-B278-95F025563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462CC8-BE9A-4D06-8958-5548145E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86BFCE-A33F-4B4F-978E-4689B51F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168D6A-E75D-4F81-8BFE-D04B0F0A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61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933E5-5D4C-40BA-98AF-7C7B8DC2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769785-5322-4272-A8E2-6EE035CF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8DABC-9F45-44A8-9178-6B7DFF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9532D0-9297-49BD-8BF8-0E972CC6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5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F2475B-3D24-4DA4-95E8-7CB6544C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C13CAE-7F3A-4DAF-864D-B00D75D3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EF9DF1-1D0F-42C1-B4EC-F3BB1DE1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39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F18CE-0559-43AD-BA28-21AAADC0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736665-27BF-41B2-A74C-A0722B2C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EFD41-BADA-4103-BCB4-49B2BEBF3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9D7A9A-270D-4695-B4E4-20744B96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9834B-DD6C-495F-9166-FC9A9197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BD734E-7D1B-42E5-88CC-A9FD615C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6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E6664-7A2E-4ED1-9B3E-E0F1FFE8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BDA059-2EB2-4D91-8098-63ADA1167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432F74-1C49-4D13-8CF4-91D6FD780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752F0-0932-4C15-AF4A-422DD411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A211EE-EAEF-42B7-801A-436B2BF8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30453-E043-403C-B0A6-FAEDD3E1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8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70A02A-105F-44E9-B44B-8AC4C3CC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9B9920-862A-4FE2-9F2D-56EBB6957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016AE-EB63-4DEC-BAB1-31406FC5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FFD8-F810-45A3-9305-3CFB2DCD6C5E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DF664F-4938-44D6-B78D-BBB364A54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4F9F5-06FF-4D85-A172-6A67888F0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111B-7435-45BA-80DC-DDB1AFBD9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9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498378-D097-41C1-A9FF-1C4AD4012FB2}"/>
              </a:ext>
            </a:extLst>
          </p:cNvPr>
          <p:cNvSpPr txBox="1"/>
          <p:nvPr/>
        </p:nvSpPr>
        <p:spPr>
          <a:xfrm>
            <a:off x="1795976" y="1200452"/>
            <a:ext cx="5045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・新素材の開発</a:t>
            </a:r>
            <a:endParaRPr kumimoji="1" lang="en-US" altLang="ja-JP" sz="2400" dirty="0"/>
          </a:p>
          <a:p>
            <a:r>
              <a:rPr lang="ja-JP" altLang="en-US" sz="2400" dirty="0"/>
              <a:t>・低価格高品質</a:t>
            </a:r>
            <a:endParaRPr lang="en-US" altLang="ja-JP" sz="2400" dirty="0"/>
          </a:p>
          <a:p>
            <a:r>
              <a:rPr kumimoji="1" lang="ja-JP" altLang="en-US" sz="2400" dirty="0"/>
              <a:t>・フリースの人気による知名度</a:t>
            </a:r>
            <a:endParaRPr kumimoji="1" lang="en-US" altLang="ja-JP" sz="2400" dirty="0"/>
          </a:p>
          <a:p>
            <a:r>
              <a:rPr lang="ja-JP" altLang="en-US" sz="2400" dirty="0"/>
              <a:t>・全国展開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SPA</a:t>
            </a:r>
            <a:r>
              <a:rPr kumimoji="1" lang="ja-JP" altLang="en-US" sz="2400" dirty="0"/>
              <a:t>業態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F3F16B-F63F-458D-BCF8-DC6914B7CC62}"/>
              </a:ext>
            </a:extLst>
          </p:cNvPr>
          <p:cNvSpPr txBox="1"/>
          <p:nvPr/>
        </p:nvSpPr>
        <p:spPr>
          <a:xfrm>
            <a:off x="1795976" y="4105884"/>
            <a:ext cx="5045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・文化の違いによる海外展開の陰り</a:t>
            </a:r>
            <a:endParaRPr lang="en-US" altLang="ja-JP" sz="2400" dirty="0"/>
          </a:p>
          <a:p>
            <a:r>
              <a:rPr lang="ja-JP" altLang="en-US" sz="2400" dirty="0"/>
              <a:t>・関東地方への出店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7C8713-737B-4A9C-869B-A3D585995FF5}"/>
              </a:ext>
            </a:extLst>
          </p:cNvPr>
          <p:cNvSpPr txBox="1"/>
          <p:nvPr/>
        </p:nvSpPr>
        <p:spPr>
          <a:xfrm>
            <a:off x="6841588" y="1158248"/>
            <a:ext cx="504561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・大量に同じ型の製品を製造することによる飽和。</a:t>
            </a:r>
            <a:r>
              <a:rPr lang="en-US" altLang="ja-JP" sz="2400" dirty="0"/>
              <a:t>(</a:t>
            </a:r>
            <a:r>
              <a:rPr lang="ja-JP" altLang="en-US" sz="2400" dirty="0"/>
              <a:t>顧客はほかの人と服が被ることを嫌がる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・売れ残りによる在庫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6F0E1E-E892-4F76-AF5F-94C16A267BBA}"/>
              </a:ext>
            </a:extLst>
          </p:cNvPr>
          <p:cNvSpPr txBox="1"/>
          <p:nvPr/>
        </p:nvSpPr>
        <p:spPr>
          <a:xfrm>
            <a:off x="6841588" y="4084767"/>
            <a:ext cx="504561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・百貨店衣料品の高品質高価格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GMS</a:t>
            </a:r>
            <a:r>
              <a:rPr kumimoji="1" lang="ja-JP" altLang="en-US" sz="2400" dirty="0"/>
              <a:t>の衣料品</a:t>
            </a:r>
            <a:endParaRPr kumimoji="1" lang="en-US" altLang="ja-JP" sz="2400" dirty="0"/>
          </a:p>
          <a:p>
            <a:r>
              <a:rPr lang="ja-JP" altLang="en-US" sz="2400" dirty="0"/>
              <a:t>・海外のカジュアルファッションブランド</a:t>
            </a:r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7C199CD-B03F-4C2F-BE84-4EBA902EA058}"/>
              </a:ext>
            </a:extLst>
          </p:cNvPr>
          <p:cNvSpPr/>
          <p:nvPr/>
        </p:nvSpPr>
        <p:spPr>
          <a:xfrm>
            <a:off x="450166" y="1144180"/>
            <a:ext cx="956603" cy="2710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4000" b="1" dirty="0"/>
              <a:t>強み</a:t>
            </a:r>
            <a:endParaRPr kumimoji="1" lang="ja-JP" altLang="en-US" sz="40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FC9E7C5-0DF8-4AC5-AE31-EFB8F8AEF70C}"/>
              </a:ext>
            </a:extLst>
          </p:cNvPr>
          <p:cNvSpPr>
            <a:spLocks noChangeAspect="1"/>
          </p:cNvSpPr>
          <p:nvPr/>
        </p:nvSpPr>
        <p:spPr>
          <a:xfrm>
            <a:off x="450165" y="4161700"/>
            <a:ext cx="956603" cy="2710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4000" b="1" dirty="0"/>
              <a:t>弱み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68581F-3FBB-4B9B-A64A-5D303A7375AB}"/>
              </a:ext>
            </a:extLst>
          </p:cNvPr>
          <p:cNvSpPr/>
          <p:nvPr/>
        </p:nvSpPr>
        <p:spPr>
          <a:xfrm rot="16200000">
            <a:off x="3840480" y="-790713"/>
            <a:ext cx="956603" cy="285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4000" b="1" dirty="0"/>
              <a:t>プラス要素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3A16A55-48D1-4359-8A99-CE5C30C7DFDE}"/>
              </a:ext>
            </a:extLst>
          </p:cNvPr>
          <p:cNvSpPr/>
          <p:nvPr/>
        </p:nvSpPr>
        <p:spPr>
          <a:xfrm rot="16200000">
            <a:off x="8886093" y="-791876"/>
            <a:ext cx="956603" cy="285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3200" b="1" dirty="0"/>
              <a:t>マイナス要素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162874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9B93BF3-2E6B-4624-BDCD-3A2854484BED}"/>
              </a:ext>
            </a:extLst>
          </p:cNvPr>
          <p:cNvGrpSpPr/>
          <p:nvPr/>
        </p:nvGrpSpPr>
        <p:grpSpPr>
          <a:xfrm>
            <a:off x="168812" y="87923"/>
            <a:ext cx="11521440" cy="1547446"/>
            <a:chOff x="182880" y="140677"/>
            <a:chExt cx="11521440" cy="1547446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6C7E968-D49A-4DA4-840D-B1DC8C8D1963}"/>
                </a:ext>
              </a:extLst>
            </p:cNvPr>
            <p:cNvSpPr txBox="1"/>
            <p:nvPr/>
          </p:nvSpPr>
          <p:spPr>
            <a:xfrm>
              <a:off x="2616591" y="140677"/>
              <a:ext cx="9087729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・第二次小泉政権発足</a:t>
              </a:r>
              <a:endParaRPr kumimoji="1" lang="en-US" altLang="ja-JP" dirty="0"/>
            </a:p>
            <a:p>
              <a:r>
                <a:rPr lang="ja-JP" altLang="en-US" dirty="0"/>
                <a:t>・特殊法人等整理合理化計画</a:t>
              </a:r>
              <a:r>
                <a:rPr lang="en-US" altLang="ja-JP" dirty="0"/>
                <a:t>(</a:t>
              </a:r>
              <a:r>
                <a:rPr lang="ja-JP" altLang="en-US" dirty="0"/>
                <a:t>道路関係四公団は</a:t>
              </a:r>
              <a:r>
                <a:rPr lang="en-US" altLang="ja-JP" dirty="0"/>
                <a:t>2005</a:t>
              </a:r>
              <a:r>
                <a:rPr lang="ja-JP" altLang="en-US" dirty="0"/>
                <a:t>年に６つの高速道路会社に民営化</a:t>
              </a:r>
              <a:r>
                <a:rPr lang="en-US" altLang="ja-JP" dirty="0"/>
                <a:t>)</a:t>
              </a:r>
            </a:p>
            <a:p>
              <a:r>
                <a:rPr lang="ja-JP" altLang="en-US" dirty="0"/>
                <a:t>・国庫補助負担金の廃止・縮減、国から地方への税源移譲、地方交付税の見直しを「三位一体」で進める「三位一体の改革」</a:t>
              </a:r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2A72AF3-710A-4DD5-BB1B-073AAD0E4C6F}"/>
                </a:ext>
              </a:extLst>
            </p:cNvPr>
            <p:cNvSpPr/>
            <p:nvPr/>
          </p:nvSpPr>
          <p:spPr>
            <a:xfrm>
              <a:off x="182880" y="140677"/>
              <a:ext cx="2278966" cy="1547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政治面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AA1FE15-6149-4090-AD8E-9B37138DE979}"/>
              </a:ext>
            </a:extLst>
          </p:cNvPr>
          <p:cNvGrpSpPr/>
          <p:nvPr/>
        </p:nvGrpSpPr>
        <p:grpSpPr>
          <a:xfrm>
            <a:off x="168812" y="1828800"/>
            <a:ext cx="11521440" cy="1754326"/>
            <a:chOff x="182880" y="140677"/>
            <a:chExt cx="11521440" cy="175432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42AB702-A660-4C13-BAEB-6162B8FC9F8A}"/>
                </a:ext>
              </a:extLst>
            </p:cNvPr>
            <p:cNvSpPr txBox="1"/>
            <p:nvPr/>
          </p:nvSpPr>
          <p:spPr>
            <a:xfrm>
              <a:off x="2616591" y="140677"/>
              <a:ext cx="9087729" cy="17543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・海外経済の回復</a:t>
              </a:r>
              <a:endParaRPr kumimoji="1" lang="en-US" altLang="ja-JP" dirty="0"/>
            </a:p>
            <a:p>
              <a:r>
                <a:rPr lang="ja-JP" altLang="en-US" dirty="0"/>
                <a:t>・国内でも、増資や消費の伸びによる経済回復</a:t>
              </a:r>
              <a:r>
                <a:rPr lang="en-US" altLang="ja-JP" dirty="0"/>
                <a:t>(2003</a:t>
              </a:r>
              <a:r>
                <a:rPr lang="ja-JP" altLang="en-US" dirty="0"/>
                <a:t>年度実質</a:t>
              </a:r>
              <a:r>
                <a:rPr lang="en-US" altLang="ja-JP" dirty="0"/>
                <a:t>GDP1.9%</a:t>
              </a:r>
              <a:r>
                <a:rPr lang="ja-JP" altLang="en-US" dirty="0"/>
                <a:t>増加</a:t>
              </a:r>
              <a:r>
                <a:rPr lang="en-US" altLang="ja-JP" dirty="0"/>
                <a:t>)</a:t>
              </a:r>
            </a:p>
            <a:p>
              <a:r>
                <a:rPr kumimoji="1" lang="ja-JP" altLang="en-US" dirty="0"/>
                <a:t>・失業率の低下による家計での消費の回復</a:t>
              </a:r>
              <a:endParaRPr kumimoji="1" lang="en-US" altLang="ja-JP" dirty="0"/>
            </a:p>
            <a:p>
              <a:r>
                <a:rPr lang="ja-JP" altLang="en-US" dirty="0"/>
                <a:t>・家計の所得は減少のまま</a:t>
              </a:r>
              <a:endParaRPr lang="en-US" altLang="ja-JP" dirty="0"/>
            </a:p>
            <a:p>
              <a:r>
                <a:rPr lang="ja-JP" altLang="en-US" dirty="0"/>
                <a:t>・輸出関連産業やＩＴ関連産業等を擁する地域の回復が盛んだが、産業集積のない地域では回復に遅れ</a:t>
              </a:r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DBF6CA5-5CC6-457F-902F-ABE82C47473A}"/>
                </a:ext>
              </a:extLst>
            </p:cNvPr>
            <p:cNvSpPr/>
            <p:nvPr/>
          </p:nvSpPr>
          <p:spPr>
            <a:xfrm>
              <a:off x="182880" y="140677"/>
              <a:ext cx="2278966" cy="1547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経済面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62861C8-472E-4F55-B170-7B6ACB3AEAD0}"/>
              </a:ext>
            </a:extLst>
          </p:cNvPr>
          <p:cNvGrpSpPr/>
          <p:nvPr/>
        </p:nvGrpSpPr>
        <p:grpSpPr>
          <a:xfrm>
            <a:off x="168812" y="3597813"/>
            <a:ext cx="11521440" cy="1547446"/>
            <a:chOff x="182880" y="140677"/>
            <a:chExt cx="11521440" cy="15474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09C6097-42EF-458B-A4BD-3D61345E8316}"/>
                </a:ext>
              </a:extLst>
            </p:cNvPr>
            <p:cNvSpPr txBox="1"/>
            <p:nvPr/>
          </p:nvSpPr>
          <p:spPr>
            <a:xfrm>
              <a:off x="2616591" y="154745"/>
              <a:ext cx="9087729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・総人口は</a:t>
              </a:r>
              <a:r>
                <a:rPr lang="en-US" altLang="ja-JP" dirty="0"/>
                <a:t>1</a:t>
              </a:r>
              <a:r>
                <a:rPr lang="ja-JP" altLang="en-US" dirty="0"/>
                <a:t>億</a:t>
              </a:r>
              <a:r>
                <a:rPr lang="en-US" altLang="ja-JP" dirty="0"/>
                <a:t>2761</a:t>
              </a:r>
              <a:r>
                <a:rPr lang="ja-JP" altLang="en-US" dirty="0"/>
                <a:t>万</a:t>
              </a:r>
              <a:r>
                <a:rPr lang="en-US" altLang="ja-JP" dirty="0"/>
                <a:t>9</a:t>
              </a:r>
              <a:r>
                <a:rPr lang="ja-JP" altLang="en-US" dirty="0"/>
                <a:t>千人</a:t>
              </a:r>
              <a:r>
                <a:rPr lang="en-US" altLang="ja-JP" dirty="0"/>
                <a:t>(</a:t>
              </a:r>
              <a:r>
                <a:rPr lang="ja-JP" altLang="en-US" dirty="0"/>
                <a:t>前年比</a:t>
              </a:r>
              <a:r>
                <a:rPr lang="en-US" altLang="ja-JP" dirty="0"/>
                <a:t>0.14%</a:t>
              </a:r>
              <a:r>
                <a:rPr lang="ja-JP" altLang="en-US" dirty="0"/>
                <a:t>増</a:t>
              </a:r>
              <a:r>
                <a:rPr lang="en-US" altLang="ja-JP" dirty="0"/>
                <a:t>)</a:t>
              </a:r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/>
                <a:t>0~14</a:t>
              </a:r>
              <a:r>
                <a:rPr kumimoji="1" lang="ja-JP" altLang="en-US" dirty="0"/>
                <a:t>歳、</a:t>
              </a:r>
              <a:r>
                <a:rPr kumimoji="1" lang="en-US" altLang="ja-JP" dirty="0"/>
                <a:t>15</a:t>
              </a:r>
              <a:r>
                <a:rPr kumimoji="1" lang="ja-JP" altLang="en-US" dirty="0"/>
                <a:t>歳</a:t>
              </a:r>
              <a:r>
                <a:rPr kumimoji="1" lang="en-US" altLang="ja-JP" dirty="0"/>
                <a:t>~65</a:t>
              </a:r>
              <a:r>
                <a:rPr kumimoji="1" lang="ja-JP" altLang="en-US" dirty="0"/>
                <a:t>歳人口は減少しているが</a:t>
              </a:r>
              <a:r>
                <a:rPr kumimoji="1" lang="en-US" altLang="ja-JP" dirty="0"/>
                <a:t>65</a:t>
              </a:r>
              <a:r>
                <a:rPr kumimoji="1" lang="ja-JP" altLang="en-US" dirty="0"/>
                <a:t>歳以上の人口は増加</a:t>
              </a:r>
              <a:endParaRPr kumimoji="1" lang="en-US" altLang="ja-JP" dirty="0"/>
            </a:p>
            <a:p>
              <a:r>
                <a:rPr kumimoji="1" lang="ja-JP" altLang="en-US" dirty="0"/>
                <a:t>・人口ピラミッドは釣り鐘型</a:t>
              </a:r>
              <a:endParaRPr kumimoji="1" lang="en-US" altLang="ja-JP" dirty="0"/>
            </a:p>
            <a:p>
              <a:r>
                <a:rPr lang="ja-JP" altLang="en-US" dirty="0"/>
                <a:t>・世界人口は</a:t>
              </a:r>
              <a:r>
                <a:rPr lang="en-US" altLang="ja-JP" dirty="0"/>
                <a:t>63</a:t>
              </a:r>
              <a:r>
                <a:rPr lang="ja-JP" altLang="en-US" dirty="0"/>
                <a:t>億人</a:t>
              </a:r>
              <a:endParaRPr lang="en-US" altLang="ja-JP" dirty="0"/>
            </a:p>
            <a:p>
              <a:endParaRPr kumimoji="1" lang="en-US" altLang="ja-JP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E74AC6D-6225-43A4-AF9A-07C62E0E7E7E}"/>
                </a:ext>
              </a:extLst>
            </p:cNvPr>
            <p:cNvSpPr/>
            <p:nvPr/>
          </p:nvSpPr>
          <p:spPr>
            <a:xfrm>
              <a:off x="182880" y="140677"/>
              <a:ext cx="2278966" cy="1547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社会面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966821B-921D-4F57-804E-37B2F0CA911F}"/>
              </a:ext>
            </a:extLst>
          </p:cNvPr>
          <p:cNvGrpSpPr/>
          <p:nvPr/>
        </p:nvGrpSpPr>
        <p:grpSpPr>
          <a:xfrm>
            <a:off x="168812" y="5310554"/>
            <a:ext cx="11521440" cy="1547446"/>
            <a:chOff x="30480" y="5158154"/>
            <a:chExt cx="11521440" cy="1547446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4599599-60D0-4890-A73D-053D588B534B}"/>
                </a:ext>
              </a:extLst>
            </p:cNvPr>
            <p:cNvSpPr txBox="1"/>
            <p:nvPr/>
          </p:nvSpPr>
          <p:spPr>
            <a:xfrm>
              <a:off x="2464191" y="5158154"/>
              <a:ext cx="9087729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・ヒートテックの発明</a:t>
              </a:r>
              <a:endParaRPr kumimoji="1" lang="en-US" altLang="ja-JP" dirty="0"/>
            </a:p>
            <a:p>
              <a:r>
                <a:rPr lang="ja-JP" altLang="en-US" dirty="0"/>
                <a:t>・国内インターネット利用者</a:t>
              </a:r>
              <a:r>
                <a:rPr lang="en-US" altLang="ja-JP" dirty="0"/>
                <a:t>7730</a:t>
              </a:r>
              <a:r>
                <a:rPr lang="ja-JP" altLang="en-US" dirty="0"/>
                <a:t>万人</a:t>
              </a:r>
              <a:r>
                <a:rPr lang="en-US" altLang="ja-JP" dirty="0"/>
                <a:t>(</a:t>
              </a:r>
              <a:r>
                <a:rPr lang="ja-JP" altLang="en-US" dirty="0"/>
                <a:t>人口普及率</a:t>
              </a:r>
              <a:r>
                <a:rPr lang="en-US" altLang="ja-JP" dirty="0"/>
                <a:t>60%)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lang="en-US" altLang="ja-JP" dirty="0"/>
            </a:p>
            <a:p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42A4D9F-EAB2-43D8-A7A9-EF8256DD10D0}"/>
                </a:ext>
              </a:extLst>
            </p:cNvPr>
            <p:cNvSpPr/>
            <p:nvPr/>
          </p:nvSpPr>
          <p:spPr>
            <a:xfrm>
              <a:off x="30480" y="5158154"/>
              <a:ext cx="2278966" cy="1547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技術面</a:t>
              </a: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88243FD-3A62-4C4D-9900-E53D14B4F6D2}"/>
              </a:ext>
            </a:extLst>
          </p:cNvPr>
          <p:cNvSpPr/>
          <p:nvPr/>
        </p:nvSpPr>
        <p:spPr>
          <a:xfrm>
            <a:off x="469561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87D3FA-C63F-474E-8FA2-0CEB5FB4E4E3}"/>
              </a:ext>
            </a:extLst>
          </p:cNvPr>
          <p:cNvSpPr/>
          <p:nvPr/>
        </p:nvSpPr>
        <p:spPr>
          <a:xfrm>
            <a:off x="469561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038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FD437D5-B52F-4749-AE69-FD775F790199}"/>
              </a:ext>
            </a:extLst>
          </p:cNvPr>
          <p:cNvCxnSpPr>
            <a:cxnSpLocks/>
          </p:cNvCxnSpPr>
          <p:nvPr/>
        </p:nvCxnSpPr>
        <p:spPr>
          <a:xfrm>
            <a:off x="365760" y="3429000"/>
            <a:ext cx="1146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6976F57-FEBE-4569-BD61-72CD731D956A}"/>
              </a:ext>
            </a:extLst>
          </p:cNvPr>
          <p:cNvCxnSpPr/>
          <p:nvPr/>
        </p:nvCxnSpPr>
        <p:spPr>
          <a:xfrm>
            <a:off x="6096000" y="520505"/>
            <a:ext cx="0" cy="580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239E9E-3A13-41FB-AB44-D10C0EBDE1ED}"/>
              </a:ext>
            </a:extLst>
          </p:cNvPr>
          <p:cNvSpPr txBox="1"/>
          <p:nvPr/>
        </p:nvSpPr>
        <p:spPr>
          <a:xfrm>
            <a:off x="5500468" y="56681"/>
            <a:ext cx="146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トレンド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B9C645-7408-48EA-AE83-E354F45FD24F}"/>
              </a:ext>
            </a:extLst>
          </p:cNvPr>
          <p:cNvSpPr txBox="1"/>
          <p:nvPr/>
        </p:nvSpPr>
        <p:spPr>
          <a:xfrm>
            <a:off x="5364492" y="6457890"/>
            <a:ext cx="146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ベーシック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0D5FCF-C414-4DF6-8EF4-429C8ACAB628}"/>
              </a:ext>
            </a:extLst>
          </p:cNvPr>
          <p:cNvSpPr txBox="1"/>
          <p:nvPr/>
        </p:nvSpPr>
        <p:spPr>
          <a:xfrm>
            <a:off x="91644" y="3020521"/>
            <a:ext cx="146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限定的</a:t>
            </a:r>
            <a:endParaRPr kumimoji="1" lang="ja-JP" altLang="en-US" sz="2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AF5675-3464-4E4B-86C6-EA7B27F63CF4}"/>
              </a:ext>
            </a:extLst>
          </p:cNvPr>
          <p:cNvSpPr/>
          <p:nvPr/>
        </p:nvSpPr>
        <p:spPr>
          <a:xfrm>
            <a:off x="11223193" y="299350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全世代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3A9BF80-411F-495F-8B14-83E5D60E4B9C}"/>
              </a:ext>
            </a:extLst>
          </p:cNvPr>
          <p:cNvSpPr/>
          <p:nvPr/>
        </p:nvSpPr>
        <p:spPr>
          <a:xfrm>
            <a:off x="9800498" y="5757637"/>
            <a:ext cx="2025743" cy="90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ユニクロ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B017023-7341-49FA-8199-7862E3FAD53A}"/>
              </a:ext>
            </a:extLst>
          </p:cNvPr>
          <p:cNvSpPr/>
          <p:nvPr/>
        </p:nvSpPr>
        <p:spPr>
          <a:xfrm>
            <a:off x="1861936" y="323114"/>
            <a:ext cx="2025743" cy="90030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ZARA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3E34C77-9928-4D27-B932-151F8E66B12C}"/>
              </a:ext>
            </a:extLst>
          </p:cNvPr>
          <p:cNvSpPr/>
          <p:nvPr/>
        </p:nvSpPr>
        <p:spPr>
          <a:xfrm>
            <a:off x="2812459" y="1524599"/>
            <a:ext cx="2025743" cy="90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しまむら</a:t>
            </a:r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3BDE4AA-B5D9-479E-8319-B2D7E3F8A0A8}"/>
              </a:ext>
            </a:extLst>
          </p:cNvPr>
          <p:cNvSpPr/>
          <p:nvPr/>
        </p:nvSpPr>
        <p:spPr>
          <a:xfrm>
            <a:off x="263210" y="970657"/>
            <a:ext cx="2025743" cy="90030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H&amp;M</a:t>
            </a:r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711CE20-C0FB-4105-A552-CA2328E8C0D9}"/>
              </a:ext>
            </a:extLst>
          </p:cNvPr>
          <p:cNvSpPr/>
          <p:nvPr/>
        </p:nvSpPr>
        <p:spPr>
          <a:xfrm>
            <a:off x="5814636" y="3485680"/>
            <a:ext cx="2025743" cy="900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無印良品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37C9EC0-1AE9-4B9C-A9BC-F379FCAC29D0}"/>
              </a:ext>
            </a:extLst>
          </p:cNvPr>
          <p:cNvSpPr/>
          <p:nvPr/>
        </p:nvSpPr>
        <p:spPr>
          <a:xfrm>
            <a:off x="3709182" y="2690447"/>
            <a:ext cx="4773636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ユニクロ←しまむら　無印良品</a:t>
            </a:r>
          </a:p>
        </p:txBody>
      </p:sp>
      <p:sp>
        <p:nvSpPr>
          <p:cNvPr id="4" name="吹き出し: 右矢印 3">
            <a:extLst>
              <a:ext uri="{FF2B5EF4-FFF2-40B4-BE49-F238E27FC236}">
                <a16:creationId xmlns:a16="http://schemas.microsoft.com/office/drawing/2014/main" id="{7F4792A3-A3CE-4D02-A9CD-E834FC61FABF}"/>
              </a:ext>
            </a:extLst>
          </p:cNvPr>
          <p:cNvSpPr/>
          <p:nvPr/>
        </p:nvSpPr>
        <p:spPr>
          <a:xfrm>
            <a:off x="323557" y="576775"/>
            <a:ext cx="3385625" cy="5725551"/>
          </a:xfrm>
          <a:prstGeom prst="righ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中国に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完全依存した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生産体制</a:t>
            </a:r>
          </a:p>
        </p:txBody>
      </p:sp>
      <p:sp>
        <p:nvSpPr>
          <p:cNvPr id="5" name="吹き出し: 下矢印 4">
            <a:extLst>
              <a:ext uri="{FF2B5EF4-FFF2-40B4-BE49-F238E27FC236}">
                <a16:creationId xmlns:a16="http://schemas.microsoft.com/office/drawing/2014/main" id="{E89774DD-6F74-4C7D-B01A-152CD26DBE85}"/>
              </a:ext>
            </a:extLst>
          </p:cNvPr>
          <p:cNvSpPr/>
          <p:nvPr/>
        </p:nvSpPr>
        <p:spPr>
          <a:xfrm>
            <a:off x="3193366" y="196948"/>
            <a:ext cx="5805270" cy="2504049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ZARA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H&amp;M</a:t>
            </a:r>
            <a:r>
              <a:rPr kumimoji="1" lang="ja-JP" altLang="en-US" sz="2400" dirty="0"/>
              <a:t>　アバクロ</a:t>
            </a:r>
          </a:p>
        </p:txBody>
      </p:sp>
      <p:sp>
        <p:nvSpPr>
          <p:cNvPr id="6" name="吹き出し: 左矢印 5">
            <a:extLst>
              <a:ext uri="{FF2B5EF4-FFF2-40B4-BE49-F238E27FC236}">
                <a16:creationId xmlns:a16="http://schemas.microsoft.com/office/drawing/2014/main" id="{5B6A89B1-4FA5-4D0B-BC92-1A515C34A673}"/>
              </a:ext>
            </a:extLst>
          </p:cNvPr>
          <p:cNvSpPr/>
          <p:nvPr/>
        </p:nvSpPr>
        <p:spPr>
          <a:xfrm>
            <a:off x="8482818" y="576775"/>
            <a:ext cx="3385625" cy="5725551"/>
          </a:xfrm>
          <a:prstGeom prst="lef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品質に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こだわらない</a:t>
            </a:r>
            <a:endParaRPr lang="en-US" altLang="ja-JP" sz="2400" dirty="0"/>
          </a:p>
          <a:p>
            <a:pPr algn="ctr"/>
            <a:r>
              <a:rPr lang="ja-JP" altLang="en-US" sz="2400" dirty="0"/>
              <a:t>消費者</a:t>
            </a:r>
            <a:endParaRPr kumimoji="1" lang="ja-JP" altLang="en-US" sz="2400" dirty="0"/>
          </a:p>
        </p:txBody>
      </p:sp>
      <p:sp>
        <p:nvSpPr>
          <p:cNvPr id="7" name="吹き出し: 上矢印 6">
            <a:extLst>
              <a:ext uri="{FF2B5EF4-FFF2-40B4-BE49-F238E27FC236}">
                <a16:creationId xmlns:a16="http://schemas.microsoft.com/office/drawing/2014/main" id="{1AE5EE2A-0AEA-4386-9AE6-335103BECEF9}"/>
              </a:ext>
            </a:extLst>
          </p:cNvPr>
          <p:cNvSpPr/>
          <p:nvPr/>
        </p:nvSpPr>
        <p:spPr>
          <a:xfrm>
            <a:off x="3193364" y="4185138"/>
            <a:ext cx="5805270" cy="2504049"/>
          </a:xfrm>
          <a:prstGeom prst="up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GMS</a:t>
            </a:r>
            <a:r>
              <a:rPr kumimoji="1" lang="ja-JP" altLang="en-US" sz="2400" dirty="0"/>
              <a:t>の衣料品</a:t>
            </a:r>
          </a:p>
        </p:txBody>
      </p:sp>
    </p:spTree>
    <p:extLst>
      <p:ext uri="{BB962C8B-B14F-4D97-AF65-F5344CB8AC3E}">
        <p14:creationId xmlns:p14="http://schemas.microsoft.com/office/powerpoint/2010/main" val="263692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37C9EC0-1AE9-4B9C-A9BC-F379FCAC29D0}"/>
              </a:ext>
            </a:extLst>
          </p:cNvPr>
          <p:cNvSpPr/>
          <p:nvPr/>
        </p:nvSpPr>
        <p:spPr>
          <a:xfrm>
            <a:off x="3924886" y="2690447"/>
            <a:ext cx="4375051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/>
              <a:t>　　ユニクロ←</a:t>
            </a:r>
          </a:p>
        </p:txBody>
      </p:sp>
      <p:sp>
        <p:nvSpPr>
          <p:cNvPr id="4" name="吹き出し: 右矢印 3">
            <a:extLst>
              <a:ext uri="{FF2B5EF4-FFF2-40B4-BE49-F238E27FC236}">
                <a16:creationId xmlns:a16="http://schemas.microsoft.com/office/drawing/2014/main" id="{7F4792A3-A3CE-4D02-A9CD-E834FC61FABF}"/>
              </a:ext>
            </a:extLst>
          </p:cNvPr>
          <p:cNvSpPr/>
          <p:nvPr/>
        </p:nvSpPr>
        <p:spPr>
          <a:xfrm>
            <a:off x="323557" y="576775"/>
            <a:ext cx="3385625" cy="5725551"/>
          </a:xfrm>
          <a:prstGeom prst="righ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中国に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完全依存した生産体制</a:t>
            </a:r>
            <a:endParaRPr kumimoji="1" lang="en-US" altLang="ja-JP" sz="2400" dirty="0"/>
          </a:p>
        </p:txBody>
      </p:sp>
      <p:sp>
        <p:nvSpPr>
          <p:cNvPr id="5" name="吹き出し: 下矢印 4">
            <a:extLst>
              <a:ext uri="{FF2B5EF4-FFF2-40B4-BE49-F238E27FC236}">
                <a16:creationId xmlns:a16="http://schemas.microsoft.com/office/drawing/2014/main" id="{E89774DD-6F74-4C7D-B01A-152CD26DBE85}"/>
              </a:ext>
            </a:extLst>
          </p:cNvPr>
          <p:cNvSpPr/>
          <p:nvPr/>
        </p:nvSpPr>
        <p:spPr>
          <a:xfrm>
            <a:off x="3193366" y="196948"/>
            <a:ext cx="5805270" cy="2504049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Amazon</a:t>
            </a:r>
            <a:r>
              <a:rPr kumimoji="1" lang="ja-JP" altLang="en-US" sz="2400" dirty="0"/>
              <a:t>などのインターネット通販</a:t>
            </a:r>
          </a:p>
        </p:txBody>
      </p:sp>
      <p:sp>
        <p:nvSpPr>
          <p:cNvPr id="6" name="吹き出し: 左矢印 5">
            <a:extLst>
              <a:ext uri="{FF2B5EF4-FFF2-40B4-BE49-F238E27FC236}">
                <a16:creationId xmlns:a16="http://schemas.microsoft.com/office/drawing/2014/main" id="{5B6A89B1-4FA5-4D0B-BC92-1A515C34A673}"/>
              </a:ext>
            </a:extLst>
          </p:cNvPr>
          <p:cNvSpPr/>
          <p:nvPr/>
        </p:nvSpPr>
        <p:spPr>
          <a:xfrm>
            <a:off x="8482818" y="576775"/>
            <a:ext cx="3385625" cy="5725551"/>
          </a:xfrm>
          <a:prstGeom prst="lef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・中国製への</a:t>
            </a:r>
            <a:endParaRPr lang="en-US" altLang="ja-JP" sz="2400" dirty="0"/>
          </a:p>
          <a:p>
            <a:pPr algn="ctr"/>
            <a:r>
              <a:rPr lang="ja-JP" altLang="en-US" sz="2400" dirty="0"/>
              <a:t>不信感</a:t>
            </a:r>
            <a:endParaRPr lang="en-US" altLang="ja-JP" sz="2400" dirty="0"/>
          </a:p>
          <a:p>
            <a:pPr algn="ctr"/>
            <a:r>
              <a:rPr lang="ja-JP" altLang="en-US" sz="2400" dirty="0"/>
              <a:t>・知名度の</a:t>
            </a:r>
            <a:endParaRPr lang="en-US" altLang="ja-JP" sz="2400" dirty="0"/>
          </a:p>
          <a:p>
            <a:pPr algn="ctr"/>
            <a:r>
              <a:rPr lang="ja-JP" altLang="en-US" sz="2400" dirty="0"/>
              <a:t>低さ</a:t>
            </a:r>
            <a:endParaRPr lang="en-US" altLang="ja-JP" sz="2400" dirty="0"/>
          </a:p>
        </p:txBody>
      </p:sp>
      <p:sp>
        <p:nvSpPr>
          <p:cNvPr id="7" name="吹き出し: 上矢印 6">
            <a:extLst>
              <a:ext uri="{FF2B5EF4-FFF2-40B4-BE49-F238E27FC236}">
                <a16:creationId xmlns:a16="http://schemas.microsoft.com/office/drawing/2014/main" id="{1AE5EE2A-0AEA-4386-9AE6-335103BECEF9}"/>
              </a:ext>
            </a:extLst>
          </p:cNvPr>
          <p:cNvSpPr/>
          <p:nvPr/>
        </p:nvSpPr>
        <p:spPr>
          <a:xfrm>
            <a:off x="3193364" y="4185138"/>
            <a:ext cx="5805270" cy="2504049"/>
          </a:xfrm>
          <a:prstGeom prst="up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・無名ブランド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・偽物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FE96DA-BA3E-4C18-A03F-73DEA6402CEA}"/>
              </a:ext>
            </a:extLst>
          </p:cNvPr>
          <p:cNvSpPr txBox="1"/>
          <p:nvPr/>
        </p:nvSpPr>
        <p:spPr>
          <a:xfrm>
            <a:off x="6208539" y="2842731"/>
            <a:ext cx="230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ZARA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H&amp;M</a:t>
            </a: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GAP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8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357</Words>
  <Application>Microsoft Office PowerPoint</Application>
  <PresentationFormat>ワイド画面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押切 里実(r201701889zh)</dc:creator>
  <cp:lastModifiedBy>押切 里実(r201701889zh)</cp:lastModifiedBy>
  <cp:revision>29</cp:revision>
  <dcterms:created xsi:type="dcterms:W3CDTF">2019-05-19T05:57:54Z</dcterms:created>
  <dcterms:modified xsi:type="dcterms:W3CDTF">2019-05-22T13:38:06Z</dcterms:modified>
</cp:coreProperties>
</file>