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5" r:id="rId10"/>
    <p:sldId id="264" r:id="rId11"/>
    <p:sldId id="268" r:id="rId12"/>
    <p:sldId id="269" r:id="rId13"/>
    <p:sldId id="270" r:id="rId14"/>
    <p:sldId id="271" r:id="rId15"/>
    <p:sldId id="272" r:id="rId16"/>
    <p:sldId id="275"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3" d="100"/>
          <a:sy n="73" d="100"/>
        </p:scale>
        <p:origin x="54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F8D8A58-6C9B-4933-936C-DB8902EA50AB}" type="datetimeFigureOut">
              <a:rPr kumimoji="1" lang="ja-JP" altLang="en-US" smtClean="0"/>
              <a:t>2020/1/19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7A2CCA93-E607-4029-B96D-D399C64EF915}" type="slidenum">
              <a:rPr kumimoji="1" lang="ja-JP" altLang="en-US" smtClean="0"/>
              <a:t>‹#›</a:t>
            </a:fld>
            <a:endParaRPr kumimoji="1" lang="ja-JP" altLang="en-US"/>
          </a:p>
        </p:txBody>
      </p:sp>
    </p:spTree>
    <p:extLst>
      <p:ext uri="{BB962C8B-B14F-4D97-AF65-F5344CB8AC3E}">
        <p14:creationId xmlns:p14="http://schemas.microsoft.com/office/powerpoint/2010/main" val="754229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F8D8A58-6C9B-4933-936C-DB8902EA50AB}" type="datetimeFigureOut">
              <a:rPr kumimoji="1" lang="ja-JP" altLang="en-US" smtClean="0"/>
              <a:t>2020/1/19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2CCA93-E607-4029-B96D-D399C64EF915}" type="slidenum">
              <a:rPr kumimoji="1" lang="ja-JP" altLang="en-US" smtClean="0"/>
              <a:t>‹#›</a:t>
            </a:fld>
            <a:endParaRPr kumimoji="1" lang="ja-JP" altLang="en-US"/>
          </a:p>
        </p:txBody>
      </p:sp>
    </p:spTree>
    <p:extLst>
      <p:ext uri="{BB962C8B-B14F-4D97-AF65-F5344CB8AC3E}">
        <p14:creationId xmlns:p14="http://schemas.microsoft.com/office/powerpoint/2010/main" val="157995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F8D8A58-6C9B-4933-936C-DB8902EA50AB}" type="datetimeFigureOut">
              <a:rPr kumimoji="1" lang="ja-JP" altLang="en-US" smtClean="0"/>
              <a:t>2020/1/19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2CCA93-E607-4029-B96D-D399C64EF915}" type="slidenum">
              <a:rPr kumimoji="1" lang="ja-JP" altLang="en-US" smtClean="0"/>
              <a:t>‹#›</a:t>
            </a:fld>
            <a:endParaRPr kumimoji="1" lang="ja-JP" altLang="en-US"/>
          </a:p>
        </p:txBody>
      </p:sp>
    </p:spTree>
    <p:extLst>
      <p:ext uri="{BB962C8B-B14F-4D97-AF65-F5344CB8AC3E}">
        <p14:creationId xmlns:p14="http://schemas.microsoft.com/office/powerpoint/2010/main" val="2373812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F8D8A58-6C9B-4933-936C-DB8902EA50AB}" type="datetimeFigureOut">
              <a:rPr kumimoji="1" lang="ja-JP" altLang="en-US" smtClean="0"/>
              <a:t>2020/1/19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2CCA93-E607-4029-B96D-D399C64EF915}" type="slidenum">
              <a:rPr kumimoji="1" lang="ja-JP" altLang="en-US" smtClean="0"/>
              <a:t>‹#›</a:t>
            </a:fld>
            <a:endParaRPr kumimoji="1" lang="ja-JP" altLang="en-US"/>
          </a:p>
        </p:txBody>
      </p:sp>
    </p:spTree>
    <p:extLst>
      <p:ext uri="{BB962C8B-B14F-4D97-AF65-F5344CB8AC3E}">
        <p14:creationId xmlns:p14="http://schemas.microsoft.com/office/powerpoint/2010/main" val="67174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EF8D8A58-6C9B-4933-936C-DB8902EA50AB}" type="datetimeFigureOut">
              <a:rPr kumimoji="1" lang="ja-JP" altLang="en-US" smtClean="0"/>
              <a:t>2020/1/19</a:t>
            </a:fld>
            <a:endParaRPr kumimoji="1" lang="ja-JP" altLang="en-US"/>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kumimoji="1" lang="ja-JP"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A2CCA93-E607-4029-B96D-D399C64EF915}" type="slidenum">
              <a:rPr kumimoji="1" lang="ja-JP" altLang="en-US" smtClean="0"/>
              <a:t>‹#›</a:t>
            </a:fld>
            <a:endParaRPr kumimoji="1" lang="ja-JP" altLang="en-US"/>
          </a:p>
        </p:txBody>
      </p:sp>
    </p:spTree>
    <p:extLst>
      <p:ext uri="{BB962C8B-B14F-4D97-AF65-F5344CB8AC3E}">
        <p14:creationId xmlns:p14="http://schemas.microsoft.com/office/powerpoint/2010/main" val="117375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F8D8A58-6C9B-4933-936C-DB8902EA50AB}" type="datetimeFigureOut">
              <a:rPr kumimoji="1" lang="ja-JP" altLang="en-US" smtClean="0"/>
              <a:t>2020/1/19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2CCA93-E607-4029-B96D-D399C64EF915}" type="slidenum">
              <a:rPr kumimoji="1" lang="ja-JP" altLang="en-US" smtClean="0"/>
              <a:t>‹#›</a:t>
            </a:fld>
            <a:endParaRPr kumimoji="1" lang="ja-JP" altLang="en-US"/>
          </a:p>
        </p:txBody>
      </p:sp>
    </p:spTree>
    <p:extLst>
      <p:ext uri="{BB962C8B-B14F-4D97-AF65-F5344CB8AC3E}">
        <p14:creationId xmlns:p14="http://schemas.microsoft.com/office/powerpoint/2010/main" val="653979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F8D8A58-6C9B-4933-936C-DB8902EA50AB}" type="datetimeFigureOut">
              <a:rPr kumimoji="1" lang="ja-JP" altLang="en-US" smtClean="0"/>
              <a:t>2020/1/19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A2CCA93-E607-4029-B96D-D399C64EF915}" type="slidenum">
              <a:rPr kumimoji="1" lang="ja-JP" altLang="en-US" smtClean="0"/>
              <a:t>‹#›</a:t>
            </a:fld>
            <a:endParaRPr kumimoji="1" lang="ja-JP" altLang="en-US"/>
          </a:p>
        </p:txBody>
      </p:sp>
    </p:spTree>
    <p:extLst>
      <p:ext uri="{BB962C8B-B14F-4D97-AF65-F5344CB8AC3E}">
        <p14:creationId xmlns:p14="http://schemas.microsoft.com/office/powerpoint/2010/main" val="2565179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F8D8A58-6C9B-4933-936C-DB8902EA50AB}" type="datetimeFigureOut">
              <a:rPr kumimoji="1" lang="ja-JP" altLang="en-US" smtClean="0"/>
              <a:t>2020/1/19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A2CCA93-E607-4029-B96D-D399C64EF915}" type="slidenum">
              <a:rPr kumimoji="1" lang="ja-JP" altLang="en-US" smtClean="0"/>
              <a:t>‹#›</a:t>
            </a:fld>
            <a:endParaRPr kumimoji="1" lang="ja-JP" altLang="en-US"/>
          </a:p>
        </p:txBody>
      </p:sp>
    </p:spTree>
    <p:extLst>
      <p:ext uri="{BB962C8B-B14F-4D97-AF65-F5344CB8AC3E}">
        <p14:creationId xmlns:p14="http://schemas.microsoft.com/office/powerpoint/2010/main" val="1286683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8D8A58-6C9B-4933-936C-DB8902EA50AB}" type="datetimeFigureOut">
              <a:rPr kumimoji="1" lang="ja-JP" altLang="en-US" smtClean="0"/>
              <a:t>2020/1/19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A2CCA93-E607-4029-B96D-D399C64EF915}" type="slidenum">
              <a:rPr kumimoji="1" lang="ja-JP" altLang="en-US" smtClean="0"/>
              <a:t>‹#›</a:t>
            </a:fld>
            <a:endParaRPr kumimoji="1" lang="ja-JP" altLang="en-US"/>
          </a:p>
        </p:txBody>
      </p:sp>
    </p:spTree>
    <p:extLst>
      <p:ext uri="{BB962C8B-B14F-4D97-AF65-F5344CB8AC3E}">
        <p14:creationId xmlns:p14="http://schemas.microsoft.com/office/powerpoint/2010/main" val="3796699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ja-JP" altLang="en-US"/>
              <a:t>マスター タイトルの書式設定</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F8D8A58-6C9B-4933-936C-DB8902EA50AB}" type="datetimeFigureOut">
              <a:rPr kumimoji="1" lang="ja-JP" altLang="en-US" smtClean="0"/>
              <a:t>2020/1/19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A2CCA93-E607-4029-B96D-D399C64EF915}" type="slidenum">
              <a:rPr kumimoji="1" lang="ja-JP" altLang="en-US" smtClean="0"/>
              <a:t>‹#›</a:t>
            </a:fld>
            <a:endParaRPr kumimoji="1" lang="ja-JP" altLang="en-US"/>
          </a:p>
        </p:txBody>
      </p:sp>
    </p:spTree>
    <p:extLst>
      <p:ext uri="{BB962C8B-B14F-4D97-AF65-F5344CB8AC3E}">
        <p14:creationId xmlns:p14="http://schemas.microsoft.com/office/powerpoint/2010/main" val="1259501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EF8D8A58-6C9B-4933-936C-DB8902EA50AB}" type="datetimeFigureOut">
              <a:rPr kumimoji="1" lang="ja-JP" altLang="en-US" smtClean="0"/>
              <a:t>2020/1/19</a:t>
            </a:fld>
            <a:endParaRPr kumimoji="1" lang="ja-JP"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A2CCA93-E607-4029-B96D-D399C64EF915}" type="slidenum">
              <a:rPr kumimoji="1" lang="ja-JP" altLang="en-US" smtClean="0"/>
              <a:t>‹#›</a:t>
            </a:fld>
            <a:endParaRPr kumimoji="1" lang="ja-JP" altLang="en-US"/>
          </a:p>
        </p:txBody>
      </p:sp>
    </p:spTree>
    <p:extLst>
      <p:ext uri="{BB962C8B-B14F-4D97-AF65-F5344CB8AC3E}">
        <p14:creationId xmlns:p14="http://schemas.microsoft.com/office/powerpoint/2010/main" val="1936152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EF8D8A58-6C9B-4933-936C-DB8902EA50AB}" type="datetimeFigureOut">
              <a:rPr kumimoji="1" lang="ja-JP" altLang="en-US" smtClean="0"/>
              <a:t>2020/1/19</a:t>
            </a:fld>
            <a:endParaRPr kumimoji="1" lang="ja-JP"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kumimoji="1" lang="ja-JP"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A2CCA93-E607-4029-B96D-D399C64EF915}" type="slidenum">
              <a:rPr kumimoji="1" lang="ja-JP" altLang="en-US" smtClean="0"/>
              <a:t>‹#›</a:t>
            </a:fld>
            <a:endParaRPr kumimoji="1" lang="ja-JP" altLang="en-US"/>
          </a:p>
        </p:txBody>
      </p:sp>
    </p:spTree>
    <p:extLst>
      <p:ext uri="{BB962C8B-B14F-4D97-AF65-F5344CB8AC3E}">
        <p14:creationId xmlns:p14="http://schemas.microsoft.com/office/powerpoint/2010/main" val="293082862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kumimoji="1"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kumimoji="1"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kumimoji="1"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kumimoji="1"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kumimoji="1"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0.JP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76198A-FDD0-418F-9848-671B08E7AEC8}"/>
              </a:ext>
            </a:extLst>
          </p:cNvPr>
          <p:cNvSpPr>
            <a:spLocks noGrp="1"/>
          </p:cNvSpPr>
          <p:nvPr>
            <p:ph type="ctrTitle"/>
          </p:nvPr>
        </p:nvSpPr>
        <p:spPr/>
        <p:txBody>
          <a:bodyPr/>
          <a:lstStyle/>
          <a:p>
            <a:r>
              <a:rPr kumimoji="1" lang="en-US" altLang="ja-JP" dirty="0"/>
              <a:t>1</a:t>
            </a:r>
            <a:r>
              <a:rPr kumimoji="1" lang="ja-JP" altLang="en-US" dirty="0"/>
              <a:t>年間のまとめ</a:t>
            </a:r>
          </a:p>
        </p:txBody>
      </p:sp>
      <p:sp>
        <p:nvSpPr>
          <p:cNvPr id="3" name="字幕 2">
            <a:extLst>
              <a:ext uri="{FF2B5EF4-FFF2-40B4-BE49-F238E27FC236}">
                <a16:creationId xmlns:a16="http://schemas.microsoft.com/office/drawing/2014/main" id="{F4A58D60-FB78-453B-A726-BD2FB0DC4B66}"/>
              </a:ext>
            </a:extLst>
          </p:cNvPr>
          <p:cNvSpPr>
            <a:spLocks noGrp="1"/>
          </p:cNvSpPr>
          <p:nvPr>
            <p:ph type="subTitle" idx="1"/>
          </p:nvPr>
        </p:nvSpPr>
        <p:spPr/>
        <p:txBody>
          <a:bodyPr/>
          <a:lstStyle/>
          <a:p>
            <a:r>
              <a:rPr kumimoji="1" lang="ja-JP" altLang="en-US" dirty="0"/>
              <a:t>２０１７０１８８９　押切里実</a:t>
            </a:r>
          </a:p>
        </p:txBody>
      </p:sp>
    </p:spTree>
    <p:extLst>
      <p:ext uri="{BB962C8B-B14F-4D97-AF65-F5344CB8AC3E}">
        <p14:creationId xmlns:p14="http://schemas.microsoft.com/office/powerpoint/2010/main" val="312191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5C664-105B-4C75-8843-1B1E22BF91EF}"/>
              </a:ext>
            </a:extLst>
          </p:cNvPr>
          <p:cNvSpPr>
            <a:spLocks noGrp="1"/>
          </p:cNvSpPr>
          <p:nvPr>
            <p:ph type="title"/>
          </p:nvPr>
        </p:nvSpPr>
        <p:spPr>
          <a:xfrm>
            <a:off x="1069848" y="484632"/>
            <a:ext cx="10058400" cy="1609344"/>
          </a:xfrm>
        </p:spPr>
        <p:txBody>
          <a:bodyPr>
            <a:normAutofit/>
          </a:bodyPr>
          <a:lstStyle/>
          <a:p>
            <a:r>
              <a:rPr lang="ja-JP" altLang="en-US" dirty="0"/>
              <a:t>鱗</a:t>
            </a:r>
            <a:endParaRPr kumimoji="1" lang="ja-JP" altLang="en-US" dirty="0"/>
          </a:p>
        </p:txBody>
      </p:sp>
      <p:sp>
        <p:nvSpPr>
          <p:cNvPr id="9" name="Content Placeholder 8">
            <a:extLst>
              <a:ext uri="{FF2B5EF4-FFF2-40B4-BE49-F238E27FC236}">
                <a16:creationId xmlns:a16="http://schemas.microsoft.com/office/drawing/2014/main" id="{0EE8567F-25D6-4247-80CE-538C0B1B1D20}"/>
              </a:ext>
            </a:extLst>
          </p:cNvPr>
          <p:cNvSpPr>
            <a:spLocks noGrp="1"/>
          </p:cNvSpPr>
          <p:nvPr>
            <p:ph idx="1"/>
          </p:nvPr>
        </p:nvSpPr>
        <p:spPr>
          <a:xfrm>
            <a:off x="1069848" y="2121408"/>
            <a:ext cx="4759452" cy="4050792"/>
          </a:xfrm>
        </p:spPr>
        <p:txBody>
          <a:bodyPr>
            <a:normAutofit/>
          </a:bodyPr>
          <a:lstStyle/>
          <a:p>
            <a:r>
              <a:rPr lang="ja-JP" altLang="en-US" sz="2800" dirty="0"/>
              <a:t>夏休みの展示に向けて作った作品</a:t>
            </a:r>
            <a:endParaRPr lang="en-US" altLang="ja-JP" sz="2800" dirty="0"/>
          </a:p>
          <a:p>
            <a:r>
              <a:rPr lang="ja-JP" altLang="en-US" sz="2800" dirty="0"/>
              <a:t>白い壁に赤が映えるように、赤とオレンジとラメの赤のオーガンジーで作成。</a:t>
            </a:r>
            <a:endParaRPr lang="en-US" altLang="ja-JP" sz="2800" dirty="0"/>
          </a:p>
          <a:p>
            <a:r>
              <a:rPr lang="ja-JP" altLang="en-US" sz="2800" dirty="0"/>
              <a:t>作りながら壊れる</a:t>
            </a:r>
            <a:endParaRPr lang="en-US" altLang="ja-JP" sz="2800" dirty="0"/>
          </a:p>
          <a:p>
            <a:r>
              <a:rPr lang="ja-JP" altLang="en-US" sz="2800" dirty="0"/>
              <a:t>この研究のきっかけ</a:t>
            </a:r>
            <a:endParaRPr lang="en-US" sz="2800" dirty="0"/>
          </a:p>
        </p:txBody>
      </p:sp>
      <p:pic>
        <p:nvPicPr>
          <p:cNvPr id="5" name="コンテンツ プレースホルダー 4">
            <a:extLst>
              <a:ext uri="{FF2B5EF4-FFF2-40B4-BE49-F238E27FC236}">
                <a16:creationId xmlns:a16="http://schemas.microsoft.com/office/drawing/2014/main" id="{6270D7C5-F52A-46A4-9F9A-1F394F85B3EE}"/>
              </a:ext>
            </a:extLst>
          </p:cNvPr>
          <p:cNvPicPr>
            <a:picLocks noChangeAspect="1"/>
          </p:cNvPicPr>
          <p:nvPr/>
        </p:nvPicPr>
        <p:blipFill rotWithShape="1">
          <a:blip r:embed="rId2">
            <a:extLst>
              <a:ext uri="{28A0092B-C50C-407E-A947-70E740481C1C}">
                <a14:useLocalDpi xmlns:a14="http://schemas.microsoft.com/office/drawing/2010/main" val="0"/>
              </a:ext>
            </a:extLst>
          </a:blip>
          <a:srcRect l="10201" r="10358" b="-3"/>
          <a:stretch/>
        </p:blipFill>
        <p:spPr>
          <a:xfrm>
            <a:off x="6738485" y="1289304"/>
            <a:ext cx="4773168" cy="3980688"/>
          </a:xfrm>
          <a:prstGeom prst="rect">
            <a:avLst/>
          </a:prstGeom>
        </p:spPr>
      </p:pic>
    </p:spTree>
    <p:extLst>
      <p:ext uri="{BB962C8B-B14F-4D97-AF65-F5344CB8AC3E}">
        <p14:creationId xmlns:p14="http://schemas.microsoft.com/office/powerpoint/2010/main" val="2012214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269FC7-4F78-4756-84D6-54854C8BB3D6}"/>
              </a:ext>
            </a:extLst>
          </p:cNvPr>
          <p:cNvSpPr>
            <a:spLocks noGrp="1"/>
          </p:cNvSpPr>
          <p:nvPr>
            <p:ph type="title"/>
          </p:nvPr>
        </p:nvSpPr>
        <p:spPr>
          <a:xfrm>
            <a:off x="382280" y="484632"/>
            <a:ext cx="6743844" cy="1609344"/>
          </a:xfrm>
        </p:spPr>
        <p:txBody>
          <a:bodyPr>
            <a:normAutofit/>
          </a:bodyPr>
          <a:lstStyle/>
          <a:p>
            <a:r>
              <a:rPr kumimoji="1" lang="ja-JP" altLang="en-US" dirty="0"/>
              <a:t>山桜を見上げて</a:t>
            </a:r>
          </a:p>
        </p:txBody>
      </p:sp>
      <p:sp>
        <p:nvSpPr>
          <p:cNvPr id="9" name="Content Placeholder 8">
            <a:extLst>
              <a:ext uri="{FF2B5EF4-FFF2-40B4-BE49-F238E27FC236}">
                <a16:creationId xmlns:a16="http://schemas.microsoft.com/office/drawing/2014/main" id="{EC8689BB-E81A-4EDF-9D43-70EB70AA43A0}"/>
              </a:ext>
            </a:extLst>
          </p:cNvPr>
          <p:cNvSpPr>
            <a:spLocks noGrp="1"/>
          </p:cNvSpPr>
          <p:nvPr>
            <p:ph idx="1"/>
          </p:nvPr>
        </p:nvSpPr>
        <p:spPr>
          <a:xfrm>
            <a:off x="382279" y="2121408"/>
            <a:ext cx="6743845" cy="4050792"/>
          </a:xfrm>
        </p:spPr>
        <p:txBody>
          <a:bodyPr>
            <a:normAutofit lnSpcReduction="10000"/>
          </a:bodyPr>
          <a:lstStyle/>
          <a:p>
            <a:r>
              <a:rPr lang="ja-JP" altLang="en-US" sz="2800" dirty="0"/>
              <a:t>どうにか重なりの美を表現できないかと思って作った作品。</a:t>
            </a:r>
            <a:endParaRPr lang="en-US" altLang="ja-JP" sz="2800" dirty="0"/>
          </a:p>
          <a:p>
            <a:r>
              <a:rPr lang="ja-JP" altLang="en-US" sz="2800" dirty="0"/>
              <a:t>桜の向こうに葉っぱが見えるので山桜である。</a:t>
            </a:r>
            <a:endParaRPr lang="en-US" altLang="ja-JP" sz="2800" dirty="0"/>
          </a:p>
          <a:p>
            <a:r>
              <a:rPr lang="ja-JP" altLang="en-US" sz="2800" dirty="0"/>
              <a:t>これは比較的パーツが少ないため難易度低め。</a:t>
            </a:r>
            <a:endParaRPr lang="en-US" altLang="ja-JP" sz="2800" dirty="0"/>
          </a:p>
          <a:p>
            <a:r>
              <a:rPr lang="ja-JP" altLang="en-US" sz="2800" dirty="0"/>
              <a:t>レーザーカッターの中を一足早い桜吹雪が舞った。</a:t>
            </a:r>
            <a:endParaRPr lang="en-US" altLang="ja-JP" sz="2800" dirty="0"/>
          </a:p>
          <a:p>
            <a:r>
              <a:rPr lang="ja-JP" altLang="en-US" sz="2800" dirty="0"/>
              <a:t>花の切れ方が気に入っている。</a:t>
            </a:r>
            <a:endParaRPr lang="en-US" sz="2800" dirty="0"/>
          </a:p>
        </p:txBody>
      </p:sp>
      <p:pic>
        <p:nvPicPr>
          <p:cNvPr id="5" name="コンテンツ プレースホルダー 4" descr="衣料, ドレス, シャツ が含まれている画像&#10;&#10;自動的に生成された説明">
            <a:extLst>
              <a:ext uri="{FF2B5EF4-FFF2-40B4-BE49-F238E27FC236}">
                <a16:creationId xmlns:a16="http://schemas.microsoft.com/office/drawing/2014/main" id="{8EBF7023-CA6E-4F9D-B0BD-F06A59242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3460" y="678634"/>
            <a:ext cx="3369177" cy="5203362"/>
          </a:xfrm>
          <a:prstGeom prst="rect">
            <a:avLst/>
          </a:prstGeom>
        </p:spPr>
      </p:pic>
    </p:spTree>
    <p:extLst>
      <p:ext uri="{BB962C8B-B14F-4D97-AF65-F5344CB8AC3E}">
        <p14:creationId xmlns:p14="http://schemas.microsoft.com/office/powerpoint/2010/main" val="4253415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7747A2-FA78-42A1-B83B-AE3EAEE8C468}"/>
              </a:ext>
            </a:extLst>
          </p:cNvPr>
          <p:cNvSpPr>
            <a:spLocks noGrp="1"/>
          </p:cNvSpPr>
          <p:nvPr>
            <p:ph type="title"/>
          </p:nvPr>
        </p:nvSpPr>
        <p:spPr>
          <a:xfrm>
            <a:off x="382280" y="484632"/>
            <a:ext cx="6743844" cy="1609344"/>
          </a:xfrm>
        </p:spPr>
        <p:txBody>
          <a:bodyPr>
            <a:normAutofit/>
          </a:bodyPr>
          <a:lstStyle/>
          <a:p>
            <a:r>
              <a:rPr kumimoji="1" lang="ja-JP" altLang="en-US" dirty="0"/>
              <a:t>タンポポちゃん</a:t>
            </a:r>
          </a:p>
        </p:txBody>
      </p:sp>
      <p:sp>
        <p:nvSpPr>
          <p:cNvPr id="9" name="Content Placeholder 8">
            <a:extLst>
              <a:ext uri="{FF2B5EF4-FFF2-40B4-BE49-F238E27FC236}">
                <a16:creationId xmlns:a16="http://schemas.microsoft.com/office/drawing/2014/main" id="{0E8FD893-5106-4E41-B538-B147A248AF37}"/>
              </a:ext>
            </a:extLst>
          </p:cNvPr>
          <p:cNvSpPr>
            <a:spLocks noGrp="1"/>
          </p:cNvSpPr>
          <p:nvPr>
            <p:ph idx="1"/>
          </p:nvPr>
        </p:nvSpPr>
        <p:spPr>
          <a:xfrm>
            <a:off x="382279" y="2121408"/>
            <a:ext cx="6743845" cy="4050792"/>
          </a:xfrm>
        </p:spPr>
        <p:txBody>
          <a:bodyPr>
            <a:normAutofit/>
          </a:bodyPr>
          <a:lstStyle/>
          <a:p>
            <a:r>
              <a:rPr lang="ja-JP" altLang="en-US" sz="2800" dirty="0"/>
              <a:t>セットアップでの作品。</a:t>
            </a:r>
            <a:endParaRPr lang="en-US" altLang="ja-JP" sz="2800" dirty="0"/>
          </a:p>
          <a:p>
            <a:r>
              <a:rPr lang="ja-JP" altLang="en-US" sz="2800" dirty="0"/>
              <a:t>スカートの花柄がかわいい。</a:t>
            </a:r>
            <a:endParaRPr lang="en-US" altLang="ja-JP" sz="2800" dirty="0"/>
          </a:p>
          <a:p>
            <a:r>
              <a:rPr lang="ja-JP" altLang="en-US" sz="2800" dirty="0"/>
              <a:t>布の端をレースみたいにするのはかなりほかにも応用がききそう</a:t>
            </a:r>
            <a:endParaRPr lang="en-US" sz="2800" dirty="0"/>
          </a:p>
        </p:txBody>
      </p:sp>
      <p:pic>
        <p:nvPicPr>
          <p:cNvPr id="5" name="コンテンツ プレースホルダー 4" descr="衣料, イエロー, 立つ, シャツ が含まれている画像&#10;&#10;自動的に生成された説明">
            <a:extLst>
              <a:ext uri="{FF2B5EF4-FFF2-40B4-BE49-F238E27FC236}">
                <a16:creationId xmlns:a16="http://schemas.microsoft.com/office/drawing/2014/main" id="{CD594F7A-D41B-42DD-A30F-880FA089A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6862" y="153285"/>
            <a:ext cx="1949108" cy="4532811"/>
          </a:xfrm>
          <a:prstGeom prst="rect">
            <a:avLst/>
          </a:prstGeom>
        </p:spPr>
      </p:pic>
      <p:pic>
        <p:nvPicPr>
          <p:cNvPr id="7" name="図 6" descr="衣料, カーテン, イエロー, ドレス が含まれている画像&#10;&#10;自動的に生成された説明">
            <a:extLst>
              <a:ext uri="{FF2B5EF4-FFF2-40B4-BE49-F238E27FC236}">
                <a16:creationId xmlns:a16="http://schemas.microsoft.com/office/drawing/2014/main" id="{EEDD009C-B389-4C6C-BF8A-BC7B452BB7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7325" y="153285"/>
            <a:ext cx="2000250" cy="3181350"/>
          </a:xfrm>
          <a:prstGeom prst="rect">
            <a:avLst/>
          </a:prstGeom>
        </p:spPr>
      </p:pic>
      <p:pic>
        <p:nvPicPr>
          <p:cNvPr id="10" name="図 9" descr="白いシャツを着ている&#10;&#10;自動的に生成された説明">
            <a:extLst>
              <a:ext uri="{FF2B5EF4-FFF2-40B4-BE49-F238E27FC236}">
                <a16:creationId xmlns:a16="http://schemas.microsoft.com/office/drawing/2014/main" id="{45F6C62A-6706-4C37-B00F-ADDA401666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6818" y="3417693"/>
            <a:ext cx="2389272" cy="3185696"/>
          </a:xfrm>
          <a:prstGeom prst="rect">
            <a:avLst/>
          </a:prstGeom>
        </p:spPr>
      </p:pic>
    </p:spTree>
    <p:extLst>
      <p:ext uri="{BB962C8B-B14F-4D97-AF65-F5344CB8AC3E}">
        <p14:creationId xmlns:p14="http://schemas.microsoft.com/office/powerpoint/2010/main" val="4021259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CCFB9-AAA3-4234-BD40-F70462A7AEBA}"/>
              </a:ext>
            </a:extLst>
          </p:cNvPr>
          <p:cNvSpPr>
            <a:spLocks noGrp="1"/>
          </p:cNvSpPr>
          <p:nvPr>
            <p:ph type="title"/>
          </p:nvPr>
        </p:nvSpPr>
        <p:spPr>
          <a:xfrm>
            <a:off x="634000" y="484632"/>
            <a:ext cx="7495874" cy="1609344"/>
          </a:xfrm>
        </p:spPr>
        <p:txBody>
          <a:bodyPr>
            <a:normAutofit/>
          </a:bodyPr>
          <a:lstStyle/>
          <a:p>
            <a:r>
              <a:rPr kumimoji="1" lang="ja-JP" altLang="en-US" dirty="0"/>
              <a:t>故郷の海</a:t>
            </a:r>
          </a:p>
        </p:txBody>
      </p:sp>
      <p:sp>
        <p:nvSpPr>
          <p:cNvPr id="3" name="コンテンツ プレースホルダー 2">
            <a:extLst>
              <a:ext uri="{FF2B5EF4-FFF2-40B4-BE49-F238E27FC236}">
                <a16:creationId xmlns:a16="http://schemas.microsoft.com/office/drawing/2014/main" id="{98DCEE5B-9E74-4857-B68B-6A37119C78BD}"/>
              </a:ext>
            </a:extLst>
          </p:cNvPr>
          <p:cNvSpPr>
            <a:spLocks noGrp="1"/>
          </p:cNvSpPr>
          <p:nvPr>
            <p:ph idx="1"/>
          </p:nvPr>
        </p:nvSpPr>
        <p:spPr>
          <a:xfrm>
            <a:off x="634000" y="2121408"/>
            <a:ext cx="7495874" cy="4050792"/>
          </a:xfrm>
        </p:spPr>
        <p:txBody>
          <a:bodyPr>
            <a:normAutofit/>
          </a:bodyPr>
          <a:lstStyle/>
          <a:p>
            <a:r>
              <a:rPr kumimoji="1" lang="ja-JP" altLang="en-US" sz="2800" dirty="0"/>
              <a:t>未完成</a:t>
            </a:r>
            <a:endParaRPr kumimoji="1" lang="en-US" altLang="ja-JP" sz="2800" dirty="0"/>
          </a:p>
          <a:p>
            <a:r>
              <a:rPr lang="ja-JP" altLang="en-US" sz="2800" dirty="0"/>
              <a:t>あと腰ベルトをつけるだけだが、そこでちょっと問題が発生している。上手くつける方法が考えつかない。</a:t>
            </a:r>
            <a:endParaRPr lang="en-US" altLang="ja-JP" sz="2800" dirty="0"/>
          </a:p>
          <a:p>
            <a:r>
              <a:rPr lang="en-US" altLang="ja-JP" sz="2800" dirty="0"/>
              <a:t>110</a:t>
            </a:r>
            <a:r>
              <a:rPr lang="ja-JP" altLang="en-US" sz="2800" dirty="0"/>
              <a:t>センチ丈</a:t>
            </a:r>
            <a:endParaRPr lang="en-US" altLang="ja-JP" sz="2800" dirty="0"/>
          </a:p>
          <a:p>
            <a:r>
              <a:rPr lang="ja-JP" altLang="en-US" sz="2800" dirty="0"/>
              <a:t>白い布部分は、</a:t>
            </a:r>
            <a:r>
              <a:rPr lang="en-US" altLang="ja-JP" sz="2800" dirty="0"/>
              <a:t>2</a:t>
            </a:r>
            <a:r>
              <a:rPr lang="ja-JP" altLang="en-US" sz="2800" dirty="0"/>
              <a:t>枚まとめて切る</a:t>
            </a:r>
            <a:r>
              <a:rPr lang="en-US" altLang="ja-JP" sz="2800" dirty="0"/>
              <a:t>+</a:t>
            </a:r>
            <a:r>
              <a:rPr lang="ja-JP" altLang="en-US" sz="2800" dirty="0"/>
              <a:t>直線を繋げて切る　を行っている。</a:t>
            </a:r>
            <a:endParaRPr lang="en-US" altLang="ja-JP" sz="2800" dirty="0"/>
          </a:p>
        </p:txBody>
      </p:sp>
      <p:pic>
        <p:nvPicPr>
          <p:cNvPr id="7" name="図 6" descr="テーブル, 座る, 食品, 女性 が含まれている画像&#10;&#10;自動的に生成された説明">
            <a:extLst>
              <a:ext uri="{FF2B5EF4-FFF2-40B4-BE49-F238E27FC236}">
                <a16:creationId xmlns:a16="http://schemas.microsoft.com/office/drawing/2014/main" id="{15E65119-9FAD-4CBE-AB4B-304766284E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0027" y="61976"/>
            <a:ext cx="3145319" cy="3625729"/>
          </a:xfrm>
          <a:prstGeom prst="rect">
            <a:avLst/>
          </a:prstGeom>
        </p:spPr>
      </p:pic>
      <p:pic>
        <p:nvPicPr>
          <p:cNvPr id="5" name="図 4">
            <a:extLst>
              <a:ext uri="{FF2B5EF4-FFF2-40B4-BE49-F238E27FC236}">
                <a16:creationId xmlns:a16="http://schemas.microsoft.com/office/drawing/2014/main" id="{57EDD5D0-AF52-4844-A881-DCD00DEC97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0027" y="3429000"/>
            <a:ext cx="3103998" cy="3310932"/>
          </a:xfrm>
          <a:prstGeom prst="rect">
            <a:avLst/>
          </a:prstGeom>
        </p:spPr>
      </p:pic>
    </p:spTree>
    <p:extLst>
      <p:ext uri="{BB962C8B-B14F-4D97-AF65-F5344CB8AC3E}">
        <p14:creationId xmlns:p14="http://schemas.microsoft.com/office/powerpoint/2010/main" val="1132234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8BA6964-249A-42B6-A349-426A774A1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67A4B4D-F0B6-482D-A3A0-6C3921797B17}"/>
              </a:ext>
            </a:extLst>
          </p:cNvPr>
          <p:cNvSpPr>
            <a:spLocks noGrp="1"/>
          </p:cNvSpPr>
          <p:nvPr>
            <p:ph type="title"/>
          </p:nvPr>
        </p:nvSpPr>
        <p:spPr>
          <a:xfrm>
            <a:off x="382280" y="484632"/>
            <a:ext cx="6743844" cy="1609344"/>
          </a:xfrm>
        </p:spPr>
        <p:txBody>
          <a:bodyPr>
            <a:normAutofit/>
          </a:bodyPr>
          <a:lstStyle/>
          <a:p>
            <a:r>
              <a:rPr kumimoji="1" lang="ja-JP" altLang="en-US" dirty="0"/>
              <a:t>余興</a:t>
            </a:r>
          </a:p>
        </p:txBody>
      </p:sp>
      <p:sp>
        <p:nvSpPr>
          <p:cNvPr id="9" name="Content Placeholder 8">
            <a:extLst>
              <a:ext uri="{FF2B5EF4-FFF2-40B4-BE49-F238E27FC236}">
                <a16:creationId xmlns:a16="http://schemas.microsoft.com/office/drawing/2014/main" id="{48CBC008-B06B-4B91-BB31-358FF771D433}"/>
              </a:ext>
            </a:extLst>
          </p:cNvPr>
          <p:cNvSpPr>
            <a:spLocks noGrp="1"/>
          </p:cNvSpPr>
          <p:nvPr>
            <p:ph idx="1"/>
          </p:nvPr>
        </p:nvSpPr>
        <p:spPr>
          <a:xfrm>
            <a:off x="382279" y="2121408"/>
            <a:ext cx="6743845" cy="4050792"/>
          </a:xfrm>
        </p:spPr>
        <p:txBody>
          <a:bodyPr>
            <a:normAutofit/>
          </a:bodyPr>
          <a:lstStyle/>
          <a:p>
            <a:r>
              <a:rPr lang="ja-JP" altLang="en-US" sz="2800" dirty="0"/>
              <a:t>デニムに彫刻をすると模様がかけるらしいので試してみた。</a:t>
            </a:r>
            <a:endParaRPr lang="en-US" altLang="ja-JP" sz="2800" dirty="0"/>
          </a:p>
          <a:p>
            <a:r>
              <a:rPr lang="ja-JP" altLang="en-US" sz="2800" dirty="0"/>
              <a:t>オリジナルグッズを作ったり、アレンジをして楽しめる。</a:t>
            </a:r>
            <a:endParaRPr lang="en-US" altLang="ja-JP" sz="2800" dirty="0"/>
          </a:p>
          <a:p>
            <a:r>
              <a:rPr lang="ja-JP" altLang="en-US" sz="2800" dirty="0"/>
              <a:t>類：「ユザクロ」</a:t>
            </a:r>
            <a:endParaRPr lang="en-US" sz="2800" dirty="0"/>
          </a:p>
        </p:txBody>
      </p:sp>
      <p:pic>
        <p:nvPicPr>
          <p:cNvPr id="5" name="コンテンツ プレースホルダー 4" descr="衣料, 衣類, ジャケット, 立つ が含まれている画像&#10;&#10;自動的に生成された説明">
            <a:extLst>
              <a:ext uri="{FF2B5EF4-FFF2-40B4-BE49-F238E27FC236}">
                <a16:creationId xmlns:a16="http://schemas.microsoft.com/office/drawing/2014/main" id="{4CFBA53E-8C87-427F-86EC-3BCA618253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6712" y="640080"/>
            <a:ext cx="3062673" cy="5280471"/>
          </a:xfrm>
          <a:prstGeom prst="rect">
            <a:avLst/>
          </a:prstGeom>
        </p:spPr>
      </p:pic>
      <p:grpSp>
        <p:nvGrpSpPr>
          <p:cNvPr id="14" name="Group 13">
            <a:extLst>
              <a:ext uri="{FF2B5EF4-FFF2-40B4-BE49-F238E27FC236}">
                <a16:creationId xmlns:a16="http://schemas.microsoft.com/office/drawing/2014/main" id="{BD0B695D-00F7-4E5A-8137-9A25014B6E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7C0F04FA-7C78-4947-8588-A6CF8DA1E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51D67843-2635-4E72-B61A-4202F9E17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8" name="Slide Number Placeholder 6">
            <a:extLst>
              <a:ext uri="{FF2B5EF4-FFF2-40B4-BE49-F238E27FC236}">
                <a16:creationId xmlns:a16="http://schemas.microsoft.com/office/drawing/2014/main" id="{4FF3ABA2-C942-48D8-87FE-7625DE11FF6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20181" y="6272783"/>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892413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50A7DF-8027-4180-A1B8-E117CCAE0336}"/>
              </a:ext>
            </a:extLst>
          </p:cNvPr>
          <p:cNvSpPr>
            <a:spLocks noGrp="1"/>
          </p:cNvSpPr>
          <p:nvPr>
            <p:ph type="title"/>
          </p:nvPr>
        </p:nvSpPr>
        <p:spPr/>
        <p:txBody>
          <a:bodyPr/>
          <a:lstStyle/>
          <a:p>
            <a:r>
              <a:rPr lang="ja-JP" altLang="en-US" dirty="0"/>
              <a:t>ワークショップ</a:t>
            </a:r>
            <a:endParaRPr kumimoji="1" lang="ja-JP" altLang="en-US" dirty="0"/>
          </a:p>
        </p:txBody>
      </p:sp>
      <p:sp>
        <p:nvSpPr>
          <p:cNvPr id="3" name="コンテンツ プレースホルダー 2">
            <a:extLst>
              <a:ext uri="{FF2B5EF4-FFF2-40B4-BE49-F238E27FC236}">
                <a16:creationId xmlns:a16="http://schemas.microsoft.com/office/drawing/2014/main" id="{BF500F18-A03B-448E-B5D7-6E985BE5B53F}"/>
              </a:ext>
            </a:extLst>
          </p:cNvPr>
          <p:cNvSpPr>
            <a:spLocks noGrp="1"/>
          </p:cNvSpPr>
          <p:nvPr>
            <p:ph idx="1"/>
          </p:nvPr>
        </p:nvSpPr>
        <p:spPr/>
        <p:txBody>
          <a:bodyPr>
            <a:normAutofit/>
          </a:bodyPr>
          <a:lstStyle/>
          <a:p>
            <a:r>
              <a:rPr lang="ja-JP" altLang="en-US" sz="2800" dirty="0"/>
              <a:t>タイトル：デジタルで服の「切る」ワークショップ</a:t>
            </a:r>
          </a:p>
          <a:p>
            <a:r>
              <a:rPr lang="ja-JP" altLang="en-US" sz="2800" dirty="0"/>
              <a:t>日時：</a:t>
            </a:r>
            <a:r>
              <a:rPr lang="en-US" altLang="ja-JP" sz="2800" dirty="0"/>
              <a:t>11</a:t>
            </a:r>
            <a:r>
              <a:rPr lang="ja-JP" altLang="en-US" sz="2800" dirty="0"/>
              <a:t>月</a:t>
            </a:r>
            <a:r>
              <a:rPr lang="en-US" altLang="ja-JP" sz="2800" dirty="0"/>
              <a:t>2</a:t>
            </a:r>
            <a:r>
              <a:rPr lang="ja-JP" altLang="en-US" sz="2800" dirty="0"/>
              <a:t>日</a:t>
            </a:r>
            <a:r>
              <a:rPr lang="en-US" altLang="ja-JP" sz="2800" dirty="0"/>
              <a:t>(</a:t>
            </a:r>
            <a:r>
              <a:rPr lang="ja-JP" altLang="en-US" sz="2800" dirty="0"/>
              <a:t>土</a:t>
            </a:r>
            <a:r>
              <a:rPr lang="en-US" altLang="ja-JP" sz="2800" dirty="0"/>
              <a:t>)</a:t>
            </a:r>
            <a:r>
              <a:rPr lang="ja-JP" altLang="en-US" sz="2800" dirty="0"/>
              <a:t>　</a:t>
            </a:r>
            <a:r>
              <a:rPr lang="en-US" altLang="ja-JP" sz="2800" dirty="0"/>
              <a:t>13</a:t>
            </a:r>
            <a:r>
              <a:rPr lang="ja-JP" altLang="en-US" sz="2800" dirty="0"/>
              <a:t>時</a:t>
            </a:r>
            <a:r>
              <a:rPr lang="en-US" altLang="ja-JP" sz="2800" dirty="0"/>
              <a:t>~16</a:t>
            </a:r>
            <a:r>
              <a:rPr lang="ja-JP" altLang="en-US" sz="2800" dirty="0"/>
              <a:t>時</a:t>
            </a:r>
            <a:r>
              <a:rPr lang="en-US" altLang="ja-JP" sz="2800" dirty="0"/>
              <a:t>30</a:t>
            </a:r>
            <a:r>
              <a:rPr lang="ja-JP" altLang="en-US" sz="2800" dirty="0"/>
              <a:t>分</a:t>
            </a:r>
          </a:p>
          <a:p>
            <a:r>
              <a:rPr lang="ja-JP" altLang="en-US" sz="2800" dirty="0"/>
              <a:t>場所：ファボラボ平塚</a:t>
            </a:r>
            <a:r>
              <a:rPr lang="en-US" altLang="ja-JP" sz="2800" dirty="0"/>
              <a:t>(</a:t>
            </a:r>
            <a:r>
              <a:rPr lang="ja-JP" altLang="en-US" sz="2800" dirty="0"/>
              <a:t>神奈川大学湘南ひらつかキャンパス</a:t>
            </a:r>
            <a:r>
              <a:rPr lang="en-US" altLang="ja-JP" sz="2800" dirty="0"/>
              <a:t>1</a:t>
            </a:r>
            <a:r>
              <a:rPr lang="ja-JP" altLang="en-US" sz="2800" dirty="0"/>
              <a:t>号館</a:t>
            </a:r>
            <a:r>
              <a:rPr lang="en-US" altLang="ja-JP" sz="2800" dirty="0"/>
              <a:t>2</a:t>
            </a:r>
            <a:r>
              <a:rPr lang="ja-JP" altLang="en-US" sz="2800" dirty="0"/>
              <a:t>階</a:t>
            </a:r>
            <a:r>
              <a:rPr lang="en-US" altLang="ja-JP" sz="2800" dirty="0"/>
              <a:t>)</a:t>
            </a:r>
          </a:p>
          <a:p>
            <a:r>
              <a:rPr lang="ja-JP" altLang="en-US" sz="2800" dirty="0"/>
              <a:t>目的：レーザーカッターやカッティングマシーンの使い方を体験したうえで、衣服制作にデジタルファブリケーションを活かす可能性を模索する</a:t>
            </a:r>
          </a:p>
          <a:p>
            <a:pPr marL="0" indent="0">
              <a:buNone/>
            </a:pPr>
            <a:endParaRPr kumimoji="1" lang="en-US" altLang="ja-JP" sz="2800" dirty="0"/>
          </a:p>
        </p:txBody>
      </p:sp>
    </p:spTree>
    <p:extLst>
      <p:ext uri="{BB962C8B-B14F-4D97-AF65-F5344CB8AC3E}">
        <p14:creationId xmlns:p14="http://schemas.microsoft.com/office/powerpoint/2010/main" val="1738291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A31E57-10DA-457A-96B9-8DAB9D0B6B88}"/>
              </a:ext>
            </a:extLst>
          </p:cNvPr>
          <p:cNvSpPr>
            <a:spLocks noGrp="1"/>
          </p:cNvSpPr>
          <p:nvPr>
            <p:ph type="title"/>
          </p:nvPr>
        </p:nvSpPr>
        <p:spPr/>
        <p:txBody>
          <a:bodyPr/>
          <a:lstStyle/>
          <a:p>
            <a:r>
              <a:rPr kumimoji="1" lang="ja-JP" altLang="en-US" dirty="0"/>
              <a:t>ワークショップ</a:t>
            </a:r>
          </a:p>
        </p:txBody>
      </p:sp>
      <p:sp>
        <p:nvSpPr>
          <p:cNvPr id="5" name="吹き出し: 角を丸めた四角形 4">
            <a:extLst>
              <a:ext uri="{FF2B5EF4-FFF2-40B4-BE49-F238E27FC236}">
                <a16:creationId xmlns:a16="http://schemas.microsoft.com/office/drawing/2014/main" id="{1BEF22A4-97E3-47F6-88B2-D2A44B7701CC}"/>
              </a:ext>
            </a:extLst>
          </p:cNvPr>
          <p:cNvSpPr/>
          <p:nvPr/>
        </p:nvSpPr>
        <p:spPr>
          <a:xfrm>
            <a:off x="901338" y="2121408"/>
            <a:ext cx="5042263" cy="2333026"/>
          </a:xfrm>
          <a:prstGeom prst="wedgeRoundRectCallout">
            <a:avLst>
              <a:gd name="adj1" fmla="val -37931"/>
              <a:gd name="adj2" fmla="val 854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t>染物の型紙がレーザーカッターで作れることを知ることができた</a:t>
            </a:r>
            <a:endParaRPr kumimoji="1" lang="ja-JP" altLang="en-US" sz="2400" b="1" dirty="0"/>
          </a:p>
        </p:txBody>
      </p:sp>
      <p:sp>
        <p:nvSpPr>
          <p:cNvPr id="6" name="吹き出し: 角を丸めた四角形 5">
            <a:extLst>
              <a:ext uri="{FF2B5EF4-FFF2-40B4-BE49-F238E27FC236}">
                <a16:creationId xmlns:a16="http://schemas.microsoft.com/office/drawing/2014/main" id="{E56F6EAC-B520-47EF-8509-543B46330283}"/>
              </a:ext>
            </a:extLst>
          </p:cNvPr>
          <p:cNvSpPr/>
          <p:nvPr/>
        </p:nvSpPr>
        <p:spPr>
          <a:xfrm>
            <a:off x="6079889" y="3429000"/>
            <a:ext cx="5042263" cy="2333026"/>
          </a:xfrm>
          <a:prstGeom prst="wedgeRoundRectCallout">
            <a:avLst>
              <a:gd name="adj1" fmla="val 36421"/>
              <a:gd name="adj2" fmla="val 71459"/>
              <a:gd name="adj3" fmla="val 16667"/>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2400" dirty="0"/>
              <a:t>他のファボラボでは布をメインにしたワークショップがないので、布を切るときに板に貼り付けるという切り方を学べた</a:t>
            </a:r>
            <a:endParaRPr kumimoji="1" lang="ja-JP" altLang="en-US" sz="2400" b="1" dirty="0"/>
          </a:p>
        </p:txBody>
      </p:sp>
    </p:spTree>
    <p:extLst>
      <p:ext uri="{BB962C8B-B14F-4D97-AF65-F5344CB8AC3E}">
        <p14:creationId xmlns:p14="http://schemas.microsoft.com/office/powerpoint/2010/main" val="1386859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DBA862-6A06-4B99-BF7E-F4919EFC4C3A}"/>
              </a:ext>
            </a:extLst>
          </p:cNvPr>
          <p:cNvSpPr>
            <a:spLocks noGrp="1"/>
          </p:cNvSpPr>
          <p:nvPr>
            <p:ph type="title"/>
          </p:nvPr>
        </p:nvSpPr>
        <p:spPr/>
        <p:txBody>
          <a:bodyPr/>
          <a:lstStyle/>
          <a:p>
            <a:r>
              <a:rPr kumimoji="1" lang="ja-JP" altLang="en-US" dirty="0"/>
              <a:t>今後</a:t>
            </a:r>
          </a:p>
        </p:txBody>
      </p:sp>
      <p:sp>
        <p:nvSpPr>
          <p:cNvPr id="3" name="コンテンツ プレースホルダー 2">
            <a:extLst>
              <a:ext uri="{FF2B5EF4-FFF2-40B4-BE49-F238E27FC236}">
                <a16:creationId xmlns:a16="http://schemas.microsoft.com/office/drawing/2014/main" id="{F6555593-7F10-4FD5-B1E4-11AF17E1F127}"/>
              </a:ext>
            </a:extLst>
          </p:cNvPr>
          <p:cNvSpPr>
            <a:spLocks noGrp="1"/>
          </p:cNvSpPr>
          <p:nvPr>
            <p:ph idx="1"/>
          </p:nvPr>
        </p:nvSpPr>
        <p:spPr/>
        <p:txBody>
          <a:bodyPr>
            <a:normAutofit/>
          </a:bodyPr>
          <a:lstStyle/>
          <a:p>
            <a:r>
              <a:rPr kumimoji="1" lang="ja-JP" altLang="en-US" sz="2800" dirty="0"/>
              <a:t>未完の作品を完成させる</a:t>
            </a:r>
            <a:endParaRPr kumimoji="1" lang="en-US" altLang="ja-JP" sz="2800" dirty="0"/>
          </a:p>
          <a:p>
            <a:r>
              <a:rPr kumimoji="1" lang="ja-JP" altLang="en-US" sz="2800" dirty="0"/>
              <a:t>研究の背景になる資料を集める</a:t>
            </a:r>
            <a:r>
              <a:rPr kumimoji="1" lang="en-US" altLang="ja-JP" sz="2800" dirty="0"/>
              <a:t>(</a:t>
            </a:r>
            <a:r>
              <a:rPr kumimoji="1" lang="ja-JP" altLang="en-US" sz="2800" dirty="0"/>
              <a:t>どういう方向に結論付けるか</a:t>
            </a:r>
            <a:r>
              <a:rPr kumimoji="1" lang="en-US" altLang="ja-JP" sz="2800" dirty="0"/>
              <a:t>)</a:t>
            </a:r>
          </a:p>
          <a:p>
            <a:r>
              <a:rPr kumimoji="1" lang="ja-JP" altLang="en-US" sz="2800" dirty="0"/>
              <a:t>春休み中に作品を</a:t>
            </a:r>
            <a:r>
              <a:rPr kumimoji="1" lang="en-US" altLang="ja-JP" sz="2800" dirty="0"/>
              <a:t>3</a:t>
            </a:r>
            <a:r>
              <a:rPr kumimoji="1" lang="ja-JP" altLang="en-US" sz="2800" dirty="0"/>
              <a:t>つ以上作る。</a:t>
            </a:r>
            <a:r>
              <a:rPr kumimoji="1" lang="en-US" altLang="ja-JP" sz="2800" dirty="0"/>
              <a:t>(</a:t>
            </a:r>
            <a:r>
              <a:rPr kumimoji="1" lang="ja-JP" altLang="en-US" sz="2800" dirty="0"/>
              <a:t>試行錯誤除く</a:t>
            </a:r>
            <a:r>
              <a:rPr kumimoji="1" lang="en-US" altLang="ja-JP" sz="2800" dirty="0"/>
              <a:t>)</a:t>
            </a:r>
          </a:p>
          <a:p>
            <a:endParaRPr kumimoji="1" lang="ja-JP" altLang="en-US" sz="2800" dirty="0"/>
          </a:p>
        </p:txBody>
      </p:sp>
    </p:spTree>
    <p:extLst>
      <p:ext uri="{BB962C8B-B14F-4D97-AF65-F5344CB8AC3E}">
        <p14:creationId xmlns:p14="http://schemas.microsoft.com/office/powerpoint/2010/main" val="885162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1E58E-7E41-4121-B24D-A0D1F4B6CF4A}"/>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70425D1B-6931-483E-B6A9-11460A1CAF88}"/>
              </a:ext>
            </a:extLst>
          </p:cNvPr>
          <p:cNvSpPr>
            <a:spLocks noGrp="1"/>
          </p:cNvSpPr>
          <p:nvPr>
            <p:ph idx="1"/>
          </p:nvPr>
        </p:nvSpPr>
        <p:spPr/>
        <p:txBody>
          <a:bodyPr>
            <a:normAutofit/>
          </a:bodyPr>
          <a:lstStyle/>
          <a:p>
            <a:r>
              <a:rPr lang="ja-JP" altLang="en-US" sz="3200" dirty="0"/>
              <a:t>試行錯誤</a:t>
            </a:r>
            <a:endParaRPr lang="en-US" altLang="ja-JP" sz="3200" dirty="0"/>
          </a:p>
          <a:p>
            <a:r>
              <a:rPr kumimoji="1" lang="ja-JP" altLang="en-US" sz="3200" dirty="0"/>
              <a:t>作品</a:t>
            </a:r>
            <a:endParaRPr kumimoji="1" lang="en-US" altLang="ja-JP" sz="3200" dirty="0"/>
          </a:p>
          <a:p>
            <a:r>
              <a:rPr lang="ja-JP" altLang="en-US" sz="3200" dirty="0"/>
              <a:t>余興</a:t>
            </a:r>
            <a:endParaRPr kumimoji="1" lang="en-US" altLang="ja-JP" sz="3200" dirty="0"/>
          </a:p>
          <a:p>
            <a:r>
              <a:rPr lang="ja-JP" altLang="en-US" sz="3200" dirty="0"/>
              <a:t>ワークショップ</a:t>
            </a:r>
            <a:endParaRPr kumimoji="1" lang="en-US" altLang="ja-JP" sz="3200" dirty="0"/>
          </a:p>
          <a:p>
            <a:r>
              <a:rPr lang="ja-JP" altLang="en-US" sz="3200" dirty="0"/>
              <a:t>今後</a:t>
            </a:r>
            <a:endParaRPr kumimoji="1" lang="en-US" altLang="ja-JP" sz="3200" dirty="0"/>
          </a:p>
        </p:txBody>
      </p:sp>
    </p:spTree>
    <p:extLst>
      <p:ext uri="{BB962C8B-B14F-4D97-AF65-F5344CB8AC3E}">
        <p14:creationId xmlns:p14="http://schemas.microsoft.com/office/powerpoint/2010/main" val="2088638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a:extLst>
              <a:ext uri="{FF2B5EF4-FFF2-40B4-BE49-F238E27FC236}">
                <a16:creationId xmlns:a16="http://schemas.microsoft.com/office/drawing/2014/main" id="{3AEDAF82-15E2-4397-9D91-593036A07CEB}"/>
              </a:ext>
            </a:extLst>
          </p:cNvPr>
          <p:cNvSpPr>
            <a:spLocks noGrp="1"/>
          </p:cNvSpPr>
          <p:nvPr>
            <p:ph type="title"/>
          </p:nvPr>
        </p:nvSpPr>
        <p:spPr>
          <a:xfrm>
            <a:off x="1069848" y="484632"/>
            <a:ext cx="10058400" cy="1609344"/>
          </a:xfrm>
        </p:spPr>
        <p:txBody>
          <a:bodyPr>
            <a:normAutofit/>
          </a:bodyPr>
          <a:lstStyle/>
          <a:p>
            <a:r>
              <a:rPr lang="ja-JP" altLang="en-US" dirty="0"/>
              <a:t>試行錯誤</a:t>
            </a:r>
            <a:endParaRPr kumimoji="1" lang="ja-JP" altLang="en-US" dirty="0"/>
          </a:p>
        </p:txBody>
      </p:sp>
      <p:sp>
        <p:nvSpPr>
          <p:cNvPr id="3" name="コンテンツ プレースホルダー 2">
            <a:extLst>
              <a:ext uri="{FF2B5EF4-FFF2-40B4-BE49-F238E27FC236}">
                <a16:creationId xmlns:a16="http://schemas.microsoft.com/office/drawing/2014/main" id="{C35306D4-05BF-412A-9FFA-7569270ACD73}"/>
              </a:ext>
            </a:extLst>
          </p:cNvPr>
          <p:cNvSpPr>
            <a:spLocks noGrp="1"/>
          </p:cNvSpPr>
          <p:nvPr>
            <p:ph idx="1"/>
          </p:nvPr>
        </p:nvSpPr>
        <p:spPr>
          <a:xfrm>
            <a:off x="1069848" y="2320412"/>
            <a:ext cx="10058400" cy="3851787"/>
          </a:xfrm>
        </p:spPr>
        <p:txBody>
          <a:bodyPr>
            <a:normAutofit/>
          </a:bodyPr>
          <a:lstStyle/>
          <a:p>
            <a:r>
              <a:rPr kumimoji="1" lang="ja-JP" altLang="en-US" sz="2400" dirty="0"/>
              <a:t>布を切るのを調べても全然出てこない</a:t>
            </a:r>
            <a:r>
              <a:rPr kumimoji="1" lang="en-US" altLang="ja-JP" sz="2400" dirty="0"/>
              <a:t>…</a:t>
            </a:r>
            <a:r>
              <a:rPr kumimoji="1" lang="ja-JP" altLang="en-US" sz="2400" dirty="0"/>
              <a:t>。</a:t>
            </a:r>
            <a:endParaRPr kumimoji="1" lang="en-US" altLang="ja-JP" sz="2400" dirty="0"/>
          </a:p>
          <a:p>
            <a:r>
              <a:rPr kumimoji="1" lang="ja-JP" altLang="en-US" sz="2400" dirty="0"/>
              <a:t>トロテックのサイトにも布としか書かれてなくて、これは自分で設定を作る必要がある。</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071009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B6628C4-F314-4080-8D76-BCABDD6BC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7C72076C-DAEA-4421-B3A4-499E867C9AD1}"/>
              </a:ext>
            </a:extLst>
          </p:cNvPr>
          <p:cNvSpPr>
            <a:spLocks noGrp="1"/>
          </p:cNvSpPr>
          <p:nvPr>
            <p:ph type="title"/>
          </p:nvPr>
        </p:nvSpPr>
        <p:spPr>
          <a:xfrm>
            <a:off x="6400800" y="484632"/>
            <a:ext cx="5299586" cy="1609344"/>
          </a:xfrm>
          <a:ln>
            <a:noFill/>
          </a:ln>
        </p:spPr>
        <p:txBody>
          <a:bodyPr>
            <a:normAutofit/>
          </a:bodyPr>
          <a:lstStyle/>
          <a:p>
            <a:r>
              <a:rPr kumimoji="1" lang="ja-JP" altLang="en-US" sz="4000"/>
              <a:t>試行錯誤①</a:t>
            </a:r>
          </a:p>
        </p:txBody>
      </p:sp>
      <p:pic>
        <p:nvPicPr>
          <p:cNvPr id="5" name="コンテンツ プレースホルダー 4" descr="衣料, コート, シャツ, ホワイト が含まれている画像&#10;&#10;自動的に生成された説明">
            <a:extLst>
              <a:ext uri="{FF2B5EF4-FFF2-40B4-BE49-F238E27FC236}">
                <a16:creationId xmlns:a16="http://schemas.microsoft.com/office/drawing/2014/main" id="{C988D744-5ABA-41C1-A510-8191BC59C3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9680" y="640080"/>
            <a:ext cx="3241098" cy="5588101"/>
          </a:xfrm>
          <a:prstGeom prst="rect">
            <a:avLst/>
          </a:prstGeom>
        </p:spPr>
      </p:pic>
      <p:sp>
        <p:nvSpPr>
          <p:cNvPr id="9" name="Content Placeholder 8">
            <a:extLst>
              <a:ext uri="{FF2B5EF4-FFF2-40B4-BE49-F238E27FC236}">
                <a16:creationId xmlns:a16="http://schemas.microsoft.com/office/drawing/2014/main" id="{5B901578-9AE4-44D9-9EDF-F71DB4B2F6DD}"/>
              </a:ext>
            </a:extLst>
          </p:cNvPr>
          <p:cNvSpPr>
            <a:spLocks noGrp="1"/>
          </p:cNvSpPr>
          <p:nvPr>
            <p:ph idx="1"/>
          </p:nvPr>
        </p:nvSpPr>
        <p:spPr>
          <a:xfrm>
            <a:off x="6400799" y="2121408"/>
            <a:ext cx="5299585" cy="4050792"/>
          </a:xfrm>
        </p:spPr>
        <p:txBody>
          <a:bodyPr>
            <a:normAutofit/>
          </a:bodyPr>
          <a:lstStyle/>
          <a:p>
            <a:r>
              <a:rPr lang="ja-JP" altLang="en-US" sz="2400" dirty="0"/>
              <a:t>切ってボタンをつけるだけで簡単に服ができたらな</a:t>
            </a:r>
            <a:r>
              <a:rPr lang="en-US" altLang="ja-JP" sz="2400" dirty="0"/>
              <a:t>…</a:t>
            </a:r>
            <a:r>
              <a:rPr lang="ja-JP" altLang="en-US" sz="2400" dirty="0"/>
              <a:t>。</a:t>
            </a:r>
            <a:endParaRPr lang="en-US" altLang="ja-JP" sz="2400" dirty="0"/>
          </a:p>
          <a:p>
            <a:r>
              <a:rPr lang="ja-JP" altLang="en-US" sz="2400" dirty="0"/>
              <a:t>ミニサイズではうまくいった。</a:t>
            </a:r>
            <a:endParaRPr lang="en-US" altLang="ja-JP" sz="2400" dirty="0"/>
          </a:p>
          <a:p>
            <a:r>
              <a:rPr lang="ja-JP" altLang="en-US" sz="2400" dirty="0"/>
              <a:t>しかし、アイデアの部分が弱い</a:t>
            </a:r>
            <a:r>
              <a:rPr lang="en-US" altLang="ja-JP" sz="2400" dirty="0"/>
              <a:t>…</a:t>
            </a:r>
            <a:r>
              <a:rPr lang="ja-JP" altLang="en-US" sz="2400" dirty="0"/>
              <a:t>。</a:t>
            </a:r>
            <a:endParaRPr lang="en-US" altLang="ja-JP" sz="2400" dirty="0"/>
          </a:p>
          <a:p>
            <a:pPr marL="0" indent="0">
              <a:buNone/>
            </a:pPr>
            <a:endParaRPr lang="en-US" sz="1800" dirty="0"/>
          </a:p>
        </p:txBody>
      </p:sp>
      <p:grpSp>
        <p:nvGrpSpPr>
          <p:cNvPr id="23" name="Group 22">
            <a:extLst>
              <a:ext uri="{FF2B5EF4-FFF2-40B4-BE49-F238E27FC236}">
                <a16:creationId xmlns:a16="http://schemas.microsoft.com/office/drawing/2014/main" id="{AC051C96-CCC6-4B6F-804C-54DDBDD6A7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4" name="Oval 23">
              <a:extLst>
                <a:ext uri="{FF2B5EF4-FFF2-40B4-BE49-F238E27FC236}">
                  <a16:creationId xmlns:a16="http://schemas.microsoft.com/office/drawing/2014/main" id="{5E4E8D1A-E723-4074-A77C-129268478A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5" name="Oval 24">
              <a:extLst>
                <a:ext uri="{FF2B5EF4-FFF2-40B4-BE49-F238E27FC236}">
                  <a16:creationId xmlns:a16="http://schemas.microsoft.com/office/drawing/2014/main" id="{A92EF4C7-EA57-4269-959A-1BF8E9B48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999804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B6628C4-F314-4080-8D76-BCABDD6BC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D58A2BB1-5DA3-4318-BAA5-6550A34AE958}"/>
              </a:ext>
            </a:extLst>
          </p:cNvPr>
          <p:cNvSpPr>
            <a:spLocks noGrp="1"/>
          </p:cNvSpPr>
          <p:nvPr>
            <p:ph type="title"/>
          </p:nvPr>
        </p:nvSpPr>
        <p:spPr>
          <a:xfrm>
            <a:off x="6400800" y="484632"/>
            <a:ext cx="5299586" cy="1609344"/>
          </a:xfrm>
          <a:ln>
            <a:noFill/>
          </a:ln>
        </p:spPr>
        <p:txBody>
          <a:bodyPr>
            <a:normAutofit/>
          </a:bodyPr>
          <a:lstStyle/>
          <a:p>
            <a:r>
              <a:rPr kumimoji="1" lang="ja-JP" altLang="en-US" sz="4000" dirty="0"/>
              <a:t>試行錯誤②</a:t>
            </a:r>
          </a:p>
        </p:txBody>
      </p:sp>
      <p:pic>
        <p:nvPicPr>
          <p:cNvPr id="5" name="コンテンツ プレースホルダー 4" descr="人の足&#10;&#10;自動的に生成された説明">
            <a:extLst>
              <a:ext uri="{FF2B5EF4-FFF2-40B4-BE49-F238E27FC236}">
                <a16:creationId xmlns:a16="http://schemas.microsoft.com/office/drawing/2014/main" id="{645AA3CF-5C83-42BA-8748-DAAE63D97E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999" y="1197429"/>
            <a:ext cx="5112461" cy="4473403"/>
          </a:xfrm>
          <a:prstGeom prst="rect">
            <a:avLst/>
          </a:prstGeom>
        </p:spPr>
      </p:pic>
      <p:sp>
        <p:nvSpPr>
          <p:cNvPr id="9" name="Content Placeholder 8">
            <a:extLst>
              <a:ext uri="{FF2B5EF4-FFF2-40B4-BE49-F238E27FC236}">
                <a16:creationId xmlns:a16="http://schemas.microsoft.com/office/drawing/2014/main" id="{EF43B8C1-7074-466E-BDA3-86C6009FD584}"/>
              </a:ext>
            </a:extLst>
          </p:cNvPr>
          <p:cNvSpPr>
            <a:spLocks noGrp="1"/>
          </p:cNvSpPr>
          <p:nvPr>
            <p:ph idx="1"/>
          </p:nvPr>
        </p:nvSpPr>
        <p:spPr>
          <a:xfrm>
            <a:off x="6400799" y="2121408"/>
            <a:ext cx="5299585" cy="4050792"/>
          </a:xfrm>
        </p:spPr>
        <p:txBody>
          <a:bodyPr>
            <a:normAutofit/>
          </a:bodyPr>
          <a:lstStyle/>
          <a:p>
            <a:r>
              <a:rPr lang="ja-JP" altLang="en-US" sz="2800" dirty="0"/>
              <a:t>フリンジを切ってそれを編んだら服が作れるかもしれない。</a:t>
            </a:r>
            <a:endParaRPr lang="en-US" altLang="ja-JP" sz="2800" dirty="0"/>
          </a:p>
          <a:p>
            <a:r>
              <a:rPr lang="ja-JP" altLang="en-US" sz="2800" dirty="0"/>
              <a:t>実際かなり大変なのと、網目が思った以上に大きくなってしまって見栄えが悪い。</a:t>
            </a:r>
            <a:endParaRPr lang="en-US" sz="2800" dirty="0"/>
          </a:p>
        </p:txBody>
      </p:sp>
      <p:grpSp>
        <p:nvGrpSpPr>
          <p:cNvPr id="14" name="Group 13">
            <a:extLst>
              <a:ext uri="{FF2B5EF4-FFF2-40B4-BE49-F238E27FC236}">
                <a16:creationId xmlns:a16="http://schemas.microsoft.com/office/drawing/2014/main" id="{AC051C96-CCC6-4B6F-804C-54DDBDD6A7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4E8D1A-E723-4074-A77C-129268478A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A92EF4C7-EA57-4269-959A-1BF8E9B48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006050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B6628C4-F314-4080-8D76-BCABDD6BC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D1B8EFB3-BDEF-4B85-B66A-968B8CF5EDA2}"/>
              </a:ext>
            </a:extLst>
          </p:cNvPr>
          <p:cNvSpPr>
            <a:spLocks noGrp="1"/>
          </p:cNvSpPr>
          <p:nvPr>
            <p:ph type="title"/>
          </p:nvPr>
        </p:nvSpPr>
        <p:spPr>
          <a:xfrm>
            <a:off x="6400800" y="484632"/>
            <a:ext cx="5299586" cy="1609344"/>
          </a:xfrm>
          <a:ln>
            <a:noFill/>
          </a:ln>
        </p:spPr>
        <p:txBody>
          <a:bodyPr>
            <a:normAutofit/>
          </a:bodyPr>
          <a:lstStyle/>
          <a:p>
            <a:r>
              <a:rPr kumimoji="1" lang="ja-JP" altLang="en-US" sz="4000"/>
              <a:t>試行錯誤③</a:t>
            </a:r>
          </a:p>
        </p:txBody>
      </p:sp>
      <p:pic>
        <p:nvPicPr>
          <p:cNvPr id="5" name="コンテンツ プレースホルダー 4" descr="オレンジ, アクセサリー, 傘, 小さい が含まれている画像&#10;&#10;自動的に生成された説明">
            <a:extLst>
              <a:ext uri="{FF2B5EF4-FFF2-40B4-BE49-F238E27FC236}">
                <a16:creationId xmlns:a16="http://schemas.microsoft.com/office/drawing/2014/main" id="{463DE594-C5DD-4C57-88AB-39A84E792F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999" y="877900"/>
            <a:ext cx="5112461" cy="5112461"/>
          </a:xfrm>
          <a:prstGeom prst="rect">
            <a:avLst/>
          </a:prstGeom>
        </p:spPr>
      </p:pic>
      <p:sp>
        <p:nvSpPr>
          <p:cNvPr id="9" name="Content Placeholder 8">
            <a:extLst>
              <a:ext uri="{FF2B5EF4-FFF2-40B4-BE49-F238E27FC236}">
                <a16:creationId xmlns:a16="http://schemas.microsoft.com/office/drawing/2014/main" id="{E8BC94A9-63CC-4269-94D6-0591222E0584}"/>
              </a:ext>
            </a:extLst>
          </p:cNvPr>
          <p:cNvSpPr>
            <a:spLocks noGrp="1"/>
          </p:cNvSpPr>
          <p:nvPr>
            <p:ph idx="1"/>
          </p:nvPr>
        </p:nvSpPr>
        <p:spPr>
          <a:xfrm>
            <a:off x="6400799" y="2121408"/>
            <a:ext cx="5299585" cy="4050792"/>
          </a:xfrm>
        </p:spPr>
        <p:txBody>
          <a:bodyPr>
            <a:normAutofit/>
          </a:bodyPr>
          <a:lstStyle/>
          <a:p>
            <a:r>
              <a:rPr lang="ja-JP" altLang="en-US" sz="2800" dirty="0"/>
              <a:t>台形を繋げるとスカートが広がる。</a:t>
            </a:r>
            <a:endParaRPr lang="en-US" altLang="ja-JP" sz="2800" dirty="0"/>
          </a:p>
          <a:p>
            <a:r>
              <a:rPr lang="ja-JP" altLang="en-US" sz="2800" dirty="0"/>
              <a:t>これは作品の幅が広がりそう。</a:t>
            </a:r>
            <a:endParaRPr lang="en-US" altLang="ja-JP" sz="2800" dirty="0"/>
          </a:p>
          <a:p>
            <a:r>
              <a:rPr lang="ja-JP" altLang="en-US" sz="2800" dirty="0"/>
              <a:t>この方法を使って長方形以外の形を使った服ができるかもしれない。</a:t>
            </a:r>
            <a:endParaRPr lang="en-US" sz="2800" dirty="0"/>
          </a:p>
        </p:txBody>
      </p:sp>
      <p:grpSp>
        <p:nvGrpSpPr>
          <p:cNvPr id="14" name="Group 13">
            <a:extLst>
              <a:ext uri="{FF2B5EF4-FFF2-40B4-BE49-F238E27FC236}">
                <a16:creationId xmlns:a16="http://schemas.microsoft.com/office/drawing/2014/main" id="{AC051C96-CCC6-4B6F-804C-54DDBDD6A7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E4E8D1A-E723-4074-A77C-129268478A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A92EF4C7-EA57-4269-959A-1BF8E9B48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607746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53A7DF6-5C56-401F-B89F-7DE792C73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1282DE-8C0F-4B29-982B-E04950E1825A}"/>
              </a:ext>
            </a:extLst>
          </p:cNvPr>
          <p:cNvSpPr>
            <a:spLocks noGrp="1"/>
          </p:cNvSpPr>
          <p:nvPr>
            <p:ph type="title"/>
          </p:nvPr>
        </p:nvSpPr>
        <p:spPr>
          <a:xfrm>
            <a:off x="6400800" y="484632"/>
            <a:ext cx="5299586" cy="1609344"/>
          </a:xfrm>
          <a:ln>
            <a:noFill/>
          </a:ln>
        </p:spPr>
        <p:txBody>
          <a:bodyPr>
            <a:normAutofit/>
          </a:bodyPr>
          <a:lstStyle/>
          <a:p>
            <a:r>
              <a:rPr kumimoji="1" lang="ja-JP" altLang="en-US" sz="4000" dirty="0"/>
              <a:t>試行錯誤④</a:t>
            </a:r>
          </a:p>
        </p:txBody>
      </p:sp>
      <p:pic>
        <p:nvPicPr>
          <p:cNvPr id="5" name="コンテンツ プレースホルダー 4">
            <a:extLst>
              <a:ext uri="{FF2B5EF4-FFF2-40B4-BE49-F238E27FC236}">
                <a16:creationId xmlns:a16="http://schemas.microsoft.com/office/drawing/2014/main" id="{19D21E33-4542-4FD7-B5DA-9C62EABAC0E8}"/>
              </a:ext>
            </a:extLst>
          </p:cNvPr>
          <p:cNvPicPr>
            <a:picLocks noChangeAspect="1"/>
          </p:cNvPicPr>
          <p:nvPr/>
        </p:nvPicPr>
        <p:blipFill rotWithShape="1">
          <a:blip r:embed="rId3">
            <a:extLst>
              <a:ext uri="{28A0092B-C50C-407E-A947-70E740481C1C}">
                <a14:useLocalDpi xmlns:a14="http://schemas.microsoft.com/office/drawing/2010/main" val="0"/>
              </a:ext>
            </a:extLst>
          </a:blip>
          <a:srcRect l="14258" r="4885" b="3"/>
          <a:stretch/>
        </p:blipFill>
        <p:spPr>
          <a:xfrm>
            <a:off x="633999" y="640080"/>
            <a:ext cx="4794199" cy="5588101"/>
          </a:xfrm>
          <a:prstGeom prst="rect">
            <a:avLst/>
          </a:prstGeom>
        </p:spPr>
      </p:pic>
      <p:sp>
        <p:nvSpPr>
          <p:cNvPr id="9" name="Content Placeholder 8">
            <a:extLst>
              <a:ext uri="{FF2B5EF4-FFF2-40B4-BE49-F238E27FC236}">
                <a16:creationId xmlns:a16="http://schemas.microsoft.com/office/drawing/2014/main" id="{018F1415-2870-4FA3-A566-439AFAC6D886}"/>
              </a:ext>
            </a:extLst>
          </p:cNvPr>
          <p:cNvSpPr>
            <a:spLocks noGrp="1"/>
          </p:cNvSpPr>
          <p:nvPr>
            <p:ph idx="1"/>
          </p:nvPr>
        </p:nvSpPr>
        <p:spPr>
          <a:xfrm>
            <a:off x="6400799" y="2121408"/>
            <a:ext cx="5299585" cy="4050792"/>
          </a:xfrm>
        </p:spPr>
        <p:txBody>
          <a:bodyPr>
            <a:normAutofit/>
          </a:bodyPr>
          <a:lstStyle/>
          <a:p>
            <a:r>
              <a:rPr lang="ja-JP" altLang="en-US" sz="2800" dirty="0"/>
              <a:t>二つ折りにして切ってみると、加工範囲よりも大きく切ることができる。</a:t>
            </a:r>
            <a:endParaRPr lang="en-US" altLang="ja-JP" sz="2800" dirty="0"/>
          </a:p>
          <a:p>
            <a:r>
              <a:rPr lang="ja-JP" altLang="en-US" sz="2800" dirty="0"/>
              <a:t>折りたたんだ下の布が切れない場合があるから、設定を調節する必要がある。</a:t>
            </a:r>
            <a:endParaRPr lang="en-US" altLang="ja-JP" sz="2800" dirty="0"/>
          </a:p>
          <a:p>
            <a:r>
              <a:rPr lang="ja-JP" altLang="en-US" sz="2800" dirty="0"/>
              <a:t>厚めの布は上の布が焦げるばっかで下の布が切れない。</a:t>
            </a:r>
            <a:endParaRPr lang="en-US" sz="2800" dirty="0"/>
          </a:p>
        </p:txBody>
      </p:sp>
      <p:grpSp>
        <p:nvGrpSpPr>
          <p:cNvPr id="14" name="Group 13">
            <a:extLst>
              <a:ext uri="{FF2B5EF4-FFF2-40B4-BE49-F238E27FC236}">
                <a16:creationId xmlns:a16="http://schemas.microsoft.com/office/drawing/2014/main" id="{0B369065-5B4F-4793-95A5-86951A1A25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83037A8F-4243-42B1-8C5E-4824EC32E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A45DBFBC-F1FA-4709-9073-6D01CDE6C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082692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布 が含まれている画像&#10;&#10;自動的に生成された説明">
            <a:extLst>
              <a:ext uri="{FF2B5EF4-FFF2-40B4-BE49-F238E27FC236}">
                <a16:creationId xmlns:a16="http://schemas.microsoft.com/office/drawing/2014/main" id="{D2E80769-9EAD-4126-BF8A-42E57AA882E1}"/>
              </a:ext>
            </a:extLst>
          </p:cNvPr>
          <p:cNvPicPr>
            <a:picLocks noChangeAspect="1"/>
          </p:cNvPicPr>
          <p:nvPr/>
        </p:nvPicPr>
        <p:blipFill rotWithShape="1">
          <a:blip r:embed="rId2">
            <a:extLst>
              <a:ext uri="{28A0092B-C50C-407E-A947-70E740481C1C}">
                <a14:useLocalDpi xmlns:a14="http://schemas.microsoft.com/office/drawing/2010/main" val="0"/>
              </a:ext>
            </a:extLst>
          </a:blip>
          <a:srcRect r="1" b="21029"/>
          <a:stretch/>
        </p:blipFill>
        <p:spPr>
          <a:xfrm>
            <a:off x="3344" y="3509433"/>
            <a:ext cx="4475150" cy="3348566"/>
          </a:xfrm>
          <a:prstGeom prst="rect">
            <a:avLst/>
          </a:prstGeom>
        </p:spPr>
      </p:pic>
      <p:sp>
        <p:nvSpPr>
          <p:cNvPr id="14" name="Rectangle 13">
            <a:extLst>
              <a:ext uri="{FF2B5EF4-FFF2-40B4-BE49-F238E27FC236}">
                <a16:creationId xmlns:a16="http://schemas.microsoft.com/office/drawing/2014/main" id="{1A700F58-1E6A-4B8F-BB5F-72163A30F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EBBFD05-2636-4CE9-8663-0A4D860C754E}"/>
              </a:ext>
            </a:extLst>
          </p:cNvPr>
          <p:cNvSpPr>
            <a:spLocks noGrp="1"/>
          </p:cNvSpPr>
          <p:nvPr>
            <p:ph type="title"/>
          </p:nvPr>
        </p:nvSpPr>
        <p:spPr>
          <a:xfrm>
            <a:off x="4970109" y="484632"/>
            <a:ext cx="6730277" cy="1609344"/>
          </a:xfrm>
          <a:ln>
            <a:noFill/>
          </a:ln>
        </p:spPr>
        <p:txBody>
          <a:bodyPr>
            <a:normAutofit/>
          </a:bodyPr>
          <a:lstStyle/>
          <a:p>
            <a:r>
              <a:rPr kumimoji="1" lang="ja-JP" altLang="en-US" dirty="0"/>
              <a:t>試行錯誤</a:t>
            </a:r>
            <a:r>
              <a:rPr lang="ja-JP" altLang="en-US" dirty="0"/>
              <a:t>⑤</a:t>
            </a:r>
            <a:endParaRPr kumimoji="1" lang="ja-JP" altLang="en-US" dirty="0"/>
          </a:p>
        </p:txBody>
      </p:sp>
      <p:pic>
        <p:nvPicPr>
          <p:cNvPr id="5" name="コンテンツ プレースホルダー 4" descr="屋内, 座る, 布, 小さい が含まれている画像&#10;&#10;自動的に生成された説明">
            <a:extLst>
              <a:ext uri="{FF2B5EF4-FFF2-40B4-BE49-F238E27FC236}">
                <a16:creationId xmlns:a16="http://schemas.microsoft.com/office/drawing/2014/main" id="{486EC0FC-489A-4982-859A-67A1A6F53E11}"/>
              </a:ext>
            </a:extLst>
          </p:cNvPr>
          <p:cNvPicPr>
            <a:picLocks noChangeAspect="1"/>
          </p:cNvPicPr>
          <p:nvPr/>
        </p:nvPicPr>
        <p:blipFill rotWithShape="1">
          <a:blip r:embed="rId5">
            <a:extLst>
              <a:ext uri="{28A0092B-C50C-407E-A947-70E740481C1C}">
                <a14:useLocalDpi xmlns:a14="http://schemas.microsoft.com/office/drawing/2010/main" val="0"/>
              </a:ext>
            </a:extLst>
          </a:blip>
          <a:srcRect t="6139" r="1" b="8347"/>
          <a:stretch/>
        </p:blipFill>
        <p:spPr>
          <a:xfrm>
            <a:off x="3344" y="10"/>
            <a:ext cx="4475150" cy="3348557"/>
          </a:xfrm>
          <a:prstGeom prst="rect">
            <a:avLst/>
          </a:prstGeom>
        </p:spPr>
      </p:pic>
      <p:sp>
        <p:nvSpPr>
          <p:cNvPr id="11" name="Content Placeholder 10">
            <a:extLst>
              <a:ext uri="{FF2B5EF4-FFF2-40B4-BE49-F238E27FC236}">
                <a16:creationId xmlns:a16="http://schemas.microsoft.com/office/drawing/2014/main" id="{008B17B9-B158-42BC-B9A8-35D35C9B8FEB}"/>
              </a:ext>
            </a:extLst>
          </p:cNvPr>
          <p:cNvSpPr>
            <a:spLocks noGrp="1"/>
          </p:cNvSpPr>
          <p:nvPr>
            <p:ph idx="1"/>
          </p:nvPr>
        </p:nvSpPr>
        <p:spPr>
          <a:xfrm>
            <a:off x="4970109" y="2121408"/>
            <a:ext cx="6730276" cy="4050792"/>
          </a:xfrm>
        </p:spPr>
        <p:txBody>
          <a:bodyPr>
            <a:normAutofit/>
          </a:bodyPr>
          <a:lstStyle/>
          <a:p>
            <a:r>
              <a:rPr lang="ja-JP" altLang="en-US" sz="2800" dirty="0"/>
              <a:t>直線を繋げるように切る。</a:t>
            </a:r>
            <a:endParaRPr lang="en-US" altLang="ja-JP" sz="2800" dirty="0"/>
          </a:p>
          <a:p>
            <a:r>
              <a:rPr lang="ja-JP" altLang="en-US" sz="2800" dirty="0"/>
              <a:t>④より確実性が上がり、厚い布も切れる。</a:t>
            </a:r>
            <a:endParaRPr lang="en-US" altLang="ja-JP" sz="2800" dirty="0"/>
          </a:p>
          <a:p>
            <a:r>
              <a:rPr lang="ja-JP" altLang="en-US" sz="2800" dirty="0"/>
              <a:t>上の写真のようにうまく合わせないとずれる。布をセットするのに時間とコツがいる。</a:t>
            </a:r>
            <a:endParaRPr lang="en-US" sz="2800" dirty="0"/>
          </a:p>
        </p:txBody>
      </p:sp>
      <p:sp>
        <p:nvSpPr>
          <p:cNvPr id="16" name="Oval 15">
            <a:extLst>
              <a:ext uri="{FF2B5EF4-FFF2-40B4-BE49-F238E27FC236}">
                <a16:creationId xmlns:a16="http://schemas.microsoft.com/office/drawing/2014/main" id="{CAE2DEE1-2401-4125-B7B1-F30C35A0D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6">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6A92FC17-520F-48DC-A9B3-B1931FB90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339689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a:extLst>
              <a:ext uri="{FF2B5EF4-FFF2-40B4-BE49-F238E27FC236}">
                <a16:creationId xmlns:a16="http://schemas.microsoft.com/office/drawing/2014/main" id="{6956E7C9-F7F3-451C-99A5-C1249F8CC7F1}"/>
              </a:ext>
            </a:extLst>
          </p:cNvPr>
          <p:cNvSpPr>
            <a:spLocks noGrp="1"/>
          </p:cNvSpPr>
          <p:nvPr>
            <p:ph type="title"/>
          </p:nvPr>
        </p:nvSpPr>
        <p:spPr>
          <a:xfrm>
            <a:off x="1069848" y="484632"/>
            <a:ext cx="10058400" cy="1609344"/>
          </a:xfrm>
        </p:spPr>
        <p:txBody>
          <a:bodyPr>
            <a:normAutofit/>
          </a:bodyPr>
          <a:lstStyle/>
          <a:p>
            <a:r>
              <a:rPr kumimoji="1" lang="ja-JP" altLang="en-US"/>
              <a:t>作品</a:t>
            </a:r>
            <a:endParaRPr kumimoji="1" lang="ja-JP" altLang="en-US" dirty="0"/>
          </a:p>
        </p:txBody>
      </p:sp>
      <p:sp>
        <p:nvSpPr>
          <p:cNvPr id="19" name="コンテンツ プレースホルダー 2">
            <a:extLst>
              <a:ext uri="{FF2B5EF4-FFF2-40B4-BE49-F238E27FC236}">
                <a16:creationId xmlns:a16="http://schemas.microsoft.com/office/drawing/2014/main" id="{748A7A1A-092A-4174-9426-A3B591DC7ADE}"/>
              </a:ext>
            </a:extLst>
          </p:cNvPr>
          <p:cNvSpPr>
            <a:spLocks noGrp="1"/>
          </p:cNvSpPr>
          <p:nvPr>
            <p:ph idx="1"/>
          </p:nvPr>
        </p:nvSpPr>
        <p:spPr>
          <a:xfrm>
            <a:off x="1069848" y="2320412"/>
            <a:ext cx="10058400" cy="3851787"/>
          </a:xfrm>
        </p:spPr>
        <p:txBody>
          <a:bodyPr>
            <a:normAutofit/>
          </a:bodyPr>
          <a:lstStyle/>
          <a:p>
            <a:r>
              <a:rPr kumimoji="1" lang="ja-JP" altLang="en-US" sz="2400" dirty="0"/>
              <a:t>何か見栄えするもの</a:t>
            </a:r>
            <a:endParaRPr kumimoji="1" lang="en-US" altLang="ja-JP" sz="2400" dirty="0"/>
          </a:p>
          <a:p>
            <a:r>
              <a:rPr lang="ja-JP" altLang="en-US" sz="2400" dirty="0"/>
              <a:t>アイデアが自分の趣味によりすぎないようにするのが難しい。</a:t>
            </a:r>
            <a:endParaRPr lang="en-US" altLang="ja-JP" sz="2400" dirty="0"/>
          </a:p>
          <a:p>
            <a:r>
              <a:rPr lang="ja-JP" altLang="en-US" sz="2400" dirty="0"/>
              <a:t>試行錯誤はこちらを作るためにやっているともいえる。</a:t>
            </a:r>
            <a:endParaRPr lang="en-US" altLang="ja-JP" sz="2400" dirty="0"/>
          </a:p>
          <a:p>
            <a:r>
              <a:rPr lang="ja-JP" altLang="en-US" sz="2400" dirty="0"/>
              <a:t>猫の手も借りたい。</a:t>
            </a:r>
            <a:endParaRPr lang="en-US" altLang="ja-JP" sz="2400" dirty="0"/>
          </a:p>
          <a:p>
            <a:endParaRPr kumimoji="1" lang="ja-JP" altLang="en-US" dirty="0"/>
          </a:p>
        </p:txBody>
      </p:sp>
      <p:sp>
        <p:nvSpPr>
          <p:cNvPr id="20"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403079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版活字">
  <a:themeElements>
    <a:clrScheme name="木版活字">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木版活字">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版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otalTime>20</TotalTime>
  <Words>636</Words>
  <Application>Microsoft Office PowerPoint</Application>
  <PresentationFormat>ワイド画面</PresentationFormat>
  <Paragraphs>71</Paragraphs>
  <Slides>17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Bookman Old Style</vt:lpstr>
      <vt:lpstr>Calibri</vt:lpstr>
      <vt:lpstr>Century Gothic</vt:lpstr>
      <vt:lpstr>Rockwell Extra Bold</vt:lpstr>
      <vt:lpstr>Wingdings</vt:lpstr>
      <vt:lpstr>木版活字</vt:lpstr>
      <vt:lpstr>1年間のまとめ</vt:lpstr>
      <vt:lpstr>目次</vt:lpstr>
      <vt:lpstr>試行錯誤</vt:lpstr>
      <vt:lpstr>試行錯誤①</vt:lpstr>
      <vt:lpstr>試行錯誤②</vt:lpstr>
      <vt:lpstr>試行錯誤③</vt:lpstr>
      <vt:lpstr>試行錯誤④</vt:lpstr>
      <vt:lpstr>試行錯誤⑤</vt:lpstr>
      <vt:lpstr>作品</vt:lpstr>
      <vt:lpstr>鱗</vt:lpstr>
      <vt:lpstr>山桜を見上げて</vt:lpstr>
      <vt:lpstr>タンポポちゃん</vt:lpstr>
      <vt:lpstr>故郷の海</vt:lpstr>
      <vt:lpstr>余興</vt:lpstr>
      <vt:lpstr>ワークショップ</vt:lpstr>
      <vt:lpstr>ワークショップ</vt:lpstr>
      <vt:lpstr>今後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1年間のまとめ</dc:title>
  <dc:creator>押切 里実(r201701889zh)</dc:creator>
  <cp:lastModifiedBy>押切 里実(r201701889zh)</cp:lastModifiedBy>
  <cp:revision>3</cp:revision>
  <dcterms:created xsi:type="dcterms:W3CDTF">2020-01-19T14:05:55Z</dcterms:created>
  <dcterms:modified xsi:type="dcterms:W3CDTF">2020-01-19T14:26:38Z</dcterms:modified>
</cp:coreProperties>
</file>