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7"/>
  </p:notesMasterIdLst>
  <p:handoutMasterIdLst>
    <p:handoutMasterId r:id="rId18"/>
  </p:handoutMasterIdLst>
  <p:sldIdLst>
    <p:sldId id="3072" r:id="rId2"/>
    <p:sldId id="3103" r:id="rId3"/>
    <p:sldId id="3074" r:id="rId4"/>
    <p:sldId id="3085" r:id="rId5"/>
    <p:sldId id="3094" r:id="rId6"/>
    <p:sldId id="3098" r:id="rId7"/>
    <p:sldId id="3104" r:id="rId8"/>
    <p:sldId id="3082" r:id="rId9"/>
    <p:sldId id="3097" r:id="rId10"/>
    <p:sldId id="3079" r:id="rId11"/>
    <p:sldId id="3105" r:id="rId12"/>
    <p:sldId id="3087" r:id="rId13"/>
    <p:sldId id="3108" r:id="rId14"/>
    <p:sldId id="3078" r:id="rId15"/>
    <p:sldId id="3107" r:id="rId16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B73"/>
    <a:srgbClr val="006AB6"/>
    <a:srgbClr val="1CB7F1"/>
    <a:srgbClr val="8ED7F1"/>
    <a:srgbClr val="D52C0A"/>
    <a:srgbClr val="535353"/>
    <a:srgbClr val="30B9C3"/>
    <a:srgbClr val="157DA8"/>
    <a:srgbClr val="8EC436"/>
    <a:srgbClr val="865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 autoAdjust="0"/>
    <p:restoredTop sz="92986" autoAdjust="0"/>
  </p:normalViewPr>
  <p:slideViewPr>
    <p:cSldViewPr>
      <p:cViewPr varScale="1">
        <p:scale>
          <a:sx n="58" d="100"/>
          <a:sy n="58" d="100"/>
        </p:scale>
        <p:origin x="82" y="806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3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53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0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9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44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5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9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3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0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9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32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79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4906217" y="3303936"/>
            <a:ext cx="6951327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</a:t>
            </a:r>
            <a:r>
              <a:rPr lang="zh-CN" altLang="en-US" sz="54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</a:t>
            </a:r>
            <a:r>
              <a:rPr lang="en-US" altLang="zh-CN" sz="54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PROJECT2</a:t>
            </a:r>
            <a:r>
              <a:rPr lang="zh-CN" altLang="en-US" sz="54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zh-CN" altLang="en-US" sz="54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612443" y="4607603"/>
            <a:ext cx="5538873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900" dirty="0" smtClean="0">
                <a:solidFill>
                  <a:schemeClr val="bg1"/>
                </a:solidFill>
                <a:latin typeface="+mj-lt"/>
                <a:ea typeface="Source Han Sans ExtraLight" panose="020B0200000000000000" pitchFamily="34" charset="-122"/>
                <a:cs typeface="Arial" panose="020B0604020202020204" pitchFamily="34" charset="0"/>
              </a:rPr>
              <a:t>FESPI-GROUP2 PROJECT REPORT.</a:t>
            </a:r>
            <a:endParaRPr lang="en-US" altLang="zh-CN" sz="900" dirty="0">
              <a:solidFill>
                <a:schemeClr val="bg1"/>
              </a:solidFill>
              <a:latin typeface="+mj-lt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327369" y="5229099"/>
            <a:ext cx="4109022" cy="307777"/>
            <a:chOff x="4711919" y="4416522"/>
            <a:chExt cx="4109022" cy="307777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8487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</a:t>
              </a:r>
              <a:r>
                <a:rPr lang="zh-CN" altLang="en-US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组</a:t>
              </a:r>
              <a:r>
                <a:rPr lang="zh-CN" altLang="en-US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：</a:t>
              </a:r>
              <a:r>
                <a:rPr lang="zh-CN" altLang="en-US" sz="1400" b="1" cap="all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第二组</a:t>
              </a:r>
              <a:endParaRPr lang="zh-CN" altLang="en-US" sz="14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800" cap="all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person: package diagram</a:t>
              </a:r>
              <a:endParaRPr lang="zh-CN" altLang="en-US" sz="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1" y="1795507"/>
            <a:ext cx="12855751" cy="5436499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0021" y="1795506"/>
            <a:ext cx="2581039" cy="2972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8857" y="1795506"/>
            <a:ext cx="2581039" cy="2972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7693" y="1795506"/>
            <a:ext cx="2581039" cy="2972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7071" y="2353193"/>
            <a:ext cx="2004075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Search.vue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35688" y="2352579"/>
            <a:ext cx="2525050" cy="561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descripton.vue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69794" y="2352579"/>
            <a:ext cx="230383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GoodList.vue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70021" y="5200502"/>
            <a:ext cx="9918711" cy="17385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69741" y="5326035"/>
            <a:ext cx="15039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App.vue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50132" y="6156252"/>
            <a:ext cx="9158490" cy="22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</a:t>
            </a: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组件介绍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4919" y="593543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</a:t>
            </a:r>
            <a:r>
              <a:rPr lang="zh-CN" altLang="en-US" dirty="0" smtClean="0"/>
              <a:t>界面及父组件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46619" y="3237605"/>
            <a:ext cx="174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实现搜索框及其功能的组件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56884" y="3248209"/>
            <a:ext cx="174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实现商品框及其功能的组件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25721" y="3237510"/>
            <a:ext cx="1744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实现商品详细信息及其功能的组件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3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7" grpId="0"/>
      <p:bldP spid="38" grpId="0"/>
      <p:bldP spid="3" grpId="0"/>
      <p:bldP spid="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223961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功能逻辑实现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</a:t>
            </a:r>
            <a:r>
              <a:rPr lang="en-US" altLang="zh-CN" sz="22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3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945784" y="4880024"/>
            <a:ext cx="2969972" cy="763137"/>
            <a:chOff x="4475937" y="4698842"/>
            <a:chExt cx="3243170" cy="83333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475937" y="4698842"/>
              <a:ext cx="3243170" cy="833335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475937" y="5116237"/>
              <a:ext cx="3243170" cy="415940"/>
            </a:xfrm>
            <a:custGeom>
              <a:avLst/>
              <a:gdLst>
                <a:gd name="T0" fmla="*/ 726 w 1452"/>
                <a:gd name="T1" fmla="*/ 142 h 186"/>
                <a:gd name="T2" fmla="*/ 1452 w 1452"/>
                <a:gd name="T3" fmla="*/ 0 h 186"/>
                <a:gd name="T4" fmla="*/ 1452 w 1452"/>
                <a:gd name="T5" fmla="*/ 0 h 186"/>
                <a:gd name="T6" fmla="*/ 726 w 1452"/>
                <a:gd name="T7" fmla="*/ 186 h 186"/>
                <a:gd name="T8" fmla="*/ 0 w 1452"/>
                <a:gd name="T9" fmla="*/ 0 h 186"/>
                <a:gd name="T10" fmla="*/ 0 w 1452"/>
                <a:gd name="T11" fmla="*/ 0 h 186"/>
                <a:gd name="T12" fmla="*/ 726 w 1452"/>
                <a:gd name="T13" fmla="*/ 14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6">
                  <a:moveTo>
                    <a:pt x="726" y="142"/>
                  </a:moveTo>
                  <a:cubicBezTo>
                    <a:pt x="1078" y="142"/>
                    <a:pt x="1372" y="81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452" y="103"/>
                    <a:pt x="1127" y="186"/>
                    <a:pt x="726" y="186"/>
                  </a:cubicBezTo>
                  <a:cubicBezTo>
                    <a:pt x="325" y="186"/>
                    <a:pt x="0" y="10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" y="81"/>
                    <a:pt x="374" y="142"/>
                    <a:pt x="726" y="14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432" y="4283364"/>
            <a:ext cx="3526676" cy="893656"/>
            <a:chOff x="4171981" y="4047299"/>
            <a:chExt cx="3851083" cy="97586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171981" y="4047299"/>
              <a:ext cx="3851083" cy="97586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71981" y="4533047"/>
              <a:ext cx="3851083" cy="490112"/>
            </a:xfrm>
            <a:custGeom>
              <a:avLst/>
              <a:gdLst>
                <a:gd name="T0" fmla="*/ 862 w 1724"/>
                <a:gd name="T1" fmla="*/ 168 h 219"/>
                <a:gd name="T2" fmla="*/ 1724 w 1724"/>
                <a:gd name="T3" fmla="*/ 0 h 219"/>
                <a:gd name="T4" fmla="*/ 1724 w 1724"/>
                <a:gd name="T5" fmla="*/ 1 h 219"/>
                <a:gd name="T6" fmla="*/ 862 w 1724"/>
                <a:gd name="T7" fmla="*/ 219 h 219"/>
                <a:gd name="T8" fmla="*/ 0 w 1724"/>
                <a:gd name="T9" fmla="*/ 1 h 219"/>
                <a:gd name="T10" fmla="*/ 0 w 1724"/>
                <a:gd name="T11" fmla="*/ 0 h 219"/>
                <a:gd name="T12" fmla="*/ 862 w 1724"/>
                <a:gd name="T13" fmla="*/ 16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8"/>
                  </a:moveTo>
                  <a:cubicBezTo>
                    <a:pt x="1280" y="168"/>
                    <a:pt x="1630" y="96"/>
                    <a:pt x="1724" y="0"/>
                  </a:cubicBezTo>
                  <a:cubicBezTo>
                    <a:pt x="1724" y="1"/>
                    <a:pt x="1724" y="1"/>
                    <a:pt x="1724" y="1"/>
                  </a:cubicBezTo>
                  <a:cubicBezTo>
                    <a:pt x="1724" y="121"/>
                    <a:pt x="1338" y="219"/>
                    <a:pt x="862" y="219"/>
                  </a:cubicBezTo>
                  <a:cubicBezTo>
                    <a:pt x="386" y="219"/>
                    <a:pt x="0" y="12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94" y="96"/>
                    <a:pt x="444" y="168"/>
                    <a:pt x="862" y="16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62218" y="3626775"/>
            <a:ext cx="3735773" cy="1013521"/>
            <a:chOff x="4057088" y="3330311"/>
            <a:chExt cx="4079414" cy="1106751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4057088" y="3330311"/>
              <a:ext cx="4079414" cy="1106751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057088" y="3884413"/>
              <a:ext cx="4079414" cy="552648"/>
            </a:xfrm>
            <a:custGeom>
              <a:avLst/>
              <a:gdLst>
                <a:gd name="T0" fmla="*/ 913 w 1826"/>
                <a:gd name="T1" fmla="*/ 189 h 248"/>
                <a:gd name="T2" fmla="*/ 0 w 1826"/>
                <a:gd name="T3" fmla="*/ 0 h 248"/>
                <a:gd name="T4" fmla="*/ 0 w 1826"/>
                <a:gd name="T5" fmla="*/ 0 h 248"/>
                <a:gd name="T6" fmla="*/ 913 w 1826"/>
                <a:gd name="T7" fmla="*/ 248 h 248"/>
                <a:gd name="T8" fmla="*/ 1826 w 1826"/>
                <a:gd name="T9" fmla="*/ 0 h 248"/>
                <a:gd name="T10" fmla="*/ 1826 w 1826"/>
                <a:gd name="T11" fmla="*/ 0 h 248"/>
                <a:gd name="T12" fmla="*/ 913 w 1826"/>
                <a:gd name="T13" fmla="*/ 18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6" h="248">
                  <a:moveTo>
                    <a:pt x="913" y="189"/>
                  </a:moveTo>
                  <a:cubicBezTo>
                    <a:pt x="471" y="189"/>
                    <a:pt x="100" y="10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409" y="248"/>
                    <a:pt x="913" y="248"/>
                  </a:cubicBezTo>
                  <a:cubicBezTo>
                    <a:pt x="1417" y="248"/>
                    <a:pt x="1826" y="137"/>
                    <a:pt x="1826" y="0"/>
                  </a:cubicBezTo>
                  <a:cubicBezTo>
                    <a:pt x="1826" y="0"/>
                    <a:pt x="1826" y="0"/>
                    <a:pt x="1826" y="0"/>
                  </a:cubicBezTo>
                  <a:cubicBezTo>
                    <a:pt x="1726" y="109"/>
                    <a:pt x="1355" y="189"/>
                    <a:pt x="913" y="18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67432" y="3130005"/>
            <a:ext cx="3526676" cy="894988"/>
            <a:chOff x="4171981" y="2787843"/>
            <a:chExt cx="3851083" cy="977315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171981" y="2787843"/>
              <a:ext cx="3851083" cy="97731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171981" y="3276501"/>
              <a:ext cx="3851083" cy="488657"/>
            </a:xfrm>
            <a:custGeom>
              <a:avLst/>
              <a:gdLst>
                <a:gd name="T0" fmla="*/ 862 w 1724"/>
                <a:gd name="T1" fmla="*/ 167 h 219"/>
                <a:gd name="T2" fmla="*/ 0 w 1724"/>
                <a:gd name="T3" fmla="*/ 0 h 219"/>
                <a:gd name="T4" fmla="*/ 0 w 1724"/>
                <a:gd name="T5" fmla="*/ 0 h 219"/>
                <a:gd name="T6" fmla="*/ 862 w 1724"/>
                <a:gd name="T7" fmla="*/ 219 h 219"/>
                <a:gd name="T8" fmla="*/ 1724 w 1724"/>
                <a:gd name="T9" fmla="*/ 0 h 219"/>
                <a:gd name="T10" fmla="*/ 1724 w 1724"/>
                <a:gd name="T11" fmla="*/ 0 h 219"/>
                <a:gd name="T12" fmla="*/ 862 w 1724"/>
                <a:gd name="T13" fmla="*/ 16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7"/>
                  </a:moveTo>
                  <a:cubicBezTo>
                    <a:pt x="444" y="167"/>
                    <a:pt x="94" y="9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386" y="219"/>
                    <a:pt x="862" y="219"/>
                  </a:cubicBezTo>
                  <a:cubicBezTo>
                    <a:pt x="1338" y="219"/>
                    <a:pt x="1724" y="121"/>
                    <a:pt x="1724" y="0"/>
                  </a:cubicBezTo>
                  <a:cubicBezTo>
                    <a:pt x="1724" y="0"/>
                    <a:pt x="1724" y="0"/>
                    <a:pt x="1724" y="0"/>
                  </a:cubicBezTo>
                  <a:cubicBezTo>
                    <a:pt x="1630" y="96"/>
                    <a:pt x="1280" y="167"/>
                    <a:pt x="862" y="16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45784" y="2663866"/>
            <a:ext cx="2969972" cy="764469"/>
            <a:chOff x="4475937" y="2278826"/>
            <a:chExt cx="3243170" cy="834790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4475937" y="2278826"/>
              <a:ext cx="3243170" cy="83478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  <a:effectLst/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75937" y="2696221"/>
              <a:ext cx="3243170" cy="417395"/>
            </a:xfrm>
            <a:custGeom>
              <a:avLst/>
              <a:gdLst>
                <a:gd name="T0" fmla="*/ 726 w 1452"/>
                <a:gd name="T1" fmla="*/ 143 h 187"/>
                <a:gd name="T2" fmla="*/ 0 w 1452"/>
                <a:gd name="T3" fmla="*/ 0 h 187"/>
                <a:gd name="T4" fmla="*/ 0 w 1452"/>
                <a:gd name="T5" fmla="*/ 0 h 187"/>
                <a:gd name="T6" fmla="*/ 726 w 1452"/>
                <a:gd name="T7" fmla="*/ 187 h 187"/>
                <a:gd name="T8" fmla="*/ 1452 w 1452"/>
                <a:gd name="T9" fmla="*/ 0 h 187"/>
                <a:gd name="T10" fmla="*/ 1452 w 1452"/>
                <a:gd name="T11" fmla="*/ 0 h 187"/>
                <a:gd name="T12" fmla="*/ 726 w 1452"/>
                <a:gd name="T13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7">
                  <a:moveTo>
                    <a:pt x="726" y="143"/>
                  </a:moveTo>
                  <a:cubicBezTo>
                    <a:pt x="374" y="143"/>
                    <a:pt x="79" y="8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325" y="187"/>
                    <a:pt x="726" y="187"/>
                  </a:cubicBezTo>
                  <a:cubicBezTo>
                    <a:pt x="1127" y="187"/>
                    <a:pt x="1452" y="103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372" y="82"/>
                    <a:pt x="1078" y="143"/>
                    <a:pt x="726" y="14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1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146725" y="3423799"/>
            <a:ext cx="1309543" cy="3073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AU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</a:t>
            </a:r>
            <a:r>
              <a:rPr lang="en-AU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ook.name</a:t>
            </a:r>
            <a:endParaRPr lang="en-AU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9093671" y="2738703"/>
            <a:ext cx="880657" cy="307398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Book.picture</a:t>
            </a:r>
            <a:endParaRPr lang="en-AU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691171" y="4588432"/>
            <a:ext cx="1309543" cy="307397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Book.sales_volumme</a:t>
            </a:r>
            <a:endParaRPr lang="en-AU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8717875" y="5122865"/>
            <a:ext cx="1368439" cy="2981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Other details</a:t>
            </a:r>
            <a:endParaRPr lang="en-AU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8605889" y="3896108"/>
            <a:ext cx="1368439" cy="2981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Book.price</a:t>
            </a:r>
            <a:endParaRPr lang="en-AU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</a:t>
            </a:r>
            <a:r>
              <a:rPr lang="en-US" altLang="zh-CN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2218" y="736005"/>
            <a:ext cx="3631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由于技术有限，书本信息并非直接在网上获取，而是自建</a:t>
            </a:r>
            <a:r>
              <a:rPr lang="en-US" altLang="zh-CN" dirty="0" err="1" smtClean="0"/>
              <a:t>data.json</a:t>
            </a:r>
            <a:r>
              <a:rPr lang="zh-CN" altLang="en-US" dirty="0" smtClean="0"/>
              <a:t>文件作为数据使用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87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83" grpId="0" build="p"/>
      <p:bldP spid="85" grpId="0" build="p"/>
      <p:bldP spid="87" grpId="0" build="p"/>
      <p:bldP spid="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330852" y="5609131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62244" y="4491782"/>
            <a:ext cx="216361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30581" y="3394053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07549" y="2196385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52550" y="5153048"/>
            <a:ext cx="2047713" cy="1127572"/>
            <a:chOff x="5365728" y="4871977"/>
            <a:chExt cx="2044287" cy="1125684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5387051" y="4871977"/>
              <a:ext cx="1945121" cy="1125684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5365728" y="5107657"/>
              <a:ext cx="2044287" cy="60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Description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8718" y="4028612"/>
            <a:ext cx="1222839" cy="1124437"/>
            <a:chOff x="6420131" y="3749417"/>
            <a:chExt cx="1220793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433495" y="4045317"/>
              <a:ext cx="1207429" cy="60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Good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9152" y="2904188"/>
            <a:ext cx="1650502" cy="1124434"/>
            <a:chOff x="5771653" y="2626865"/>
            <a:chExt cx="1647741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5771653" y="2855577"/>
              <a:ext cx="1647741" cy="60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Search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89746" y="1842412"/>
            <a:ext cx="1194667" cy="1124436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448381" y="1810120"/>
              <a:ext cx="1041895" cy="60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App</a:t>
              </a:r>
              <a:endParaRPr lang="nb-NO" altLang="id-ID" sz="277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030495" y="1802826"/>
            <a:ext cx="901509" cy="901509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011312" y="5140073"/>
            <a:ext cx="901508" cy="901509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912125" y="4039172"/>
            <a:ext cx="901509" cy="901509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826591" y="2873726"/>
            <a:ext cx="901509" cy="901509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232725" y="2000031"/>
            <a:ext cx="488319" cy="48831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42044" y="5422632"/>
            <a:ext cx="433091" cy="331012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29634" y="4293573"/>
            <a:ext cx="448155" cy="385938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079830" y="3099243"/>
            <a:ext cx="424090" cy="412991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595" tIns="45796" rIns="91595" bIns="4579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93811" y="4829826"/>
            <a:ext cx="203849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Description</a:t>
            </a:r>
            <a:r>
              <a:rPr lang="zh-CN" altLang="en-US" sz="20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68145" y="3386083"/>
            <a:ext cx="176835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err="1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</a:t>
            </a:r>
            <a:r>
              <a:rPr lang="zh-CN" altLang="en-US" sz="20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32003" y="2528416"/>
            <a:ext cx="21535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Search</a:t>
            </a:r>
            <a:r>
              <a:rPr lang="zh-CN" altLang="en-US" sz="20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09079" y="1419408"/>
            <a:ext cx="17683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父</a:t>
            </a: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组件功能</a:t>
            </a:r>
            <a:endParaRPr lang="id-ID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0264" y="1937485"/>
            <a:ext cx="2707640" cy="59093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初始化界面，向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提供初始数组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34823" y="3113995"/>
            <a:ext cx="2707640" cy="59093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搜索功能，向父组件返回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数组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6808" y="4254292"/>
            <a:ext cx="2643848" cy="88639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按价格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&gt;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销量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&gt;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评分的有限度实现的排序功能，点击事件返回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信息，分页功能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6648" y="5304303"/>
            <a:ext cx="2707640" cy="59093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页面展示，分页功能及跳转功能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任意多边形 71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003823" y="1889782"/>
            <a:ext cx="7173999" cy="117975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37691" y="1660401"/>
            <a:ext cx="4942074" cy="460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Search.vue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1271933" y="3410986"/>
            <a:ext cx="1673675" cy="144263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8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App.vue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19327" y="2271842"/>
            <a:ext cx="6378802" cy="355896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获取输入书名，遍历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JSON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数据文件并将其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数组返回至父组件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03823" y="3539381"/>
            <a:ext cx="7173999" cy="117975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37691" y="3320800"/>
            <a:ext cx="4942074" cy="460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GoodList.vue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19327" y="3946749"/>
            <a:ext cx="6378802" cy="614428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从父组件获取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数组，遍历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JSON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文件，将其信息已商品框形式展现出来，未点击时返回第一条的信息数组，点击时返回被点击商品的信息数组给父组件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03823" y="5218420"/>
            <a:ext cx="7173999" cy="1179757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37691" y="4999842"/>
            <a:ext cx="4942074" cy="4603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escription.vue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327" y="5678812"/>
            <a:ext cx="6378802" cy="355896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从父组件获得商品的详细信息并将其展现出来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逻辑结构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直接箭头连接符 3"/>
          <p:cNvCxnSpPr>
            <a:stCxn id="28" idx="1"/>
            <a:endCxn id="30" idx="5"/>
          </p:cNvCxnSpPr>
          <p:nvPr/>
        </p:nvCxnSpPr>
        <p:spPr>
          <a:xfrm flipH="1">
            <a:off x="2584949" y="2479661"/>
            <a:ext cx="1418874" cy="93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0" idx="0"/>
            <a:endCxn id="35" idx="1"/>
          </p:cNvCxnSpPr>
          <p:nvPr/>
        </p:nvCxnSpPr>
        <p:spPr>
          <a:xfrm flipV="1">
            <a:off x="2945608" y="4129260"/>
            <a:ext cx="1058215" cy="3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0" idx="1"/>
            <a:endCxn id="38" idx="1"/>
          </p:cNvCxnSpPr>
          <p:nvPr/>
        </p:nvCxnSpPr>
        <p:spPr>
          <a:xfrm>
            <a:off x="2584949" y="4853623"/>
            <a:ext cx="1418874" cy="95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5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7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61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11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61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7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61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11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61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6927638" y="3303936"/>
            <a:ext cx="290848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</a:t>
            </a:r>
            <a:r>
              <a:rPr lang="zh-CN" altLang="en-US" sz="54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聆听</a:t>
            </a:r>
            <a:endParaRPr lang="zh-CN" altLang="en-US" sz="54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7457041" y="5170486"/>
            <a:ext cx="2979350" cy="319324"/>
            <a:chOff x="5841591" y="4357909"/>
            <a:chExt cx="2979350" cy="319324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5841591" y="4357909"/>
              <a:ext cx="18487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</a:t>
              </a:r>
              <a:r>
                <a:rPr lang="zh-CN" altLang="en-US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：第二组</a:t>
              </a:r>
              <a:endParaRPr lang="zh-CN" altLang="en-US" sz="14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871868" y="4715629"/>
            <a:ext cx="2483521" cy="497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</a:rPr>
              <a:t>PART 01</a:t>
            </a:r>
            <a:endParaRPr lang="zh-CN" altLang="en-US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 Placeholder 11"/>
          <p:cNvSpPr txBox="1">
            <a:spLocks/>
          </p:cNvSpPr>
          <p:nvPr/>
        </p:nvSpPr>
        <p:spPr>
          <a:xfrm>
            <a:off x="871869" y="5229001"/>
            <a:ext cx="2483520" cy="33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6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选择及调查</a:t>
            </a:r>
            <a:endParaRPr lang="zh-CN" altLang="en-US" sz="16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9"/>
          <p:cNvSpPr txBox="1">
            <a:spLocks/>
          </p:cNvSpPr>
          <p:nvPr/>
        </p:nvSpPr>
        <p:spPr>
          <a:xfrm>
            <a:off x="676415" y="525334"/>
            <a:ext cx="1437213" cy="735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690276" y="1129218"/>
            <a:ext cx="1409493" cy="394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5131147" y="4757262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02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5141439" y="5176170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6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9390426" y="4807893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03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9380135" y="5202572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功能及逻辑实现</a:t>
            </a:r>
            <a:endParaRPr lang="zh-CN" altLang="en-US" sz="16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9505473" y="4715629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Oval 25"/>
          <p:cNvSpPr/>
          <p:nvPr/>
        </p:nvSpPr>
        <p:spPr>
          <a:xfrm>
            <a:off x="1295191" y="2784218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5141439" y="2784218"/>
            <a:ext cx="2049905" cy="1636872"/>
            <a:chOff x="4874627" y="2639898"/>
            <a:chExt cx="1943960" cy="1552274"/>
          </a:xfrm>
          <a:solidFill>
            <a:srgbClr val="1CB7F1"/>
          </a:solidFill>
        </p:grpSpPr>
        <p:sp>
          <p:nvSpPr>
            <p:cNvPr id="18" name="Oval 26"/>
            <p:cNvSpPr/>
            <p:nvPr/>
          </p:nvSpPr>
          <p:spPr>
            <a:xfrm>
              <a:off x="5266313" y="2639898"/>
              <a:ext cx="1552274" cy="1552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400" dirty="0" smtClean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  <a:endPara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4" name="Oval 27"/>
          <p:cNvSpPr/>
          <p:nvPr/>
        </p:nvSpPr>
        <p:spPr>
          <a:xfrm>
            <a:off x="9813751" y="2784218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55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 build="p"/>
      <p:bldP spid="8" grpId="0"/>
      <p:bldP spid="9" grpId="0"/>
      <p:bldP spid="11" grpId="0"/>
      <p:bldP spid="12" grpId="0"/>
      <p:bldP spid="15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568606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r>
              <a:rPr lang="zh-CN" altLang="en-US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20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>
            <a:off x="6981620" y="3866433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6967664" y="313063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5029153" y="388480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892001" y="2782926"/>
            <a:ext cx="3006691" cy="700835"/>
            <a:chOff x="7699508" y="2223969"/>
            <a:chExt cx="3283266" cy="765303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9371697" y="1378195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7730064" y="21934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92001" y="3761530"/>
            <a:ext cx="3006691" cy="700834"/>
            <a:chOff x="7699508" y="3292593"/>
            <a:chExt cx="3283266" cy="765302"/>
          </a:xfrm>
        </p:grpSpPr>
        <p:sp>
          <p:nvSpPr>
            <p:cNvPr id="17" name="Round Same Side Corner Rectangle 16"/>
            <p:cNvSpPr/>
            <p:nvPr/>
          </p:nvSpPr>
          <p:spPr>
            <a:xfrm rot="5400000">
              <a:off x="9371697" y="2446818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16200000">
              <a:off x="7730064" y="32620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2587" y="2794553"/>
            <a:ext cx="3006691" cy="700834"/>
            <a:chOff x="1246506" y="2236667"/>
            <a:chExt cx="3283266" cy="76530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2587" y="3773159"/>
            <a:ext cx="3006691" cy="700835"/>
            <a:chOff x="1246506" y="3305290"/>
            <a:chExt cx="3283266" cy="765303"/>
          </a:xfrm>
        </p:grpSpPr>
        <p:sp>
          <p:nvSpPr>
            <p:cNvPr id="29" name="Round Same Side Corner Rectangle 28"/>
            <p:cNvSpPr/>
            <p:nvPr/>
          </p:nvSpPr>
          <p:spPr>
            <a:xfrm rot="5400000" flipH="1" flipV="1">
              <a:off x="2092283" y="2459513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 flipH="1" flipV="1">
              <a:off x="3733916" y="32747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 flipH="1" flipV="1">
            <a:off x="5029153" y="3149008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/>
          <p:cNvSpPr>
            <a:spLocks/>
          </p:cNvSpPr>
          <p:nvPr/>
        </p:nvSpPr>
        <p:spPr bwMode="auto">
          <a:xfrm>
            <a:off x="5442044" y="2618210"/>
            <a:ext cx="987332" cy="985094"/>
          </a:xfrm>
          <a:custGeom>
            <a:avLst/>
            <a:gdLst>
              <a:gd name="T0" fmla="*/ 372 w 372"/>
              <a:gd name="T1" fmla="*/ 0 h 371"/>
              <a:gd name="T2" fmla="*/ 325 w 372"/>
              <a:gd name="T3" fmla="*/ 0 h 371"/>
              <a:gd name="T4" fmla="*/ 325 w 372"/>
              <a:gd name="T5" fmla="*/ 73 h 371"/>
              <a:gd name="T6" fmla="*/ 263 w 372"/>
              <a:gd name="T7" fmla="*/ 90 h 371"/>
              <a:gd name="T8" fmla="*/ 226 w 372"/>
              <a:gd name="T9" fmla="*/ 26 h 371"/>
              <a:gd name="T10" fmla="*/ 145 w 372"/>
              <a:gd name="T11" fmla="*/ 73 h 371"/>
              <a:gd name="T12" fmla="*/ 182 w 372"/>
              <a:gd name="T13" fmla="*/ 136 h 371"/>
              <a:gd name="T14" fmla="*/ 137 w 372"/>
              <a:gd name="T15" fmla="*/ 183 h 371"/>
              <a:gd name="T16" fmla="*/ 73 w 372"/>
              <a:gd name="T17" fmla="*/ 146 h 371"/>
              <a:gd name="T18" fmla="*/ 28 w 372"/>
              <a:gd name="T19" fmla="*/ 225 h 371"/>
              <a:gd name="T20" fmla="*/ 91 w 372"/>
              <a:gd name="T21" fmla="*/ 262 h 371"/>
              <a:gd name="T22" fmla="*/ 74 w 372"/>
              <a:gd name="T23" fmla="*/ 325 h 371"/>
              <a:gd name="T24" fmla="*/ 0 w 372"/>
              <a:gd name="T25" fmla="*/ 325 h 371"/>
              <a:gd name="T26" fmla="*/ 0 w 372"/>
              <a:gd name="T27" fmla="*/ 371 h 371"/>
              <a:gd name="T28" fmla="*/ 372 w 372"/>
              <a:gd name="T29" fmla="*/ 371 h 371"/>
              <a:gd name="T30" fmla="*/ 372 w 37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0"/>
                </a:moveTo>
                <a:cubicBezTo>
                  <a:pt x="325" y="0"/>
                  <a:pt x="325" y="0"/>
                  <a:pt x="325" y="0"/>
                </a:cubicBezTo>
                <a:cubicBezTo>
                  <a:pt x="325" y="73"/>
                  <a:pt x="325" y="73"/>
                  <a:pt x="325" y="73"/>
                </a:cubicBezTo>
                <a:cubicBezTo>
                  <a:pt x="304" y="77"/>
                  <a:pt x="282" y="83"/>
                  <a:pt x="263" y="90"/>
                </a:cubicBezTo>
                <a:cubicBezTo>
                  <a:pt x="226" y="26"/>
                  <a:pt x="226" y="26"/>
                  <a:pt x="226" y="26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66" y="150"/>
                  <a:pt x="150" y="166"/>
                  <a:pt x="137" y="183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82" y="283"/>
                  <a:pt x="78" y="303"/>
                  <a:pt x="74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71"/>
                  <a:pt x="0" y="371"/>
                  <a:pt x="0" y="371"/>
                </a:cubicBezTo>
                <a:cubicBezTo>
                  <a:pt x="372" y="371"/>
                  <a:pt x="372" y="371"/>
                  <a:pt x="372" y="371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6429377" y="2618210"/>
            <a:ext cx="986213" cy="985094"/>
          </a:xfrm>
          <a:custGeom>
            <a:avLst/>
            <a:gdLst>
              <a:gd name="T0" fmla="*/ 0 w 371"/>
              <a:gd name="T1" fmla="*/ 0 h 371"/>
              <a:gd name="T2" fmla="*/ 46 w 371"/>
              <a:gd name="T3" fmla="*/ 0 h 371"/>
              <a:gd name="T4" fmla="*/ 46 w 371"/>
              <a:gd name="T5" fmla="*/ 73 h 371"/>
              <a:gd name="T6" fmla="*/ 108 w 371"/>
              <a:gd name="T7" fmla="*/ 90 h 371"/>
              <a:gd name="T8" fmla="*/ 145 w 371"/>
              <a:gd name="T9" fmla="*/ 26 h 371"/>
              <a:gd name="T10" fmla="*/ 226 w 371"/>
              <a:gd name="T11" fmla="*/ 73 h 371"/>
              <a:gd name="T12" fmla="*/ 189 w 371"/>
              <a:gd name="T13" fmla="*/ 136 h 371"/>
              <a:gd name="T14" fmla="*/ 234 w 371"/>
              <a:gd name="T15" fmla="*/ 183 h 371"/>
              <a:gd name="T16" fmla="*/ 298 w 371"/>
              <a:gd name="T17" fmla="*/ 146 h 371"/>
              <a:gd name="T18" fmla="*/ 344 w 371"/>
              <a:gd name="T19" fmla="*/ 225 h 371"/>
              <a:gd name="T20" fmla="*/ 281 w 371"/>
              <a:gd name="T21" fmla="*/ 262 h 371"/>
              <a:gd name="T22" fmla="*/ 297 w 371"/>
              <a:gd name="T23" fmla="*/ 325 h 371"/>
              <a:gd name="T24" fmla="*/ 371 w 371"/>
              <a:gd name="T25" fmla="*/ 325 h 371"/>
              <a:gd name="T26" fmla="*/ 371 w 371"/>
              <a:gd name="T27" fmla="*/ 371 h 371"/>
              <a:gd name="T28" fmla="*/ 0 w 371"/>
              <a:gd name="T29" fmla="*/ 371 h 371"/>
              <a:gd name="T30" fmla="*/ 0 w 371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3"/>
                  <a:pt x="46" y="73"/>
                  <a:pt x="46" y="73"/>
                </a:cubicBezTo>
                <a:cubicBezTo>
                  <a:pt x="67" y="77"/>
                  <a:pt x="89" y="83"/>
                  <a:pt x="108" y="9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226" y="73"/>
                  <a:pt x="226" y="73"/>
                  <a:pt x="226" y="73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206" y="150"/>
                  <a:pt x="221" y="166"/>
                  <a:pt x="234" y="183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44" y="225"/>
                  <a:pt x="344" y="225"/>
                  <a:pt x="344" y="225"/>
                </a:cubicBezTo>
                <a:cubicBezTo>
                  <a:pt x="281" y="262"/>
                  <a:pt x="281" y="262"/>
                  <a:pt x="281" y="262"/>
                </a:cubicBezTo>
                <a:cubicBezTo>
                  <a:pt x="289" y="283"/>
                  <a:pt x="294" y="303"/>
                  <a:pt x="297" y="325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71" y="371"/>
                  <a:pt x="371" y="371"/>
                  <a:pt x="371" y="371"/>
                </a:cubicBezTo>
                <a:cubicBezTo>
                  <a:pt x="0" y="371"/>
                  <a:pt x="0" y="371"/>
                  <a:pt x="0" y="3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6429377" y="3603306"/>
            <a:ext cx="986213" cy="983975"/>
          </a:xfrm>
          <a:custGeom>
            <a:avLst/>
            <a:gdLst>
              <a:gd name="T0" fmla="*/ 0 w 371"/>
              <a:gd name="T1" fmla="*/ 371 h 371"/>
              <a:gd name="T2" fmla="*/ 46 w 371"/>
              <a:gd name="T3" fmla="*/ 371 h 371"/>
              <a:gd name="T4" fmla="*/ 46 w 371"/>
              <a:gd name="T5" fmla="*/ 299 h 371"/>
              <a:gd name="T6" fmla="*/ 108 w 371"/>
              <a:gd name="T7" fmla="*/ 282 h 371"/>
              <a:gd name="T8" fmla="*/ 145 w 371"/>
              <a:gd name="T9" fmla="*/ 345 h 371"/>
              <a:gd name="T10" fmla="*/ 226 w 371"/>
              <a:gd name="T11" fmla="*/ 299 h 371"/>
              <a:gd name="T12" fmla="*/ 189 w 371"/>
              <a:gd name="T13" fmla="*/ 236 h 371"/>
              <a:gd name="T14" fmla="*/ 234 w 371"/>
              <a:gd name="T15" fmla="*/ 189 h 371"/>
              <a:gd name="T16" fmla="*/ 298 w 371"/>
              <a:gd name="T17" fmla="*/ 226 h 371"/>
              <a:gd name="T18" fmla="*/ 344 w 371"/>
              <a:gd name="T19" fmla="*/ 146 h 371"/>
              <a:gd name="T20" fmla="*/ 281 w 371"/>
              <a:gd name="T21" fmla="*/ 109 h 371"/>
              <a:gd name="T22" fmla="*/ 297 w 371"/>
              <a:gd name="T23" fmla="*/ 46 h 371"/>
              <a:gd name="T24" fmla="*/ 371 w 371"/>
              <a:gd name="T25" fmla="*/ 46 h 371"/>
              <a:gd name="T26" fmla="*/ 371 w 371"/>
              <a:gd name="T27" fmla="*/ 0 h 371"/>
              <a:gd name="T28" fmla="*/ 0 w 371"/>
              <a:gd name="T29" fmla="*/ 0 h 371"/>
              <a:gd name="T30" fmla="*/ 0 w 371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371"/>
                </a:moveTo>
                <a:cubicBezTo>
                  <a:pt x="46" y="371"/>
                  <a:pt x="46" y="371"/>
                  <a:pt x="46" y="371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67" y="295"/>
                  <a:pt x="89" y="289"/>
                  <a:pt x="108" y="28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206" y="221"/>
                  <a:pt x="221" y="206"/>
                  <a:pt x="234" y="1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281" y="109"/>
                  <a:pt x="281" y="109"/>
                  <a:pt x="281" y="109"/>
                </a:cubicBezTo>
                <a:cubicBezTo>
                  <a:pt x="289" y="89"/>
                  <a:pt x="294" y="69"/>
                  <a:pt x="297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442044" y="3603306"/>
            <a:ext cx="987332" cy="983975"/>
          </a:xfrm>
          <a:custGeom>
            <a:avLst/>
            <a:gdLst>
              <a:gd name="T0" fmla="*/ 372 w 372"/>
              <a:gd name="T1" fmla="*/ 371 h 371"/>
              <a:gd name="T2" fmla="*/ 325 w 372"/>
              <a:gd name="T3" fmla="*/ 371 h 371"/>
              <a:gd name="T4" fmla="*/ 325 w 372"/>
              <a:gd name="T5" fmla="*/ 299 h 371"/>
              <a:gd name="T6" fmla="*/ 263 w 372"/>
              <a:gd name="T7" fmla="*/ 282 h 371"/>
              <a:gd name="T8" fmla="*/ 226 w 372"/>
              <a:gd name="T9" fmla="*/ 345 h 371"/>
              <a:gd name="T10" fmla="*/ 145 w 372"/>
              <a:gd name="T11" fmla="*/ 299 h 371"/>
              <a:gd name="T12" fmla="*/ 182 w 372"/>
              <a:gd name="T13" fmla="*/ 236 h 371"/>
              <a:gd name="T14" fmla="*/ 137 w 372"/>
              <a:gd name="T15" fmla="*/ 189 h 371"/>
              <a:gd name="T16" fmla="*/ 73 w 372"/>
              <a:gd name="T17" fmla="*/ 226 h 371"/>
              <a:gd name="T18" fmla="*/ 28 w 372"/>
              <a:gd name="T19" fmla="*/ 146 h 371"/>
              <a:gd name="T20" fmla="*/ 91 w 372"/>
              <a:gd name="T21" fmla="*/ 109 h 371"/>
              <a:gd name="T22" fmla="*/ 74 w 372"/>
              <a:gd name="T23" fmla="*/ 46 h 371"/>
              <a:gd name="T24" fmla="*/ 0 w 372"/>
              <a:gd name="T25" fmla="*/ 46 h 371"/>
              <a:gd name="T26" fmla="*/ 0 w 372"/>
              <a:gd name="T27" fmla="*/ 0 h 371"/>
              <a:gd name="T28" fmla="*/ 372 w 372"/>
              <a:gd name="T29" fmla="*/ 0 h 371"/>
              <a:gd name="T30" fmla="*/ 372 w 372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371"/>
                </a:moveTo>
                <a:cubicBezTo>
                  <a:pt x="325" y="371"/>
                  <a:pt x="325" y="371"/>
                  <a:pt x="325" y="371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04" y="295"/>
                  <a:pt x="282" y="289"/>
                  <a:pt x="263" y="282"/>
                </a:cubicBezTo>
                <a:cubicBezTo>
                  <a:pt x="226" y="345"/>
                  <a:pt x="226" y="345"/>
                  <a:pt x="226" y="345"/>
                </a:cubicBezTo>
                <a:cubicBezTo>
                  <a:pt x="145" y="299"/>
                  <a:pt x="145" y="299"/>
                  <a:pt x="145" y="299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66" y="221"/>
                  <a:pt x="150" y="206"/>
                  <a:pt x="137" y="18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82" y="89"/>
                  <a:pt x="78" y="69"/>
                  <a:pt x="7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372" y="0"/>
                  <a:pt x="372" y="0"/>
                  <a:pt x="372" y="0"/>
                </a:cubicBezTo>
                <a:lnTo>
                  <a:pt x="372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446220" y="3040127"/>
            <a:ext cx="1479096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多功能工具集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46220" y="3988513"/>
            <a:ext cx="1479096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提醒功能备忘录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330314" y="2937656"/>
            <a:ext cx="452602" cy="402133"/>
          </a:xfrm>
          <a:custGeom>
            <a:avLst/>
            <a:gdLst>
              <a:gd name="T0" fmla="*/ 133 w 134"/>
              <a:gd name="T1" fmla="*/ 16 h 119"/>
              <a:gd name="T2" fmla="*/ 121 w 134"/>
              <a:gd name="T3" fmla="*/ 5 h 119"/>
              <a:gd name="T4" fmla="*/ 115 w 134"/>
              <a:gd name="T5" fmla="*/ 5 h 119"/>
              <a:gd name="T6" fmla="*/ 114 w 134"/>
              <a:gd name="T7" fmla="*/ 8 h 119"/>
              <a:gd name="T8" fmla="*/ 111 w 134"/>
              <a:gd name="T9" fmla="*/ 9 h 119"/>
              <a:gd name="T10" fmla="*/ 111 w 134"/>
              <a:gd name="T11" fmla="*/ 9 h 119"/>
              <a:gd name="T12" fmla="*/ 81 w 134"/>
              <a:gd name="T13" fmla="*/ 39 h 119"/>
              <a:gd name="T14" fmla="*/ 79 w 134"/>
              <a:gd name="T15" fmla="*/ 47 h 119"/>
              <a:gd name="T16" fmla="*/ 82 w 134"/>
              <a:gd name="T17" fmla="*/ 50 h 119"/>
              <a:gd name="T18" fmla="*/ 82 w 134"/>
              <a:gd name="T19" fmla="*/ 50 h 119"/>
              <a:gd name="T20" fmla="*/ 83 w 134"/>
              <a:gd name="T21" fmla="*/ 51 h 119"/>
              <a:gd name="T22" fmla="*/ 76 w 134"/>
              <a:gd name="T23" fmla="*/ 57 h 119"/>
              <a:gd name="T24" fmla="*/ 54 w 134"/>
              <a:gd name="T25" fmla="*/ 35 h 119"/>
              <a:gd name="T26" fmla="*/ 47 w 134"/>
              <a:gd name="T27" fmla="*/ 10 h 119"/>
              <a:gd name="T28" fmla="*/ 21 w 134"/>
              <a:gd name="T29" fmla="*/ 3 h 119"/>
              <a:gd name="T30" fmla="*/ 36 w 134"/>
              <a:gd name="T31" fmla="*/ 18 h 119"/>
              <a:gd name="T32" fmla="*/ 32 w 134"/>
              <a:gd name="T33" fmla="*/ 32 h 119"/>
              <a:gd name="T34" fmla="*/ 18 w 134"/>
              <a:gd name="T35" fmla="*/ 36 h 119"/>
              <a:gd name="T36" fmla="*/ 3 w 134"/>
              <a:gd name="T37" fmla="*/ 21 h 119"/>
              <a:gd name="T38" fmla="*/ 10 w 134"/>
              <a:gd name="T39" fmla="*/ 47 h 119"/>
              <a:gd name="T40" fmla="*/ 36 w 134"/>
              <a:gd name="T41" fmla="*/ 53 h 119"/>
              <a:gd name="T42" fmla="*/ 37 w 134"/>
              <a:gd name="T43" fmla="*/ 53 h 119"/>
              <a:gd name="T44" fmla="*/ 58 w 134"/>
              <a:gd name="T45" fmla="*/ 75 h 119"/>
              <a:gd name="T46" fmla="*/ 38 w 134"/>
              <a:gd name="T47" fmla="*/ 96 h 119"/>
              <a:gd name="T48" fmla="*/ 36 w 134"/>
              <a:gd name="T49" fmla="*/ 95 h 119"/>
              <a:gd name="T50" fmla="*/ 31 w 134"/>
              <a:gd name="T51" fmla="*/ 99 h 119"/>
              <a:gd name="T52" fmla="*/ 21 w 134"/>
              <a:gd name="T53" fmla="*/ 115 h 119"/>
              <a:gd name="T54" fmla="*/ 23 w 134"/>
              <a:gd name="T55" fmla="*/ 117 h 119"/>
              <a:gd name="T56" fmla="*/ 39 w 134"/>
              <a:gd name="T57" fmla="*/ 107 h 119"/>
              <a:gd name="T58" fmla="*/ 43 w 134"/>
              <a:gd name="T59" fmla="*/ 101 h 119"/>
              <a:gd name="T60" fmla="*/ 42 w 134"/>
              <a:gd name="T61" fmla="*/ 100 h 119"/>
              <a:gd name="T62" fmla="*/ 63 w 134"/>
              <a:gd name="T63" fmla="*/ 80 h 119"/>
              <a:gd name="T64" fmla="*/ 98 w 134"/>
              <a:gd name="T65" fmla="*/ 115 h 119"/>
              <a:gd name="T66" fmla="*/ 107 w 134"/>
              <a:gd name="T67" fmla="*/ 119 h 119"/>
              <a:gd name="T68" fmla="*/ 116 w 134"/>
              <a:gd name="T69" fmla="*/ 115 h 119"/>
              <a:gd name="T70" fmla="*/ 116 w 134"/>
              <a:gd name="T71" fmla="*/ 97 h 119"/>
              <a:gd name="T72" fmla="*/ 81 w 134"/>
              <a:gd name="T73" fmla="*/ 62 h 119"/>
              <a:gd name="T74" fmla="*/ 87 w 134"/>
              <a:gd name="T75" fmla="*/ 56 h 119"/>
              <a:gd name="T76" fmla="*/ 90 w 134"/>
              <a:gd name="T77" fmla="*/ 59 h 119"/>
              <a:gd name="T78" fmla="*/ 98 w 134"/>
              <a:gd name="T79" fmla="*/ 57 h 119"/>
              <a:gd name="T80" fmla="*/ 128 w 134"/>
              <a:gd name="T81" fmla="*/ 26 h 119"/>
              <a:gd name="T82" fmla="*/ 128 w 134"/>
              <a:gd name="T83" fmla="*/ 26 h 119"/>
              <a:gd name="T84" fmla="*/ 128 w 134"/>
              <a:gd name="T85" fmla="*/ 26 h 119"/>
              <a:gd name="T86" fmla="*/ 129 w 134"/>
              <a:gd name="T87" fmla="*/ 23 h 119"/>
              <a:gd name="T88" fmla="*/ 133 w 134"/>
              <a:gd name="T89" fmla="*/ 22 h 119"/>
              <a:gd name="T90" fmla="*/ 133 w 134"/>
              <a:gd name="T91" fmla="*/ 16 h 119"/>
              <a:gd name="T92" fmla="*/ 108 w 134"/>
              <a:gd name="T93" fmla="*/ 103 h 119"/>
              <a:gd name="T94" fmla="*/ 113 w 134"/>
              <a:gd name="T95" fmla="*/ 108 h 119"/>
              <a:gd name="T96" fmla="*/ 108 w 134"/>
              <a:gd name="T97" fmla="*/ 113 h 119"/>
              <a:gd name="T98" fmla="*/ 103 w 134"/>
              <a:gd name="T99" fmla="*/ 108 h 119"/>
              <a:gd name="T100" fmla="*/ 108 w 134"/>
              <a:gd name="T101" fmla="*/ 103 h 119"/>
              <a:gd name="T102" fmla="*/ 91 w 134"/>
              <a:gd name="T103" fmla="*/ 41 h 119"/>
              <a:gd name="T104" fmla="*/ 89 w 134"/>
              <a:gd name="T105" fmla="*/ 39 h 119"/>
              <a:gd name="T106" fmla="*/ 112 w 134"/>
              <a:gd name="T107" fmla="*/ 17 h 119"/>
              <a:gd name="T108" fmla="*/ 114 w 134"/>
              <a:gd name="T109" fmla="*/ 19 h 119"/>
              <a:gd name="T110" fmla="*/ 91 w 134"/>
              <a:gd name="T111" fmla="*/ 41 h 119"/>
              <a:gd name="T112" fmla="*/ 98 w 134"/>
              <a:gd name="T113" fmla="*/ 48 h 119"/>
              <a:gd name="T114" fmla="*/ 96 w 134"/>
              <a:gd name="T115" fmla="*/ 47 h 119"/>
              <a:gd name="T116" fmla="*/ 119 w 134"/>
              <a:gd name="T117" fmla="*/ 24 h 119"/>
              <a:gd name="T118" fmla="*/ 121 w 134"/>
              <a:gd name="T119" fmla="*/ 26 h 119"/>
              <a:gd name="T120" fmla="*/ 98 w 134"/>
              <a:gd name="T121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906" y="3896695"/>
            <a:ext cx="440054" cy="437252"/>
            <a:chOff x="7392564" y="5336936"/>
            <a:chExt cx="556472" cy="552928"/>
          </a:xfrm>
          <a:solidFill>
            <a:schemeClr val="bg1"/>
          </a:solidFill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392564" y="5740999"/>
              <a:ext cx="148865" cy="14886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477630" y="5383014"/>
              <a:ext cx="368619" cy="375707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527252" y="5439725"/>
              <a:ext cx="368619" cy="368619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7835615" y="5336936"/>
              <a:ext cx="113421" cy="109878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95924" y="2926885"/>
            <a:ext cx="282643" cy="378920"/>
            <a:chOff x="8025047" y="2676140"/>
            <a:chExt cx="308642" cy="413776"/>
          </a:xfrm>
        </p:grpSpPr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8025047" y="2676140"/>
              <a:ext cx="233759" cy="413776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63"/>
            <p:cNvSpPr>
              <a:spLocks/>
            </p:cNvSpPr>
            <p:nvPr/>
          </p:nvSpPr>
          <p:spPr bwMode="auto">
            <a:xfrm>
              <a:off x="8159041" y="2753123"/>
              <a:ext cx="174648" cy="16658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Freeform 58"/>
          <p:cNvSpPr>
            <a:spLocks/>
          </p:cNvSpPr>
          <p:nvPr/>
        </p:nvSpPr>
        <p:spPr bwMode="auto">
          <a:xfrm>
            <a:off x="8089253" y="3890901"/>
            <a:ext cx="427409" cy="443045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6"/>
          <p:cNvSpPr txBox="1">
            <a:spLocks/>
          </p:cNvSpPr>
          <p:nvPr/>
        </p:nvSpPr>
        <p:spPr>
          <a:xfrm>
            <a:off x="8970700" y="3040603"/>
            <a:ext cx="1479003" cy="307739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比价软件、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8970742" y="3989053"/>
            <a:ext cx="1479427" cy="307739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文化历史记录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任意多边形 58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初定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7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2" grpId="0" animBg="1"/>
      <p:bldP spid="45" grpId="0" animBg="1"/>
      <p:bldP spid="46" grpId="0" build="p"/>
      <p:bldP spid="47" grpId="0" build="p"/>
      <p:bldP spid="33" grpId="0" animBg="1"/>
      <p:bldP spid="52" grpId="0" animBg="1"/>
      <p:bldP spid="43" grpId="0" build="p"/>
      <p:bldP spid="4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5119" y="1096045"/>
            <a:ext cx="8280920" cy="554446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536" y="1098380"/>
            <a:ext cx="3097008" cy="554213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一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开始我们并不能搞清楚到底要选择哪一个作为我们的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，于是就去找任老师探讨哪一个比较好。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任老师告诉我们不能犹豫不决，要小组内部讨论到统一意见，专注在一个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上再去找他。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同时他也指出我们组现有的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太过宽泛，不符合要求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过后的小组会议决定做比价这个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idea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和老师探讨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3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69869" y="2358983"/>
            <a:ext cx="1898571" cy="1898571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18597" y="2358983"/>
            <a:ext cx="1898571" cy="1898571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667326" y="2358983"/>
            <a:ext cx="1898571" cy="1898571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19154" y="4371401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3"/>
          <p:cNvSpPr txBox="1">
            <a:spLocks/>
          </p:cNvSpPr>
          <p:nvPr/>
        </p:nvSpPr>
        <p:spPr bwMode="auto">
          <a:xfrm>
            <a:off x="1369869" y="4864459"/>
            <a:ext cx="1898571" cy="143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小组讨论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进一步细化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idea,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确定将以书本作为商品做一个比价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3518" y="4637602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>
            <a:spLocks/>
          </p:cNvSpPr>
          <p:nvPr/>
        </p:nvSpPr>
        <p:spPr bwMode="auto">
          <a:xfrm>
            <a:off x="3444234" y="4801677"/>
            <a:ext cx="1898571" cy="15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采访同学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小组成员将会议上探讨的几个问题像周围同学调查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466208" y="4411583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3"/>
          <p:cNvSpPr txBox="1">
            <a:spLocks/>
          </p:cNvSpPr>
          <p:nvPr/>
        </p:nvSpPr>
        <p:spPr bwMode="auto">
          <a:xfrm>
            <a:off x="5511899" y="4806066"/>
            <a:ext cx="1898571" cy="15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与老师探讨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汇总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信息，并在此询问老师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可行性以及一些构想细节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537224" y="4679458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3"/>
          <p:cNvSpPr txBox="1">
            <a:spLocks/>
          </p:cNvSpPr>
          <p:nvPr/>
        </p:nvSpPr>
        <p:spPr bwMode="auto">
          <a:xfrm>
            <a:off x="7589613" y="4843533"/>
            <a:ext cx="1898571" cy="145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问卷调查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设计问卷，并投放于网站及社交平台，确认用户需求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608239" y="4453437"/>
            <a:ext cx="0" cy="43027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3"/>
          <p:cNvSpPr txBox="1">
            <a:spLocks/>
          </p:cNvSpPr>
          <p:nvPr/>
        </p:nvSpPr>
        <p:spPr bwMode="auto">
          <a:xfrm>
            <a:off x="9660629" y="4843533"/>
            <a:ext cx="1898571" cy="145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信息汇总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回收问卷及各大调查，信息整理，确定要实现的功能，正式动工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60836" y="1893548"/>
            <a:ext cx="2656995" cy="2658669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209564" y="1923684"/>
            <a:ext cx="2656995" cy="2658669"/>
          </a:xfrm>
          <a:prstGeom prst="ellipse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896275" y="1086572"/>
            <a:ext cx="5066203" cy="9058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调查流程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调查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4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/>
      <p:bldP spid="15" grpId="0"/>
      <p:bldP spid="17" grpId="0"/>
      <p:bldP spid="20" grpId="0"/>
      <p:bldP spid="24" grpId="0"/>
      <p:bldP spid="8" grpId="0" animBg="1"/>
      <p:bldP spid="1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485249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</a:t>
            </a:r>
            <a:r>
              <a:rPr lang="en-US" altLang="zh-CN" sz="22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6411089" y="1541591"/>
            <a:ext cx="0" cy="49539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45508" y="2317734"/>
            <a:ext cx="3913037" cy="614384"/>
            <a:chOff x="5349226" y="2010956"/>
            <a:chExt cx="4272984" cy="670899"/>
          </a:xfrm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9256" y="2032956"/>
              <a:ext cx="873828" cy="5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介绍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0206" y="3815474"/>
            <a:ext cx="3913037" cy="614384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30086" y="3689520"/>
              <a:ext cx="1546004" cy="5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功能简介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5508" y="5389653"/>
            <a:ext cx="3913037" cy="614384"/>
            <a:chOff x="5349226" y="5365450"/>
            <a:chExt cx="4272984" cy="670899"/>
          </a:xfrm>
        </p:grpSpPr>
        <p:sp>
          <p:nvSpPr>
            <p:cNvPr id="19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7700" y="5404961"/>
              <a:ext cx="1546004" cy="5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开发工具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软件介绍 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1429" y="2278031"/>
            <a:ext cx="229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一个旨在方便买家比较价格的软件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616205" y="3854900"/>
            <a:ext cx="26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搜索功能，排序功能，跳转功能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336030" y="5347597"/>
            <a:ext cx="213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Vue2.js</a:t>
            </a:r>
          </a:p>
          <a:p>
            <a:r>
              <a:rPr lang="en-US" altLang="zh-CN" dirty="0" err="1" smtClean="0"/>
              <a:t>Ivew</a:t>
            </a:r>
            <a:r>
              <a:rPr lang="zh-CN" altLang="en-US" dirty="0" smtClean="0"/>
              <a:t>组件库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24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界面设计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52911" y="952029"/>
            <a:ext cx="78488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1416" y="2032149"/>
            <a:ext cx="4248472" cy="4680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53311" y="2032149"/>
            <a:ext cx="5760640" cy="4680520"/>
          </a:xfrm>
          <a:prstGeom prst="rect">
            <a:avLst/>
          </a:prstGeom>
          <a:solidFill>
            <a:srgbClr val="F8F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43336" y="2376931"/>
            <a:ext cx="2808312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 information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839050" y="3414001"/>
            <a:ext cx="2808312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32611" y="4451071"/>
            <a:ext cx="2808312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32611" y="5488141"/>
            <a:ext cx="2808312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73091" y="105539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Search Box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53311" y="19074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Item detail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533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6"/>
      </a:accent1>
      <a:accent2>
        <a:srgbClr val="1AB8F3"/>
      </a:accent2>
      <a:accent3>
        <a:srgbClr val="006AB6"/>
      </a:accent3>
      <a:accent4>
        <a:srgbClr val="1AB8F3"/>
      </a:accent4>
      <a:accent5>
        <a:srgbClr val="006AB6"/>
      </a:accent5>
      <a:accent6>
        <a:srgbClr val="1AB8F3"/>
      </a:accent6>
      <a:hlink>
        <a:srgbClr val="006AB6"/>
      </a:hlink>
      <a:folHlink>
        <a:srgbClr val="1AB8F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617</Words>
  <Application>Microsoft Office PowerPoint</Application>
  <PresentationFormat>自定义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Roboto</vt:lpstr>
      <vt:lpstr>Source Han Sans ExtraLight</vt:lpstr>
      <vt:lpstr>宋体</vt:lpstr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月度总结</dc:title>
  <dc:creator/>
  <cp:keywords>第一PPT模板网：www.1ppt.com</cp:keywords>
  <cp:lastModifiedBy/>
  <cp:revision>1</cp:revision>
  <dcterms:created xsi:type="dcterms:W3CDTF">2016-10-17T14:00:15Z</dcterms:created>
  <dcterms:modified xsi:type="dcterms:W3CDTF">2017-12-24T13:32:27Z</dcterms:modified>
</cp:coreProperties>
</file>