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52"/>
  </p:notesMasterIdLst>
  <p:sldIdLst>
    <p:sldId id="372" r:id="rId2"/>
    <p:sldId id="371" r:id="rId3"/>
    <p:sldId id="273" r:id="rId4"/>
    <p:sldId id="274" r:id="rId5"/>
    <p:sldId id="277" r:id="rId6"/>
    <p:sldId id="349" r:id="rId7"/>
    <p:sldId id="374" r:id="rId8"/>
    <p:sldId id="388" r:id="rId9"/>
    <p:sldId id="418" r:id="rId10"/>
    <p:sldId id="381" r:id="rId11"/>
    <p:sldId id="285" r:id="rId12"/>
    <p:sldId id="279" r:id="rId13"/>
    <p:sldId id="377" r:id="rId14"/>
    <p:sldId id="419" r:id="rId15"/>
    <p:sldId id="336" r:id="rId16"/>
    <p:sldId id="286" r:id="rId17"/>
    <p:sldId id="340" r:id="rId18"/>
    <p:sldId id="373" r:id="rId19"/>
    <p:sldId id="291" r:id="rId20"/>
    <p:sldId id="303" r:id="rId21"/>
    <p:sldId id="292" r:id="rId22"/>
    <p:sldId id="415" r:id="rId23"/>
    <p:sldId id="298" r:id="rId24"/>
    <p:sldId id="296" r:id="rId25"/>
    <p:sldId id="297" r:id="rId26"/>
    <p:sldId id="294" r:id="rId27"/>
    <p:sldId id="295" r:id="rId28"/>
    <p:sldId id="300" r:id="rId29"/>
    <p:sldId id="416" r:id="rId30"/>
    <p:sldId id="301" r:id="rId31"/>
    <p:sldId id="304" r:id="rId32"/>
    <p:sldId id="305" r:id="rId33"/>
    <p:sldId id="306" r:id="rId34"/>
    <p:sldId id="307" r:id="rId35"/>
    <p:sldId id="313" r:id="rId36"/>
    <p:sldId id="314" r:id="rId37"/>
    <p:sldId id="386" r:id="rId38"/>
    <p:sldId id="315" r:id="rId39"/>
    <p:sldId id="330" r:id="rId40"/>
    <p:sldId id="357" r:id="rId41"/>
    <p:sldId id="331" r:id="rId42"/>
    <p:sldId id="329" r:id="rId43"/>
    <p:sldId id="334" r:id="rId44"/>
    <p:sldId id="335" r:id="rId45"/>
    <p:sldId id="385" r:id="rId46"/>
    <p:sldId id="423" r:id="rId47"/>
    <p:sldId id="395" r:id="rId48"/>
    <p:sldId id="397" r:id="rId49"/>
    <p:sldId id="337" r:id="rId50"/>
    <p:sldId id="338" r:id="rId51"/>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2090DE-3940-409E-8916-0B84FC6BB6DF}">
          <p14:sldIdLst>
            <p14:sldId id="372"/>
            <p14:sldId id="371"/>
            <p14:sldId id="273"/>
            <p14:sldId id="274"/>
            <p14:sldId id="277"/>
            <p14:sldId id="349"/>
            <p14:sldId id="374"/>
            <p14:sldId id="388"/>
            <p14:sldId id="418"/>
            <p14:sldId id="381"/>
            <p14:sldId id="285"/>
            <p14:sldId id="279"/>
            <p14:sldId id="377"/>
            <p14:sldId id="419"/>
            <p14:sldId id="336"/>
            <p14:sldId id="286"/>
            <p14:sldId id="340"/>
            <p14:sldId id="373"/>
            <p14:sldId id="291"/>
            <p14:sldId id="303"/>
            <p14:sldId id="292"/>
            <p14:sldId id="415"/>
            <p14:sldId id="298"/>
            <p14:sldId id="296"/>
            <p14:sldId id="297"/>
            <p14:sldId id="294"/>
            <p14:sldId id="295"/>
            <p14:sldId id="300"/>
            <p14:sldId id="416"/>
            <p14:sldId id="301"/>
            <p14:sldId id="304"/>
            <p14:sldId id="305"/>
            <p14:sldId id="306"/>
            <p14:sldId id="307"/>
            <p14:sldId id="313"/>
            <p14:sldId id="314"/>
            <p14:sldId id="386"/>
            <p14:sldId id="315"/>
            <p14:sldId id="330"/>
            <p14:sldId id="357"/>
            <p14:sldId id="331"/>
            <p14:sldId id="329"/>
            <p14:sldId id="334"/>
            <p14:sldId id="335"/>
            <p14:sldId id="385"/>
            <p14:sldId id="423"/>
            <p14:sldId id="395"/>
            <p14:sldId id="397"/>
            <p14:sldId id="337"/>
            <p14:sldId id="33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山本 智" initials="山本" lastIdx="15" clrIdx="0">
    <p:extLst>
      <p:ext uri="{19B8F6BF-5375-455C-9EA6-DF929625EA0E}">
        <p15:presenceInfo xmlns:p15="http://schemas.microsoft.com/office/powerpoint/2012/main" userId="b18ce1221e2f3a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94"/>
  </p:normalViewPr>
  <p:slideViewPr>
    <p:cSldViewPr snapToGrid="0" snapToObjects="1">
      <p:cViewPr varScale="1">
        <p:scale>
          <a:sx n="67" d="100"/>
          <a:sy n="67" d="100"/>
        </p:scale>
        <p:origin x="524" y="40"/>
      </p:cViewPr>
      <p:guideLst/>
    </p:cSldViewPr>
  </p:slideViewPr>
  <p:notesTextViewPr>
    <p:cViewPr>
      <p:scale>
        <a:sx n="1" d="1"/>
        <a:sy n="1" d="1"/>
      </p:scale>
      <p:origin x="0" y="0"/>
    </p:cViewPr>
  </p:notesTextViewPr>
  <p:sorterViewPr>
    <p:cViewPr>
      <p:scale>
        <a:sx n="100" d="100"/>
        <a:sy n="100" d="100"/>
      </p:scale>
      <p:origin x="0" y="-224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メイリオ" panose="020B0604030504040204" pitchFamily="50" charset="-128"/>
              <a:ea typeface="メイリオ" panose="020B0604030504040204" pitchFamily="50" charset="-128"/>
              <a:cs typeface="+mn-cs"/>
            </a:defRPr>
          </a:pPr>
          <a:endParaRPr lang="ja-JP"/>
        </a:p>
      </c:txPr>
    </c:title>
    <c:autoTitleDeleted val="0"/>
    <c:plotArea>
      <c:layout/>
      <c:pieChart>
        <c:varyColors val="1"/>
        <c:ser>
          <c:idx val="0"/>
          <c:order val="0"/>
          <c:tx>
            <c:strRef>
              <c:f>Sheet1!$B$1</c:f>
              <c:strCache>
                <c:ptCount val="1"/>
                <c:pt idx="0">
                  <c:v>trainデータengine数</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587-4235-911E-CA889EE10FC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587-4235-911E-CA889EE10F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メイリオ" panose="020B0604030504040204" pitchFamily="50" charset="-128"/>
                    <a:ea typeface="メイリオ" panose="020B0604030504040204" pitchFamily="50" charset="-128"/>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cluster0</c:v>
                </c:pt>
                <c:pt idx="1">
                  <c:v>cluster1</c:v>
                </c:pt>
              </c:strCache>
            </c:strRef>
          </c:cat>
          <c:val>
            <c:numRef>
              <c:f>Sheet1!$B$2:$B$3</c:f>
              <c:numCache>
                <c:formatCode>General</c:formatCode>
                <c:ptCount val="2"/>
                <c:pt idx="0">
                  <c:v>509</c:v>
                </c:pt>
                <c:pt idx="1">
                  <c:v>200</c:v>
                </c:pt>
              </c:numCache>
            </c:numRef>
          </c:val>
          <c:extLst>
            <c:ext xmlns:c16="http://schemas.microsoft.com/office/drawing/2014/chart" uri="{C3380CC4-5D6E-409C-BE32-E72D297353CC}">
              <c16:uniqueId val="{00000000-BE35-4265-A19C-CB1BA7EBDC8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メイリオ" panose="020B0604030504040204" pitchFamily="50" charset="-128"/>
              <a:ea typeface="メイリオ" panose="020B0604030504040204" pitchFamily="50" charset="-128"/>
              <a:cs typeface="+mn-cs"/>
            </a:defRPr>
          </a:pPr>
          <a:endParaRPr lang="ja-JP"/>
        </a:p>
      </c:txPr>
    </c:title>
    <c:autoTitleDeleted val="0"/>
    <c:plotArea>
      <c:layout/>
      <c:pieChart>
        <c:varyColors val="1"/>
        <c:ser>
          <c:idx val="0"/>
          <c:order val="0"/>
          <c:tx>
            <c:strRef>
              <c:f>Sheet1!$B$1</c:f>
              <c:strCache>
                <c:ptCount val="1"/>
                <c:pt idx="0">
                  <c:v>testデータengine数</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471-4DA3-BC89-35D6B4D36E3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471-4DA3-BC89-35D6B4D36E3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897-4FA9-9609-AAAACA45C3F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897-4FA9-9609-AAAACA45C3F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メイリオ" panose="020B0604030504040204" pitchFamily="50" charset="-128"/>
                    <a:ea typeface="メイリオ" panose="020B0604030504040204" pitchFamily="50" charset="-128"/>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cluster0</c:v>
                </c:pt>
                <c:pt idx="1">
                  <c:v>cluster1</c:v>
                </c:pt>
              </c:strCache>
            </c:strRef>
          </c:cat>
          <c:val>
            <c:numRef>
              <c:f>Sheet1!$B$2:$B$3</c:f>
              <c:numCache>
                <c:formatCode>General</c:formatCode>
                <c:ptCount val="2"/>
                <c:pt idx="0">
                  <c:v>507</c:v>
                </c:pt>
                <c:pt idx="1">
                  <c:v>200</c:v>
                </c:pt>
              </c:numCache>
            </c:numRef>
          </c:val>
          <c:extLst>
            <c:ext xmlns:c16="http://schemas.microsoft.com/office/drawing/2014/chart" uri="{C3380CC4-5D6E-409C-BE32-E72D297353CC}">
              <c16:uniqueId val="{00000004-B471-4DA3-BC89-35D6B4D36E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7F9FA-85B6-4B39-882C-723D1BAE14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FE451236-53BD-450D-AA69-B234F44D9DB9}">
      <dgm:prSet custT="1"/>
      <dgm:spPr/>
      <dgm:t>
        <a:bodyPr/>
        <a:lstStyle/>
        <a:p>
          <a:r>
            <a:rPr kumimoji="1" lang="ja-JP" altLang="en-US" sz="4000" dirty="0">
              <a:latin typeface="メイリオ" panose="020B0604030504040204" pitchFamily="50" charset="-128"/>
              <a:ea typeface="メイリオ" panose="020B0604030504040204" pitchFamily="50" charset="-128"/>
            </a:rPr>
            <a:t>修理、メンテナンス業務フロー</a:t>
          </a:r>
          <a:endParaRPr lang="ja-JP" altLang="en-US" sz="4000" dirty="0">
            <a:latin typeface="メイリオ" panose="020B0604030504040204" pitchFamily="50" charset="-128"/>
            <a:ea typeface="メイリオ" panose="020B0604030504040204" pitchFamily="50" charset="-128"/>
          </a:endParaRPr>
        </a:p>
      </dgm:t>
    </dgm:pt>
    <dgm:pt modelId="{B048EFB8-251F-4B10-B243-01D75DEFD893}" type="parTrans" cxnId="{4DAF37E3-AB9B-456F-ABAE-0E175824A72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682B2B76-17F2-4C54-9F5F-C6BD4B04DA05}" type="sibTrans" cxnId="{4DAF37E3-AB9B-456F-ABAE-0E175824A72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EF330C22-AA22-499A-A1E8-C70BC9A148B3}" type="pres">
      <dgm:prSet presAssocID="{BA47F9FA-85B6-4B39-882C-723D1BAE14A6}" presName="linear" presStyleCnt="0">
        <dgm:presLayoutVars>
          <dgm:animLvl val="lvl"/>
          <dgm:resizeHandles val="exact"/>
        </dgm:presLayoutVars>
      </dgm:prSet>
      <dgm:spPr/>
    </dgm:pt>
    <dgm:pt modelId="{C8BD325C-84B7-4F65-A5A4-0B7CB71BD249}" type="pres">
      <dgm:prSet presAssocID="{FE451236-53BD-450D-AA69-B234F44D9DB9}" presName="parentText" presStyleLbl="node1" presStyleIdx="0" presStyleCnt="1">
        <dgm:presLayoutVars>
          <dgm:chMax val="0"/>
          <dgm:bulletEnabled val="1"/>
        </dgm:presLayoutVars>
      </dgm:prSet>
      <dgm:spPr/>
    </dgm:pt>
  </dgm:ptLst>
  <dgm:cxnLst>
    <dgm:cxn modelId="{0CC36A34-1233-481F-90AF-2EAA386793BE}" type="presOf" srcId="{FE451236-53BD-450D-AA69-B234F44D9DB9}" destId="{C8BD325C-84B7-4F65-A5A4-0B7CB71BD249}" srcOrd="0" destOrd="0" presId="urn:microsoft.com/office/officeart/2005/8/layout/vList2"/>
    <dgm:cxn modelId="{4221E192-1B03-4E03-954C-9F7DE29EC28D}" type="presOf" srcId="{BA47F9FA-85B6-4B39-882C-723D1BAE14A6}" destId="{EF330C22-AA22-499A-A1E8-C70BC9A148B3}" srcOrd="0" destOrd="0" presId="urn:microsoft.com/office/officeart/2005/8/layout/vList2"/>
    <dgm:cxn modelId="{4DAF37E3-AB9B-456F-ABAE-0E175824A72B}" srcId="{BA47F9FA-85B6-4B39-882C-723D1BAE14A6}" destId="{FE451236-53BD-450D-AA69-B234F44D9DB9}" srcOrd="0" destOrd="0" parTransId="{B048EFB8-251F-4B10-B243-01D75DEFD893}" sibTransId="{682B2B76-17F2-4C54-9F5F-C6BD4B04DA05}"/>
    <dgm:cxn modelId="{FD88C4B0-A1EE-4250-83EE-64D47C11CF16}" type="presParOf" srcId="{EF330C22-AA22-499A-A1E8-C70BC9A148B3}" destId="{C8BD325C-84B7-4F65-A5A4-0B7CB71BD2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F9CD2-1346-49F9-B447-888541BF26F8}" type="doc">
      <dgm:prSet loTypeId="urn:microsoft.com/office/officeart/2005/8/layout/chevron1" loCatId="process" qsTypeId="urn:microsoft.com/office/officeart/2005/8/quickstyle/simple4" qsCatId="simple" csTypeId="urn:microsoft.com/office/officeart/2005/8/colors/accent2_2" csCatId="accent2" phldr="1"/>
      <dgm:spPr/>
    </dgm:pt>
    <dgm:pt modelId="{4C74DBE2-119C-4469-9EEC-DC247F407DF4}">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急なメンテナンスや故障案件発生</a:t>
          </a:r>
          <a:r>
            <a:rPr kumimoji="1" lang="en-US" altLang="ja-JP" sz="1600" b="1" dirty="0">
              <a:latin typeface="メイリオ" panose="020B0604030504040204" pitchFamily="50" charset="-128"/>
              <a:ea typeface="メイリオ" panose="020B0604030504040204" pitchFamily="50" charset="-128"/>
            </a:rPr>
            <a:t>!!</a:t>
          </a:r>
        </a:p>
        <a:p>
          <a:r>
            <a:rPr kumimoji="1" lang="en-US" altLang="ja-JP" sz="1600" b="1" dirty="0">
              <a:latin typeface="メイリオ" panose="020B0604030504040204" pitchFamily="50" charset="-128"/>
              <a:ea typeface="メイリオ" panose="020B0604030504040204" pitchFamily="50" charset="-128"/>
            </a:rPr>
            <a:t>6/13</a:t>
          </a:r>
          <a:r>
            <a:rPr kumimoji="1" lang="ja-JP" altLang="en-US" sz="1600" b="1" dirty="0">
              <a:latin typeface="メイリオ" panose="020B0604030504040204" pitchFamily="50" charset="-128"/>
              <a:ea typeface="メイリオ" panose="020B0604030504040204" pitchFamily="50" charset="-128"/>
            </a:rPr>
            <a:t>が希望納期</a:t>
          </a:r>
          <a:endParaRPr kumimoji="1" lang="ja-JP" altLang="en-US" sz="1600" dirty="0"/>
        </a:p>
      </dgm:t>
    </dgm:pt>
    <dgm:pt modelId="{3FBD4663-2423-4EC2-9226-DA8DD1AD0337}" type="parTrans" cxnId="{3730C3BB-B52B-4762-BA91-43A0C0973A7E}">
      <dgm:prSet/>
      <dgm:spPr/>
      <dgm:t>
        <a:bodyPr/>
        <a:lstStyle/>
        <a:p>
          <a:endParaRPr kumimoji="1" lang="ja-JP" altLang="en-US"/>
        </a:p>
      </dgm:t>
    </dgm:pt>
    <dgm:pt modelId="{A0BB4576-E4EB-430C-8C94-36C3D767091D}" type="sibTrans" cxnId="{3730C3BB-B52B-4762-BA91-43A0C0973A7E}">
      <dgm:prSet/>
      <dgm:spPr/>
      <dgm:t>
        <a:bodyPr/>
        <a:lstStyle/>
        <a:p>
          <a:endParaRPr kumimoji="1" lang="ja-JP" altLang="en-US"/>
        </a:p>
      </dgm:t>
    </dgm:pt>
    <dgm:pt modelId="{C56E2B3D-FC61-4818-906D-E4B6E9128E86}">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スケジュールに空きがない</a:t>
          </a:r>
          <a:endParaRPr kumimoji="1" lang="ja-JP" altLang="en-US" sz="1600" dirty="0"/>
        </a:p>
      </dgm:t>
    </dgm:pt>
    <dgm:pt modelId="{9F3F18AA-2A21-4033-9D9A-88DD97FB8160}" type="parTrans" cxnId="{56CCC2C7-D4EA-495F-9000-51891F5C4371}">
      <dgm:prSet/>
      <dgm:spPr/>
      <dgm:t>
        <a:bodyPr/>
        <a:lstStyle/>
        <a:p>
          <a:endParaRPr kumimoji="1" lang="ja-JP" altLang="en-US"/>
        </a:p>
      </dgm:t>
    </dgm:pt>
    <dgm:pt modelId="{8E60EDC5-6965-4D77-9380-36684F9337AB}" type="sibTrans" cxnId="{56CCC2C7-D4EA-495F-9000-51891F5C4371}">
      <dgm:prSet/>
      <dgm:spPr/>
      <dgm:t>
        <a:bodyPr/>
        <a:lstStyle/>
        <a:p>
          <a:endParaRPr kumimoji="1" lang="ja-JP" altLang="en-US"/>
        </a:p>
      </dgm:t>
    </dgm:pt>
    <dgm:pt modelId="{96396ADA-21FC-42D9-849B-5A31D6EC26C5}">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残業発生</a:t>
          </a:r>
          <a:endParaRPr kumimoji="1" lang="en-US" altLang="ja-JP" sz="1600" b="1" dirty="0">
            <a:latin typeface="メイリオ" panose="020B0604030504040204" pitchFamily="50" charset="-128"/>
            <a:ea typeface="メイリオ" panose="020B0604030504040204" pitchFamily="50" charset="-128"/>
          </a:endParaRPr>
        </a:p>
        <a:p>
          <a:r>
            <a:rPr kumimoji="1" lang="ja-JP" altLang="en-US" sz="1600" b="1" dirty="0">
              <a:latin typeface="メイリオ" panose="020B0604030504040204" pitchFamily="50" charset="-128"/>
              <a:ea typeface="メイリオ" panose="020B0604030504040204" pitchFamily="50" charset="-128"/>
            </a:rPr>
            <a:t>最悪の場合依頼を断る</a:t>
          </a:r>
          <a:endParaRPr kumimoji="1" lang="ja-JP" altLang="en-US" sz="1600" dirty="0"/>
        </a:p>
      </dgm:t>
    </dgm:pt>
    <dgm:pt modelId="{85FEF04F-1580-4ABE-8C50-EE5F822FB2F8}" type="parTrans" cxnId="{AE6245F8-F696-4BBD-9743-2ACB8AC3D57D}">
      <dgm:prSet/>
      <dgm:spPr/>
      <dgm:t>
        <a:bodyPr/>
        <a:lstStyle/>
        <a:p>
          <a:endParaRPr kumimoji="1" lang="ja-JP" altLang="en-US"/>
        </a:p>
      </dgm:t>
    </dgm:pt>
    <dgm:pt modelId="{8CA19058-E39C-475B-851E-8B1E7FBD7A80}" type="sibTrans" cxnId="{AE6245F8-F696-4BBD-9743-2ACB8AC3D57D}">
      <dgm:prSet/>
      <dgm:spPr/>
      <dgm:t>
        <a:bodyPr/>
        <a:lstStyle/>
        <a:p>
          <a:endParaRPr kumimoji="1" lang="ja-JP" altLang="en-US"/>
        </a:p>
      </dgm:t>
    </dgm:pt>
    <dgm:pt modelId="{8952B611-E68B-4AD5-9BE9-4F0B2D9F8970}" type="pres">
      <dgm:prSet presAssocID="{3E0F9CD2-1346-49F9-B447-888541BF26F8}" presName="Name0" presStyleCnt="0">
        <dgm:presLayoutVars>
          <dgm:dir/>
          <dgm:animLvl val="lvl"/>
          <dgm:resizeHandles val="exact"/>
        </dgm:presLayoutVars>
      </dgm:prSet>
      <dgm:spPr/>
    </dgm:pt>
    <dgm:pt modelId="{3B4ACEB6-A8DE-49CA-BE70-992F2D18C9DE}" type="pres">
      <dgm:prSet presAssocID="{4C74DBE2-119C-4469-9EEC-DC247F407DF4}" presName="parTxOnly" presStyleLbl="node1" presStyleIdx="0" presStyleCnt="3">
        <dgm:presLayoutVars>
          <dgm:chMax val="0"/>
          <dgm:chPref val="0"/>
          <dgm:bulletEnabled val="1"/>
        </dgm:presLayoutVars>
      </dgm:prSet>
      <dgm:spPr/>
    </dgm:pt>
    <dgm:pt modelId="{7FE295F4-1C76-4A6E-8371-E77DC2DEB215}" type="pres">
      <dgm:prSet presAssocID="{A0BB4576-E4EB-430C-8C94-36C3D767091D}" presName="parTxOnlySpace" presStyleCnt="0"/>
      <dgm:spPr/>
    </dgm:pt>
    <dgm:pt modelId="{E332B94F-364E-401E-961C-8D4FCE40223F}" type="pres">
      <dgm:prSet presAssocID="{C56E2B3D-FC61-4818-906D-E4B6E9128E86}" presName="parTxOnly" presStyleLbl="node1" presStyleIdx="1" presStyleCnt="3">
        <dgm:presLayoutVars>
          <dgm:chMax val="0"/>
          <dgm:chPref val="0"/>
          <dgm:bulletEnabled val="1"/>
        </dgm:presLayoutVars>
      </dgm:prSet>
      <dgm:spPr/>
    </dgm:pt>
    <dgm:pt modelId="{2B5FFFEC-627D-4BA6-BFEF-7321B360FC5F}" type="pres">
      <dgm:prSet presAssocID="{8E60EDC5-6965-4D77-9380-36684F9337AB}" presName="parTxOnlySpace" presStyleCnt="0"/>
      <dgm:spPr/>
    </dgm:pt>
    <dgm:pt modelId="{734343AE-6B05-43A9-89B6-BD05104BE202}" type="pres">
      <dgm:prSet presAssocID="{96396ADA-21FC-42D9-849B-5A31D6EC26C5}" presName="parTxOnly" presStyleLbl="node1" presStyleIdx="2" presStyleCnt="3">
        <dgm:presLayoutVars>
          <dgm:chMax val="0"/>
          <dgm:chPref val="0"/>
          <dgm:bulletEnabled val="1"/>
        </dgm:presLayoutVars>
      </dgm:prSet>
      <dgm:spPr/>
    </dgm:pt>
  </dgm:ptLst>
  <dgm:cxnLst>
    <dgm:cxn modelId="{936B4610-E03E-41E5-B37C-BE61DBF36243}" type="presOf" srcId="{4C74DBE2-119C-4469-9EEC-DC247F407DF4}" destId="{3B4ACEB6-A8DE-49CA-BE70-992F2D18C9DE}" srcOrd="0" destOrd="0" presId="urn:microsoft.com/office/officeart/2005/8/layout/chevron1"/>
    <dgm:cxn modelId="{B9E45028-0743-4EA0-AFF4-F334608C38D2}" type="presOf" srcId="{96396ADA-21FC-42D9-849B-5A31D6EC26C5}" destId="{734343AE-6B05-43A9-89B6-BD05104BE202}" srcOrd="0" destOrd="0" presId="urn:microsoft.com/office/officeart/2005/8/layout/chevron1"/>
    <dgm:cxn modelId="{150F8733-676E-49AB-99DC-EAC8B773C7C8}" type="presOf" srcId="{C56E2B3D-FC61-4818-906D-E4B6E9128E86}" destId="{E332B94F-364E-401E-961C-8D4FCE40223F}" srcOrd="0" destOrd="0" presId="urn:microsoft.com/office/officeart/2005/8/layout/chevron1"/>
    <dgm:cxn modelId="{9982313F-54CD-4E70-9D7B-323ED3CBA3A7}" type="presOf" srcId="{3E0F9CD2-1346-49F9-B447-888541BF26F8}" destId="{8952B611-E68B-4AD5-9BE9-4F0B2D9F8970}" srcOrd="0" destOrd="0" presId="urn:microsoft.com/office/officeart/2005/8/layout/chevron1"/>
    <dgm:cxn modelId="{3730C3BB-B52B-4762-BA91-43A0C0973A7E}" srcId="{3E0F9CD2-1346-49F9-B447-888541BF26F8}" destId="{4C74DBE2-119C-4469-9EEC-DC247F407DF4}" srcOrd="0" destOrd="0" parTransId="{3FBD4663-2423-4EC2-9226-DA8DD1AD0337}" sibTransId="{A0BB4576-E4EB-430C-8C94-36C3D767091D}"/>
    <dgm:cxn modelId="{56CCC2C7-D4EA-495F-9000-51891F5C4371}" srcId="{3E0F9CD2-1346-49F9-B447-888541BF26F8}" destId="{C56E2B3D-FC61-4818-906D-E4B6E9128E86}" srcOrd="1" destOrd="0" parTransId="{9F3F18AA-2A21-4033-9D9A-88DD97FB8160}" sibTransId="{8E60EDC5-6965-4D77-9380-36684F9337AB}"/>
    <dgm:cxn modelId="{AE6245F8-F696-4BBD-9743-2ACB8AC3D57D}" srcId="{3E0F9CD2-1346-49F9-B447-888541BF26F8}" destId="{96396ADA-21FC-42D9-849B-5A31D6EC26C5}" srcOrd="2" destOrd="0" parTransId="{85FEF04F-1580-4ABE-8C50-EE5F822FB2F8}" sibTransId="{8CA19058-E39C-475B-851E-8B1E7FBD7A80}"/>
    <dgm:cxn modelId="{DDD61B55-34AD-4A0D-B1FF-2F48EF85E5E9}" type="presParOf" srcId="{8952B611-E68B-4AD5-9BE9-4F0B2D9F8970}" destId="{3B4ACEB6-A8DE-49CA-BE70-992F2D18C9DE}" srcOrd="0" destOrd="0" presId="urn:microsoft.com/office/officeart/2005/8/layout/chevron1"/>
    <dgm:cxn modelId="{0AD49682-1D44-47C7-A1C8-B70958813980}" type="presParOf" srcId="{8952B611-E68B-4AD5-9BE9-4F0B2D9F8970}" destId="{7FE295F4-1C76-4A6E-8371-E77DC2DEB215}" srcOrd="1" destOrd="0" presId="urn:microsoft.com/office/officeart/2005/8/layout/chevron1"/>
    <dgm:cxn modelId="{AB46D8C1-A61C-4B46-837E-04D09507A429}" type="presParOf" srcId="{8952B611-E68B-4AD5-9BE9-4F0B2D9F8970}" destId="{E332B94F-364E-401E-961C-8D4FCE40223F}" srcOrd="2" destOrd="0" presId="urn:microsoft.com/office/officeart/2005/8/layout/chevron1"/>
    <dgm:cxn modelId="{E0BE0333-5609-407C-A59E-F62A753DC13A}" type="presParOf" srcId="{8952B611-E68B-4AD5-9BE9-4F0B2D9F8970}" destId="{2B5FFFEC-627D-4BA6-BFEF-7321B360FC5F}" srcOrd="3" destOrd="0" presId="urn:microsoft.com/office/officeart/2005/8/layout/chevron1"/>
    <dgm:cxn modelId="{94BAE1D8-F74B-496B-BA71-14C79C5E969F}" type="presParOf" srcId="{8952B611-E68B-4AD5-9BE9-4F0B2D9F8970}" destId="{734343AE-6B05-43A9-89B6-BD05104BE20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F9CD2-1346-49F9-B447-888541BF26F8}" type="doc">
      <dgm:prSet loTypeId="urn:microsoft.com/office/officeart/2005/8/layout/chevron1" loCatId="process" qsTypeId="urn:microsoft.com/office/officeart/2005/8/quickstyle/simple4" qsCatId="simple" csTypeId="urn:microsoft.com/office/officeart/2005/8/colors/accent2_2" csCatId="accent2" phldr="1"/>
      <dgm:spPr/>
    </dgm:pt>
    <dgm:pt modelId="{4C74DBE2-119C-4469-9EEC-DC247F407DF4}">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急なメンテナンスや故障案件発生</a:t>
          </a:r>
          <a:r>
            <a:rPr kumimoji="1" lang="en-US" altLang="ja-JP" sz="1600" b="1" dirty="0">
              <a:latin typeface="メイリオ" panose="020B0604030504040204" pitchFamily="50" charset="-128"/>
              <a:ea typeface="メイリオ" panose="020B0604030504040204" pitchFamily="50" charset="-128"/>
            </a:rPr>
            <a:t>!!</a:t>
          </a:r>
        </a:p>
        <a:p>
          <a:r>
            <a:rPr kumimoji="1" lang="en-US" altLang="ja-JP" sz="1600" b="1" dirty="0">
              <a:latin typeface="メイリオ" panose="020B0604030504040204" pitchFamily="50" charset="-128"/>
              <a:ea typeface="メイリオ" panose="020B0604030504040204" pitchFamily="50" charset="-128"/>
            </a:rPr>
            <a:t>6/13</a:t>
          </a:r>
          <a:r>
            <a:rPr kumimoji="1" lang="ja-JP" altLang="en-US" sz="1600" b="1" dirty="0">
              <a:latin typeface="メイリオ" panose="020B0604030504040204" pitchFamily="50" charset="-128"/>
              <a:ea typeface="メイリオ" panose="020B0604030504040204" pitchFamily="50" charset="-128"/>
            </a:rPr>
            <a:t>が希望納期</a:t>
          </a:r>
          <a:endParaRPr kumimoji="1" lang="ja-JP" altLang="en-US" sz="1600" dirty="0"/>
        </a:p>
      </dgm:t>
    </dgm:pt>
    <dgm:pt modelId="{3FBD4663-2423-4EC2-9226-DA8DD1AD0337}" type="parTrans" cxnId="{3730C3BB-B52B-4762-BA91-43A0C0973A7E}">
      <dgm:prSet/>
      <dgm:spPr/>
      <dgm:t>
        <a:bodyPr/>
        <a:lstStyle/>
        <a:p>
          <a:endParaRPr kumimoji="1" lang="ja-JP" altLang="en-US"/>
        </a:p>
      </dgm:t>
    </dgm:pt>
    <dgm:pt modelId="{A0BB4576-E4EB-430C-8C94-36C3D767091D}" type="sibTrans" cxnId="{3730C3BB-B52B-4762-BA91-43A0C0973A7E}">
      <dgm:prSet/>
      <dgm:spPr/>
      <dgm:t>
        <a:bodyPr/>
        <a:lstStyle/>
        <a:p>
          <a:endParaRPr kumimoji="1" lang="ja-JP" altLang="en-US"/>
        </a:p>
      </dgm:t>
    </dgm:pt>
    <dgm:pt modelId="{C56E2B3D-FC61-4818-906D-E4B6E9128E86}">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スケジュールに空きがない</a:t>
          </a:r>
          <a:endParaRPr kumimoji="1" lang="ja-JP" altLang="en-US" sz="1600" dirty="0"/>
        </a:p>
      </dgm:t>
    </dgm:pt>
    <dgm:pt modelId="{9F3F18AA-2A21-4033-9D9A-88DD97FB8160}" type="parTrans" cxnId="{56CCC2C7-D4EA-495F-9000-51891F5C4371}">
      <dgm:prSet/>
      <dgm:spPr/>
      <dgm:t>
        <a:bodyPr/>
        <a:lstStyle/>
        <a:p>
          <a:endParaRPr kumimoji="1" lang="ja-JP" altLang="en-US"/>
        </a:p>
      </dgm:t>
    </dgm:pt>
    <dgm:pt modelId="{8E60EDC5-6965-4D77-9380-36684F9337AB}" type="sibTrans" cxnId="{56CCC2C7-D4EA-495F-9000-51891F5C4371}">
      <dgm:prSet/>
      <dgm:spPr/>
      <dgm:t>
        <a:bodyPr/>
        <a:lstStyle/>
        <a:p>
          <a:endParaRPr kumimoji="1" lang="ja-JP" altLang="en-US"/>
        </a:p>
      </dgm:t>
    </dgm:pt>
    <dgm:pt modelId="{96396ADA-21FC-42D9-849B-5A31D6EC26C5}">
      <dgm:prSet phldrT="[テキスト]" custT="1"/>
      <dgm:spPr/>
      <dgm:t>
        <a:bodyPr/>
        <a:lstStyle/>
        <a:p>
          <a:r>
            <a:rPr kumimoji="1" lang="ja-JP" altLang="en-US" sz="1600" b="1" dirty="0">
              <a:latin typeface="メイリオ" panose="020B0604030504040204" pitchFamily="50" charset="-128"/>
              <a:ea typeface="メイリオ" panose="020B0604030504040204" pitchFamily="50" charset="-128"/>
            </a:rPr>
            <a:t>残業発生</a:t>
          </a:r>
          <a:endParaRPr kumimoji="1" lang="en-US" altLang="ja-JP" sz="1600" b="1" dirty="0">
            <a:latin typeface="メイリオ" panose="020B0604030504040204" pitchFamily="50" charset="-128"/>
            <a:ea typeface="メイリオ" panose="020B0604030504040204" pitchFamily="50" charset="-128"/>
          </a:endParaRPr>
        </a:p>
        <a:p>
          <a:r>
            <a:rPr kumimoji="1" lang="ja-JP" altLang="en-US" sz="1600" b="1" dirty="0">
              <a:latin typeface="メイリオ" panose="020B0604030504040204" pitchFamily="50" charset="-128"/>
              <a:ea typeface="メイリオ" panose="020B0604030504040204" pitchFamily="50" charset="-128"/>
            </a:rPr>
            <a:t>最悪の場合依頼を断る</a:t>
          </a:r>
          <a:endParaRPr kumimoji="1" lang="ja-JP" altLang="en-US" sz="1600" dirty="0"/>
        </a:p>
      </dgm:t>
    </dgm:pt>
    <dgm:pt modelId="{85FEF04F-1580-4ABE-8C50-EE5F822FB2F8}" type="parTrans" cxnId="{AE6245F8-F696-4BBD-9743-2ACB8AC3D57D}">
      <dgm:prSet/>
      <dgm:spPr/>
      <dgm:t>
        <a:bodyPr/>
        <a:lstStyle/>
        <a:p>
          <a:endParaRPr kumimoji="1" lang="ja-JP" altLang="en-US"/>
        </a:p>
      </dgm:t>
    </dgm:pt>
    <dgm:pt modelId="{8CA19058-E39C-475B-851E-8B1E7FBD7A80}" type="sibTrans" cxnId="{AE6245F8-F696-4BBD-9743-2ACB8AC3D57D}">
      <dgm:prSet/>
      <dgm:spPr/>
      <dgm:t>
        <a:bodyPr/>
        <a:lstStyle/>
        <a:p>
          <a:endParaRPr kumimoji="1" lang="ja-JP" altLang="en-US"/>
        </a:p>
      </dgm:t>
    </dgm:pt>
    <dgm:pt modelId="{8952B611-E68B-4AD5-9BE9-4F0B2D9F8970}" type="pres">
      <dgm:prSet presAssocID="{3E0F9CD2-1346-49F9-B447-888541BF26F8}" presName="Name0" presStyleCnt="0">
        <dgm:presLayoutVars>
          <dgm:dir/>
          <dgm:animLvl val="lvl"/>
          <dgm:resizeHandles val="exact"/>
        </dgm:presLayoutVars>
      </dgm:prSet>
      <dgm:spPr/>
    </dgm:pt>
    <dgm:pt modelId="{3B4ACEB6-A8DE-49CA-BE70-992F2D18C9DE}" type="pres">
      <dgm:prSet presAssocID="{4C74DBE2-119C-4469-9EEC-DC247F407DF4}" presName="parTxOnly" presStyleLbl="node1" presStyleIdx="0" presStyleCnt="3">
        <dgm:presLayoutVars>
          <dgm:chMax val="0"/>
          <dgm:chPref val="0"/>
          <dgm:bulletEnabled val="1"/>
        </dgm:presLayoutVars>
      </dgm:prSet>
      <dgm:spPr/>
    </dgm:pt>
    <dgm:pt modelId="{7FE295F4-1C76-4A6E-8371-E77DC2DEB215}" type="pres">
      <dgm:prSet presAssocID="{A0BB4576-E4EB-430C-8C94-36C3D767091D}" presName="parTxOnlySpace" presStyleCnt="0"/>
      <dgm:spPr/>
    </dgm:pt>
    <dgm:pt modelId="{E332B94F-364E-401E-961C-8D4FCE40223F}" type="pres">
      <dgm:prSet presAssocID="{C56E2B3D-FC61-4818-906D-E4B6E9128E86}" presName="parTxOnly" presStyleLbl="node1" presStyleIdx="1" presStyleCnt="3">
        <dgm:presLayoutVars>
          <dgm:chMax val="0"/>
          <dgm:chPref val="0"/>
          <dgm:bulletEnabled val="1"/>
        </dgm:presLayoutVars>
      </dgm:prSet>
      <dgm:spPr/>
    </dgm:pt>
    <dgm:pt modelId="{2B5FFFEC-627D-4BA6-BFEF-7321B360FC5F}" type="pres">
      <dgm:prSet presAssocID="{8E60EDC5-6965-4D77-9380-36684F9337AB}" presName="parTxOnlySpace" presStyleCnt="0"/>
      <dgm:spPr/>
    </dgm:pt>
    <dgm:pt modelId="{734343AE-6B05-43A9-89B6-BD05104BE202}" type="pres">
      <dgm:prSet presAssocID="{96396ADA-21FC-42D9-849B-5A31D6EC26C5}" presName="parTxOnly" presStyleLbl="node1" presStyleIdx="2" presStyleCnt="3">
        <dgm:presLayoutVars>
          <dgm:chMax val="0"/>
          <dgm:chPref val="0"/>
          <dgm:bulletEnabled val="1"/>
        </dgm:presLayoutVars>
      </dgm:prSet>
      <dgm:spPr/>
    </dgm:pt>
  </dgm:ptLst>
  <dgm:cxnLst>
    <dgm:cxn modelId="{936B4610-E03E-41E5-B37C-BE61DBF36243}" type="presOf" srcId="{4C74DBE2-119C-4469-9EEC-DC247F407DF4}" destId="{3B4ACEB6-A8DE-49CA-BE70-992F2D18C9DE}" srcOrd="0" destOrd="0" presId="urn:microsoft.com/office/officeart/2005/8/layout/chevron1"/>
    <dgm:cxn modelId="{B9E45028-0743-4EA0-AFF4-F334608C38D2}" type="presOf" srcId="{96396ADA-21FC-42D9-849B-5A31D6EC26C5}" destId="{734343AE-6B05-43A9-89B6-BD05104BE202}" srcOrd="0" destOrd="0" presId="urn:microsoft.com/office/officeart/2005/8/layout/chevron1"/>
    <dgm:cxn modelId="{150F8733-676E-49AB-99DC-EAC8B773C7C8}" type="presOf" srcId="{C56E2B3D-FC61-4818-906D-E4B6E9128E86}" destId="{E332B94F-364E-401E-961C-8D4FCE40223F}" srcOrd="0" destOrd="0" presId="urn:microsoft.com/office/officeart/2005/8/layout/chevron1"/>
    <dgm:cxn modelId="{9982313F-54CD-4E70-9D7B-323ED3CBA3A7}" type="presOf" srcId="{3E0F9CD2-1346-49F9-B447-888541BF26F8}" destId="{8952B611-E68B-4AD5-9BE9-4F0B2D9F8970}" srcOrd="0" destOrd="0" presId="urn:microsoft.com/office/officeart/2005/8/layout/chevron1"/>
    <dgm:cxn modelId="{3730C3BB-B52B-4762-BA91-43A0C0973A7E}" srcId="{3E0F9CD2-1346-49F9-B447-888541BF26F8}" destId="{4C74DBE2-119C-4469-9EEC-DC247F407DF4}" srcOrd="0" destOrd="0" parTransId="{3FBD4663-2423-4EC2-9226-DA8DD1AD0337}" sibTransId="{A0BB4576-E4EB-430C-8C94-36C3D767091D}"/>
    <dgm:cxn modelId="{56CCC2C7-D4EA-495F-9000-51891F5C4371}" srcId="{3E0F9CD2-1346-49F9-B447-888541BF26F8}" destId="{C56E2B3D-FC61-4818-906D-E4B6E9128E86}" srcOrd="1" destOrd="0" parTransId="{9F3F18AA-2A21-4033-9D9A-88DD97FB8160}" sibTransId="{8E60EDC5-6965-4D77-9380-36684F9337AB}"/>
    <dgm:cxn modelId="{AE6245F8-F696-4BBD-9743-2ACB8AC3D57D}" srcId="{3E0F9CD2-1346-49F9-B447-888541BF26F8}" destId="{96396ADA-21FC-42D9-849B-5A31D6EC26C5}" srcOrd="2" destOrd="0" parTransId="{85FEF04F-1580-4ABE-8C50-EE5F822FB2F8}" sibTransId="{8CA19058-E39C-475B-851E-8B1E7FBD7A80}"/>
    <dgm:cxn modelId="{DDD61B55-34AD-4A0D-B1FF-2F48EF85E5E9}" type="presParOf" srcId="{8952B611-E68B-4AD5-9BE9-4F0B2D9F8970}" destId="{3B4ACEB6-A8DE-49CA-BE70-992F2D18C9DE}" srcOrd="0" destOrd="0" presId="urn:microsoft.com/office/officeart/2005/8/layout/chevron1"/>
    <dgm:cxn modelId="{0AD49682-1D44-47C7-A1C8-B70958813980}" type="presParOf" srcId="{8952B611-E68B-4AD5-9BE9-4F0B2D9F8970}" destId="{7FE295F4-1C76-4A6E-8371-E77DC2DEB215}" srcOrd="1" destOrd="0" presId="urn:microsoft.com/office/officeart/2005/8/layout/chevron1"/>
    <dgm:cxn modelId="{AB46D8C1-A61C-4B46-837E-04D09507A429}" type="presParOf" srcId="{8952B611-E68B-4AD5-9BE9-4F0B2D9F8970}" destId="{E332B94F-364E-401E-961C-8D4FCE40223F}" srcOrd="2" destOrd="0" presId="urn:microsoft.com/office/officeart/2005/8/layout/chevron1"/>
    <dgm:cxn modelId="{E0BE0333-5609-407C-A59E-F62A753DC13A}" type="presParOf" srcId="{8952B611-E68B-4AD5-9BE9-4F0B2D9F8970}" destId="{2B5FFFEC-627D-4BA6-BFEF-7321B360FC5F}" srcOrd="3" destOrd="0" presId="urn:microsoft.com/office/officeart/2005/8/layout/chevron1"/>
    <dgm:cxn modelId="{94BAE1D8-F74B-496B-BA71-14C79C5E969F}" type="presParOf" srcId="{8952B611-E68B-4AD5-9BE9-4F0B2D9F8970}" destId="{734343AE-6B05-43A9-89B6-BD05104BE20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47F9FA-85B6-4B39-882C-723D1BAE14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FE451236-53BD-450D-AA69-B234F44D9DB9}">
      <dgm:prSet custT="1"/>
      <dgm:spPr/>
      <dgm:t>
        <a:bodyPr/>
        <a:lstStyle/>
        <a:p>
          <a:r>
            <a:rPr kumimoji="1" lang="ja-JP" altLang="en-US" sz="4000" dirty="0">
              <a:latin typeface="メイリオ" panose="020B0604030504040204" pitchFamily="50" charset="-128"/>
              <a:ea typeface="メイリオ" panose="020B0604030504040204" pitchFamily="50" charset="-128"/>
            </a:rPr>
            <a:t>修理、メンテナンス業務フロー</a:t>
          </a:r>
          <a:endParaRPr lang="ja-JP" altLang="en-US" sz="4000" dirty="0">
            <a:latin typeface="メイリオ" panose="020B0604030504040204" pitchFamily="50" charset="-128"/>
            <a:ea typeface="メイリオ" panose="020B0604030504040204" pitchFamily="50" charset="-128"/>
          </a:endParaRPr>
        </a:p>
      </dgm:t>
    </dgm:pt>
    <dgm:pt modelId="{B048EFB8-251F-4B10-B243-01D75DEFD893}" type="parTrans" cxnId="{4DAF37E3-AB9B-456F-ABAE-0E175824A72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682B2B76-17F2-4C54-9F5F-C6BD4B04DA05}" type="sibTrans" cxnId="{4DAF37E3-AB9B-456F-ABAE-0E175824A72B}">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EF330C22-AA22-499A-A1E8-C70BC9A148B3}" type="pres">
      <dgm:prSet presAssocID="{BA47F9FA-85B6-4B39-882C-723D1BAE14A6}" presName="linear" presStyleCnt="0">
        <dgm:presLayoutVars>
          <dgm:animLvl val="lvl"/>
          <dgm:resizeHandles val="exact"/>
        </dgm:presLayoutVars>
      </dgm:prSet>
      <dgm:spPr/>
    </dgm:pt>
    <dgm:pt modelId="{C8BD325C-84B7-4F65-A5A4-0B7CB71BD249}" type="pres">
      <dgm:prSet presAssocID="{FE451236-53BD-450D-AA69-B234F44D9DB9}" presName="parentText" presStyleLbl="node1" presStyleIdx="0" presStyleCnt="1">
        <dgm:presLayoutVars>
          <dgm:chMax val="0"/>
          <dgm:bulletEnabled val="1"/>
        </dgm:presLayoutVars>
      </dgm:prSet>
      <dgm:spPr/>
    </dgm:pt>
  </dgm:ptLst>
  <dgm:cxnLst>
    <dgm:cxn modelId="{0CC36A34-1233-481F-90AF-2EAA386793BE}" type="presOf" srcId="{FE451236-53BD-450D-AA69-B234F44D9DB9}" destId="{C8BD325C-84B7-4F65-A5A4-0B7CB71BD249}" srcOrd="0" destOrd="0" presId="urn:microsoft.com/office/officeart/2005/8/layout/vList2"/>
    <dgm:cxn modelId="{4221E192-1B03-4E03-954C-9F7DE29EC28D}" type="presOf" srcId="{BA47F9FA-85B6-4B39-882C-723D1BAE14A6}" destId="{EF330C22-AA22-499A-A1E8-C70BC9A148B3}" srcOrd="0" destOrd="0" presId="urn:microsoft.com/office/officeart/2005/8/layout/vList2"/>
    <dgm:cxn modelId="{4DAF37E3-AB9B-456F-ABAE-0E175824A72B}" srcId="{BA47F9FA-85B6-4B39-882C-723D1BAE14A6}" destId="{FE451236-53BD-450D-AA69-B234F44D9DB9}" srcOrd="0" destOrd="0" parTransId="{B048EFB8-251F-4B10-B243-01D75DEFD893}" sibTransId="{682B2B76-17F2-4C54-9F5F-C6BD4B04DA05}"/>
    <dgm:cxn modelId="{FD88C4B0-A1EE-4250-83EE-64D47C11CF16}" type="presParOf" srcId="{EF330C22-AA22-499A-A1E8-C70BC9A148B3}" destId="{C8BD325C-84B7-4F65-A5A4-0B7CB71BD2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0F9CD2-1346-49F9-B447-888541BF26F8}" type="doc">
      <dgm:prSet loTypeId="urn:microsoft.com/office/officeart/2005/8/layout/chevron1" loCatId="process" qsTypeId="urn:microsoft.com/office/officeart/2005/8/quickstyle/simple4" qsCatId="simple" csTypeId="urn:microsoft.com/office/officeart/2005/8/colors/accent2_2" csCatId="accent2" phldr="1"/>
      <dgm:spPr/>
    </dgm:pt>
    <dgm:pt modelId="{4C74DBE2-119C-4469-9EEC-DC247F407DF4}">
      <dgm:prSet phldrT="[テキスト]" custT="1">
        <dgm:style>
          <a:lnRef idx="3">
            <a:schemeClr val="lt1"/>
          </a:lnRef>
          <a:fillRef idx="1">
            <a:schemeClr val="accent6"/>
          </a:fillRef>
          <a:effectRef idx="1">
            <a:schemeClr val="accent6"/>
          </a:effectRef>
          <a:fontRef idx="minor">
            <a:schemeClr val="lt1"/>
          </a:fontRef>
        </dgm:style>
      </dgm:prSet>
      <dgm:spPr/>
      <dgm:t>
        <a:bodyPr/>
        <a:lstStyle/>
        <a:p>
          <a:r>
            <a:rPr kumimoji="1" lang="ja-JP" altLang="en-US" sz="1400" b="1" dirty="0">
              <a:latin typeface="メイリオ" panose="020B0604030504040204" pitchFamily="50" charset="-128"/>
              <a:ea typeface="メイリオ" panose="020B0604030504040204" pitchFamily="50" charset="-128"/>
            </a:rPr>
            <a:t>故障の修理依頼→ある程度は発生するが、少なくなる</a:t>
          </a:r>
          <a:endParaRPr kumimoji="1" lang="ja-JP" altLang="en-US" sz="1400" dirty="0"/>
        </a:p>
      </dgm:t>
    </dgm:pt>
    <dgm:pt modelId="{3FBD4663-2423-4EC2-9226-DA8DD1AD0337}" type="parTrans" cxnId="{3730C3BB-B52B-4762-BA91-43A0C0973A7E}">
      <dgm:prSet/>
      <dgm:spPr/>
      <dgm:t>
        <a:bodyPr/>
        <a:lstStyle/>
        <a:p>
          <a:endParaRPr kumimoji="1" lang="ja-JP" altLang="en-US"/>
        </a:p>
      </dgm:t>
    </dgm:pt>
    <dgm:pt modelId="{A0BB4576-E4EB-430C-8C94-36C3D767091D}" type="sibTrans" cxnId="{3730C3BB-B52B-4762-BA91-43A0C0973A7E}">
      <dgm:prSet/>
      <dgm:spPr/>
      <dgm:t>
        <a:bodyPr/>
        <a:lstStyle/>
        <a:p>
          <a:endParaRPr kumimoji="1" lang="ja-JP" altLang="en-US"/>
        </a:p>
      </dgm:t>
    </dgm:pt>
    <dgm:pt modelId="{C56E2B3D-FC61-4818-906D-E4B6E9128E86}">
      <dgm:prSet phldrT="[テキスト]" custT="1">
        <dgm:style>
          <a:lnRef idx="3">
            <a:schemeClr val="lt1"/>
          </a:lnRef>
          <a:fillRef idx="1">
            <a:schemeClr val="accent6"/>
          </a:fillRef>
          <a:effectRef idx="1">
            <a:schemeClr val="accent6"/>
          </a:effectRef>
          <a:fontRef idx="minor">
            <a:schemeClr val="lt1"/>
          </a:fontRef>
        </dgm:style>
      </dgm:prSet>
      <dgm:spPr/>
      <dgm:t>
        <a:bodyPr/>
        <a:lstStyle/>
        <a:p>
          <a:r>
            <a:rPr kumimoji="1" lang="ja-JP" altLang="en-US" sz="1600" b="1" dirty="0">
              <a:latin typeface="メイリオ" panose="020B0604030504040204" pitchFamily="50" charset="-128"/>
              <a:ea typeface="メイリオ" panose="020B0604030504040204" pitchFamily="50" charset="-128"/>
            </a:rPr>
            <a:t>スケジュールに空きがない</a:t>
          </a:r>
          <a:endParaRPr kumimoji="1" lang="ja-JP" altLang="en-US" sz="1600" dirty="0"/>
        </a:p>
      </dgm:t>
    </dgm:pt>
    <dgm:pt modelId="{9F3F18AA-2A21-4033-9D9A-88DD97FB8160}" type="parTrans" cxnId="{56CCC2C7-D4EA-495F-9000-51891F5C4371}">
      <dgm:prSet/>
      <dgm:spPr/>
      <dgm:t>
        <a:bodyPr/>
        <a:lstStyle/>
        <a:p>
          <a:endParaRPr kumimoji="1" lang="ja-JP" altLang="en-US"/>
        </a:p>
      </dgm:t>
    </dgm:pt>
    <dgm:pt modelId="{8E60EDC5-6965-4D77-9380-36684F9337AB}" type="sibTrans" cxnId="{56CCC2C7-D4EA-495F-9000-51891F5C4371}">
      <dgm:prSet/>
      <dgm:spPr/>
      <dgm:t>
        <a:bodyPr/>
        <a:lstStyle/>
        <a:p>
          <a:endParaRPr kumimoji="1" lang="ja-JP" altLang="en-US"/>
        </a:p>
      </dgm:t>
    </dgm:pt>
    <dgm:pt modelId="{96396ADA-21FC-42D9-849B-5A31D6EC26C5}">
      <dgm:prSet phldrT="[テキスト]" custT="1">
        <dgm:style>
          <a:lnRef idx="3">
            <a:schemeClr val="lt1"/>
          </a:lnRef>
          <a:fillRef idx="1">
            <a:schemeClr val="accent6"/>
          </a:fillRef>
          <a:effectRef idx="1">
            <a:schemeClr val="accent6"/>
          </a:effectRef>
          <a:fontRef idx="minor">
            <a:schemeClr val="lt1"/>
          </a:fontRef>
        </dgm:style>
      </dgm:prSet>
      <dgm:spPr/>
      <dgm:t>
        <a:bodyPr/>
        <a:lstStyle/>
        <a:p>
          <a:r>
            <a:rPr kumimoji="1" lang="ja-JP" altLang="en-US" sz="1400" b="1" dirty="0">
              <a:latin typeface="メイリオ" panose="020B0604030504040204" pitchFamily="50" charset="-128"/>
              <a:ea typeface="メイリオ" panose="020B0604030504040204" pitchFamily="50" charset="-128"/>
            </a:rPr>
            <a:t>残業は発生するが、当初よりは少ない時間になる</a:t>
          </a:r>
          <a:endParaRPr kumimoji="1" lang="ja-JP" altLang="en-US" sz="1400" dirty="0"/>
        </a:p>
      </dgm:t>
    </dgm:pt>
    <dgm:pt modelId="{85FEF04F-1580-4ABE-8C50-EE5F822FB2F8}" type="parTrans" cxnId="{AE6245F8-F696-4BBD-9743-2ACB8AC3D57D}">
      <dgm:prSet/>
      <dgm:spPr/>
      <dgm:t>
        <a:bodyPr/>
        <a:lstStyle/>
        <a:p>
          <a:endParaRPr kumimoji="1" lang="ja-JP" altLang="en-US"/>
        </a:p>
      </dgm:t>
    </dgm:pt>
    <dgm:pt modelId="{8CA19058-E39C-475B-851E-8B1E7FBD7A80}" type="sibTrans" cxnId="{AE6245F8-F696-4BBD-9743-2ACB8AC3D57D}">
      <dgm:prSet/>
      <dgm:spPr/>
      <dgm:t>
        <a:bodyPr/>
        <a:lstStyle/>
        <a:p>
          <a:endParaRPr kumimoji="1" lang="ja-JP" altLang="en-US"/>
        </a:p>
      </dgm:t>
    </dgm:pt>
    <dgm:pt modelId="{8952B611-E68B-4AD5-9BE9-4F0B2D9F8970}" type="pres">
      <dgm:prSet presAssocID="{3E0F9CD2-1346-49F9-B447-888541BF26F8}" presName="Name0" presStyleCnt="0">
        <dgm:presLayoutVars>
          <dgm:dir/>
          <dgm:animLvl val="lvl"/>
          <dgm:resizeHandles val="exact"/>
        </dgm:presLayoutVars>
      </dgm:prSet>
      <dgm:spPr/>
    </dgm:pt>
    <dgm:pt modelId="{3B4ACEB6-A8DE-49CA-BE70-992F2D18C9DE}" type="pres">
      <dgm:prSet presAssocID="{4C74DBE2-119C-4469-9EEC-DC247F407DF4}" presName="parTxOnly" presStyleLbl="node1" presStyleIdx="0" presStyleCnt="3" custScaleY="84809">
        <dgm:presLayoutVars>
          <dgm:chMax val="0"/>
          <dgm:chPref val="0"/>
          <dgm:bulletEnabled val="1"/>
        </dgm:presLayoutVars>
      </dgm:prSet>
      <dgm:spPr/>
    </dgm:pt>
    <dgm:pt modelId="{7FE295F4-1C76-4A6E-8371-E77DC2DEB215}" type="pres">
      <dgm:prSet presAssocID="{A0BB4576-E4EB-430C-8C94-36C3D767091D}" presName="parTxOnlySpace" presStyleCnt="0"/>
      <dgm:spPr/>
    </dgm:pt>
    <dgm:pt modelId="{E332B94F-364E-401E-961C-8D4FCE40223F}" type="pres">
      <dgm:prSet presAssocID="{C56E2B3D-FC61-4818-906D-E4B6E9128E86}" presName="parTxOnly" presStyleLbl="node1" presStyleIdx="1" presStyleCnt="3" custScaleY="84809">
        <dgm:presLayoutVars>
          <dgm:chMax val="0"/>
          <dgm:chPref val="0"/>
          <dgm:bulletEnabled val="1"/>
        </dgm:presLayoutVars>
      </dgm:prSet>
      <dgm:spPr/>
    </dgm:pt>
    <dgm:pt modelId="{2B5FFFEC-627D-4BA6-BFEF-7321B360FC5F}" type="pres">
      <dgm:prSet presAssocID="{8E60EDC5-6965-4D77-9380-36684F9337AB}" presName="parTxOnlySpace" presStyleCnt="0"/>
      <dgm:spPr/>
    </dgm:pt>
    <dgm:pt modelId="{734343AE-6B05-43A9-89B6-BD05104BE202}" type="pres">
      <dgm:prSet presAssocID="{96396ADA-21FC-42D9-849B-5A31D6EC26C5}" presName="parTxOnly" presStyleLbl="node1" presStyleIdx="2" presStyleCnt="3" custScaleY="84809">
        <dgm:presLayoutVars>
          <dgm:chMax val="0"/>
          <dgm:chPref val="0"/>
          <dgm:bulletEnabled val="1"/>
        </dgm:presLayoutVars>
      </dgm:prSet>
      <dgm:spPr/>
    </dgm:pt>
  </dgm:ptLst>
  <dgm:cxnLst>
    <dgm:cxn modelId="{936B4610-E03E-41E5-B37C-BE61DBF36243}" type="presOf" srcId="{4C74DBE2-119C-4469-9EEC-DC247F407DF4}" destId="{3B4ACEB6-A8DE-49CA-BE70-992F2D18C9DE}" srcOrd="0" destOrd="0" presId="urn:microsoft.com/office/officeart/2005/8/layout/chevron1"/>
    <dgm:cxn modelId="{B9E45028-0743-4EA0-AFF4-F334608C38D2}" type="presOf" srcId="{96396ADA-21FC-42D9-849B-5A31D6EC26C5}" destId="{734343AE-6B05-43A9-89B6-BD05104BE202}" srcOrd="0" destOrd="0" presId="urn:microsoft.com/office/officeart/2005/8/layout/chevron1"/>
    <dgm:cxn modelId="{150F8733-676E-49AB-99DC-EAC8B773C7C8}" type="presOf" srcId="{C56E2B3D-FC61-4818-906D-E4B6E9128E86}" destId="{E332B94F-364E-401E-961C-8D4FCE40223F}" srcOrd="0" destOrd="0" presId="urn:microsoft.com/office/officeart/2005/8/layout/chevron1"/>
    <dgm:cxn modelId="{9982313F-54CD-4E70-9D7B-323ED3CBA3A7}" type="presOf" srcId="{3E0F9CD2-1346-49F9-B447-888541BF26F8}" destId="{8952B611-E68B-4AD5-9BE9-4F0B2D9F8970}" srcOrd="0" destOrd="0" presId="urn:microsoft.com/office/officeart/2005/8/layout/chevron1"/>
    <dgm:cxn modelId="{3730C3BB-B52B-4762-BA91-43A0C0973A7E}" srcId="{3E0F9CD2-1346-49F9-B447-888541BF26F8}" destId="{4C74DBE2-119C-4469-9EEC-DC247F407DF4}" srcOrd="0" destOrd="0" parTransId="{3FBD4663-2423-4EC2-9226-DA8DD1AD0337}" sibTransId="{A0BB4576-E4EB-430C-8C94-36C3D767091D}"/>
    <dgm:cxn modelId="{56CCC2C7-D4EA-495F-9000-51891F5C4371}" srcId="{3E0F9CD2-1346-49F9-B447-888541BF26F8}" destId="{C56E2B3D-FC61-4818-906D-E4B6E9128E86}" srcOrd="1" destOrd="0" parTransId="{9F3F18AA-2A21-4033-9D9A-88DD97FB8160}" sibTransId="{8E60EDC5-6965-4D77-9380-36684F9337AB}"/>
    <dgm:cxn modelId="{AE6245F8-F696-4BBD-9743-2ACB8AC3D57D}" srcId="{3E0F9CD2-1346-49F9-B447-888541BF26F8}" destId="{96396ADA-21FC-42D9-849B-5A31D6EC26C5}" srcOrd="2" destOrd="0" parTransId="{85FEF04F-1580-4ABE-8C50-EE5F822FB2F8}" sibTransId="{8CA19058-E39C-475B-851E-8B1E7FBD7A80}"/>
    <dgm:cxn modelId="{DDD61B55-34AD-4A0D-B1FF-2F48EF85E5E9}" type="presParOf" srcId="{8952B611-E68B-4AD5-9BE9-4F0B2D9F8970}" destId="{3B4ACEB6-A8DE-49CA-BE70-992F2D18C9DE}" srcOrd="0" destOrd="0" presId="urn:microsoft.com/office/officeart/2005/8/layout/chevron1"/>
    <dgm:cxn modelId="{0AD49682-1D44-47C7-A1C8-B70958813980}" type="presParOf" srcId="{8952B611-E68B-4AD5-9BE9-4F0B2D9F8970}" destId="{7FE295F4-1C76-4A6E-8371-E77DC2DEB215}" srcOrd="1" destOrd="0" presId="urn:microsoft.com/office/officeart/2005/8/layout/chevron1"/>
    <dgm:cxn modelId="{AB46D8C1-A61C-4B46-837E-04D09507A429}" type="presParOf" srcId="{8952B611-E68B-4AD5-9BE9-4F0B2D9F8970}" destId="{E332B94F-364E-401E-961C-8D4FCE40223F}" srcOrd="2" destOrd="0" presId="urn:microsoft.com/office/officeart/2005/8/layout/chevron1"/>
    <dgm:cxn modelId="{E0BE0333-5609-407C-A59E-F62A753DC13A}" type="presParOf" srcId="{8952B611-E68B-4AD5-9BE9-4F0B2D9F8970}" destId="{2B5FFFEC-627D-4BA6-BFEF-7321B360FC5F}" srcOrd="3" destOrd="0" presId="urn:microsoft.com/office/officeart/2005/8/layout/chevron1"/>
    <dgm:cxn modelId="{94BAE1D8-F74B-496B-BA71-14C79C5E969F}" type="presParOf" srcId="{8952B611-E68B-4AD5-9BE9-4F0B2D9F8970}" destId="{734343AE-6B05-43A9-89B6-BD05104BE20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325C-84B7-4F65-A5A4-0B7CB71BD249}">
      <dsp:nvSpPr>
        <dsp:cNvPr id="0" name=""/>
        <dsp:cNvSpPr/>
      </dsp:nvSpPr>
      <dsp:spPr>
        <a:xfrm>
          <a:off x="0" y="394"/>
          <a:ext cx="7539038" cy="10360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kumimoji="1" lang="ja-JP" altLang="en-US" sz="4000" kern="1200" dirty="0">
              <a:latin typeface="メイリオ" panose="020B0604030504040204" pitchFamily="50" charset="-128"/>
              <a:ea typeface="メイリオ" panose="020B0604030504040204" pitchFamily="50" charset="-128"/>
            </a:rPr>
            <a:t>修理、メンテナンス業務フロー</a:t>
          </a:r>
          <a:endParaRPr lang="ja-JP" altLang="en-US" sz="4000" kern="1200" dirty="0">
            <a:latin typeface="メイリオ" panose="020B0604030504040204" pitchFamily="50" charset="-128"/>
            <a:ea typeface="メイリオ" panose="020B0604030504040204" pitchFamily="50" charset="-128"/>
          </a:endParaRPr>
        </a:p>
      </dsp:txBody>
      <dsp:txXfrm>
        <a:off x="50577" y="50971"/>
        <a:ext cx="7437884" cy="934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ACEB6-A8DE-49CA-BE70-992F2D18C9DE}">
      <dsp:nvSpPr>
        <dsp:cNvPr id="0" name=""/>
        <dsp:cNvSpPr/>
      </dsp:nvSpPr>
      <dsp:spPr>
        <a:xfrm>
          <a:off x="2381"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急なメンテナンスや故障案件発生</a:t>
          </a:r>
          <a:r>
            <a:rPr kumimoji="1" lang="en-US" altLang="ja-JP" sz="1600" b="1" kern="1200" dirty="0">
              <a:latin typeface="メイリオ" panose="020B0604030504040204" pitchFamily="50" charset="-128"/>
              <a:ea typeface="メイリオ" panose="020B0604030504040204" pitchFamily="50" charset="-128"/>
            </a:rPr>
            <a:t>!!</a:t>
          </a:r>
        </a:p>
        <a:p>
          <a:pPr marL="0" lvl="0" indent="0" algn="ctr" defTabSz="711200">
            <a:lnSpc>
              <a:spcPct val="90000"/>
            </a:lnSpc>
            <a:spcBef>
              <a:spcPct val="0"/>
            </a:spcBef>
            <a:spcAft>
              <a:spcPct val="35000"/>
            </a:spcAft>
            <a:buNone/>
          </a:pPr>
          <a:r>
            <a:rPr kumimoji="1" lang="en-US" altLang="ja-JP" sz="1600" b="1" kern="1200" dirty="0">
              <a:latin typeface="メイリオ" panose="020B0604030504040204" pitchFamily="50" charset="-128"/>
              <a:ea typeface="メイリオ" panose="020B0604030504040204" pitchFamily="50" charset="-128"/>
            </a:rPr>
            <a:t>6/13</a:t>
          </a:r>
          <a:r>
            <a:rPr kumimoji="1" lang="ja-JP" altLang="en-US" sz="1600" b="1" kern="1200" dirty="0">
              <a:latin typeface="メイリオ" panose="020B0604030504040204" pitchFamily="50" charset="-128"/>
              <a:ea typeface="メイリオ" panose="020B0604030504040204" pitchFamily="50" charset="-128"/>
            </a:rPr>
            <a:t>が希望納期</a:t>
          </a:r>
          <a:endParaRPr kumimoji="1" lang="ja-JP" altLang="en-US" sz="1600" kern="1200" dirty="0"/>
        </a:p>
      </dsp:txBody>
      <dsp:txXfrm>
        <a:off x="582612" y="2129102"/>
        <a:ext cx="1740694" cy="1160462"/>
      </dsp:txXfrm>
    </dsp:sp>
    <dsp:sp modelId="{E332B94F-364E-401E-961C-8D4FCE40223F}">
      <dsp:nvSpPr>
        <dsp:cNvPr id="0" name=""/>
        <dsp:cNvSpPr/>
      </dsp:nvSpPr>
      <dsp:spPr>
        <a:xfrm>
          <a:off x="2613421"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スケジュールに空きがない</a:t>
          </a:r>
          <a:endParaRPr kumimoji="1" lang="ja-JP" altLang="en-US" sz="1600" kern="1200" dirty="0"/>
        </a:p>
      </dsp:txBody>
      <dsp:txXfrm>
        <a:off x="3193652" y="2129102"/>
        <a:ext cx="1740694" cy="1160462"/>
      </dsp:txXfrm>
    </dsp:sp>
    <dsp:sp modelId="{734343AE-6B05-43A9-89B6-BD05104BE202}">
      <dsp:nvSpPr>
        <dsp:cNvPr id="0" name=""/>
        <dsp:cNvSpPr/>
      </dsp:nvSpPr>
      <dsp:spPr>
        <a:xfrm>
          <a:off x="5224462"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残業発生</a:t>
          </a:r>
          <a:endParaRPr kumimoji="1" lang="en-US" altLang="ja-JP" sz="1600" b="1" kern="1200" dirty="0">
            <a:latin typeface="メイリオ" panose="020B0604030504040204" pitchFamily="50" charset="-128"/>
            <a:ea typeface="メイリオ" panose="020B0604030504040204" pitchFamily="50" charset="-128"/>
          </a:endParaRPr>
        </a:p>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最悪の場合依頼を断る</a:t>
          </a:r>
          <a:endParaRPr kumimoji="1" lang="ja-JP" altLang="en-US" sz="1600" kern="1200" dirty="0"/>
        </a:p>
      </dsp:txBody>
      <dsp:txXfrm>
        <a:off x="5804693" y="2129102"/>
        <a:ext cx="1740694" cy="1160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ACEB6-A8DE-49CA-BE70-992F2D18C9DE}">
      <dsp:nvSpPr>
        <dsp:cNvPr id="0" name=""/>
        <dsp:cNvSpPr/>
      </dsp:nvSpPr>
      <dsp:spPr>
        <a:xfrm>
          <a:off x="2381"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急なメンテナンスや故障案件発生</a:t>
          </a:r>
          <a:r>
            <a:rPr kumimoji="1" lang="en-US" altLang="ja-JP" sz="1600" b="1" kern="1200" dirty="0">
              <a:latin typeface="メイリオ" panose="020B0604030504040204" pitchFamily="50" charset="-128"/>
              <a:ea typeface="メイリオ" panose="020B0604030504040204" pitchFamily="50" charset="-128"/>
            </a:rPr>
            <a:t>!!</a:t>
          </a:r>
        </a:p>
        <a:p>
          <a:pPr marL="0" lvl="0" indent="0" algn="ctr" defTabSz="711200">
            <a:lnSpc>
              <a:spcPct val="90000"/>
            </a:lnSpc>
            <a:spcBef>
              <a:spcPct val="0"/>
            </a:spcBef>
            <a:spcAft>
              <a:spcPct val="35000"/>
            </a:spcAft>
            <a:buNone/>
          </a:pPr>
          <a:r>
            <a:rPr kumimoji="1" lang="en-US" altLang="ja-JP" sz="1600" b="1" kern="1200" dirty="0">
              <a:latin typeface="メイリオ" panose="020B0604030504040204" pitchFamily="50" charset="-128"/>
              <a:ea typeface="メイリオ" panose="020B0604030504040204" pitchFamily="50" charset="-128"/>
            </a:rPr>
            <a:t>6/13</a:t>
          </a:r>
          <a:r>
            <a:rPr kumimoji="1" lang="ja-JP" altLang="en-US" sz="1600" b="1" kern="1200" dirty="0">
              <a:latin typeface="メイリオ" panose="020B0604030504040204" pitchFamily="50" charset="-128"/>
              <a:ea typeface="メイリオ" panose="020B0604030504040204" pitchFamily="50" charset="-128"/>
            </a:rPr>
            <a:t>が希望納期</a:t>
          </a:r>
          <a:endParaRPr kumimoji="1" lang="ja-JP" altLang="en-US" sz="1600" kern="1200" dirty="0"/>
        </a:p>
      </dsp:txBody>
      <dsp:txXfrm>
        <a:off x="582612" y="2129102"/>
        <a:ext cx="1740694" cy="1160462"/>
      </dsp:txXfrm>
    </dsp:sp>
    <dsp:sp modelId="{E332B94F-364E-401E-961C-8D4FCE40223F}">
      <dsp:nvSpPr>
        <dsp:cNvPr id="0" name=""/>
        <dsp:cNvSpPr/>
      </dsp:nvSpPr>
      <dsp:spPr>
        <a:xfrm>
          <a:off x="2613421"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スケジュールに空きがない</a:t>
          </a:r>
          <a:endParaRPr kumimoji="1" lang="ja-JP" altLang="en-US" sz="1600" kern="1200" dirty="0"/>
        </a:p>
      </dsp:txBody>
      <dsp:txXfrm>
        <a:off x="3193652" y="2129102"/>
        <a:ext cx="1740694" cy="1160462"/>
      </dsp:txXfrm>
    </dsp:sp>
    <dsp:sp modelId="{734343AE-6B05-43A9-89B6-BD05104BE202}">
      <dsp:nvSpPr>
        <dsp:cNvPr id="0" name=""/>
        <dsp:cNvSpPr/>
      </dsp:nvSpPr>
      <dsp:spPr>
        <a:xfrm>
          <a:off x="5224462" y="2129102"/>
          <a:ext cx="2901156" cy="1160462"/>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残業発生</a:t>
          </a:r>
          <a:endParaRPr kumimoji="1" lang="en-US" altLang="ja-JP" sz="1600" b="1" kern="1200" dirty="0">
            <a:latin typeface="メイリオ" panose="020B0604030504040204" pitchFamily="50" charset="-128"/>
            <a:ea typeface="メイリオ" panose="020B0604030504040204" pitchFamily="50" charset="-128"/>
          </a:endParaRPr>
        </a:p>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最悪の場合依頼を断る</a:t>
          </a:r>
          <a:endParaRPr kumimoji="1" lang="ja-JP" altLang="en-US" sz="1600" kern="1200" dirty="0"/>
        </a:p>
      </dsp:txBody>
      <dsp:txXfrm>
        <a:off x="5804693" y="2129102"/>
        <a:ext cx="1740694" cy="1160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325C-84B7-4F65-A5A4-0B7CB71BD249}">
      <dsp:nvSpPr>
        <dsp:cNvPr id="0" name=""/>
        <dsp:cNvSpPr/>
      </dsp:nvSpPr>
      <dsp:spPr>
        <a:xfrm>
          <a:off x="0" y="394"/>
          <a:ext cx="7539038" cy="10360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kumimoji="1" lang="ja-JP" altLang="en-US" sz="4000" kern="1200" dirty="0">
              <a:latin typeface="メイリオ" panose="020B0604030504040204" pitchFamily="50" charset="-128"/>
              <a:ea typeface="メイリオ" panose="020B0604030504040204" pitchFamily="50" charset="-128"/>
            </a:rPr>
            <a:t>修理、メンテナンス業務フロー</a:t>
          </a:r>
          <a:endParaRPr lang="ja-JP" altLang="en-US" sz="4000" kern="1200" dirty="0">
            <a:latin typeface="メイリオ" panose="020B0604030504040204" pitchFamily="50" charset="-128"/>
            <a:ea typeface="メイリオ" panose="020B0604030504040204" pitchFamily="50" charset="-128"/>
          </a:endParaRPr>
        </a:p>
      </dsp:txBody>
      <dsp:txXfrm>
        <a:off x="50577" y="50971"/>
        <a:ext cx="7437884" cy="934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ACEB6-A8DE-49CA-BE70-992F2D18C9DE}">
      <dsp:nvSpPr>
        <dsp:cNvPr id="0" name=""/>
        <dsp:cNvSpPr/>
      </dsp:nvSpPr>
      <dsp:spPr>
        <a:xfrm>
          <a:off x="2381" y="1965925"/>
          <a:ext cx="2901156" cy="984176"/>
        </a:xfrm>
        <a:prstGeom prst="chevron">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メイリオ" panose="020B0604030504040204" pitchFamily="50" charset="-128"/>
              <a:ea typeface="メイリオ" panose="020B0604030504040204" pitchFamily="50" charset="-128"/>
            </a:rPr>
            <a:t>故障の修理依頼→ある程度は発生するが、少なくなる</a:t>
          </a:r>
          <a:endParaRPr kumimoji="1" lang="ja-JP" altLang="en-US" sz="1400" kern="1200" dirty="0"/>
        </a:p>
      </dsp:txBody>
      <dsp:txXfrm>
        <a:off x="494469" y="1965925"/>
        <a:ext cx="1916980" cy="984176"/>
      </dsp:txXfrm>
    </dsp:sp>
    <dsp:sp modelId="{E332B94F-364E-401E-961C-8D4FCE40223F}">
      <dsp:nvSpPr>
        <dsp:cNvPr id="0" name=""/>
        <dsp:cNvSpPr/>
      </dsp:nvSpPr>
      <dsp:spPr>
        <a:xfrm>
          <a:off x="2613421" y="1965925"/>
          <a:ext cx="2901156" cy="984176"/>
        </a:xfrm>
        <a:prstGeom prst="chevron">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latin typeface="メイリオ" panose="020B0604030504040204" pitchFamily="50" charset="-128"/>
              <a:ea typeface="メイリオ" panose="020B0604030504040204" pitchFamily="50" charset="-128"/>
            </a:rPr>
            <a:t>スケジュールに空きがない</a:t>
          </a:r>
          <a:endParaRPr kumimoji="1" lang="ja-JP" altLang="en-US" sz="1600" kern="1200" dirty="0"/>
        </a:p>
      </dsp:txBody>
      <dsp:txXfrm>
        <a:off x="3105509" y="1965925"/>
        <a:ext cx="1916980" cy="984176"/>
      </dsp:txXfrm>
    </dsp:sp>
    <dsp:sp modelId="{734343AE-6B05-43A9-89B6-BD05104BE202}">
      <dsp:nvSpPr>
        <dsp:cNvPr id="0" name=""/>
        <dsp:cNvSpPr/>
      </dsp:nvSpPr>
      <dsp:spPr>
        <a:xfrm>
          <a:off x="5224462" y="1965925"/>
          <a:ext cx="2901156" cy="984176"/>
        </a:xfrm>
        <a:prstGeom prst="chevron">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1" kern="1200" dirty="0">
              <a:latin typeface="メイリオ" panose="020B0604030504040204" pitchFamily="50" charset="-128"/>
              <a:ea typeface="メイリオ" panose="020B0604030504040204" pitchFamily="50" charset="-128"/>
            </a:rPr>
            <a:t>残業は発生するが、当初よりは少ない時間になる</a:t>
          </a:r>
          <a:endParaRPr kumimoji="1" lang="ja-JP" altLang="en-US" sz="1400" kern="1200" dirty="0"/>
        </a:p>
      </dsp:txBody>
      <dsp:txXfrm>
        <a:off x="5716550" y="1965925"/>
        <a:ext cx="1916980" cy="9841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5E766-92D7-45F7-97B8-AFF5E13819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DD9F6F-799F-41DD-90B1-11E4F2531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20ECA7-1FE6-4FC6-BFED-6CF76399B423}"/>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02FCCC4C-9496-4836-8BA3-A7C5F4CA07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D6DDAF-F44C-405A-80C6-E8A9974FC928}"/>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34369983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DEA39-AE52-4E5C-96C6-FB503794DF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EF34A8-6939-406F-A623-FD9E0D70F7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AE3BAC-F2B4-4C27-8CED-96E3CBA2BBFC}"/>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BFE5EB2B-ABD7-40F5-94EF-431B0B1E60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C48D55-F6C7-490F-A125-A234C400AB7F}"/>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1538935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8820A5-2145-48E3-ABFC-646290588D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D190FB-6311-429C-BA41-AC3CB381F4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DFA3BD-4CFA-484C-AE72-0F0D6510C370}"/>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8A425C0C-7F35-4FB0-A706-14A70BDB13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7DAC4-4808-4087-B5BD-B4CDEBCF289D}"/>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18349083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52AD0-AD0E-4555-821D-CF70F9F25415}"/>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FB3209E-1A7C-43DC-84C2-B2AB6584FE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3F4BF0-0991-4A4C-A404-4A7530F299E2}"/>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7FBBA4B5-C9D4-4926-8748-BA75D289FA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A05136-0BA3-4C29-A285-70164063827C}"/>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42111609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D5B46-2A42-4A08-9473-BE51586D2FA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8C13C3-0A1A-454F-B11C-E55BD1DE9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7F65D4-3741-4816-852B-1D3EE0841D11}"/>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5FCC6A38-D903-4AF6-8BF0-21F67277A5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E05E36-0CF7-4EFD-9014-DCFFD873A340}"/>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7584922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2D450-FB6B-4E13-B3BF-338FD3EFC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1562D0-E9A9-4E00-83E3-16846F0369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F262B5-F107-4039-A5A7-C3ACF107211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08F1FC5-6695-4DBC-A4AE-F06AF9CEC781}"/>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6" name="フッター プレースホルダー 5">
            <a:extLst>
              <a:ext uri="{FF2B5EF4-FFF2-40B4-BE49-F238E27FC236}">
                <a16:creationId xmlns:a16="http://schemas.microsoft.com/office/drawing/2014/main" id="{D25EC239-06E5-4C60-8982-89E4D48CA6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87036C-86FE-471A-8CEE-E20321403398}"/>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5033733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5427D-E8F3-4DDF-BBE9-3EBEE95C887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9353A0-6FD1-4F55-BFCF-AC200DACA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E1F101-A66A-4119-9E8E-45208728B11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BB9C9F-F53B-4FF0-9F23-DFA82A5F3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0A2981-D21C-405D-BD35-96674C21292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EC74D3-B8E9-476E-A4D1-00257E49A8EA}"/>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8" name="フッター プレースホルダー 7">
            <a:extLst>
              <a:ext uri="{FF2B5EF4-FFF2-40B4-BE49-F238E27FC236}">
                <a16:creationId xmlns:a16="http://schemas.microsoft.com/office/drawing/2014/main" id="{DB06FA89-8697-41C0-9578-7CAE76BDFBE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83C8283-353A-4A11-97F2-6E5BA9F4E5CD}"/>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84840211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DF1BD-BA60-40A0-949C-256693D80A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461DE4E-9FAF-4D6B-ACEA-688C311A3029}"/>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4" name="フッター プレースホルダー 3">
            <a:extLst>
              <a:ext uri="{FF2B5EF4-FFF2-40B4-BE49-F238E27FC236}">
                <a16:creationId xmlns:a16="http://schemas.microsoft.com/office/drawing/2014/main" id="{4F5A0715-8867-4D98-9328-62724AC5ED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BC71A6-F24F-459A-B663-F069620F4875}"/>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463312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DB7175-100A-4E7D-95CE-EB1971D32255}"/>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3" name="フッター プレースホルダー 2">
            <a:extLst>
              <a:ext uri="{FF2B5EF4-FFF2-40B4-BE49-F238E27FC236}">
                <a16:creationId xmlns:a16="http://schemas.microsoft.com/office/drawing/2014/main" id="{872F4598-064D-4F2E-98A7-9C6FC1519A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C6F1C2-B5F3-42FA-8049-AC2CCC090DA7}"/>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191590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953C21-F250-4622-916C-6DC3BE21C2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D8F497-C402-432A-931E-040E8B584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273EE4-8FEB-45A6-A324-947CCAB0F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04AB34-049C-4885-8300-806ECE00CAAC}"/>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6" name="フッター プレースホルダー 5">
            <a:extLst>
              <a:ext uri="{FF2B5EF4-FFF2-40B4-BE49-F238E27FC236}">
                <a16:creationId xmlns:a16="http://schemas.microsoft.com/office/drawing/2014/main" id="{B4415A2C-48E3-4E29-ADB4-B70B1FD365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2971B-B0A4-40F5-A454-09904A9165E7}"/>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404646280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742E9-9D42-4A9E-8BDE-5E43F397E1B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388922A-CD68-4C1A-ABD3-3C114E9A9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610A66-7FE8-4E37-A5EB-0ACC78E43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8F5CB2-8D8F-4757-AD90-187664BDB2AC}"/>
              </a:ext>
            </a:extLst>
          </p:cNvPr>
          <p:cNvSpPr>
            <a:spLocks noGrp="1"/>
          </p:cNvSpPr>
          <p:nvPr>
            <p:ph type="dt" sz="half" idx="10"/>
          </p:nvPr>
        </p:nvSpPr>
        <p:spPr/>
        <p:txBody>
          <a:bodyPr/>
          <a:lstStyle/>
          <a:p>
            <a:fld id="{45E370A9-6261-4E6C-AC80-5BBE28102653}" type="datetimeFigureOut">
              <a:rPr kumimoji="1" lang="ja-JP" altLang="en-US" smtClean="0"/>
              <a:t>2020/8/29</a:t>
            </a:fld>
            <a:endParaRPr kumimoji="1" lang="ja-JP" altLang="en-US"/>
          </a:p>
        </p:txBody>
      </p:sp>
      <p:sp>
        <p:nvSpPr>
          <p:cNvPr id="6" name="フッター プレースホルダー 5">
            <a:extLst>
              <a:ext uri="{FF2B5EF4-FFF2-40B4-BE49-F238E27FC236}">
                <a16:creationId xmlns:a16="http://schemas.microsoft.com/office/drawing/2014/main" id="{45F91261-A597-4B69-BC04-B7C68DC57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529B69-E6A9-4062-90EA-74739563C39B}"/>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1497135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DB3964E-4368-4A5E-B1C0-ED2D6A8AF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29E5B5C-34A3-44C7-90E5-EA9D5AC8D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67531A-FF66-4743-BBA4-111F69AB9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370A9-6261-4E6C-AC80-5BBE28102653}" type="datetimeFigureOut">
              <a:rPr kumimoji="1" lang="ja-JP" altLang="en-US" smtClean="0"/>
              <a:t>2020/8/29</a:t>
            </a:fld>
            <a:endParaRPr kumimoji="1" lang="ja-JP" altLang="en-US"/>
          </a:p>
        </p:txBody>
      </p:sp>
      <p:sp>
        <p:nvSpPr>
          <p:cNvPr id="5" name="フッター プレースホルダー 4">
            <a:extLst>
              <a:ext uri="{FF2B5EF4-FFF2-40B4-BE49-F238E27FC236}">
                <a16:creationId xmlns:a16="http://schemas.microsoft.com/office/drawing/2014/main" id="{89AF00DB-D383-416A-AE39-1856566D8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FD4CC3-2524-4D04-96E1-D107A0E17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2533247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c/prehackathonsu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e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0CDB493-4CDB-47F0-9D94-4084FC622FE8}"/>
              </a:ext>
            </a:extLst>
          </p:cNvPr>
          <p:cNvSpPr>
            <a:spLocks noGrp="1"/>
          </p:cNvSpPr>
          <p:nvPr>
            <p:ph type="sldNum" sz="quarter" idx="12"/>
          </p:nvPr>
        </p:nvSpPr>
        <p:spPr/>
        <p:txBody>
          <a:bodyPr/>
          <a:lstStyle/>
          <a:p>
            <a:fld id="{00000000-1234-1234-1234-123412341234}" type="slidenum">
              <a:rPr lang="en-US" altLang="ja" smtClean="0"/>
              <a:pPr/>
              <a:t>1</a:t>
            </a:fld>
            <a:endParaRPr lang="ja" altLang="en-US"/>
          </a:p>
        </p:txBody>
      </p:sp>
      <p:sp>
        <p:nvSpPr>
          <p:cNvPr id="5" name="Google Shape;259;p28">
            <a:extLst>
              <a:ext uri="{FF2B5EF4-FFF2-40B4-BE49-F238E27FC236}">
                <a16:creationId xmlns:a16="http://schemas.microsoft.com/office/drawing/2014/main" id="{B6A29948-9D22-48FF-ABDE-C39BB6456020}"/>
              </a:ext>
            </a:extLst>
          </p:cNvPr>
          <p:cNvSpPr txBox="1">
            <a:spLocks/>
          </p:cNvSpPr>
          <p:nvPr/>
        </p:nvSpPr>
        <p:spPr>
          <a:xfrm>
            <a:off x="4976813" y="5329083"/>
            <a:ext cx="2238375" cy="906900"/>
          </a:xfrm>
          <a:prstGeom prst="rect">
            <a:avLst/>
          </a:prstGeom>
          <a:noFill/>
          <a:ln>
            <a:noFill/>
          </a:ln>
        </p:spPr>
        <p:txBody>
          <a:bodyPr spcFirstLastPara="1" wrap="square" lIns="45676" tIns="45676" rIns="45676" bIns="45676" anchor="t" anchorCtr="0">
            <a:noAutofit/>
          </a:bodyPr>
          <a:lstStyle>
            <a:defPPr marR="0" lvl="0" algn="l" rtl="0">
              <a:lnSpc>
                <a:spcPct val="100000"/>
              </a:lnSpc>
              <a:spcBef>
                <a:spcPts val="0"/>
              </a:spcBef>
              <a:spcAft>
                <a:spcPts val="0"/>
              </a:spcAft>
            </a:defPPr>
            <a:lvl1pPr marL="457159" marR="0" lvl="0" indent="-482557"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1pPr>
            <a:lvl2pPr marL="914317" marR="0" lvl="1" indent="-457159"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478" marR="0" lvl="2" indent="-342869"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636" marR="0" lvl="3" indent="-33017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5795" marR="0" lvl="4" indent="-33017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2953" marR="0" lvl="5" indent="-35556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112" marR="0" lvl="6" indent="-35556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271" marR="0" lvl="7" indent="-35556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429" marR="0" lvl="8" indent="-35556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None/>
            </a:pPr>
            <a:r>
              <a:rPr lang="ja-JP" altLang="en-US" dirty="0">
                <a:latin typeface="Meiryo"/>
                <a:ea typeface="Meiryo"/>
                <a:cs typeface="Meiryo"/>
                <a:sym typeface="Meiryo"/>
              </a:rPr>
              <a:t>山本　智</a:t>
            </a:r>
          </a:p>
        </p:txBody>
      </p:sp>
      <p:sp>
        <p:nvSpPr>
          <p:cNvPr id="2" name="テキスト ボックス 1">
            <a:extLst>
              <a:ext uri="{FF2B5EF4-FFF2-40B4-BE49-F238E27FC236}">
                <a16:creationId xmlns:a16="http://schemas.microsoft.com/office/drawing/2014/main" id="{06007F98-BC09-45E6-A208-2460DF03A37B}"/>
              </a:ext>
            </a:extLst>
          </p:cNvPr>
          <p:cNvSpPr txBox="1"/>
          <p:nvPr/>
        </p:nvSpPr>
        <p:spPr>
          <a:xfrm>
            <a:off x="1609725" y="2085629"/>
            <a:ext cx="8839200" cy="769441"/>
          </a:xfrm>
          <a:prstGeom prst="rect">
            <a:avLst/>
          </a:prstGeom>
          <a:noFill/>
        </p:spPr>
        <p:txBody>
          <a:bodyPr wrap="square" rtlCol="0">
            <a:spAutoFit/>
          </a:bodyPr>
          <a:lstStyle/>
          <a:p>
            <a:r>
              <a:rPr lang="ja" altLang="en-US" sz="4400" b="1" dirty="0">
                <a:latin typeface="Meiryo"/>
                <a:ea typeface="Meiryo"/>
                <a:cs typeface="Meiryo"/>
                <a:sym typeface="Meiryo"/>
              </a:rPr>
              <a:t>インテグレーションプロジェクト</a:t>
            </a:r>
            <a:r>
              <a:rPr lang="en-US" altLang="ja" sz="4400" dirty="0">
                <a:latin typeface="Meiryo"/>
                <a:ea typeface="Meiryo"/>
                <a:cs typeface="Meiryo"/>
                <a:sym typeface="Meiryo"/>
              </a:rPr>
              <a:t>            </a:t>
            </a:r>
            <a:r>
              <a:rPr lang="ja-JP" altLang="en-US" sz="4400" dirty="0">
                <a:latin typeface="Meiryo"/>
                <a:ea typeface="Meiryo"/>
                <a:cs typeface="Meiryo"/>
                <a:sym typeface="Meiryo"/>
              </a:rPr>
              <a:t>　</a:t>
            </a:r>
            <a:endParaRPr kumimoji="1" lang="ja-JP" altLang="en-US" sz="4400" dirty="0"/>
          </a:p>
        </p:txBody>
      </p:sp>
      <p:sp>
        <p:nvSpPr>
          <p:cNvPr id="6" name="テキスト ボックス 5">
            <a:extLst>
              <a:ext uri="{FF2B5EF4-FFF2-40B4-BE49-F238E27FC236}">
                <a16:creationId xmlns:a16="http://schemas.microsoft.com/office/drawing/2014/main" id="{167B607D-1ADD-4E4A-9C49-C5CE841F5C8C}"/>
              </a:ext>
            </a:extLst>
          </p:cNvPr>
          <p:cNvSpPr txBox="1"/>
          <p:nvPr/>
        </p:nvSpPr>
        <p:spPr>
          <a:xfrm>
            <a:off x="3290888" y="2879954"/>
            <a:ext cx="5476875" cy="707886"/>
          </a:xfrm>
          <a:prstGeom prst="rect">
            <a:avLst/>
          </a:prstGeom>
          <a:noFill/>
        </p:spPr>
        <p:txBody>
          <a:bodyPr wrap="square" rtlCol="0">
            <a:spAutoFit/>
          </a:bodyPr>
          <a:lstStyle/>
          <a:p>
            <a:r>
              <a:rPr lang="ja-JP" altLang="en-US" sz="4000" b="1" dirty="0">
                <a:latin typeface="Meiryo"/>
                <a:ea typeface="Meiryo"/>
                <a:cs typeface="Meiryo"/>
                <a:sym typeface="Meiryo"/>
              </a:rPr>
              <a:t>機械製品の予知保全</a:t>
            </a:r>
            <a:endParaRPr kumimoji="1" lang="ja-JP" altLang="en-US" sz="4000" b="1" dirty="0"/>
          </a:p>
        </p:txBody>
      </p:sp>
    </p:spTree>
    <p:extLst>
      <p:ext uri="{BB962C8B-B14F-4D97-AF65-F5344CB8AC3E}">
        <p14:creationId xmlns:p14="http://schemas.microsoft.com/office/powerpoint/2010/main" val="4249032037"/>
      </p:ext>
    </p:extLst>
  </p:cSld>
  <p:clrMapOvr>
    <a:masterClrMapping/>
  </p:clrMapOvr>
  <mc:AlternateContent xmlns:mc="http://schemas.openxmlformats.org/markup-compatibility/2006" xmlns:p14="http://schemas.microsoft.com/office/powerpoint/2010/main">
    <mc:Choice Requires="p14">
      <p:transition spd="slow" p14:dur="2000" advTm="8332"/>
    </mc:Choice>
    <mc:Fallback xmlns="">
      <p:transition spd="slow" advTm="83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90955-32F0-4AD1-AD92-89D5B3B5AB40}"/>
              </a:ext>
            </a:extLst>
          </p:cNvPr>
          <p:cNvSpPr>
            <a:spLocks noGrp="1"/>
          </p:cNvSpPr>
          <p:nvPr>
            <p:ph type="title"/>
          </p:nvPr>
        </p:nvSpPr>
        <p:spPr>
          <a:xfrm>
            <a:off x="838200" y="0"/>
            <a:ext cx="10515600" cy="1325563"/>
          </a:xfrm>
        </p:spPr>
        <p:txBody>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課題設定</a:t>
            </a:r>
            <a:r>
              <a:rPr lang="en-US" altLang="ja-JP"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解決方法</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14" name="コンテンツ プレースホルダー 13">
            <a:extLst>
              <a:ext uri="{FF2B5EF4-FFF2-40B4-BE49-F238E27FC236}">
                <a16:creationId xmlns:a16="http://schemas.microsoft.com/office/drawing/2014/main" id="{683018D1-4293-4A48-840D-406EF4F18A14}"/>
              </a:ext>
            </a:extLst>
          </p:cNvPr>
          <p:cNvGraphicFramePr>
            <a:graphicFrameLocks noGrp="1"/>
          </p:cNvGraphicFramePr>
          <p:nvPr>
            <p:ph idx="1"/>
          </p:nvPr>
        </p:nvGraphicFramePr>
        <p:xfrm>
          <a:off x="2205037" y="1325563"/>
          <a:ext cx="7539038" cy="103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3D76C057-CA57-4E21-B5DA-EBCD1F1E37D4}"/>
              </a:ext>
            </a:extLst>
          </p:cNvPr>
          <p:cNvSpPr>
            <a:spLocks noGrp="1"/>
          </p:cNvSpPr>
          <p:nvPr>
            <p:ph type="sldNum" sz="quarter" idx="12"/>
          </p:nvPr>
        </p:nvSpPr>
        <p:spPr/>
        <p:txBody>
          <a:bodyPr/>
          <a:lstStyle/>
          <a:p>
            <a:fld id="{00000000-1234-1234-1234-123412341234}" type="slidenum">
              <a:rPr lang="en-US" altLang="ja" smtClean="0"/>
              <a:pPr/>
              <a:t>10</a:t>
            </a:fld>
            <a:endParaRPr lang="ja" altLang="en-US"/>
          </a:p>
        </p:txBody>
      </p:sp>
      <p:sp>
        <p:nvSpPr>
          <p:cNvPr id="6" name="矢印: 五方向 5">
            <a:extLst>
              <a:ext uri="{FF2B5EF4-FFF2-40B4-BE49-F238E27FC236}">
                <a16:creationId xmlns:a16="http://schemas.microsoft.com/office/drawing/2014/main" id="{AFF61662-ABAF-49C4-9613-8A41CE060CC3}"/>
              </a:ext>
            </a:extLst>
          </p:cNvPr>
          <p:cNvSpPr/>
          <p:nvPr/>
        </p:nvSpPr>
        <p:spPr>
          <a:xfrm>
            <a:off x="3159605" y="2964283"/>
            <a:ext cx="2861991" cy="2587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弊社の作業員が希望納期を元にスケジュール作成</a:t>
            </a:r>
          </a:p>
        </p:txBody>
      </p:sp>
      <p:sp>
        <p:nvSpPr>
          <p:cNvPr id="7" name="矢印: 五方向 6">
            <a:extLst>
              <a:ext uri="{FF2B5EF4-FFF2-40B4-BE49-F238E27FC236}">
                <a16:creationId xmlns:a16="http://schemas.microsoft.com/office/drawing/2014/main" id="{0685C6BB-0072-480C-B9D2-E9A2448D69CC}"/>
              </a:ext>
            </a:extLst>
          </p:cNvPr>
          <p:cNvSpPr/>
          <p:nvPr/>
        </p:nvSpPr>
        <p:spPr>
          <a:xfrm>
            <a:off x="6170403" y="2935789"/>
            <a:ext cx="2861991" cy="260614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修理、メンテナンス作業</a:t>
            </a:r>
          </a:p>
        </p:txBody>
      </p:sp>
      <p:sp>
        <p:nvSpPr>
          <p:cNvPr id="8" name="矢印: 五方向 7">
            <a:extLst>
              <a:ext uri="{FF2B5EF4-FFF2-40B4-BE49-F238E27FC236}">
                <a16:creationId xmlns:a16="http://schemas.microsoft.com/office/drawing/2014/main" id="{9AA4F42C-CBE3-4F87-8E1E-64D4C88EB634}"/>
              </a:ext>
            </a:extLst>
          </p:cNvPr>
          <p:cNvSpPr/>
          <p:nvPr/>
        </p:nvSpPr>
        <p:spPr>
          <a:xfrm>
            <a:off x="148807" y="2976349"/>
            <a:ext cx="2861991" cy="2587150"/>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クライアントから修理、メンテナンスの依頼</a:t>
            </a:r>
          </a:p>
        </p:txBody>
      </p:sp>
      <p:sp>
        <p:nvSpPr>
          <p:cNvPr id="9" name="矢印: 五方向 8">
            <a:extLst>
              <a:ext uri="{FF2B5EF4-FFF2-40B4-BE49-F238E27FC236}">
                <a16:creationId xmlns:a16="http://schemas.microsoft.com/office/drawing/2014/main" id="{1D96FB1F-7A03-41FF-BC53-D42B9F217A94}"/>
              </a:ext>
            </a:extLst>
          </p:cNvPr>
          <p:cNvSpPr/>
          <p:nvPr/>
        </p:nvSpPr>
        <p:spPr>
          <a:xfrm>
            <a:off x="9181201" y="2915550"/>
            <a:ext cx="2861991" cy="26061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クライアントに製品を納入</a:t>
            </a:r>
          </a:p>
        </p:txBody>
      </p:sp>
      <p:cxnSp>
        <p:nvCxnSpPr>
          <p:cNvPr id="11" name="直線コネクタ 10">
            <a:extLst>
              <a:ext uri="{FF2B5EF4-FFF2-40B4-BE49-F238E27FC236}">
                <a16:creationId xmlns:a16="http://schemas.microsoft.com/office/drawing/2014/main" id="{0E3BB56E-560D-446E-872C-B5AB08C96CD3}"/>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矢印: 下 9">
            <a:extLst>
              <a:ext uri="{FF2B5EF4-FFF2-40B4-BE49-F238E27FC236}">
                <a16:creationId xmlns:a16="http://schemas.microsoft.com/office/drawing/2014/main" id="{C880E134-E0D7-4C4D-B0C4-DC31A1085168}"/>
              </a:ext>
            </a:extLst>
          </p:cNvPr>
          <p:cNvSpPr/>
          <p:nvPr/>
        </p:nvSpPr>
        <p:spPr>
          <a:xfrm rot="10800000">
            <a:off x="537771" y="5563499"/>
            <a:ext cx="1017143" cy="55999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608B8F0-E09A-419B-B445-B151D27D82FE}"/>
              </a:ext>
            </a:extLst>
          </p:cNvPr>
          <p:cNvSpPr txBox="1"/>
          <p:nvPr/>
        </p:nvSpPr>
        <p:spPr>
          <a:xfrm>
            <a:off x="148807" y="6158899"/>
            <a:ext cx="481371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改善することで、課題を解決する</a:t>
            </a:r>
          </a:p>
        </p:txBody>
      </p:sp>
    </p:spTree>
    <p:extLst>
      <p:ext uri="{BB962C8B-B14F-4D97-AF65-F5344CB8AC3E}">
        <p14:creationId xmlns:p14="http://schemas.microsoft.com/office/powerpoint/2010/main" val="1418845809"/>
      </p:ext>
    </p:extLst>
  </p:cSld>
  <p:clrMapOvr>
    <a:masterClrMapping/>
  </p:clrMapOvr>
  <mc:AlternateContent xmlns:mc="http://schemas.openxmlformats.org/markup-compatibility/2006" xmlns:p14="http://schemas.microsoft.com/office/powerpoint/2010/main">
    <mc:Choice Requires="p14">
      <p:transition spd="slow" p14:dur="2000" advTm="13881"/>
    </mc:Choice>
    <mc:Fallback xmlns="">
      <p:transition spd="slow" advTm="138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F14C8-42FB-4020-9205-B888F92E44CA}"/>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改善方法</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予知保全について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5CA13D5A-0157-4059-BA88-C7ECAFC3351D}"/>
              </a:ext>
            </a:extLst>
          </p:cNvPr>
          <p:cNvSpPr>
            <a:spLocks noGrp="1"/>
          </p:cNvSpPr>
          <p:nvPr>
            <p:ph idx="1"/>
          </p:nvPr>
        </p:nvSpPr>
        <p:spPr>
          <a:xfrm>
            <a:off x="838200" y="4469865"/>
            <a:ext cx="10515600" cy="1743061"/>
          </a:xfrm>
          <a:ln>
            <a:solidFill>
              <a:schemeClr val="tx1"/>
            </a:solidFill>
          </a:ln>
        </p:spPr>
        <p:txBody>
          <a:bodyPr>
            <a:normAutofit fontScale="92500"/>
          </a:bodyPr>
          <a:lstStyle/>
          <a:p>
            <a:pPr marL="0" indent="0">
              <a:lnSpc>
                <a:spcPct val="100000"/>
              </a:lnSpc>
              <a:buNone/>
            </a:pPr>
            <a:r>
              <a:rPr lang="ja-JP" altLang="en-US" sz="3900" dirty="0">
                <a:latin typeface="メイリオ" panose="020B0604030504040204" pitchFamily="50" charset="-128"/>
                <a:ea typeface="メイリオ" panose="020B0604030504040204" pitchFamily="50" charset="-128"/>
              </a:rPr>
              <a:t>予防保全</a:t>
            </a:r>
            <a:endParaRPr lang="en-US" altLang="ja-JP" sz="3900" dirty="0">
              <a:latin typeface="メイリオ" panose="020B0604030504040204" pitchFamily="50" charset="-128"/>
              <a:ea typeface="メイリオ" panose="020B0604030504040204" pitchFamily="50" charset="-128"/>
            </a:endParaRPr>
          </a:p>
          <a:p>
            <a:pPr marL="0" indent="0">
              <a:buNone/>
            </a:pPr>
            <a:r>
              <a:rPr lang="ja-JP" altLang="en-US" sz="3500" dirty="0">
                <a:latin typeface="メイリオ" panose="020B0604030504040204" pitchFamily="50" charset="-128"/>
                <a:ea typeface="メイリオ" panose="020B0604030504040204" pitchFamily="50" charset="-128"/>
              </a:rPr>
              <a:t>部品ごとに</a:t>
            </a:r>
            <a:r>
              <a:rPr lang="ja-JP" altLang="en-US" sz="3500" dirty="0">
                <a:solidFill>
                  <a:srgbClr val="FF0000"/>
                </a:solidFill>
                <a:latin typeface="メイリオ" panose="020B0604030504040204" pitchFamily="50" charset="-128"/>
                <a:ea typeface="メイリオ" panose="020B0604030504040204" pitchFamily="50" charset="-128"/>
              </a:rPr>
              <a:t>耐用年数や耐用時間を定めておいて</a:t>
            </a:r>
            <a:r>
              <a:rPr lang="ja-JP" altLang="en-US" sz="3500" dirty="0">
                <a:latin typeface="メイリオ" panose="020B0604030504040204" pitchFamily="50" charset="-128"/>
                <a:ea typeface="メイリオ" panose="020B0604030504040204" pitchFamily="50" charset="-128"/>
              </a:rPr>
              <a:t>、一定期間使ったら故障していなくても交換する保全方法</a:t>
            </a:r>
          </a:p>
        </p:txBody>
      </p:sp>
      <p:sp>
        <p:nvSpPr>
          <p:cNvPr id="4" name="スライド番号プレースホルダー 3">
            <a:extLst>
              <a:ext uri="{FF2B5EF4-FFF2-40B4-BE49-F238E27FC236}">
                <a16:creationId xmlns:a16="http://schemas.microsoft.com/office/drawing/2014/main" id="{7856382B-5D33-4D2E-84F8-16D27A6084A0}"/>
              </a:ext>
            </a:extLst>
          </p:cNvPr>
          <p:cNvSpPr>
            <a:spLocks noGrp="1"/>
          </p:cNvSpPr>
          <p:nvPr>
            <p:ph type="sldNum" sz="quarter" idx="12"/>
          </p:nvPr>
        </p:nvSpPr>
        <p:spPr/>
        <p:txBody>
          <a:bodyPr/>
          <a:lstStyle/>
          <a:p>
            <a:fld id="{00000000-1234-1234-1234-123412341234}" type="slidenum">
              <a:rPr lang="en-US" altLang="ja" smtClean="0"/>
              <a:pPr/>
              <a:t>11</a:t>
            </a:fld>
            <a:endParaRPr lang="ja" altLang="en-US"/>
          </a:p>
        </p:txBody>
      </p:sp>
      <p:cxnSp>
        <p:nvCxnSpPr>
          <p:cNvPr id="5" name="直線コネクタ 4">
            <a:extLst>
              <a:ext uri="{FF2B5EF4-FFF2-40B4-BE49-F238E27FC236}">
                <a16:creationId xmlns:a16="http://schemas.microsoft.com/office/drawing/2014/main" id="{BF3C3585-ED5F-4BA8-8EB5-EA13B71EA215}"/>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2">
            <a:extLst>
              <a:ext uri="{FF2B5EF4-FFF2-40B4-BE49-F238E27FC236}">
                <a16:creationId xmlns:a16="http://schemas.microsoft.com/office/drawing/2014/main" id="{F70173ED-B018-4455-A3C5-BD597F6055E4}"/>
              </a:ext>
            </a:extLst>
          </p:cNvPr>
          <p:cNvSpPr txBox="1">
            <a:spLocks/>
          </p:cNvSpPr>
          <p:nvPr/>
        </p:nvSpPr>
        <p:spPr>
          <a:xfrm>
            <a:off x="838200" y="1409705"/>
            <a:ext cx="10515600" cy="174306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3600" dirty="0">
                <a:latin typeface="メイリオ" panose="020B0604030504040204" pitchFamily="50" charset="-128"/>
                <a:ea typeface="メイリオ" panose="020B0604030504040204" pitchFamily="50" charset="-128"/>
              </a:rPr>
              <a:t>予知保全</a:t>
            </a:r>
            <a:endParaRPr lang="en-US" altLang="ja-JP" sz="3600"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sz="3200" dirty="0">
                <a:latin typeface="メイリオ" panose="020B0604030504040204" pitchFamily="50" charset="-128"/>
                <a:ea typeface="メイリオ" panose="020B0604030504040204" pitchFamily="50" charset="-128"/>
              </a:rPr>
              <a:t>連続的に機器の状態を計測・監視し、設備の</a:t>
            </a:r>
            <a:r>
              <a:rPr lang="ja-JP" altLang="en-US" sz="3200" dirty="0">
                <a:solidFill>
                  <a:srgbClr val="FF0000"/>
                </a:solidFill>
                <a:latin typeface="メイリオ" panose="020B0604030504040204" pitchFamily="50" charset="-128"/>
                <a:ea typeface="メイリオ" panose="020B0604030504040204" pitchFamily="50" charset="-128"/>
              </a:rPr>
              <a:t>劣化状態を把握または予知</a:t>
            </a:r>
            <a:r>
              <a:rPr lang="ja-JP" altLang="en-US" sz="3200" dirty="0">
                <a:latin typeface="メイリオ" panose="020B0604030504040204" pitchFamily="50" charset="-128"/>
                <a:ea typeface="メイリオ" panose="020B0604030504040204" pitchFamily="50" charset="-128"/>
              </a:rPr>
              <a:t>して部品を交換・修理する保全方法</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0145530"/>
      </p:ext>
    </p:extLst>
  </p:cSld>
  <p:clrMapOvr>
    <a:masterClrMapping/>
  </p:clrMapOvr>
  <mc:AlternateContent xmlns:mc="http://schemas.openxmlformats.org/markup-compatibility/2006" xmlns:p14="http://schemas.microsoft.com/office/powerpoint/2010/main">
    <mc:Choice Requires="p14">
      <p:transition spd="slow" p14:dur="2000" advTm="27659"/>
    </mc:Choice>
    <mc:Fallback xmlns="">
      <p:transition spd="slow" advTm="276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81174-CA01-4D33-B237-D13E3180000C}"/>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改善方法</a:t>
            </a:r>
          </a:p>
        </p:txBody>
      </p:sp>
      <p:sp>
        <p:nvSpPr>
          <p:cNvPr id="4" name="スライド番号プレースホルダー 3">
            <a:extLst>
              <a:ext uri="{FF2B5EF4-FFF2-40B4-BE49-F238E27FC236}">
                <a16:creationId xmlns:a16="http://schemas.microsoft.com/office/drawing/2014/main" id="{851CA186-5112-4393-8A11-A79EDAFE4AA1}"/>
              </a:ext>
            </a:extLst>
          </p:cNvPr>
          <p:cNvSpPr>
            <a:spLocks noGrp="1"/>
          </p:cNvSpPr>
          <p:nvPr>
            <p:ph type="sldNum" sz="quarter" idx="12"/>
          </p:nvPr>
        </p:nvSpPr>
        <p:spPr/>
        <p:txBody>
          <a:bodyPr/>
          <a:lstStyle/>
          <a:p>
            <a:fld id="{00000000-1234-1234-1234-123412341234}" type="slidenum">
              <a:rPr lang="en-US" altLang="ja" smtClean="0"/>
              <a:pPr/>
              <a:t>12</a:t>
            </a:fld>
            <a:endParaRPr lang="ja" altLang="en-US"/>
          </a:p>
        </p:txBody>
      </p:sp>
      <p:sp>
        <p:nvSpPr>
          <p:cNvPr id="5" name="矢印: 下 4">
            <a:extLst>
              <a:ext uri="{FF2B5EF4-FFF2-40B4-BE49-F238E27FC236}">
                <a16:creationId xmlns:a16="http://schemas.microsoft.com/office/drawing/2014/main" id="{4ADDF0A4-B814-4B3E-AF8F-16E0D6FD7457}"/>
              </a:ext>
            </a:extLst>
          </p:cNvPr>
          <p:cNvSpPr/>
          <p:nvPr/>
        </p:nvSpPr>
        <p:spPr>
          <a:xfrm>
            <a:off x="5534024" y="3672666"/>
            <a:ext cx="1114426" cy="67073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92D1057-6EE7-40B6-96F7-BB0CBAA94C6E}"/>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B8C75FDD-12AE-4596-881F-7193984F21CB}"/>
              </a:ext>
            </a:extLst>
          </p:cNvPr>
          <p:cNvSpPr/>
          <p:nvPr/>
        </p:nvSpPr>
        <p:spPr>
          <a:xfrm>
            <a:off x="771525" y="1007992"/>
            <a:ext cx="10582275" cy="24210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a:latin typeface="メイリオ" panose="020B0604030504040204" pitchFamily="50" charset="-128"/>
                <a:ea typeface="メイリオ" panose="020B0604030504040204" pitchFamily="50" charset="-128"/>
              </a:rPr>
              <a:t>現在は予防保全に近い対応</a:t>
            </a:r>
            <a:endParaRPr lang="en-US" altLang="ja-JP" sz="24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基本的に</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年がメンテナンスの目安としているが根拠に乏しく、基本的にメンテナンスのタイミングはクライアントの判断に任せている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→スケジュールが埋まっている所に短納期希望の急なメンテナンス依頼が発生</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メンテナンスが不十分で故障が発生し、急な修理依頼が発生</a:t>
            </a:r>
            <a:endParaRPr kumimoji="1" lang="ja-JP" altLang="en-US" dirty="0"/>
          </a:p>
        </p:txBody>
      </p:sp>
      <p:sp>
        <p:nvSpPr>
          <p:cNvPr id="9" name="四角形: 角を丸くする 8">
            <a:extLst>
              <a:ext uri="{FF2B5EF4-FFF2-40B4-BE49-F238E27FC236}">
                <a16:creationId xmlns:a16="http://schemas.microsoft.com/office/drawing/2014/main" id="{C63DB7ED-A1E9-4F28-8DC0-C19A7CB9245A}"/>
              </a:ext>
            </a:extLst>
          </p:cNvPr>
          <p:cNvSpPr/>
          <p:nvPr/>
        </p:nvSpPr>
        <p:spPr>
          <a:xfrm>
            <a:off x="800100" y="4427465"/>
            <a:ext cx="10582275" cy="21114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ja-JP" altLang="en-US" sz="2800" dirty="0">
                <a:latin typeface="メイリオ" panose="020B0604030504040204" pitchFamily="50" charset="-128"/>
                <a:ea typeface="メイリオ" panose="020B0604030504040204" pitchFamily="50" charset="-128"/>
              </a:rPr>
              <a:t>予知保全を適用</a:t>
            </a:r>
            <a:endParaRPr lang="en-US" altLang="ja-JP" sz="2800" dirty="0">
              <a:latin typeface="メイリオ" panose="020B0604030504040204" pitchFamily="50" charset="-128"/>
              <a:ea typeface="メイリオ" panose="020B0604030504040204" pitchFamily="50" charset="-128"/>
            </a:endParaRPr>
          </a:p>
          <a:p>
            <a:pPr marL="41" indent="0">
              <a:buNone/>
            </a:pPr>
            <a:r>
              <a:rPr lang="ja-JP" altLang="en-US" sz="2000" dirty="0">
                <a:latin typeface="メイリオ" panose="020B0604030504040204" pitchFamily="50" charset="-128"/>
                <a:ea typeface="メイリオ" panose="020B0604030504040204" pitchFamily="50" charset="-128"/>
              </a:rPr>
              <a:t>メンテナンスの適切なタイミングを事前に予知することで、クライアントの判断による急なメンテナンス依頼がなくなる</a:t>
            </a:r>
            <a:endParaRPr lang="en-US" altLang="ja-JP" sz="2000" dirty="0">
              <a:latin typeface="メイリオ" panose="020B0604030504040204" pitchFamily="50" charset="-128"/>
              <a:ea typeface="メイリオ" panose="020B0604030504040204" pitchFamily="50" charset="-128"/>
            </a:endParaRPr>
          </a:p>
          <a:p>
            <a:pPr marL="41" indent="0">
              <a:buNone/>
            </a:pPr>
            <a:r>
              <a:rPr lang="ja-JP" altLang="en-US" sz="2000" dirty="0">
                <a:latin typeface="メイリオ" panose="020B0604030504040204" pitchFamily="50" charset="-128"/>
                <a:ea typeface="メイリオ" panose="020B0604030504040204" pitchFamily="50" charset="-128"/>
              </a:rPr>
              <a:t>適切なメンテナンスを行うことで、故障による修理案件がなくなる</a:t>
            </a:r>
          </a:p>
        </p:txBody>
      </p:sp>
    </p:spTree>
    <p:extLst>
      <p:ext uri="{BB962C8B-B14F-4D97-AF65-F5344CB8AC3E}">
        <p14:creationId xmlns:p14="http://schemas.microsoft.com/office/powerpoint/2010/main" val="3092075908"/>
      </p:ext>
    </p:extLst>
  </p:cSld>
  <p:clrMapOvr>
    <a:masterClrMapping/>
  </p:clrMapOvr>
  <mc:AlternateContent xmlns:mc="http://schemas.openxmlformats.org/markup-compatibility/2006" xmlns:p14="http://schemas.microsoft.com/office/powerpoint/2010/main">
    <mc:Choice Requires="p14">
      <p:transition spd="slow" p14:dur="2000" advTm="89073"/>
    </mc:Choice>
    <mc:Fallback xmlns="">
      <p:transition spd="slow" advTm="8907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改善方法</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課題改善後</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13</a:t>
            </a:fld>
            <a:endParaRPr lang="ja" altLang="en-US"/>
          </a:p>
        </p:txBody>
      </p:sp>
      <p:sp>
        <p:nvSpPr>
          <p:cNvPr id="3" name="テキスト ボックス 2">
            <a:extLst>
              <a:ext uri="{FF2B5EF4-FFF2-40B4-BE49-F238E27FC236}">
                <a16:creationId xmlns:a16="http://schemas.microsoft.com/office/drawing/2014/main" id="{09D4BB5A-7660-450F-AC45-BB7AA1503BA8}"/>
              </a:ext>
            </a:extLst>
          </p:cNvPr>
          <p:cNvSpPr txBox="1"/>
          <p:nvPr/>
        </p:nvSpPr>
        <p:spPr>
          <a:xfrm>
            <a:off x="1033463" y="1028104"/>
            <a:ext cx="10125075" cy="1938992"/>
          </a:xfrm>
          <a:prstGeom prst="rect">
            <a:avLst/>
          </a:prstGeom>
          <a:noFill/>
          <a:ln>
            <a:solidFill>
              <a:schemeClr val="tx1"/>
            </a:solidFill>
          </a:ln>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予知保全</a:t>
            </a:r>
            <a:r>
              <a:rPr kumimoji="1" lang="ja-JP" altLang="en-US" sz="2000" dirty="0">
                <a:latin typeface="メイリオ" panose="020B0604030504040204" pitchFamily="50" charset="-128"/>
                <a:ea typeface="メイリオ" panose="020B0604030504040204" pitchFamily="50" charset="-128"/>
              </a:rPr>
              <a:t>適用後　　　</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スケジュールが埋まっていない</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カ月前に、メンテナンスの予定をクライアントから依頼してもらえる</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カ月先の空きのスケジュールに予定を入れていくことができる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→クライアントの判断による急なメンテナンス依頼がなくなる</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適切なメンテナンスを行うことで、故障による修理案件がなくなる</a:t>
            </a:r>
            <a:endParaRPr kumimoji="1" lang="en-US" altLang="ja-JP" sz="2000" dirty="0">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5EE8C5CF-7020-4537-84BB-FF05008302A6}"/>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CD694EBA-C085-41E9-AFC0-48D8B3BE4185}"/>
              </a:ext>
            </a:extLst>
          </p:cNvPr>
          <p:cNvSpPr/>
          <p:nvPr/>
        </p:nvSpPr>
        <p:spPr>
          <a:xfrm>
            <a:off x="771526" y="5613887"/>
            <a:ext cx="10648949" cy="742463"/>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rPr>
              <a:t>急なメンテナンスが適切なメンテナンスになり、故障による修理案件がない</a:t>
            </a:r>
            <a:endParaRPr kumimoji="1" lang="ja-JP" altLang="en-US" sz="2400" dirty="0"/>
          </a:p>
        </p:txBody>
      </p:sp>
      <p:sp>
        <p:nvSpPr>
          <p:cNvPr id="5" name="四角形: 角を丸くする 4">
            <a:extLst>
              <a:ext uri="{FF2B5EF4-FFF2-40B4-BE49-F238E27FC236}">
                <a16:creationId xmlns:a16="http://schemas.microsoft.com/office/drawing/2014/main" id="{D13192D0-0E46-4C0B-9574-3353BAB4BEA8}"/>
              </a:ext>
            </a:extLst>
          </p:cNvPr>
          <p:cNvSpPr/>
          <p:nvPr/>
        </p:nvSpPr>
        <p:spPr>
          <a:xfrm>
            <a:off x="3533158" y="3099361"/>
            <a:ext cx="5125684" cy="531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ja-JP" altLang="en-US" sz="2800" dirty="0">
                <a:solidFill>
                  <a:prstClr val="black"/>
                </a:solidFill>
                <a:latin typeface="メイリオ" panose="020B0604030504040204" pitchFamily="50" charset="-128"/>
                <a:ea typeface="メイリオ" panose="020B0604030504040204" pitchFamily="50" charset="-128"/>
              </a:rPr>
              <a:t>依頼を断らない </a:t>
            </a:r>
            <a:r>
              <a:rPr lang="en-US" altLang="ja-JP" sz="2800" dirty="0">
                <a:solidFill>
                  <a:prstClr val="black"/>
                </a:solidFill>
                <a:latin typeface="メイリオ" panose="020B0604030504040204" pitchFamily="50" charset="-128"/>
                <a:ea typeface="メイリオ" panose="020B0604030504040204" pitchFamily="50" charset="-128"/>
              </a:rPr>
              <a:t>+ </a:t>
            </a:r>
            <a:r>
              <a:rPr lang="ja-JP" altLang="en-US" sz="2800" dirty="0">
                <a:solidFill>
                  <a:prstClr val="black"/>
                </a:solidFill>
                <a:latin typeface="メイリオ" panose="020B0604030504040204" pitchFamily="50" charset="-128"/>
                <a:ea typeface="メイリオ" panose="020B0604030504040204" pitchFamily="50" charset="-128"/>
              </a:rPr>
              <a:t>残業</a:t>
            </a:r>
            <a:r>
              <a:rPr lang="en-US" altLang="ja-JP" sz="2800" dirty="0">
                <a:solidFill>
                  <a:prstClr val="black"/>
                </a:solidFill>
                <a:latin typeface="メイリオ" panose="020B0604030504040204" pitchFamily="50" charset="-128"/>
                <a:ea typeface="メイリオ" panose="020B0604030504040204" pitchFamily="50" charset="-128"/>
              </a:rPr>
              <a:t>10</a:t>
            </a:r>
            <a:r>
              <a:rPr lang="ja-JP" altLang="en-US" sz="2800" dirty="0">
                <a:solidFill>
                  <a:prstClr val="black"/>
                </a:solidFill>
                <a:latin typeface="メイリオ" panose="020B0604030504040204" pitchFamily="50" charset="-128"/>
                <a:ea typeface="メイリオ" panose="020B0604030504040204" pitchFamily="50" charset="-128"/>
              </a:rPr>
              <a:t>時間</a:t>
            </a:r>
            <a:endParaRPr kumimoji="1" lang="ja-JP" altLang="en-US" dirty="0"/>
          </a:p>
        </p:txBody>
      </p:sp>
      <p:pic>
        <p:nvPicPr>
          <p:cNvPr id="10" name="図 9">
            <a:extLst>
              <a:ext uri="{FF2B5EF4-FFF2-40B4-BE49-F238E27FC236}">
                <a16:creationId xmlns:a16="http://schemas.microsoft.com/office/drawing/2014/main" id="{11219554-3C7D-4218-BE9E-1C0D9E468B18}"/>
              </a:ext>
            </a:extLst>
          </p:cNvPr>
          <p:cNvPicPr>
            <a:picLocks noChangeAspect="1"/>
          </p:cNvPicPr>
          <p:nvPr/>
        </p:nvPicPr>
        <p:blipFill>
          <a:blip r:embed="rId2"/>
          <a:stretch>
            <a:fillRect/>
          </a:stretch>
        </p:blipFill>
        <p:spPr>
          <a:xfrm>
            <a:off x="525000" y="3763218"/>
            <a:ext cx="11142000" cy="1780760"/>
          </a:xfrm>
          <a:prstGeom prst="rect">
            <a:avLst/>
          </a:prstGeom>
        </p:spPr>
      </p:pic>
    </p:spTree>
    <p:extLst>
      <p:ext uri="{BB962C8B-B14F-4D97-AF65-F5344CB8AC3E}">
        <p14:creationId xmlns:p14="http://schemas.microsoft.com/office/powerpoint/2010/main" val="1068570002"/>
      </p:ext>
    </p:extLst>
  </p:cSld>
  <p:clrMapOvr>
    <a:masterClrMapping/>
  </p:clrMapOvr>
  <mc:AlternateContent xmlns:mc="http://schemas.openxmlformats.org/markup-compatibility/2006" xmlns:p14="http://schemas.microsoft.com/office/powerpoint/2010/main">
    <mc:Choice Requires="p14">
      <p:transition spd="slow" p14:dur="2000" advTm="49867"/>
    </mc:Choice>
    <mc:Fallback xmlns="">
      <p:transition spd="slow" advTm="498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改善方法</a:t>
            </a:r>
            <a:r>
              <a:rPr kumimoji="1" lang="en-US" altLang="ja-JP"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課題改善後</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14</a:t>
            </a:fld>
            <a:endParaRPr lang="ja" altLang="en-US"/>
          </a:p>
        </p:txBody>
      </p:sp>
      <p:cxnSp>
        <p:nvCxnSpPr>
          <p:cNvPr id="23" name="直線コネクタ 22">
            <a:extLst>
              <a:ext uri="{FF2B5EF4-FFF2-40B4-BE49-F238E27FC236}">
                <a16:creationId xmlns:a16="http://schemas.microsoft.com/office/drawing/2014/main" id="{54C9B0E1-BBCB-4CDA-8A2D-70B49B946A0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B1C1B121-0E48-4BAD-9058-708531379196}"/>
              </a:ext>
            </a:extLst>
          </p:cNvPr>
          <p:cNvSpPr txBox="1"/>
          <p:nvPr/>
        </p:nvSpPr>
        <p:spPr>
          <a:xfrm>
            <a:off x="1862138" y="1360345"/>
            <a:ext cx="8467725" cy="523220"/>
          </a:xfrm>
          <a:prstGeom prst="rect">
            <a:avLst/>
          </a:prstGeom>
          <a:noFill/>
        </p:spPr>
        <p:txBody>
          <a:bodyPr wrap="square" rtlCol="0">
            <a:spAutoFit/>
          </a:bodyPr>
          <a:lstStyle/>
          <a:p>
            <a:r>
              <a:rPr lang="ja-JP" altLang="en-US" sz="2800" dirty="0"/>
              <a:t>予測モデルを適用することで、課題の改善が期待できる</a:t>
            </a:r>
            <a:endParaRPr kumimoji="1" lang="ja-JP" altLang="en-US" sz="2800" dirty="0"/>
          </a:p>
        </p:txBody>
      </p:sp>
      <p:pic>
        <p:nvPicPr>
          <p:cNvPr id="5" name="図 4">
            <a:extLst>
              <a:ext uri="{FF2B5EF4-FFF2-40B4-BE49-F238E27FC236}">
                <a16:creationId xmlns:a16="http://schemas.microsoft.com/office/drawing/2014/main" id="{9934C7BB-1D47-4DAE-8C30-4463BE1CFED3}"/>
              </a:ext>
            </a:extLst>
          </p:cNvPr>
          <p:cNvPicPr>
            <a:picLocks noChangeAspect="1"/>
          </p:cNvPicPr>
          <p:nvPr/>
        </p:nvPicPr>
        <p:blipFill>
          <a:blip r:embed="rId2"/>
          <a:stretch>
            <a:fillRect/>
          </a:stretch>
        </p:blipFill>
        <p:spPr>
          <a:xfrm>
            <a:off x="410505" y="2312064"/>
            <a:ext cx="4628220" cy="3014922"/>
          </a:xfrm>
          <a:prstGeom prst="rect">
            <a:avLst/>
          </a:prstGeom>
        </p:spPr>
      </p:pic>
      <p:sp>
        <p:nvSpPr>
          <p:cNvPr id="9" name="矢印: 右 8">
            <a:extLst>
              <a:ext uri="{FF2B5EF4-FFF2-40B4-BE49-F238E27FC236}">
                <a16:creationId xmlns:a16="http://schemas.microsoft.com/office/drawing/2014/main" id="{1E2F5B18-0B7F-4515-838D-7311CA3DDB94}"/>
              </a:ext>
            </a:extLst>
          </p:cNvPr>
          <p:cNvSpPr/>
          <p:nvPr/>
        </p:nvSpPr>
        <p:spPr>
          <a:xfrm>
            <a:off x="5214937" y="3038475"/>
            <a:ext cx="1381126" cy="1562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600" dirty="0"/>
              <a:t>予知保全　適用</a:t>
            </a:r>
          </a:p>
        </p:txBody>
      </p:sp>
      <p:pic>
        <p:nvPicPr>
          <p:cNvPr id="7" name="図 6">
            <a:extLst>
              <a:ext uri="{FF2B5EF4-FFF2-40B4-BE49-F238E27FC236}">
                <a16:creationId xmlns:a16="http://schemas.microsoft.com/office/drawing/2014/main" id="{20B2CE2E-F3F9-4C2E-A37A-47E8E69A659A}"/>
              </a:ext>
            </a:extLst>
          </p:cNvPr>
          <p:cNvPicPr>
            <a:picLocks noChangeAspect="1"/>
          </p:cNvPicPr>
          <p:nvPr/>
        </p:nvPicPr>
        <p:blipFill>
          <a:blip r:embed="rId3"/>
          <a:stretch>
            <a:fillRect/>
          </a:stretch>
        </p:blipFill>
        <p:spPr>
          <a:xfrm>
            <a:off x="6772275" y="2312064"/>
            <a:ext cx="4631103" cy="3016800"/>
          </a:xfrm>
          <a:prstGeom prst="rect">
            <a:avLst/>
          </a:prstGeom>
        </p:spPr>
      </p:pic>
    </p:spTree>
    <p:extLst>
      <p:ext uri="{BB962C8B-B14F-4D97-AF65-F5344CB8AC3E}">
        <p14:creationId xmlns:p14="http://schemas.microsoft.com/office/powerpoint/2010/main" val="2338578634"/>
      </p:ext>
    </p:extLst>
  </p:cSld>
  <p:clrMapOvr>
    <a:masterClrMapping/>
  </p:clrMapOvr>
  <mc:AlternateContent xmlns:mc="http://schemas.openxmlformats.org/markup-compatibility/2006" xmlns:p14="http://schemas.microsoft.com/office/powerpoint/2010/main">
    <mc:Choice Requires="p14">
      <p:transition spd="slow" p14:dur="2000" advTm="5249"/>
    </mc:Choice>
    <mc:Fallback xmlns="">
      <p:transition spd="slow" advTm="524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4F047-E598-4653-8A47-2A767FFEE642}"/>
              </a:ext>
            </a:extLst>
          </p:cNvPr>
          <p:cNvSpPr>
            <a:spLocks noGrp="1"/>
          </p:cNvSpPr>
          <p:nvPr>
            <p:ph type="title"/>
          </p:nvPr>
        </p:nvSpPr>
        <p:spPr>
          <a:xfrm>
            <a:off x="647700" y="0"/>
            <a:ext cx="10972800" cy="1325563"/>
          </a:xfrm>
        </p:spPr>
        <p:txBody>
          <a:bodyPr/>
          <a:lstStyle/>
          <a:p>
            <a:pPr lvl="0"/>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改善方法</a:t>
            </a:r>
            <a:r>
              <a:rPr kumimoji="1" lang="en-US" altLang="ja-JP" dirty="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ビジネスインパクト</a:t>
            </a:r>
            <a:r>
              <a:rPr kumimoji="1" lang="en-US" altLang="ja-JP" sz="3600" dirty="0">
                <a:latin typeface="メイリオ" panose="020B0604030504040204" pitchFamily="50" charset="-128"/>
                <a:ea typeface="メイリオ" panose="020B0604030504040204" pitchFamily="50" charset="-128"/>
              </a:rPr>
              <a:t>(</a:t>
            </a:r>
            <a:r>
              <a:rPr lang="en-US" altLang="ja" sz="3600" dirty="0">
                <a:latin typeface="メイリオ" panose="020B0604030504040204" pitchFamily="50" charset="-128"/>
                <a:ea typeface="メイリオ" panose="020B0604030504040204" pitchFamily="50" charset="-128"/>
              </a:rPr>
              <a:t>KPI</a:t>
            </a:r>
            <a:r>
              <a:rPr lang="ja-JP" altLang="en-US" sz="3600" dirty="0">
                <a:latin typeface="メイリオ" panose="020B0604030504040204" pitchFamily="50" charset="-128"/>
                <a:ea typeface="メイリオ" panose="020B0604030504040204" pitchFamily="50" charset="-128"/>
              </a:rPr>
              <a:t>とその目標</a:t>
            </a:r>
            <a:r>
              <a:rPr lang="en-US" altLang="ja-JP" sz="36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671BA1CA-D490-42F9-9881-6DE199AEE794}"/>
              </a:ext>
            </a:extLst>
          </p:cNvPr>
          <p:cNvSpPr>
            <a:spLocks noGrp="1"/>
          </p:cNvSpPr>
          <p:nvPr>
            <p:ph type="sldNum" sz="quarter" idx="12"/>
          </p:nvPr>
        </p:nvSpPr>
        <p:spPr/>
        <p:txBody>
          <a:bodyPr/>
          <a:lstStyle/>
          <a:p>
            <a:fld id="{00000000-1234-1234-1234-123412341234}" type="slidenum">
              <a:rPr lang="en-US" altLang="ja" smtClean="0"/>
              <a:pPr/>
              <a:t>15</a:t>
            </a:fld>
            <a:endParaRPr lang="ja" altLang="en-US"/>
          </a:p>
        </p:txBody>
      </p:sp>
      <p:cxnSp>
        <p:nvCxnSpPr>
          <p:cNvPr id="6" name="直線コネクタ 5">
            <a:extLst>
              <a:ext uri="{FF2B5EF4-FFF2-40B4-BE49-F238E27FC236}">
                <a16:creationId xmlns:a16="http://schemas.microsoft.com/office/drawing/2014/main" id="{7FA13334-7B9E-42B3-82A9-1D024FA84490}"/>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12F221AC-CEBB-4653-AD80-92B68EEB4896}"/>
              </a:ext>
            </a:extLst>
          </p:cNvPr>
          <p:cNvSpPr/>
          <p:nvPr/>
        </p:nvSpPr>
        <p:spPr>
          <a:xfrm>
            <a:off x="838200" y="1163638"/>
            <a:ext cx="10515599" cy="51053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marL="114289" algn="ctr">
              <a:lnSpc>
                <a:spcPct val="115000"/>
              </a:lnSpc>
              <a:buClr>
                <a:schemeClr val="dk1"/>
              </a:buClr>
              <a:buSzPts val="1800"/>
            </a:pPr>
            <a:endParaRPr lang="en-US" altLang="ja-JP" sz="3600" b="1" dirty="0">
              <a:latin typeface="メイリオ" panose="020B0604030504040204" pitchFamily="50" charset="-128"/>
              <a:ea typeface="メイリオ" panose="020B0604030504040204" pitchFamily="50" charset="-128"/>
            </a:endParaRPr>
          </a:p>
          <a:p>
            <a:pPr marL="114289" algn="ctr">
              <a:lnSpc>
                <a:spcPct val="115000"/>
              </a:lnSpc>
              <a:buClr>
                <a:schemeClr val="dk1"/>
              </a:buClr>
              <a:buSzPts val="1800"/>
            </a:pPr>
            <a:r>
              <a:rPr lang="ja-JP" altLang="en-US" sz="3600" b="1" dirty="0">
                <a:latin typeface="メイリオ" panose="020B0604030504040204" pitchFamily="50" charset="-128"/>
                <a:ea typeface="メイリオ" panose="020B0604030504040204" pitchFamily="50" charset="-128"/>
              </a:rPr>
              <a:t>実務に適用し、課題が解決できたと仮定した場合</a:t>
            </a:r>
          </a:p>
          <a:p>
            <a:pPr marL="914317" lvl="1" indent="-342869">
              <a:lnSpc>
                <a:spcPct val="115000"/>
              </a:lnSpc>
              <a:buClr>
                <a:schemeClr val="dk1"/>
              </a:buClr>
              <a:buSzPts val="1800"/>
              <a:buChar char="○"/>
            </a:pPr>
            <a:endParaRPr lang="ja-JP" altLang="en-US" sz="2400" b="1" dirty="0">
              <a:solidFill>
                <a:schemeClr val="dk1"/>
              </a:solidFill>
              <a:latin typeface="メイリオ" panose="020B0604030504040204" pitchFamily="50" charset="-128"/>
              <a:ea typeface="メイリオ" panose="020B0604030504040204" pitchFamily="50" charset="-128"/>
            </a:endParaRPr>
          </a:p>
          <a:p>
            <a:pPr marL="114289">
              <a:lnSpc>
                <a:spcPct val="115000"/>
              </a:lnSpc>
              <a:buClr>
                <a:schemeClr val="dk1"/>
              </a:buClr>
              <a:buSzPts val="1800"/>
            </a:pPr>
            <a:r>
              <a:rPr lang="ja-JP" altLang="en-US" sz="2800" b="1" dirty="0">
                <a:solidFill>
                  <a:schemeClr val="dk1"/>
                </a:solidFill>
                <a:latin typeface="メイリオ" panose="020B0604030504040204" pitchFamily="50" charset="-128"/>
                <a:ea typeface="メイリオ" panose="020B0604030504040204" pitchFamily="50" charset="-128"/>
              </a:rPr>
              <a:t>短期的な</a:t>
            </a:r>
            <a:r>
              <a:rPr lang="en-US" altLang="ja-JP" sz="2800" b="1" dirty="0">
                <a:solidFill>
                  <a:schemeClr val="dk1"/>
                </a:solidFill>
                <a:latin typeface="メイリオ" panose="020B0604030504040204" pitchFamily="50" charset="-128"/>
                <a:ea typeface="メイリオ" panose="020B0604030504040204" pitchFamily="50" charset="-128"/>
              </a:rPr>
              <a:t>KPI</a:t>
            </a:r>
            <a:r>
              <a:rPr lang="ja-JP" altLang="en-US" sz="2800" b="1" dirty="0">
                <a:solidFill>
                  <a:schemeClr val="dk1"/>
                </a:solidFill>
                <a:latin typeface="メイリオ" panose="020B0604030504040204" pitchFamily="50" charset="-128"/>
                <a:ea typeface="メイリオ" panose="020B0604030504040204" pitchFamily="50" charset="-128"/>
              </a:rPr>
              <a:t>（</a:t>
            </a:r>
            <a:r>
              <a:rPr lang="en-US" altLang="ja-JP" sz="2800" b="1" dirty="0">
                <a:solidFill>
                  <a:schemeClr val="dk1"/>
                </a:solidFill>
                <a:latin typeface="メイリオ" panose="020B0604030504040204" pitchFamily="50" charset="-128"/>
                <a:ea typeface="メイリオ" panose="020B0604030504040204" pitchFamily="50" charset="-128"/>
              </a:rPr>
              <a:t>2</a:t>
            </a:r>
            <a:r>
              <a:rPr lang="ja-JP" altLang="en-US" sz="2800" b="1" dirty="0">
                <a:solidFill>
                  <a:schemeClr val="dk1"/>
                </a:solidFill>
                <a:latin typeface="メイリオ" panose="020B0604030504040204" pitchFamily="50" charset="-128"/>
                <a:ea typeface="メイリオ" panose="020B0604030504040204" pitchFamily="50" charset="-128"/>
              </a:rPr>
              <a:t>ヶ月</a:t>
            </a:r>
            <a:r>
              <a:rPr lang="en-US" altLang="ja-JP" sz="2800" b="1" dirty="0">
                <a:solidFill>
                  <a:schemeClr val="dk1"/>
                </a:solidFill>
                <a:latin typeface="メイリオ" panose="020B0604030504040204" pitchFamily="50" charset="-128"/>
                <a:ea typeface="メイリオ" panose="020B0604030504040204" pitchFamily="50" charset="-128"/>
              </a:rPr>
              <a:t>~</a:t>
            </a:r>
            <a:r>
              <a:rPr lang="ja-JP" altLang="en-US" sz="2800" b="1" dirty="0">
                <a:solidFill>
                  <a:schemeClr val="dk1"/>
                </a:solidFill>
                <a:latin typeface="メイリオ" panose="020B0604030504040204" pitchFamily="50" charset="-128"/>
                <a:ea typeface="メイリオ" panose="020B0604030504040204" pitchFamily="50" charset="-128"/>
              </a:rPr>
              <a:t>半年）</a:t>
            </a:r>
          </a:p>
          <a:p>
            <a:pPr marL="571450" lvl="1">
              <a:lnSpc>
                <a:spcPct val="115000"/>
              </a:lnSpc>
              <a:buClr>
                <a:schemeClr val="dk1"/>
              </a:buClr>
              <a:buSzPts val="1800"/>
            </a:pPr>
            <a:r>
              <a:rPr lang="ja-JP" altLang="en-US" sz="2400" b="1" dirty="0">
                <a:solidFill>
                  <a:schemeClr val="dk1"/>
                </a:solidFill>
                <a:latin typeface="メイリオ" panose="020B0604030504040204" pitchFamily="50" charset="-128"/>
                <a:ea typeface="メイリオ" panose="020B0604030504040204" pitchFamily="50" charset="-128"/>
              </a:rPr>
              <a:t>クライアントからの依頼を</a:t>
            </a:r>
            <a:r>
              <a:rPr lang="en-US" altLang="ja-JP" sz="2400" b="1" dirty="0">
                <a:solidFill>
                  <a:schemeClr val="dk1"/>
                </a:solidFill>
                <a:latin typeface="メイリオ" panose="020B0604030504040204" pitchFamily="50" charset="-128"/>
                <a:ea typeface="メイリオ" panose="020B0604030504040204" pitchFamily="50" charset="-128"/>
              </a:rPr>
              <a:t>100%</a:t>
            </a:r>
            <a:r>
              <a:rPr lang="ja-JP" altLang="en-US" sz="2400" b="1" dirty="0">
                <a:solidFill>
                  <a:schemeClr val="dk1"/>
                </a:solidFill>
                <a:latin typeface="メイリオ" panose="020B0604030504040204" pitchFamily="50" charset="-128"/>
                <a:ea typeface="メイリオ" panose="020B0604030504040204" pitchFamily="50" charset="-128"/>
              </a:rPr>
              <a:t>受ける</a:t>
            </a:r>
            <a:endParaRPr lang="en-US" altLang="ja-JP" sz="2400" b="1" dirty="0">
              <a:solidFill>
                <a:schemeClr val="dk1"/>
              </a:solidFill>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endParaRPr lang="en-US" altLang="ja-JP" sz="2400" b="1" dirty="0">
              <a:latin typeface="メイリオ" panose="020B0604030504040204" pitchFamily="50" charset="-128"/>
              <a:ea typeface="メイリオ" panose="020B0604030504040204" pitchFamily="50" charset="-128"/>
            </a:endParaRPr>
          </a:p>
          <a:p>
            <a:pPr marL="114289">
              <a:lnSpc>
                <a:spcPct val="115000"/>
              </a:lnSpc>
              <a:buClr>
                <a:schemeClr val="dk1"/>
              </a:buClr>
              <a:buSzPts val="1800"/>
            </a:pPr>
            <a:r>
              <a:rPr lang="ja-JP" altLang="en-US" sz="2800" b="1" dirty="0">
                <a:latin typeface="メイリオ" panose="020B0604030504040204" pitchFamily="50" charset="-128"/>
                <a:ea typeface="メイリオ" panose="020B0604030504040204" pitchFamily="50" charset="-128"/>
              </a:rPr>
              <a:t>中長期的な</a:t>
            </a:r>
            <a:r>
              <a:rPr lang="en-US" altLang="ja-JP" sz="2800" b="1" dirty="0">
                <a:latin typeface="メイリオ" panose="020B0604030504040204" pitchFamily="50" charset="-128"/>
                <a:ea typeface="メイリオ" panose="020B0604030504040204" pitchFamily="50" charset="-128"/>
              </a:rPr>
              <a:t>KPI</a:t>
            </a:r>
            <a:r>
              <a:rPr lang="ja-JP" altLang="en-US" sz="2800" b="1" dirty="0">
                <a:latin typeface="メイリオ" panose="020B0604030504040204" pitchFamily="50" charset="-128"/>
                <a:ea typeface="メイリオ" panose="020B0604030504040204" pitchFamily="50" charset="-128"/>
              </a:rPr>
              <a:t>（半年</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年）</a:t>
            </a: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クライアントからの依頼を</a:t>
            </a:r>
            <a:r>
              <a:rPr lang="en-US" altLang="ja-JP" sz="2400" b="1" dirty="0">
                <a:latin typeface="メイリオ" panose="020B0604030504040204" pitchFamily="50" charset="-128"/>
                <a:ea typeface="メイリオ" panose="020B0604030504040204" pitchFamily="50" charset="-128"/>
              </a:rPr>
              <a:t>100%</a:t>
            </a:r>
            <a:r>
              <a:rPr lang="ja-JP" altLang="en-US" sz="2400" b="1" dirty="0">
                <a:latin typeface="メイリオ" panose="020B0604030504040204" pitchFamily="50" charset="-128"/>
                <a:ea typeface="メイリオ" panose="020B0604030504040204" pitchFamily="50" charset="-128"/>
              </a:rPr>
              <a:t>受けられるようにする</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残業時間をピーク時</a:t>
            </a:r>
            <a:r>
              <a:rPr lang="en-US" altLang="ja-JP" sz="2400" b="1" dirty="0">
                <a:latin typeface="メイリオ" panose="020B0604030504040204" pitchFamily="50" charset="-128"/>
                <a:ea typeface="メイリオ" panose="020B0604030504040204" pitchFamily="50" charset="-128"/>
              </a:rPr>
              <a:t>60</a:t>
            </a:r>
            <a:r>
              <a:rPr lang="ja-JP" altLang="en-US" sz="2400" b="1" dirty="0">
                <a:latin typeface="メイリオ" panose="020B0604030504040204" pitchFamily="50" charset="-128"/>
                <a:ea typeface="メイリオ" panose="020B0604030504040204" pitchFamily="50" charset="-128"/>
              </a:rPr>
              <a:t>時間から</a:t>
            </a:r>
            <a:r>
              <a:rPr lang="en-US" altLang="ja-JP" sz="2400" b="1" dirty="0">
                <a:latin typeface="メイリオ" panose="020B0604030504040204" pitchFamily="50" charset="-128"/>
                <a:ea typeface="メイリオ" panose="020B0604030504040204" pitchFamily="50" charset="-128"/>
              </a:rPr>
              <a:t>1/6</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10</a:t>
            </a:r>
            <a:r>
              <a:rPr lang="ja-JP" altLang="en-US" sz="2400" b="1" dirty="0">
                <a:latin typeface="メイリオ" panose="020B0604030504040204" pitchFamily="50" charset="-128"/>
                <a:ea typeface="メイリオ" panose="020B0604030504040204" pitchFamily="50" charset="-128"/>
              </a:rPr>
              <a:t>時間まで減らす</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50</a:t>
            </a:r>
            <a:r>
              <a:rPr lang="ja-JP" altLang="en-US" sz="2400" b="1" dirty="0">
                <a:latin typeface="メイリオ" panose="020B0604030504040204" pitchFamily="50" charset="-128"/>
                <a:ea typeface="メイリオ" panose="020B0604030504040204" pitchFamily="50" charset="-128"/>
              </a:rPr>
              <a:t>時間の削減</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endParaRPr lang="ja-JP" altLang="en-US" sz="2400" b="1" dirty="0">
              <a:solidFill>
                <a:schemeClr val="dk1"/>
              </a:solidFill>
              <a:latin typeface="メイリオ" panose="020B0604030504040204" pitchFamily="50" charset="-128"/>
              <a:ea typeface="メイリオ" panose="020B0604030504040204" pitchFamily="50" charset="-128"/>
            </a:endParaRPr>
          </a:p>
          <a:p>
            <a:pPr algn="ctr"/>
            <a:endParaRPr kumimoji="1" lang="ja-JP" altLang="en-US" dirty="0"/>
          </a:p>
        </p:txBody>
      </p:sp>
    </p:spTree>
    <p:extLst>
      <p:ext uri="{BB962C8B-B14F-4D97-AF65-F5344CB8AC3E}">
        <p14:creationId xmlns:p14="http://schemas.microsoft.com/office/powerpoint/2010/main" val="1752657343"/>
      </p:ext>
    </p:extLst>
  </p:cSld>
  <p:clrMapOvr>
    <a:masterClrMapping/>
  </p:clrMapOvr>
  <mc:AlternateContent xmlns:mc="http://schemas.openxmlformats.org/markup-compatibility/2006" xmlns:p14="http://schemas.microsoft.com/office/powerpoint/2010/main">
    <mc:Choice Requires="p14">
      <p:transition spd="slow" p14:dur="2000" advTm="21892"/>
    </mc:Choice>
    <mc:Fallback xmlns="">
      <p:transition spd="slow" advTm="2189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CF1DF-DDD1-4E92-8AA2-2208F75C9327}"/>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使用データ</a:t>
            </a:r>
            <a:endParaRPr kumimoji="1" lang="en-US" altLang="ja-JP"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740A032E-9E15-4261-B5E4-90FD52A3EA5C}"/>
              </a:ext>
            </a:extLst>
          </p:cNvPr>
          <p:cNvSpPr>
            <a:spLocks noGrp="1"/>
          </p:cNvSpPr>
          <p:nvPr>
            <p:ph idx="1"/>
          </p:nvPr>
        </p:nvSpPr>
        <p:spPr>
          <a:xfrm>
            <a:off x="838200" y="1325563"/>
            <a:ext cx="10515600" cy="4851400"/>
          </a:xfrm>
          <a:noFill/>
          <a:ln>
            <a:noFill/>
          </a:ln>
        </p:spPr>
        <p:txBody>
          <a:bodyPr>
            <a:normAutofit/>
          </a:bodyPr>
          <a:lstStyle/>
          <a:p>
            <a:pPr marL="0" indent="0">
              <a:buNone/>
            </a:pPr>
            <a:r>
              <a:rPr kumimoji="1" lang="ja-JP" altLang="en-US" sz="3600" dirty="0">
                <a:latin typeface="メイリオ" panose="020B0604030504040204" pitchFamily="50" charset="-128"/>
                <a:ea typeface="メイリオ" panose="020B0604030504040204" pitchFamily="50" charset="-128"/>
              </a:rPr>
              <a:t>自社のデータが使えない</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Kaggle</a:t>
            </a:r>
            <a:r>
              <a:rPr kumimoji="1" lang="ja-JP" altLang="en-US" sz="3600" dirty="0">
                <a:latin typeface="メイリオ" panose="020B0604030504040204" pitchFamily="50" charset="-128"/>
                <a:ea typeface="メイリオ" panose="020B0604030504040204" pitchFamily="50" charset="-128"/>
              </a:rPr>
              <a:t>より予知保全についてのデータを使用</a:t>
            </a:r>
            <a:endParaRPr kumimoji="1" lang="en-US" altLang="ja-JP" sz="3600" dirty="0">
              <a:latin typeface="メイリオ" panose="020B0604030504040204" pitchFamily="50" charset="-128"/>
              <a:ea typeface="メイリオ" panose="020B0604030504040204" pitchFamily="50" charset="-128"/>
            </a:endParaRPr>
          </a:p>
          <a:p>
            <a:r>
              <a:rPr kumimoji="1" lang="en-US" altLang="ja-JP" sz="3200" dirty="0">
                <a:latin typeface="メイリオ" panose="020B0604030504040204" pitchFamily="50" charset="-128"/>
                <a:ea typeface="メイリオ" panose="020B0604030504040204" pitchFamily="50" charset="-128"/>
              </a:rPr>
              <a:t>NASA</a:t>
            </a:r>
            <a:r>
              <a:rPr kumimoji="1" lang="ja-JP" altLang="en-US" sz="3200" dirty="0">
                <a:latin typeface="メイリオ" panose="020B0604030504040204" pitchFamily="50" charset="-128"/>
                <a:ea typeface="メイリオ" panose="020B0604030504040204" pitchFamily="50" charset="-128"/>
              </a:rPr>
              <a:t>提供のタ</a:t>
            </a:r>
            <a:r>
              <a:rPr lang="ja-JP" altLang="en-US" sz="3200" dirty="0">
                <a:latin typeface="メイリオ" panose="020B0604030504040204" pitchFamily="50" charset="-128"/>
                <a:ea typeface="メイリオ" panose="020B0604030504040204" pitchFamily="50" charset="-128"/>
              </a:rPr>
              <a:t>ーボファンエンジンの予知保全に関するデータを使用</a:t>
            </a:r>
            <a:endParaRPr kumimoji="1" lang="en-US" altLang="ja-JP" sz="3200" dirty="0">
              <a:latin typeface="メイリオ" panose="020B0604030504040204" pitchFamily="50" charset="-128"/>
              <a:ea typeface="メイリオ" panose="020B0604030504040204" pitchFamily="50" charset="-128"/>
            </a:endParaRPr>
          </a:p>
          <a:p>
            <a:pPr marL="0" indent="0">
              <a:buNone/>
            </a:pPr>
            <a:r>
              <a:rPr lang="en-US" altLang="ja-JP" sz="3600" dirty="0">
                <a:latin typeface="メイリオ" panose="020B0604030504040204" pitchFamily="50" charset="-128"/>
                <a:ea typeface="メイリオ" panose="020B0604030504040204" pitchFamily="50" charset="-128"/>
                <a:hlinkClick r:id="rId2"/>
              </a:rPr>
              <a:t>https://www.kaggle.com/c/prehackathonsup</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3C12CE8A-869E-4A72-826E-47239922FAD8}"/>
              </a:ext>
            </a:extLst>
          </p:cNvPr>
          <p:cNvSpPr>
            <a:spLocks noGrp="1"/>
          </p:cNvSpPr>
          <p:nvPr>
            <p:ph type="sldNum" sz="quarter" idx="12"/>
          </p:nvPr>
        </p:nvSpPr>
        <p:spPr/>
        <p:txBody>
          <a:bodyPr/>
          <a:lstStyle/>
          <a:p>
            <a:fld id="{00000000-1234-1234-1234-123412341234}" type="slidenum">
              <a:rPr lang="en-US" altLang="ja" smtClean="0"/>
              <a:pPr/>
              <a:t>16</a:t>
            </a:fld>
            <a:endParaRPr lang="ja" altLang="en-US"/>
          </a:p>
        </p:txBody>
      </p:sp>
      <p:cxnSp>
        <p:nvCxnSpPr>
          <p:cNvPr id="5" name="直線コネクタ 4">
            <a:extLst>
              <a:ext uri="{FF2B5EF4-FFF2-40B4-BE49-F238E27FC236}">
                <a16:creationId xmlns:a16="http://schemas.microsoft.com/office/drawing/2014/main" id="{417846A9-924A-4356-BDF2-DFE309ADC8C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723619"/>
      </p:ext>
    </p:extLst>
  </p:cSld>
  <p:clrMapOvr>
    <a:masterClrMapping/>
  </p:clrMapOvr>
  <mc:AlternateContent xmlns:mc="http://schemas.openxmlformats.org/markup-compatibility/2006" xmlns:p14="http://schemas.microsoft.com/office/powerpoint/2010/main">
    <mc:Choice Requires="p14">
      <p:transition spd="slow" p14:dur="2000" advTm="18853"/>
    </mc:Choice>
    <mc:Fallback xmlns="">
      <p:transition spd="slow" advTm="188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FD3AA-CD8A-48F3-AACF-37FDBFFB040D}"/>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使用データ</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データの詳細</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E27B2247-ABA6-42A7-BDAF-AA7E5BB51A32}"/>
              </a:ext>
            </a:extLst>
          </p:cNvPr>
          <p:cNvSpPr>
            <a:spLocks noGrp="1"/>
          </p:cNvSpPr>
          <p:nvPr>
            <p:ph idx="1"/>
          </p:nvPr>
        </p:nvSpPr>
        <p:spPr>
          <a:xfrm>
            <a:off x="796283" y="1063058"/>
            <a:ext cx="10515600" cy="2289736"/>
          </a:xfrm>
          <a:ln>
            <a:noFill/>
          </a:ln>
        </p:spPr>
        <p:txBody>
          <a:bodyPr/>
          <a:lstStyle/>
          <a:p>
            <a:pPr marL="0" indent="0">
              <a:buNone/>
            </a:pPr>
            <a:r>
              <a:rPr kumimoji="1" lang="ja-JP" altLang="en-US" sz="3600" dirty="0">
                <a:latin typeface="メイリオ" panose="020B0604030504040204" pitchFamily="50" charset="-128"/>
                <a:ea typeface="メイリオ" panose="020B0604030504040204" pitchFamily="50" charset="-128"/>
              </a:rPr>
              <a:t>ターボファンエンジンとは</a:t>
            </a:r>
            <a:endParaRPr kumimoji="1" lang="en-US" altLang="ja-JP" sz="3600" dirty="0">
              <a:latin typeface="メイリオ" panose="020B0604030504040204" pitchFamily="50" charset="-128"/>
              <a:ea typeface="メイリオ" panose="020B0604030504040204" pitchFamily="50" charset="-128"/>
            </a:endParaRPr>
          </a:p>
          <a:p>
            <a:pPr indent="-457159"/>
            <a:r>
              <a:rPr kumimoji="1" lang="ja-JP" altLang="en-US" sz="2400" dirty="0">
                <a:latin typeface="メイリオ" panose="020B0604030504040204" pitchFamily="50" charset="-128"/>
                <a:ea typeface="メイリオ" panose="020B0604030504040204" pitchFamily="50" charset="-128"/>
              </a:rPr>
              <a:t>ジェットエンジンの一種</a:t>
            </a:r>
            <a:endParaRPr kumimoji="1" lang="en-US" altLang="ja-JP" sz="2400" dirty="0">
              <a:latin typeface="メイリオ" panose="020B0604030504040204" pitchFamily="50" charset="-128"/>
              <a:ea typeface="メイリオ" panose="020B0604030504040204" pitchFamily="50" charset="-128"/>
            </a:endParaRPr>
          </a:p>
          <a:p>
            <a:pPr indent="-457159"/>
            <a:r>
              <a:rPr lang="ja-JP" altLang="en-US" sz="2400" dirty="0">
                <a:latin typeface="メイリオ" panose="020B0604030504040204" pitchFamily="50" charset="-128"/>
                <a:ea typeface="メイリオ" panose="020B0604030504040204" pitchFamily="50" charset="-128"/>
              </a:rPr>
              <a:t>現代のジェットエンジンの主流となっている</a:t>
            </a:r>
            <a:endParaRPr lang="en-US" altLang="ja-JP" sz="2400" dirty="0">
              <a:latin typeface="メイリオ" panose="020B0604030504040204" pitchFamily="50" charset="-128"/>
              <a:ea typeface="メイリオ" panose="020B0604030504040204" pitchFamily="50" charset="-128"/>
            </a:endParaRPr>
          </a:p>
          <a:p>
            <a:pPr indent="-457159"/>
            <a:r>
              <a:rPr kumimoji="1" lang="ja-JP" altLang="en-US" sz="2400" dirty="0">
                <a:latin typeface="メイリオ" panose="020B0604030504040204" pitchFamily="50" charset="-128"/>
                <a:ea typeface="メイリオ" panose="020B0604030504040204" pitchFamily="50" charset="-128"/>
              </a:rPr>
              <a:t>主に航空機（固定翼機、回転翼機）やミサイルの推進機関または動力源として使用される</a:t>
            </a: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ja-JP" altLang="en-US" sz="2800" dirty="0"/>
          </a:p>
        </p:txBody>
      </p:sp>
      <p:sp>
        <p:nvSpPr>
          <p:cNvPr id="4" name="スライド番号プレースホルダー 3">
            <a:extLst>
              <a:ext uri="{FF2B5EF4-FFF2-40B4-BE49-F238E27FC236}">
                <a16:creationId xmlns:a16="http://schemas.microsoft.com/office/drawing/2014/main" id="{14818A1C-207C-4E3F-A557-963031288E44}"/>
              </a:ext>
            </a:extLst>
          </p:cNvPr>
          <p:cNvSpPr>
            <a:spLocks noGrp="1"/>
          </p:cNvSpPr>
          <p:nvPr>
            <p:ph type="sldNum" sz="quarter" idx="12"/>
          </p:nvPr>
        </p:nvSpPr>
        <p:spPr/>
        <p:txBody>
          <a:bodyPr/>
          <a:lstStyle/>
          <a:p>
            <a:fld id="{00000000-1234-1234-1234-123412341234}" type="slidenum">
              <a:rPr lang="en-US" altLang="ja" smtClean="0"/>
              <a:pPr/>
              <a:t>17</a:t>
            </a:fld>
            <a:endParaRPr lang="ja" altLang="en-US"/>
          </a:p>
        </p:txBody>
      </p:sp>
      <p:pic>
        <p:nvPicPr>
          <p:cNvPr id="5" name="図 4">
            <a:extLst>
              <a:ext uri="{FF2B5EF4-FFF2-40B4-BE49-F238E27FC236}">
                <a16:creationId xmlns:a16="http://schemas.microsoft.com/office/drawing/2014/main" id="{7107CE7C-C5F7-4FC9-8DE6-203E9A64A122}"/>
              </a:ext>
            </a:extLst>
          </p:cNvPr>
          <p:cNvPicPr>
            <a:picLocks noChangeAspect="1"/>
          </p:cNvPicPr>
          <p:nvPr/>
        </p:nvPicPr>
        <p:blipFill>
          <a:blip r:embed="rId2"/>
          <a:stretch>
            <a:fillRect/>
          </a:stretch>
        </p:blipFill>
        <p:spPr>
          <a:xfrm>
            <a:off x="3982400" y="3619273"/>
            <a:ext cx="4143367" cy="2716256"/>
          </a:xfrm>
          <a:prstGeom prst="rect">
            <a:avLst/>
          </a:prstGeom>
        </p:spPr>
      </p:pic>
      <p:cxnSp>
        <p:nvCxnSpPr>
          <p:cNvPr id="6" name="直線コネクタ 5">
            <a:extLst>
              <a:ext uri="{FF2B5EF4-FFF2-40B4-BE49-F238E27FC236}">
                <a16:creationId xmlns:a16="http://schemas.microsoft.com/office/drawing/2014/main" id="{43EBEA18-33CA-43C2-8629-EBB71303DC0C}"/>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0938"/>
      </p:ext>
    </p:extLst>
  </p:cSld>
  <p:clrMapOvr>
    <a:masterClrMapping/>
  </p:clrMapOvr>
  <mc:AlternateContent xmlns:mc="http://schemas.openxmlformats.org/markup-compatibility/2006" xmlns:p14="http://schemas.microsoft.com/office/powerpoint/2010/main">
    <mc:Choice Requires="p14">
      <p:transition spd="slow" p14:dur="2000" advTm="11786"/>
    </mc:Choice>
    <mc:Fallback xmlns="">
      <p:transition spd="slow" advTm="1178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E0189F-F44D-40EF-AE12-1E65F6021B3D}"/>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使用データ</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データの詳細</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D598510F-99AA-465B-ACEC-E90F1EB6C3F9}"/>
              </a:ext>
            </a:extLst>
          </p:cNvPr>
          <p:cNvSpPr>
            <a:spLocks noGrp="1"/>
          </p:cNvSpPr>
          <p:nvPr>
            <p:ph type="sldNum" sz="quarter" idx="12"/>
          </p:nvPr>
        </p:nvSpPr>
        <p:spPr/>
        <p:txBody>
          <a:bodyPr/>
          <a:lstStyle/>
          <a:p>
            <a:fld id="{00000000-1234-1234-1234-123412341234}" type="slidenum">
              <a:rPr lang="en-US" altLang="ja" smtClean="0"/>
              <a:pPr/>
              <a:t>18</a:t>
            </a:fld>
            <a:endParaRPr lang="ja" altLang="en-US"/>
          </a:p>
        </p:txBody>
      </p:sp>
      <p:graphicFrame>
        <p:nvGraphicFramePr>
          <p:cNvPr id="5" name="表 5">
            <a:extLst>
              <a:ext uri="{FF2B5EF4-FFF2-40B4-BE49-F238E27FC236}">
                <a16:creationId xmlns:a16="http://schemas.microsoft.com/office/drawing/2014/main" id="{E4C0FC6A-CAD2-4943-BD89-B72F2D7B9A7B}"/>
              </a:ext>
            </a:extLst>
          </p:cNvPr>
          <p:cNvGraphicFramePr>
            <a:graphicFrameLocks noGrp="1"/>
          </p:cNvGraphicFramePr>
          <p:nvPr>
            <p:extLst>
              <p:ext uri="{D42A27DB-BD31-4B8C-83A1-F6EECF244321}">
                <p14:modId xmlns:p14="http://schemas.microsoft.com/office/powerpoint/2010/main" val="4007831508"/>
              </p:ext>
            </p:extLst>
          </p:nvPr>
        </p:nvGraphicFramePr>
        <p:xfrm>
          <a:off x="404814" y="1580926"/>
          <a:ext cx="11382372" cy="4775424"/>
        </p:xfrm>
        <a:graphic>
          <a:graphicData uri="http://schemas.openxmlformats.org/drawingml/2006/table">
            <a:tbl>
              <a:tblPr firstRow="1" bandRow="1">
                <a:tableStyleId>{35758FB7-9AC5-4552-8A53-C91805E547FA}</a:tableStyleId>
              </a:tblPr>
              <a:tblGrid>
                <a:gridCol w="1264708">
                  <a:extLst>
                    <a:ext uri="{9D8B030D-6E8A-4147-A177-3AD203B41FA5}">
                      <a16:colId xmlns:a16="http://schemas.microsoft.com/office/drawing/2014/main" val="61447249"/>
                    </a:ext>
                  </a:extLst>
                </a:gridCol>
                <a:gridCol w="1264708">
                  <a:extLst>
                    <a:ext uri="{9D8B030D-6E8A-4147-A177-3AD203B41FA5}">
                      <a16:colId xmlns:a16="http://schemas.microsoft.com/office/drawing/2014/main" val="27051563"/>
                    </a:ext>
                  </a:extLst>
                </a:gridCol>
                <a:gridCol w="1264708">
                  <a:extLst>
                    <a:ext uri="{9D8B030D-6E8A-4147-A177-3AD203B41FA5}">
                      <a16:colId xmlns:a16="http://schemas.microsoft.com/office/drawing/2014/main" val="1477185525"/>
                    </a:ext>
                  </a:extLst>
                </a:gridCol>
                <a:gridCol w="1264708">
                  <a:extLst>
                    <a:ext uri="{9D8B030D-6E8A-4147-A177-3AD203B41FA5}">
                      <a16:colId xmlns:a16="http://schemas.microsoft.com/office/drawing/2014/main" val="2841914060"/>
                    </a:ext>
                  </a:extLst>
                </a:gridCol>
                <a:gridCol w="1264708">
                  <a:extLst>
                    <a:ext uri="{9D8B030D-6E8A-4147-A177-3AD203B41FA5}">
                      <a16:colId xmlns:a16="http://schemas.microsoft.com/office/drawing/2014/main" val="1944719864"/>
                    </a:ext>
                  </a:extLst>
                </a:gridCol>
                <a:gridCol w="1264708">
                  <a:extLst>
                    <a:ext uri="{9D8B030D-6E8A-4147-A177-3AD203B41FA5}">
                      <a16:colId xmlns:a16="http://schemas.microsoft.com/office/drawing/2014/main" val="112603209"/>
                    </a:ext>
                  </a:extLst>
                </a:gridCol>
                <a:gridCol w="1264708">
                  <a:extLst>
                    <a:ext uri="{9D8B030D-6E8A-4147-A177-3AD203B41FA5}">
                      <a16:colId xmlns:a16="http://schemas.microsoft.com/office/drawing/2014/main" val="1644789875"/>
                    </a:ext>
                  </a:extLst>
                </a:gridCol>
                <a:gridCol w="1264708">
                  <a:extLst>
                    <a:ext uri="{9D8B030D-6E8A-4147-A177-3AD203B41FA5}">
                      <a16:colId xmlns:a16="http://schemas.microsoft.com/office/drawing/2014/main" val="3457836276"/>
                    </a:ext>
                  </a:extLst>
                </a:gridCol>
                <a:gridCol w="1264708">
                  <a:extLst>
                    <a:ext uri="{9D8B030D-6E8A-4147-A177-3AD203B41FA5}">
                      <a16:colId xmlns:a16="http://schemas.microsoft.com/office/drawing/2014/main" val="1916615226"/>
                    </a:ext>
                  </a:extLst>
                </a:gridCol>
              </a:tblGrid>
              <a:tr h="596928">
                <a:tc>
                  <a:txBody>
                    <a:bodyPr/>
                    <a:lstStyle/>
                    <a:p>
                      <a:pPr algn="ctr"/>
                      <a:r>
                        <a:rPr kumimoji="1" lang="en-US" altLang="ja-JP" sz="1400" dirty="0" err="1">
                          <a:latin typeface="メイリオ" panose="020B0604030504040204" pitchFamily="50" charset="-128"/>
                          <a:ea typeface="メイリオ" panose="020B0604030504040204" pitchFamily="50" charset="-128"/>
                        </a:rPr>
                        <a:t>engine_no</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en-US" altLang="ja-JP" sz="1400" dirty="0" err="1">
                          <a:latin typeface="メイリオ" panose="020B0604030504040204" pitchFamily="50" charset="-128"/>
                          <a:ea typeface="メイリオ" panose="020B0604030504040204" pitchFamily="50" charset="-128"/>
                        </a:rPr>
                        <a:t>time_in_cycles</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en-US" altLang="ja-JP" sz="1400" dirty="0">
                          <a:latin typeface="メイリオ" panose="020B0604030504040204" pitchFamily="50" charset="-128"/>
                          <a:ea typeface="メイリオ" panose="020B0604030504040204" pitchFamily="50" charset="-128"/>
                        </a:rPr>
                        <a:t>op_setting_1</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メイリオ" panose="020B0604030504040204" pitchFamily="50" charset="-128"/>
                          <a:ea typeface="メイリオ" panose="020B0604030504040204" pitchFamily="50" charset="-128"/>
                        </a:rPr>
                        <a:t>op_setting_2</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メイリオ" panose="020B0604030504040204" pitchFamily="50" charset="-128"/>
                          <a:ea typeface="メイリオ" panose="020B0604030504040204" pitchFamily="50" charset="-128"/>
                        </a:rPr>
                        <a:t>op_setting_3</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メイリオ" panose="020B0604030504040204" pitchFamily="50" charset="-128"/>
                          <a:ea typeface="メイリオ" panose="020B0604030504040204" pitchFamily="50" charset="-128"/>
                        </a:rPr>
                        <a:t>sensor_1</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ja-JP" altLang="en-US" sz="1400" dirty="0">
                          <a:latin typeface="メイリオ" panose="020B0604030504040204" pitchFamily="50" charset="-128"/>
                          <a:ea typeface="メイリオ" panose="020B0604030504040204" pitchFamily="50" charset="-128"/>
                        </a:rPr>
                        <a:t>　　</a:t>
                      </a:r>
                      <a:endParaRPr kumimoji="1" lang="en-US" altLang="ja-JP" sz="1400" dirty="0">
                        <a:latin typeface="メイリオ" panose="020B0604030504040204" pitchFamily="50" charset="-128"/>
                        <a:ea typeface="メイリオ" panose="020B0604030504040204" pitchFamily="50" charset="-128"/>
                      </a:endParaRPr>
                    </a:p>
                    <a:p>
                      <a:pPr algn="ctr"/>
                      <a:r>
                        <a:rPr kumimoji="1" lang="ja-JP" altLang="en-US" sz="1400" dirty="0">
                          <a:latin typeface="メイリオ" panose="020B0604030504040204" pitchFamily="50" charset="-128"/>
                          <a:ea typeface="メイリオ" panose="020B0604030504040204" pitchFamily="50" charset="-128"/>
                        </a:rPr>
                        <a:t>　　～</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メイリオ" panose="020B0604030504040204" pitchFamily="50" charset="-128"/>
                          <a:ea typeface="メイリオ" panose="020B0604030504040204" pitchFamily="50" charset="-128"/>
                        </a:rPr>
                        <a:t>sensor_27</a:t>
                      </a:r>
                      <a:endParaRPr kumimoji="1" lang="ja-JP" altLang="en-US" sz="14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en-US" altLang="ja-JP" sz="1200" dirty="0">
                          <a:latin typeface="メイリオ" panose="020B0604030504040204" pitchFamily="50" charset="-128"/>
                          <a:ea typeface="メイリオ" panose="020B0604030504040204" pitchFamily="50" charset="-128"/>
                        </a:rPr>
                        <a:t>RUL</a:t>
                      </a: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残存耐用時間</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2031582045"/>
                  </a:ext>
                </a:extLst>
              </a:tr>
              <a:tr h="596928">
                <a:tc>
                  <a:txBody>
                    <a:bodyPr/>
                    <a:lstStyle/>
                    <a:p>
                      <a:pPr algn="ctr"/>
                      <a:r>
                        <a:rPr kumimoji="1" lang="en-US" altLang="ja-JP" sz="1600" dirty="0">
                          <a:latin typeface="メイリオ" panose="020B0604030504040204" pitchFamily="50" charset="-128"/>
                          <a:ea typeface="メイリオ" panose="020B0604030504040204" pitchFamily="50" charset="-128"/>
                        </a:rPr>
                        <a:t>0</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1</a:t>
                      </a:r>
                    </a:p>
                  </a:txBody>
                  <a:tcPr marL="94741" marR="94741" marT="47361" marB="47361"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25.0074</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0.62</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60</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462.54</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339</a:t>
                      </a:r>
                    </a:p>
                  </a:txBody>
                  <a:tcPr marL="94741" marR="94741" marT="47361" marB="47361" anchor="ctr"/>
                </a:tc>
                <a:extLst>
                  <a:ext uri="{0D108BD9-81ED-4DB2-BD59-A6C34878D82A}">
                    <a16:rowId xmlns:a16="http://schemas.microsoft.com/office/drawing/2014/main" val="223030299"/>
                  </a:ext>
                </a:extLst>
              </a:tr>
              <a:tr h="596928">
                <a:tc>
                  <a:txBody>
                    <a:bodyPr/>
                    <a:lstStyle/>
                    <a:p>
                      <a:pPr algn="ctr"/>
                      <a:r>
                        <a:rPr kumimoji="1" lang="en-US" altLang="ja-JP" sz="1600" dirty="0">
                          <a:latin typeface="メイリオ" panose="020B0604030504040204" pitchFamily="50" charset="-128"/>
                          <a:ea typeface="メイリオ" panose="020B0604030504040204" pitchFamily="50" charset="-128"/>
                        </a:rPr>
                        <a:t>0</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2</a:t>
                      </a:r>
                    </a:p>
                  </a:txBody>
                  <a:tcPr marL="94741" marR="94741" marT="47361" marB="47361"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35.0072</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0.8413</a:t>
                      </a:r>
                    </a:p>
                  </a:txBody>
                  <a:tcPr marL="6574" marR="6574" marT="6574" marB="0" anchor="ct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100</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449.44</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338</a:t>
                      </a:r>
                    </a:p>
                  </a:txBody>
                  <a:tcPr marL="94741" marR="94741" marT="47361" marB="47361" anchor="ctr"/>
                </a:tc>
                <a:extLst>
                  <a:ext uri="{0D108BD9-81ED-4DB2-BD59-A6C34878D82A}">
                    <a16:rowId xmlns:a16="http://schemas.microsoft.com/office/drawing/2014/main" val="3506186315"/>
                  </a:ext>
                </a:extLst>
              </a:tr>
              <a:tr h="596928">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extLst>
                  <a:ext uri="{0D108BD9-81ED-4DB2-BD59-A6C34878D82A}">
                    <a16:rowId xmlns:a16="http://schemas.microsoft.com/office/drawing/2014/main" val="1449796413"/>
                  </a:ext>
                </a:extLst>
              </a:tr>
              <a:tr h="596928">
                <a:tc>
                  <a:txBody>
                    <a:bodyPr/>
                    <a:lstStyle/>
                    <a:p>
                      <a:pPr algn="ctr"/>
                      <a:r>
                        <a:rPr kumimoji="1" lang="en-US" altLang="ja-JP" sz="1600" dirty="0">
                          <a:latin typeface="メイリオ" panose="020B0604030504040204" pitchFamily="50" charset="-128"/>
                          <a:ea typeface="メイリオ" panose="020B0604030504040204" pitchFamily="50" charset="-128"/>
                        </a:rPr>
                        <a:t>0</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sym typeface="Arial"/>
                        </a:rPr>
                        <a:t>  340</a:t>
                      </a:r>
                    </a:p>
                  </a:txBody>
                  <a:tcPr marL="6574" marR="6574" marT="6574" marB="0" anchor="ct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42.0058</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0.8419</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100</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445</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0</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514309217"/>
                  </a:ext>
                </a:extLst>
              </a:tr>
              <a:tr h="596928">
                <a:tc>
                  <a:txBody>
                    <a:bodyPr/>
                    <a:lstStyle/>
                    <a:p>
                      <a:pPr algn="ctr"/>
                      <a:r>
                        <a:rPr kumimoji="1" lang="en-US" altLang="ja-JP" sz="1600" dirty="0">
                          <a:latin typeface="メイリオ" panose="020B0604030504040204" pitchFamily="50" charset="-128"/>
                          <a:ea typeface="メイリオ" panose="020B0604030504040204" pitchFamily="50" charset="-128"/>
                        </a:rPr>
                        <a:t>1</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1</a:t>
                      </a:r>
                    </a:p>
                  </a:txBody>
                  <a:tcPr marL="94741" marR="94741" marT="47361" marB="47361"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20.0046</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0.7</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100</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491.19</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321</a:t>
                      </a:r>
                    </a:p>
                  </a:txBody>
                  <a:tcPr marL="94741" marR="94741" marT="47361" marB="47361" anchor="ctr"/>
                </a:tc>
                <a:extLst>
                  <a:ext uri="{0D108BD9-81ED-4DB2-BD59-A6C34878D82A}">
                    <a16:rowId xmlns:a16="http://schemas.microsoft.com/office/drawing/2014/main" val="2931321952"/>
                  </a:ext>
                </a:extLst>
              </a:tr>
              <a:tr h="596928">
                <a:tc>
                  <a:txBody>
                    <a:bodyPr/>
                    <a:lstStyle/>
                    <a:p>
                      <a:pPr algn="ctr"/>
                      <a:r>
                        <a:rPr kumimoji="1" lang="en-US" altLang="ja-JP" sz="1600" dirty="0">
                          <a:latin typeface="メイリオ" panose="020B0604030504040204" pitchFamily="50" charset="-128"/>
                          <a:ea typeface="メイリオ" panose="020B0604030504040204" pitchFamily="50" charset="-128"/>
                        </a:rPr>
                        <a:t>1</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2</a:t>
                      </a:r>
                    </a:p>
                  </a:txBody>
                  <a:tcPr marL="94741" marR="94741" marT="47361" marB="47361" anchor="ct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0.0017</a:t>
                      </a:r>
                    </a:p>
                  </a:txBody>
                  <a:tcPr marL="6574" marR="6574" marT="6574" marB="0" anchor="ct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6574" marR="6574" marT="6574" marB="0" anchor="ctr"/>
                </a:tc>
                <a:tc>
                  <a:txBody>
                    <a:bodyPr/>
                    <a:lstStyle/>
                    <a:p>
                      <a:pPr algn="ctr"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100</a:t>
                      </a:r>
                    </a:p>
                  </a:txBody>
                  <a:tcPr marL="6574" marR="6574" marT="6574" marB="0" anchor="ct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518.67</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320</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138150994"/>
                  </a:ext>
                </a:extLst>
              </a:tr>
              <a:tr h="596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extLst>
                  <a:ext uri="{0D108BD9-81ED-4DB2-BD59-A6C34878D82A}">
                    <a16:rowId xmlns:a16="http://schemas.microsoft.com/office/drawing/2014/main" val="4075181602"/>
                  </a:ext>
                </a:extLst>
              </a:tr>
            </a:tbl>
          </a:graphicData>
        </a:graphic>
      </p:graphicFrame>
      <p:sp>
        <p:nvSpPr>
          <p:cNvPr id="7" name="楕円 6">
            <a:extLst>
              <a:ext uri="{FF2B5EF4-FFF2-40B4-BE49-F238E27FC236}">
                <a16:creationId xmlns:a16="http://schemas.microsoft.com/office/drawing/2014/main" id="{8A80B7E1-86A3-4A19-8EEE-E8F67729ADBF}"/>
              </a:ext>
            </a:extLst>
          </p:cNvPr>
          <p:cNvSpPr/>
          <p:nvPr/>
        </p:nvSpPr>
        <p:spPr>
          <a:xfrm>
            <a:off x="1581151" y="1557580"/>
            <a:ext cx="1447800" cy="562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0FE8B46-F194-40D1-9DE1-E3F32EF1E156}"/>
              </a:ext>
            </a:extLst>
          </p:cNvPr>
          <p:cNvSpPr/>
          <p:nvPr/>
        </p:nvSpPr>
        <p:spPr>
          <a:xfrm>
            <a:off x="10399008" y="1580927"/>
            <a:ext cx="1429451" cy="57118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879E3DC-504C-49D1-AFC3-0A22E8518FAD}"/>
              </a:ext>
            </a:extLst>
          </p:cNvPr>
          <p:cNvSpPr/>
          <p:nvPr/>
        </p:nvSpPr>
        <p:spPr>
          <a:xfrm>
            <a:off x="10626074" y="3981423"/>
            <a:ext cx="975320" cy="53340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C98C3CC0-A3E3-4B6A-AA41-CD887D407A89}"/>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B1BB7886-5662-4077-A30A-339B665382D4}"/>
              </a:ext>
            </a:extLst>
          </p:cNvPr>
          <p:cNvSpPr/>
          <p:nvPr/>
        </p:nvSpPr>
        <p:spPr>
          <a:xfrm>
            <a:off x="1845966" y="3981423"/>
            <a:ext cx="975320" cy="53340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F321D68-ED1E-4A91-A93B-87CA91D36E93}"/>
              </a:ext>
            </a:extLst>
          </p:cNvPr>
          <p:cNvSpPr/>
          <p:nvPr/>
        </p:nvSpPr>
        <p:spPr>
          <a:xfrm>
            <a:off x="1817391" y="2196180"/>
            <a:ext cx="975320" cy="53340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B4E73C89-FAA7-445E-8294-D49BD32050B8}"/>
              </a:ext>
            </a:extLst>
          </p:cNvPr>
          <p:cNvSpPr/>
          <p:nvPr/>
        </p:nvSpPr>
        <p:spPr>
          <a:xfrm>
            <a:off x="10704216" y="2219838"/>
            <a:ext cx="975320" cy="533400"/>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179B07FF-092E-42D6-AE31-5455AD8C513D}"/>
              </a:ext>
            </a:extLst>
          </p:cNvPr>
          <p:cNvCxnSpPr>
            <a:cxnSpLocks/>
          </p:cNvCxnSpPr>
          <p:nvPr/>
        </p:nvCxnSpPr>
        <p:spPr>
          <a:xfrm flipV="1">
            <a:off x="2943225" y="1325563"/>
            <a:ext cx="0" cy="255364"/>
          </a:xfrm>
          <a:prstGeom prst="line">
            <a:avLst/>
          </a:prstGeom>
        </p:spPr>
        <p:style>
          <a:lnRef idx="3">
            <a:schemeClr val="accent6"/>
          </a:lnRef>
          <a:fillRef idx="0">
            <a:schemeClr val="accent6"/>
          </a:fillRef>
          <a:effectRef idx="2">
            <a:schemeClr val="accent6"/>
          </a:effectRef>
          <a:fontRef idx="minor">
            <a:schemeClr val="tx1"/>
          </a:fontRef>
        </p:style>
      </p:cxnSp>
      <p:cxnSp>
        <p:nvCxnSpPr>
          <p:cNvPr id="77" name="直線コネクタ 76">
            <a:extLst>
              <a:ext uri="{FF2B5EF4-FFF2-40B4-BE49-F238E27FC236}">
                <a16:creationId xmlns:a16="http://schemas.microsoft.com/office/drawing/2014/main" id="{3A47E48B-F751-4E15-93C0-3EC2510295CA}"/>
              </a:ext>
            </a:extLst>
          </p:cNvPr>
          <p:cNvCxnSpPr>
            <a:cxnSpLocks/>
          </p:cNvCxnSpPr>
          <p:nvPr/>
        </p:nvCxnSpPr>
        <p:spPr>
          <a:xfrm flipV="1">
            <a:off x="10529358" y="1325562"/>
            <a:ext cx="0" cy="255364"/>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直線コネクタ 77">
            <a:extLst>
              <a:ext uri="{FF2B5EF4-FFF2-40B4-BE49-F238E27FC236}">
                <a16:creationId xmlns:a16="http://schemas.microsoft.com/office/drawing/2014/main" id="{D75D111E-36FE-42B2-BB67-9D6A31C56957}"/>
              </a:ext>
            </a:extLst>
          </p:cNvPr>
          <p:cNvCxnSpPr>
            <a:cxnSpLocks/>
          </p:cNvCxnSpPr>
          <p:nvPr/>
        </p:nvCxnSpPr>
        <p:spPr>
          <a:xfrm flipH="1" flipV="1">
            <a:off x="2942695" y="1320334"/>
            <a:ext cx="7586664" cy="13166"/>
          </a:xfrm>
          <a:prstGeom prst="line">
            <a:avLst/>
          </a:prstGeom>
        </p:spPr>
        <p:style>
          <a:lnRef idx="3">
            <a:schemeClr val="accent6"/>
          </a:lnRef>
          <a:fillRef idx="0">
            <a:schemeClr val="accent6"/>
          </a:fillRef>
          <a:effectRef idx="2">
            <a:schemeClr val="accent6"/>
          </a:effectRef>
          <a:fontRef idx="minor">
            <a:schemeClr val="tx1"/>
          </a:fontRef>
        </p:style>
      </p:cxnSp>
      <p:sp>
        <p:nvSpPr>
          <p:cNvPr id="81" name="四角形: 角を丸くする 80">
            <a:extLst>
              <a:ext uri="{FF2B5EF4-FFF2-40B4-BE49-F238E27FC236}">
                <a16:creationId xmlns:a16="http://schemas.microsoft.com/office/drawing/2014/main" id="{5AA3ADAE-ACDF-4145-8AD8-4EEAE02F2393}"/>
              </a:ext>
            </a:extLst>
          </p:cNvPr>
          <p:cNvSpPr/>
          <p:nvPr/>
        </p:nvSpPr>
        <p:spPr>
          <a:xfrm>
            <a:off x="6165850" y="966141"/>
            <a:ext cx="1562096" cy="3322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説明変数</a:t>
            </a:r>
            <a:endParaRPr kumimoji="1" lang="ja-JP" altLang="en-US" dirty="0"/>
          </a:p>
        </p:txBody>
      </p:sp>
      <p:cxnSp>
        <p:nvCxnSpPr>
          <p:cNvPr id="82" name="直線コネクタ 81">
            <a:extLst>
              <a:ext uri="{FF2B5EF4-FFF2-40B4-BE49-F238E27FC236}">
                <a16:creationId xmlns:a16="http://schemas.microsoft.com/office/drawing/2014/main" id="{1602489B-4FAC-4B4B-B2D4-DEBB2FAAB61D}"/>
              </a:ext>
            </a:extLst>
          </p:cNvPr>
          <p:cNvCxnSpPr>
            <a:cxnSpLocks/>
          </p:cNvCxnSpPr>
          <p:nvPr/>
        </p:nvCxnSpPr>
        <p:spPr>
          <a:xfrm flipV="1">
            <a:off x="10552642" y="1325326"/>
            <a:ext cx="0" cy="255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直線コネクタ 85">
            <a:extLst>
              <a:ext uri="{FF2B5EF4-FFF2-40B4-BE49-F238E27FC236}">
                <a16:creationId xmlns:a16="http://schemas.microsoft.com/office/drawing/2014/main" id="{AAEB5F91-B1CA-4076-BBE9-CEC605305B89}"/>
              </a:ext>
            </a:extLst>
          </p:cNvPr>
          <p:cNvCxnSpPr>
            <a:cxnSpLocks/>
          </p:cNvCxnSpPr>
          <p:nvPr/>
        </p:nvCxnSpPr>
        <p:spPr>
          <a:xfrm flipV="1">
            <a:off x="11786655" y="1325326"/>
            <a:ext cx="0" cy="255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7" name="直線コネクタ 86">
            <a:extLst>
              <a:ext uri="{FF2B5EF4-FFF2-40B4-BE49-F238E27FC236}">
                <a16:creationId xmlns:a16="http://schemas.microsoft.com/office/drawing/2014/main" id="{776E6E13-4AAB-4720-B00A-E00A2082C4E6}"/>
              </a:ext>
            </a:extLst>
          </p:cNvPr>
          <p:cNvCxnSpPr>
            <a:cxnSpLocks/>
          </p:cNvCxnSpPr>
          <p:nvPr/>
        </p:nvCxnSpPr>
        <p:spPr>
          <a:xfrm flipH="1">
            <a:off x="10552643" y="1325325"/>
            <a:ext cx="1234012" cy="8176"/>
          </a:xfrm>
          <a:prstGeom prst="line">
            <a:avLst/>
          </a:prstGeom>
        </p:spPr>
        <p:style>
          <a:lnRef idx="3">
            <a:schemeClr val="accent2"/>
          </a:lnRef>
          <a:fillRef idx="0">
            <a:schemeClr val="accent2"/>
          </a:fillRef>
          <a:effectRef idx="2">
            <a:schemeClr val="accent2"/>
          </a:effectRef>
          <a:fontRef idx="minor">
            <a:schemeClr val="tx1"/>
          </a:fontRef>
        </p:style>
      </p:cxnSp>
      <p:sp>
        <p:nvSpPr>
          <p:cNvPr id="99" name="四角形: 角を丸くする 98">
            <a:extLst>
              <a:ext uri="{FF2B5EF4-FFF2-40B4-BE49-F238E27FC236}">
                <a16:creationId xmlns:a16="http://schemas.microsoft.com/office/drawing/2014/main" id="{E9B1FB10-9BF9-496B-A0A5-BB1F24136FE2}"/>
              </a:ext>
            </a:extLst>
          </p:cNvPr>
          <p:cNvSpPr/>
          <p:nvPr/>
        </p:nvSpPr>
        <p:spPr>
          <a:xfrm>
            <a:off x="10552642" y="957410"/>
            <a:ext cx="1234009" cy="33220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目的変数</a:t>
            </a:r>
            <a:endParaRPr kumimoji="1" lang="ja-JP" altLang="en-US" dirty="0"/>
          </a:p>
        </p:txBody>
      </p:sp>
    </p:spTree>
    <p:extLst>
      <p:ext uri="{BB962C8B-B14F-4D97-AF65-F5344CB8AC3E}">
        <p14:creationId xmlns:p14="http://schemas.microsoft.com/office/powerpoint/2010/main" val="12523139"/>
      </p:ext>
    </p:extLst>
  </p:cSld>
  <p:clrMapOvr>
    <a:masterClrMapping/>
  </p:clrMapOvr>
  <mc:AlternateContent xmlns:mc="http://schemas.openxmlformats.org/markup-compatibility/2006" xmlns:p14="http://schemas.microsoft.com/office/powerpoint/2010/main">
    <mc:Choice Requires="p14">
      <p:transition spd="slow" p14:dur="2000" advTm="55108"/>
    </mc:Choice>
    <mc:Fallback xmlns="">
      <p:transition spd="slow" advTm="5510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A19E4-2F63-41E5-B1EB-7976262311E8}"/>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4.</a:t>
            </a:r>
            <a:r>
              <a:rPr kumimoji="1" lang="ja-JP" altLang="en-US" dirty="0">
                <a:latin typeface="メイリオ" panose="020B0604030504040204" pitchFamily="50" charset="-128"/>
                <a:ea typeface="メイリオ" panose="020B0604030504040204" pitchFamily="50" charset="-128"/>
              </a:rPr>
              <a:t>使用データ</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予測アウトプット</a:t>
            </a:r>
          </a:p>
        </p:txBody>
      </p:sp>
      <p:sp>
        <p:nvSpPr>
          <p:cNvPr id="3" name="テキスト プレースホルダー 2">
            <a:extLst>
              <a:ext uri="{FF2B5EF4-FFF2-40B4-BE49-F238E27FC236}">
                <a16:creationId xmlns:a16="http://schemas.microsoft.com/office/drawing/2014/main" id="{802C090D-F756-46D6-ADF4-9727132824C9}"/>
              </a:ext>
            </a:extLst>
          </p:cNvPr>
          <p:cNvSpPr>
            <a:spLocks noGrp="1"/>
          </p:cNvSpPr>
          <p:nvPr>
            <p:ph idx="1"/>
          </p:nvPr>
        </p:nvSpPr>
        <p:spPr>
          <a:xfrm>
            <a:off x="214313" y="1200149"/>
            <a:ext cx="11763375" cy="5098571"/>
          </a:xfrm>
          <a:ln>
            <a:noFill/>
          </a:ln>
        </p:spPr>
        <p:txBody>
          <a:bodyPr anchor="ctr">
            <a:normAutofit/>
          </a:bodyPr>
          <a:lstStyle/>
          <a:p>
            <a:pPr marL="0" indent="0" algn="ctr">
              <a:buNone/>
            </a:pPr>
            <a:r>
              <a:rPr kumimoji="1" lang="en-US" altLang="ja-JP" sz="3200" b="1" dirty="0">
                <a:latin typeface="メイリオ" panose="020B0604030504040204" pitchFamily="50" charset="-128"/>
                <a:ea typeface="メイリオ" panose="020B0604030504040204" pitchFamily="50" charset="-128"/>
              </a:rPr>
              <a:t>RUL(</a:t>
            </a:r>
            <a:r>
              <a:rPr kumimoji="1" lang="ja-JP" altLang="en-US" sz="3200" b="1" dirty="0">
                <a:latin typeface="メイリオ" panose="020B0604030504040204" pitchFamily="50" charset="-128"/>
                <a:ea typeface="メイリオ" panose="020B0604030504040204" pitchFamily="50" charset="-128"/>
              </a:rPr>
              <a:t>残存耐用時間</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が残り</a:t>
            </a:r>
            <a:r>
              <a:rPr kumimoji="1" lang="en-US" altLang="ja-JP" sz="3200" b="1" dirty="0">
                <a:latin typeface="メイリオ" panose="020B0604030504040204" pitchFamily="50" charset="-128"/>
                <a:ea typeface="メイリオ" panose="020B0604030504040204" pitchFamily="50" charset="-128"/>
              </a:rPr>
              <a:t>100cycles</a:t>
            </a:r>
            <a:r>
              <a:rPr kumimoji="1" lang="ja-JP" altLang="en-US" sz="3200" b="1" dirty="0">
                <a:latin typeface="メイリオ" panose="020B0604030504040204" pitchFamily="50" charset="-128"/>
                <a:ea typeface="メイリオ" panose="020B0604030504040204" pitchFamily="50" charset="-128"/>
              </a:rPr>
              <a:t>かどうかを予測する</a:t>
            </a:r>
            <a:endParaRPr kumimoji="1" lang="en-US" altLang="ja-JP" sz="3200" b="1" dirty="0">
              <a:latin typeface="メイリオ" panose="020B0604030504040204" pitchFamily="50" charset="-128"/>
              <a:ea typeface="メイリオ" panose="020B0604030504040204" pitchFamily="50" charset="-128"/>
            </a:endParaRPr>
          </a:p>
          <a:p>
            <a:pPr marL="0" indent="0" algn="ctr">
              <a:buNone/>
            </a:pPr>
            <a:r>
              <a:rPr lang="en-US" altLang="ja-JP" sz="3200" b="1" dirty="0">
                <a:latin typeface="メイリオ" panose="020B0604030504040204" pitchFamily="50" charset="-128"/>
                <a:ea typeface="メイリオ" panose="020B0604030504040204" pitchFamily="50" charset="-128"/>
              </a:rPr>
              <a:t>RUL</a:t>
            </a:r>
            <a:r>
              <a:rPr lang="ja-JP" altLang="en-US" sz="3200" b="1" dirty="0">
                <a:latin typeface="メイリオ" panose="020B0604030504040204" pitchFamily="50" charset="-128"/>
                <a:ea typeface="メイリオ" panose="020B0604030504040204" pitchFamily="50" charset="-128"/>
              </a:rPr>
              <a:t>≦</a:t>
            </a:r>
            <a:r>
              <a:rPr lang="en-US" altLang="ja-JP" sz="3200" b="1" dirty="0">
                <a:latin typeface="メイリオ" panose="020B0604030504040204" pitchFamily="50" charset="-128"/>
                <a:ea typeface="メイリオ" panose="020B0604030504040204" pitchFamily="50" charset="-128"/>
              </a:rPr>
              <a:t>100</a:t>
            </a:r>
            <a:r>
              <a:rPr lang="ja-JP" altLang="en-US" sz="3200" b="1" dirty="0">
                <a:latin typeface="メイリオ" panose="020B0604030504040204" pitchFamily="50" charset="-128"/>
                <a:ea typeface="メイリオ" panose="020B0604030504040204" pitchFamily="50" charset="-128"/>
              </a:rPr>
              <a:t>→</a:t>
            </a:r>
            <a:r>
              <a:rPr lang="en-US" altLang="ja-JP" sz="3200" b="1" dirty="0">
                <a:latin typeface="メイリオ" panose="020B0604030504040204" pitchFamily="50" charset="-128"/>
                <a:ea typeface="メイリオ" panose="020B0604030504040204" pitchFamily="50" charset="-128"/>
              </a:rPr>
              <a:t>1</a:t>
            </a:r>
          </a:p>
          <a:p>
            <a:pPr marL="0" indent="0" algn="ctr">
              <a:buNone/>
            </a:pPr>
            <a:r>
              <a:rPr lang="en-US" altLang="ja-JP" sz="3200" b="1" dirty="0">
                <a:latin typeface="メイリオ" panose="020B0604030504040204" pitchFamily="50" charset="-128"/>
                <a:ea typeface="メイリオ" panose="020B0604030504040204" pitchFamily="50" charset="-128"/>
              </a:rPr>
              <a:t>RUL&gt;100</a:t>
            </a:r>
            <a:r>
              <a:rPr lang="ja-JP" altLang="en-US" sz="3200" b="1" dirty="0">
                <a:latin typeface="メイリオ" panose="020B0604030504040204" pitchFamily="50" charset="-128"/>
                <a:ea typeface="メイリオ" panose="020B0604030504040204" pitchFamily="50" charset="-128"/>
              </a:rPr>
              <a:t>→</a:t>
            </a:r>
            <a:r>
              <a:rPr lang="en-US" altLang="ja-JP" sz="3200" b="1" dirty="0">
                <a:latin typeface="メイリオ" panose="020B0604030504040204" pitchFamily="50" charset="-128"/>
                <a:ea typeface="メイリオ" panose="020B0604030504040204" pitchFamily="50" charset="-128"/>
              </a:rPr>
              <a:t>0</a:t>
            </a:r>
            <a:endParaRPr kumimoji="1" lang="en-US" altLang="ja-JP" sz="3200" b="1" dirty="0">
              <a:latin typeface="メイリオ" panose="020B0604030504040204" pitchFamily="50" charset="-128"/>
              <a:ea typeface="メイリオ" panose="020B0604030504040204" pitchFamily="50" charset="-128"/>
            </a:endParaRPr>
          </a:p>
          <a:p>
            <a:pPr marL="0" indent="0">
              <a:buNone/>
            </a:pPr>
            <a:endParaRPr kumimoji="1" lang="en-US" altLang="ja-JP" sz="200" dirty="0">
              <a:latin typeface="メイリオ" panose="020B0604030504040204" pitchFamily="50" charset="-128"/>
              <a:ea typeface="メイリオ" panose="020B0604030504040204" pitchFamily="50" charset="-128"/>
            </a:endParaRPr>
          </a:p>
          <a:p>
            <a:pPr marL="0" indent="0" algn="ctr">
              <a:buNone/>
            </a:pPr>
            <a:r>
              <a:rPr kumimoji="1" lang="ja-JP" altLang="en-US" sz="3200" b="1" dirty="0">
                <a:latin typeface="メイリオ" panose="020B0604030504040204" pitchFamily="50" charset="-128"/>
                <a:ea typeface="メイリオ" panose="020B0604030504040204" pitchFamily="50" charset="-128"/>
              </a:rPr>
              <a:t>分類問題になるので、</a:t>
            </a:r>
            <a:r>
              <a:rPr kumimoji="1" lang="en-US" altLang="ja-JP" sz="3200" b="1" dirty="0">
                <a:solidFill>
                  <a:srgbClr val="FF0000"/>
                </a:solidFill>
                <a:latin typeface="メイリオ" panose="020B0604030504040204" pitchFamily="50" charset="-128"/>
                <a:ea typeface="メイリオ" panose="020B0604030504040204" pitchFamily="50" charset="-128"/>
              </a:rPr>
              <a:t>F1</a:t>
            </a:r>
            <a:r>
              <a:rPr kumimoji="1" lang="ja-JP" altLang="en-US" sz="3200" b="1" dirty="0">
                <a:solidFill>
                  <a:srgbClr val="FF0000"/>
                </a:solidFill>
                <a:latin typeface="メイリオ" panose="020B0604030504040204" pitchFamily="50" charset="-128"/>
                <a:ea typeface="メイリオ" panose="020B0604030504040204" pitchFamily="50" charset="-128"/>
              </a:rPr>
              <a:t>値</a:t>
            </a:r>
            <a:r>
              <a:rPr kumimoji="1" lang="ja-JP" altLang="en-US" sz="3200" b="1" dirty="0">
                <a:latin typeface="メイリオ" panose="020B0604030504040204" pitchFamily="50" charset="-128"/>
                <a:ea typeface="メイリオ" panose="020B0604030504040204" pitchFamily="50" charset="-128"/>
              </a:rPr>
              <a:t>を評価指標とする</a:t>
            </a:r>
            <a:endParaRPr kumimoji="1" lang="en-US" altLang="ja-JP" sz="3200" b="1" dirty="0">
              <a:latin typeface="メイリオ" panose="020B0604030504040204" pitchFamily="50" charset="-128"/>
              <a:ea typeface="メイリオ" panose="020B0604030504040204" pitchFamily="50" charset="-128"/>
            </a:endParaRPr>
          </a:p>
          <a:p>
            <a:pPr marL="0" indent="0" algn="ctr">
              <a:buNone/>
            </a:pPr>
            <a:endParaRPr kumimoji="1" lang="en-US" altLang="ja-JP" sz="3200" b="1" dirty="0">
              <a:latin typeface="メイリオ" panose="020B0604030504040204" pitchFamily="50" charset="-128"/>
              <a:ea typeface="メイリオ" panose="020B0604030504040204" pitchFamily="50" charset="-128"/>
            </a:endParaRPr>
          </a:p>
          <a:p>
            <a:pPr marL="0" indent="0" algn="ctr">
              <a:buNone/>
            </a:pPr>
            <a:r>
              <a:rPr kumimoji="1" lang="en-US" altLang="ja-JP" sz="2400" dirty="0">
                <a:latin typeface="メイリオ" panose="020B0604030504040204" pitchFamily="50" charset="-128"/>
                <a:ea typeface="メイリオ" panose="020B0604030504040204" pitchFamily="50" charset="-128"/>
              </a:rPr>
              <a:t>F1</a:t>
            </a:r>
            <a:r>
              <a:rPr kumimoji="1" lang="ja-JP" altLang="en-US" sz="2400" dirty="0">
                <a:latin typeface="メイリオ" panose="020B0604030504040204" pitchFamily="50" charset="-128"/>
                <a:ea typeface="メイリオ" panose="020B0604030504040204" pitchFamily="50" charset="-128"/>
              </a:rPr>
              <a:t>値の選定理由</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en-US" altLang="ja-JP" sz="2400" dirty="0">
                <a:latin typeface="メイリオ" panose="020B0604030504040204" pitchFamily="50" charset="-128"/>
                <a:ea typeface="メイリオ" panose="020B0604030504040204" pitchFamily="50" charset="-128"/>
              </a:rPr>
              <a:t>100cycles</a:t>
            </a:r>
            <a:r>
              <a:rPr kumimoji="1" lang="ja-JP" altLang="en-US" sz="2400" dirty="0">
                <a:latin typeface="メイリオ" panose="020B0604030504040204" pitchFamily="50" charset="-128"/>
                <a:ea typeface="メイリオ" panose="020B0604030504040204" pitchFamily="50" charset="-128"/>
              </a:rPr>
              <a:t>かどうかを予測する→故障するかどうかの厳密な予測ではない</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en-US" altLang="ja-JP" sz="2400" dirty="0">
                <a:latin typeface="メイリオ" panose="020B0604030504040204" pitchFamily="50" charset="-128"/>
                <a:ea typeface="メイリオ" panose="020B0604030504040204" pitchFamily="50" charset="-128"/>
              </a:rPr>
              <a:t>100cycles</a:t>
            </a:r>
            <a:r>
              <a:rPr kumimoji="1" lang="ja-JP" altLang="en-US" sz="2400" dirty="0">
                <a:latin typeface="メイリオ" panose="020B0604030504040204" pitchFamily="50" charset="-128"/>
                <a:ea typeface="メイリオ" panose="020B0604030504040204" pitchFamily="50" charset="-128"/>
              </a:rPr>
              <a:t>で正しい予測ができなくとも、</a:t>
            </a:r>
            <a:r>
              <a:rPr kumimoji="1" lang="en-US" altLang="ja-JP" sz="2400" dirty="0">
                <a:latin typeface="メイリオ" panose="020B0604030504040204" pitchFamily="50" charset="-128"/>
                <a:ea typeface="メイリオ" panose="020B0604030504040204" pitchFamily="50" charset="-128"/>
              </a:rPr>
              <a:t>90,80cycles</a:t>
            </a:r>
            <a:r>
              <a:rPr lang="ja-JP" altLang="en-US" sz="2400" dirty="0">
                <a:latin typeface="メイリオ" panose="020B0604030504040204" pitchFamily="50" charset="-128"/>
                <a:ea typeface="メイリオ" panose="020B0604030504040204" pitchFamily="50" charset="-128"/>
              </a:rPr>
              <a:t>時点で正しい</a:t>
            </a:r>
            <a:r>
              <a:rPr kumimoji="1" lang="ja-JP" altLang="en-US" sz="2400" dirty="0">
                <a:latin typeface="メイリオ" panose="020B0604030504040204" pitchFamily="50" charset="-128"/>
                <a:ea typeface="メイリオ" panose="020B0604030504040204" pitchFamily="50" charset="-128"/>
              </a:rPr>
              <a:t>予測ができれば</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意味はあると考えられる→バランスを重視して、</a:t>
            </a:r>
            <a:r>
              <a:rPr kumimoji="1" lang="en-US" altLang="ja-JP" sz="2400" dirty="0">
                <a:latin typeface="メイリオ" panose="020B0604030504040204" pitchFamily="50" charset="-128"/>
                <a:ea typeface="メイリオ" panose="020B0604030504040204" pitchFamily="50" charset="-128"/>
              </a:rPr>
              <a:t>F1</a:t>
            </a:r>
            <a:r>
              <a:rPr kumimoji="1" lang="ja-JP" altLang="en-US" sz="2400" dirty="0">
                <a:latin typeface="メイリオ" panose="020B0604030504040204" pitchFamily="50" charset="-128"/>
                <a:ea typeface="メイリオ" panose="020B0604030504040204" pitchFamily="50" charset="-128"/>
              </a:rPr>
              <a:t>値を評価指標とする</a:t>
            </a:r>
          </a:p>
        </p:txBody>
      </p:sp>
      <p:sp>
        <p:nvSpPr>
          <p:cNvPr id="4" name="スライド番号プレースホルダー 3">
            <a:extLst>
              <a:ext uri="{FF2B5EF4-FFF2-40B4-BE49-F238E27FC236}">
                <a16:creationId xmlns:a16="http://schemas.microsoft.com/office/drawing/2014/main" id="{EE79775D-BF0B-4A74-87ED-99A02474F453}"/>
              </a:ext>
            </a:extLst>
          </p:cNvPr>
          <p:cNvSpPr>
            <a:spLocks noGrp="1"/>
          </p:cNvSpPr>
          <p:nvPr>
            <p:ph type="sldNum" sz="quarter" idx="12"/>
          </p:nvPr>
        </p:nvSpPr>
        <p:spPr/>
        <p:txBody>
          <a:bodyPr/>
          <a:lstStyle/>
          <a:p>
            <a:fld id="{00000000-1234-1234-1234-123412341234}" type="slidenum">
              <a:rPr lang="en-US" altLang="ja" smtClean="0"/>
              <a:pPr/>
              <a:t>19</a:t>
            </a:fld>
            <a:endParaRPr lang="ja" altLang="en-US"/>
          </a:p>
        </p:txBody>
      </p:sp>
      <p:cxnSp>
        <p:nvCxnSpPr>
          <p:cNvPr id="5" name="直線コネクタ 4">
            <a:extLst>
              <a:ext uri="{FF2B5EF4-FFF2-40B4-BE49-F238E27FC236}">
                <a16:creationId xmlns:a16="http://schemas.microsoft.com/office/drawing/2014/main" id="{8334FD59-C9C4-4E06-8BAF-7123EEE8645B}"/>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48572"/>
      </p:ext>
    </p:extLst>
  </p:cSld>
  <p:clrMapOvr>
    <a:masterClrMapping/>
  </p:clrMapOvr>
  <mc:AlternateContent xmlns:mc="http://schemas.openxmlformats.org/markup-compatibility/2006" xmlns:p14="http://schemas.microsoft.com/office/powerpoint/2010/main">
    <mc:Choice Requires="p14">
      <p:transition spd="slow" p14:dur="2000" advTm="804"/>
    </mc:Choice>
    <mc:Fallback xmlns="">
      <p:transition spd="slow" advTm="8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6459E-A494-4E57-A13C-E1577C4BD149}"/>
              </a:ext>
            </a:extLst>
          </p:cNvPr>
          <p:cNvSpPr>
            <a:spLocks noGrp="1"/>
          </p:cNvSpPr>
          <p:nvPr>
            <p:ph type="title"/>
          </p:nvPr>
        </p:nvSpPr>
        <p:spPr>
          <a:xfrm>
            <a:off x="838200" y="0"/>
            <a:ext cx="10515600" cy="1325563"/>
          </a:xfrm>
        </p:spPr>
        <p:txBody>
          <a:bodyPr/>
          <a:lstStyle/>
          <a:p>
            <a:r>
              <a:rPr kumimoji="1" lang="ja-JP" altLang="en-US" dirty="0">
                <a:latin typeface="メイリオ" panose="020B0604030504040204" pitchFamily="50" charset="-128"/>
                <a:ea typeface="メイリオ" panose="020B0604030504040204" pitchFamily="50" charset="-128"/>
              </a:rPr>
              <a:t>目次</a:t>
            </a:r>
          </a:p>
        </p:txBody>
      </p:sp>
      <p:sp>
        <p:nvSpPr>
          <p:cNvPr id="3" name="テキスト プレースホルダー 2">
            <a:extLst>
              <a:ext uri="{FF2B5EF4-FFF2-40B4-BE49-F238E27FC236}">
                <a16:creationId xmlns:a16="http://schemas.microsoft.com/office/drawing/2014/main" id="{17318BB3-9A04-45E0-8556-8D951715FDE0}"/>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kumimoji="1" lang="en-US" altLang="ja-JP" sz="3600" dirty="0">
                <a:latin typeface="メイリオ" panose="020B0604030504040204" pitchFamily="50" charset="-128"/>
                <a:ea typeface="メイリオ" panose="020B0604030504040204" pitchFamily="50" charset="-128"/>
              </a:rPr>
              <a:t>1.</a:t>
            </a:r>
            <a:r>
              <a:rPr kumimoji="1" lang="ja-JP" altLang="en-US" sz="3600" dirty="0">
                <a:latin typeface="メイリオ" panose="020B0604030504040204" pitchFamily="50" charset="-128"/>
                <a:ea typeface="メイリオ" panose="020B0604030504040204" pitchFamily="50" charset="-128"/>
              </a:rPr>
              <a:t>自己紹介</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課題設定</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改善方法</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4.</a:t>
            </a:r>
            <a:r>
              <a:rPr kumimoji="1" lang="ja-JP" altLang="en-US" sz="3600" dirty="0">
                <a:latin typeface="メイリオ" panose="020B0604030504040204" pitchFamily="50" charset="-128"/>
                <a:ea typeface="メイリオ" panose="020B0604030504040204" pitchFamily="50" charset="-128"/>
              </a:rPr>
              <a:t>使用データ</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5.</a:t>
            </a:r>
            <a:r>
              <a:rPr kumimoji="1" lang="ja-JP" altLang="en-US" sz="3600" dirty="0">
                <a:latin typeface="メイリオ" panose="020B0604030504040204" pitchFamily="50" charset="-128"/>
                <a:ea typeface="メイリオ" panose="020B0604030504040204" pitchFamily="50" charset="-128"/>
              </a:rPr>
              <a:t>分析</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6.</a:t>
            </a:r>
            <a:r>
              <a:rPr kumimoji="1" lang="ja-JP" altLang="en-US" sz="3600" dirty="0">
                <a:latin typeface="メイリオ" panose="020B0604030504040204" pitchFamily="50" charset="-128"/>
                <a:ea typeface="メイリオ" panose="020B0604030504040204" pitchFamily="50" charset="-128"/>
              </a:rPr>
              <a:t>分析結果の可視化</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7.</a:t>
            </a:r>
            <a:r>
              <a:rPr kumimoji="1" lang="ja-JP" altLang="en-US" sz="3600" dirty="0">
                <a:latin typeface="メイリオ" panose="020B0604030504040204" pitchFamily="50" charset="-128"/>
                <a:ea typeface="メイリオ" panose="020B0604030504040204" pitchFamily="50" charset="-128"/>
              </a:rPr>
              <a:t>実務への適用</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en-US" altLang="ja-JP" sz="3600" dirty="0">
                <a:latin typeface="メイリオ" panose="020B0604030504040204" pitchFamily="50" charset="-128"/>
                <a:ea typeface="メイリオ" panose="020B0604030504040204" pitchFamily="50" charset="-128"/>
              </a:rPr>
              <a:t>8.</a:t>
            </a:r>
            <a:r>
              <a:rPr kumimoji="1" lang="ja-JP" altLang="en-US" sz="3600" dirty="0">
                <a:latin typeface="メイリオ" panose="020B0604030504040204" pitchFamily="50" charset="-128"/>
                <a:ea typeface="メイリオ" panose="020B0604030504040204" pitchFamily="50" charset="-128"/>
              </a:rPr>
              <a:t>感想、今後の課題</a:t>
            </a:r>
          </a:p>
        </p:txBody>
      </p:sp>
      <p:sp>
        <p:nvSpPr>
          <p:cNvPr id="4" name="スライド番号プレースホルダー 3">
            <a:extLst>
              <a:ext uri="{FF2B5EF4-FFF2-40B4-BE49-F238E27FC236}">
                <a16:creationId xmlns:a16="http://schemas.microsoft.com/office/drawing/2014/main" id="{4E1B1DCC-9276-40E0-90F3-6EDCE19D05E5}"/>
              </a:ext>
            </a:extLst>
          </p:cNvPr>
          <p:cNvSpPr>
            <a:spLocks noGrp="1"/>
          </p:cNvSpPr>
          <p:nvPr>
            <p:ph type="sldNum" sz="quarter" idx="12"/>
          </p:nvPr>
        </p:nvSpPr>
        <p:spPr/>
        <p:txBody>
          <a:bodyPr/>
          <a:lstStyle/>
          <a:p>
            <a:fld id="{00000000-1234-1234-1234-123412341234}" type="slidenum">
              <a:rPr lang="en-US" altLang="ja" smtClean="0"/>
              <a:pPr/>
              <a:t>2</a:t>
            </a:fld>
            <a:endParaRPr lang="ja" altLang="en-US"/>
          </a:p>
        </p:txBody>
      </p:sp>
      <p:cxnSp>
        <p:nvCxnSpPr>
          <p:cNvPr id="11" name="直線コネクタ 10">
            <a:extLst>
              <a:ext uri="{FF2B5EF4-FFF2-40B4-BE49-F238E27FC236}">
                <a16:creationId xmlns:a16="http://schemas.microsoft.com/office/drawing/2014/main" id="{8411870F-F9B3-4F4E-B742-7B63B60F5B2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730680"/>
      </p:ext>
    </p:extLst>
  </p:cSld>
  <p:clrMapOvr>
    <a:masterClrMapping/>
  </p:clrMapOvr>
  <mc:AlternateContent xmlns:mc="http://schemas.openxmlformats.org/markup-compatibility/2006" xmlns:p14="http://schemas.microsoft.com/office/powerpoint/2010/main">
    <mc:Choice Requires="p14">
      <p:transition spd="slow" p14:dur="2000" advTm="1401"/>
    </mc:Choice>
    <mc:Fallback xmlns="">
      <p:transition spd="slow" advTm="14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07664-330F-4504-9056-0F9478ECE0D4}"/>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初期仮設</a:t>
            </a:r>
          </a:p>
        </p:txBody>
      </p:sp>
      <p:sp>
        <p:nvSpPr>
          <p:cNvPr id="4" name="スライド番号プレースホルダー 3">
            <a:extLst>
              <a:ext uri="{FF2B5EF4-FFF2-40B4-BE49-F238E27FC236}">
                <a16:creationId xmlns:a16="http://schemas.microsoft.com/office/drawing/2014/main" id="{A09267DC-6999-43E9-AC29-EE6300D47F3D}"/>
              </a:ext>
            </a:extLst>
          </p:cNvPr>
          <p:cNvSpPr>
            <a:spLocks noGrp="1"/>
          </p:cNvSpPr>
          <p:nvPr>
            <p:ph type="sldNum" sz="quarter" idx="12"/>
          </p:nvPr>
        </p:nvSpPr>
        <p:spPr/>
        <p:txBody>
          <a:bodyPr/>
          <a:lstStyle/>
          <a:p>
            <a:fld id="{00000000-1234-1234-1234-123412341234}" type="slidenum">
              <a:rPr lang="en-US" altLang="ja" smtClean="0"/>
              <a:pPr/>
              <a:t>20</a:t>
            </a:fld>
            <a:endParaRPr lang="ja" altLang="en-US"/>
          </a:p>
        </p:txBody>
      </p:sp>
      <p:sp>
        <p:nvSpPr>
          <p:cNvPr id="7" name="テキスト ボックス 6">
            <a:extLst>
              <a:ext uri="{FF2B5EF4-FFF2-40B4-BE49-F238E27FC236}">
                <a16:creationId xmlns:a16="http://schemas.microsoft.com/office/drawing/2014/main" id="{42F17A37-A85A-41B7-8DC2-A896B5ED4C30}"/>
              </a:ext>
            </a:extLst>
          </p:cNvPr>
          <p:cNvSpPr txBox="1"/>
          <p:nvPr/>
        </p:nvSpPr>
        <p:spPr>
          <a:xfrm>
            <a:off x="1667764" y="1685928"/>
            <a:ext cx="8793600" cy="461665"/>
          </a:xfrm>
          <a:prstGeom prst="rect">
            <a:avLst/>
          </a:prstGeom>
          <a:noFill/>
        </p:spPr>
        <p:txBody>
          <a:bodyPr wrap="square" rtlCol="0">
            <a:spAutoFit/>
          </a:bodyPr>
          <a:lstStyle/>
          <a:p>
            <a:r>
              <a:rPr kumimoji="1" lang="ja-JP" altLang="en-US" sz="2400" dirty="0">
                <a:solidFill>
                  <a:schemeClr val="tx1"/>
                </a:solidFill>
              </a:rPr>
              <a:t>　　　　　　　　　　　　</a:t>
            </a:r>
            <a:endParaRPr kumimoji="1" lang="ja-JP" altLang="en-US" sz="1600" dirty="0"/>
          </a:p>
        </p:txBody>
      </p:sp>
      <p:sp>
        <p:nvSpPr>
          <p:cNvPr id="10" name="テキスト ボックス 9">
            <a:extLst>
              <a:ext uri="{FF2B5EF4-FFF2-40B4-BE49-F238E27FC236}">
                <a16:creationId xmlns:a16="http://schemas.microsoft.com/office/drawing/2014/main" id="{BDCDC75C-B325-42D9-9DDB-4641DF3C526C}"/>
              </a:ext>
            </a:extLst>
          </p:cNvPr>
          <p:cNvSpPr txBox="1"/>
          <p:nvPr/>
        </p:nvSpPr>
        <p:spPr>
          <a:xfrm>
            <a:off x="1740170" y="3684880"/>
            <a:ext cx="8362951" cy="707886"/>
          </a:xfrm>
          <a:prstGeom prst="rect">
            <a:avLst/>
          </a:prstGeom>
          <a:noFill/>
        </p:spPr>
        <p:txBody>
          <a:bodyPr wrap="square" rtlCol="0">
            <a:spAutoFit/>
          </a:bodyPr>
          <a:lstStyle/>
          <a:p>
            <a:r>
              <a:rPr kumimoji="1" lang="ja-JP" altLang="en-US" sz="2000" dirty="0">
                <a:solidFill>
                  <a:srgbClr val="FF0000"/>
                </a:solidFill>
              </a:rPr>
              <a:t>　　</a:t>
            </a:r>
            <a:r>
              <a:rPr kumimoji="1" lang="ja-JP" altLang="en-US" sz="2000" dirty="0">
                <a:solidFill>
                  <a:schemeClr val="tx1"/>
                </a:solidFill>
              </a:rPr>
              <a:t>　　　　　　　　　</a:t>
            </a:r>
            <a:r>
              <a:rPr kumimoji="1" lang="ja-JP" altLang="en-US" sz="2400" dirty="0">
                <a:solidFill>
                  <a:schemeClr val="tx1"/>
                </a:solidFill>
              </a:rPr>
              <a:t>　　　</a:t>
            </a:r>
            <a:endParaRPr kumimoji="1" lang="ja-JP" altLang="en-US" sz="2400" dirty="0">
              <a:solidFill>
                <a:schemeClr val="tx1"/>
              </a:solidFill>
              <a:latin typeface="メイリオ" panose="020B0604030504040204" pitchFamily="50" charset="-128"/>
              <a:ea typeface="メイリオ" panose="020B0604030504040204" pitchFamily="50" charset="-128"/>
            </a:endParaRPr>
          </a:p>
          <a:p>
            <a:endParaRPr kumimoji="1" lang="ja-JP" altLang="en-US" sz="1600" dirty="0">
              <a:solidFill>
                <a:schemeClr val="tx1"/>
              </a:solidFill>
            </a:endParaRPr>
          </a:p>
        </p:txBody>
      </p:sp>
      <p:cxnSp>
        <p:nvCxnSpPr>
          <p:cNvPr id="6" name="直線コネクタ 5">
            <a:extLst>
              <a:ext uri="{FF2B5EF4-FFF2-40B4-BE49-F238E27FC236}">
                <a16:creationId xmlns:a16="http://schemas.microsoft.com/office/drawing/2014/main" id="{40E94FF0-4F1D-4ED8-8B74-DE1D2E0C1BA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6A63DE65-A41D-4FEF-9F79-CD4415B60DB9}"/>
              </a:ext>
            </a:extLst>
          </p:cNvPr>
          <p:cNvSpPr/>
          <p:nvPr/>
        </p:nvSpPr>
        <p:spPr>
          <a:xfrm>
            <a:off x="1311351" y="1175532"/>
            <a:ext cx="9569298" cy="23336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1</a:t>
            </a:r>
            <a:r>
              <a:rPr lang="ja-JP" altLang="en-US" sz="2400" dirty="0">
                <a:solidFill>
                  <a:schemeClr val="tx1"/>
                </a:solidFill>
                <a:latin typeface="メイリオ" panose="020B0604030504040204" pitchFamily="50" charset="-128"/>
                <a:ea typeface="メイリオ" panose="020B0604030504040204" pitchFamily="50" charset="-128"/>
              </a:rPr>
              <a:t>　　　</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en-US" altLang="ja-JP" sz="2400" dirty="0">
                <a:solidFill>
                  <a:schemeClr val="tx1"/>
                </a:solidFill>
                <a:latin typeface="メイリオ" panose="020B0604030504040204" pitchFamily="50" charset="-128"/>
                <a:ea typeface="メイリオ" panose="020B0604030504040204" pitchFamily="50" charset="-128"/>
              </a:rPr>
              <a:t>train</a:t>
            </a:r>
            <a:r>
              <a:rPr lang="ja-JP" altLang="en-US" sz="2400" dirty="0">
                <a:solidFill>
                  <a:schemeClr val="tx1"/>
                </a:solidFill>
                <a:latin typeface="メイリオ" panose="020B0604030504040204" pitchFamily="50" charset="-128"/>
                <a:ea typeface="メイリオ" panose="020B0604030504040204" pitchFamily="50" charset="-128"/>
              </a:rPr>
              <a:t>データ、</a:t>
            </a:r>
            <a:r>
              <a:rPr lang="en-US" altLang="ja-JP" sz="2400" dirty="0">
                <a:solidFill>
                  <a:schemeClr val="tx1"/>
                </a:solidFill>
                <a:latin typeface="メイリオ" panose="020B0604030504040204" pitchFamily="50" charset="-128"/>
                <a:ea typeface="メイリオ" panose="020B0604030504040204" pitchFamily="50" charset="-128"/>
              </a:rPr>
              <a:t>test</a:t>
            </a:r>
            <a:r>
              <a:rPr lang="ja-JP" altLang="en-US" sz="2400" dirty="0">
                <a:solidFill>
                  <a:schemeClr val="tx1"/>
                </a:solidFill>
                <a:latin typeface="メイリオ" panose="020B0604030504040204" pitchFamily="50" charset="-128"/>
                <a:ea typeface="メイリオ" panose="020B0604030504040204" pitchFamily="50" charset="-128"/>
              </a:rPr>
              <a:t>データともに</a:t>
            </a:r>
            <a:r>
              <a:rPr lang="en-US" altLang="ja-JP" sz="2400" dirty="0">
                <a:solidFill>
                  <a:schemeClr val="tx1"/>
                </a:solidFill>
                <a:latin typeface="メイリオ" panose="020B0604030504040204" pitchFamily="50" charset="-128"/>
                <a:ea typeface="メイリオ" panose="020B0604030504040204" pitchFamily="50" charset="-128"/>
              </a:rPr>
              <a:t>engine</a:t>
            </a:r>
            <a:r>
              <a:rPr lang="ja-JP" altLang="en-US" sz="2400" dirty="0">
                <a:solidFill>
                  <a:schemeClr val="tx1"/>
                </a:solidFill>
                <a:latin typeface="メイリオ" panose="020B0604030504040204" pitchFamily="50" charset="-128"/>
                <a:ea typeface="メイリオ" panose="020B0604030504040204" pitchFamily="50" charset="-128"/>
              </a:rPr>
              <a:t>が約</a:t>
            </a:r>
            <a:r>
              <a:rPr lang="en-US" altLang="ja-JP" sz="2400" dirty="0">
                <a:solidFill>
                  <a:schemeClr val="tx1"/>
                </a:solidFill>
                <a:latin typeface="メイリオ" panose="020B0604030504040204" pitchFamily="50" charset="-128"/>
                <a:ea typeface="メイリオ" panose="020B0604030504040204" pitchFamily="50" charset="-128"/>
              </a:rPr>
              <a:t>700</a:t>
            </a:r>
            <a:r>
              <a:rPr lang="ja-JP" altLang="en-US" sz="2400" dirty="0">
                <a:solidFill>
                  <a:schemeClr val="tx1"/>
                </a:solidFill>
                <a:latin typeface="メイリオ" panose="020B0604030504040204" pitchFamily="50" charset="-128"/>
                <a:ea typeface="メイリオ" panose="020B0604030504040204" pitchFamily="50" charset="-128"/>
              </a:rPr>
              <a:t>個のデータ</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→製品の種類、もしくは使用方法などが異なっている可能性がある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→データの傾向を可視化して確認 クラスタリングで分類する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endParaRPr kumimoji="1" lang="ja-JP" altLang="en-US" dirty="0"/>
          </a:p>
        </p:txBody>
      </p:sp>
      <p:sp>
        <p:nvSpPr>
          <p:cNvPr id="9" name="四角形: 角を丸くする 8">
            <a:extLst>
              <a:ext uri="{FF2B5EF4-FFF2-40B4-BE49-F238E27FC236}">
                <a16:creationId xmlns:a16="http://schemas.microsoft.com/office/drawing/2014/main" id="{B035F8E7-94AB-4395-B616-12FCCFB6D477}"/>
              </a:ext>
            </a:extLst>
          </p:cNvPr>
          <p:cNvSpPr/>
          <p:nvPr/>
        </p:nvSpPr>
        <p:spPr>
          <a:xfrm>
            <a:off x="1311600" y="3995213"/>
            <a:ext cx="9568800" cy="24868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2</a:t>
            </a:r>
          </a:p>
          <a:p>
            <a:r>
              <a:rPr lang="ja-JP" altLang="en-US" sz="2400" dirty="0">
                <a:solidFill>
                  <a:schemeClr val="tx1"/>
                </a:solidFill>
                <a:latin typeface="メイリオ" panose="020B0604030504040204" pitchFamily="50" charset="-128"/>
                <a:ea typeface="メイリオ" panose="020B0604030504040204" pitchFamily="50" charset="-128"/>
              </a:rPr>
              <a:t>時系列データになるので、線形性が小さい</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→ヒートマップを作成して相関を調べる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→相関が小さければランダムフォレストを使用する</a:t>
            </a:r>
            <a:endParaRPr lang="en-US" altLang="ja-JP" sz="2400" dirty="0">
              <a:solidFill>
                <a:schemeClr val="tx1"/>
              </a:solidFill>
              <a:latin typeface="メイリオ" panose="020B0604030504040204" pitchFamily="50" charset="-128"/>
              <a:ea typeface="メイリオ" panose="020B0604030504040204" pitchFamily="50" charset="-128"/>
            </a:endParaRPr>
          </a:p>
          <a:p>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製品の故障予測に有効な手法である生存時間分析を検討</a:t>
            </a:r>
          </a:p>
          <a:p>
            <a:pPr algn="ctr"/>
            <a:endParaRPr kumimoji="1" lang="ja-JP" altLang="en-US" dirty="0"/>
          </a:p>
        </p:txBody>
      </p:sp>
    </p:spTree>
    <p:extLst>
      <p:ext uri="{BB962C8B-B14F-4D97-AF65-F5344CB8AC3E}">
        <p14:creationId xmlns:p14="http://schemas.microsoft.com/office/powerpoint/2010/main" val="871712677"/>
      </p:ext>
    </p:extLst>
  </p:cSld>
  <p:clrMapOvr>
    <a:masterClrMapping/>
  </p:clrMapOvr>
  <mc:AlternateContent xmlns:mc="http://schemas.openxmlformats.org/markup-compatibility/2006" xmlns:p14="http://schemas.microsoft.com/office/powerpoint/2010/main">
    <mc:Choice Requires="p14">
      <p:transition spd="slow" p14:dur="2000" advTm="47030"/>
    </mc:Choice>
    <mc:Fallback xmlns="">
      <p:transition spd="slow" advTm="470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FA029-1029-44EB-8E4A-FB392983B5AB}"/>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前処理</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53FF8C56-DD88-4DAD-B083-6A270420638C}"/>
              </a:ext>
            </a:extLst>
          </p:cNvPr>
          <p:cNvSpPr>
            <a:spLocks noGrp="1"/>
          </p:cNvSpPr>
          <p:nvPr>
            <p:ph idx="1"/>
          </p:nvPr>
        </p:nvSpPr>
        <p:spPr>
          <a:xfrm>
            <a:off x="723900" y="996951"/>
            <a:ext cx="10515600" cy="755650"/>
          </a:xfrm>
          <a:ln>
            <a:noFill/>
          </a:ln>
        </p:spPr>
        <p:txBody>
          <a:bodyPr>
            <a:normAutofit fontScale="77500" lnSpcReduction="20000"/>
          </a:bodyPr>
          <a:lstStyle/>
          <a:p>
            <a:pPr marL="0" indent="0">
              <a:buNone/>
            </a:pPr>
            <a:r>
              <a:rPr kumimoji="1" lang="ja-JP" altLang="en-US" sz="3600" dirty="0">
                <a:latin typeface="メイリオ" panose="020B0604030504040204" pitchFamily="50" charset="-128"/>
                <a:ea typeface="メイリオ" panose="020B0604030504040204" pitchFamily="50" charset="-128"/>
              </a:rPr>
              <a:t>データの前処理</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欠損値のある列</a:t>
            </a:r>
            <a:r>
              <a:rPr kumimoji="1" lang="en-US" altLang="ja-JP" sz="2400" dirty="0">
                <a:latin typeface="メイリオ" panose="020B0604030504040204" pitchFamily="50" charset="-128"/>
                <a:ea typeface="メイリオ" panose="020B0604030504040204" pitchFamily="50" charset="-128"/>
              </a:rPr>
              <a:t>sensor_22</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27</a:t>
            </a:r>
            <a:r>
              <a:rPr kumimoji="1" lang="ja-JP" altLang="en-US" sz="2400" dirty="0">
                <a:latin typeface="メイリオ" panose="020B0604030504040204" pitchFamily="50" charset="-128"/>
                <a:ea typeface="メイリオ" panose="020B0604030504040204" pitchFamily="50" charset="-128"/>
              </a:rPr>
              <a:t>を除外</a:t>
            </a:r>
          </a:p>
        </p:txBody>
      </p:sp>
      <p:sp>
        <p:nvSpPr>
          <p:cNvPr id="4" name="スライド番号プレースホルダー 3">
            <a:extLst>
              <a:ext uri="{FF2B5EF4-FFF2-40B4-BE49-F238E27FC236}">
                <a16:creationId xmlns:a16="http://schemas.microsoft.com/office/drawing/2014/main" id="{EF6B5659-D5D3-4D2F-801B-C05A3A0E0DD2}"/>
              </a:ext>
            </a:extLst>
          </p:cNvPr>
          <p:cNvSpPr>
            <a:spLocks noGrp="1"/>
          </p:cNvSpPr>
          <p:nvPr>
            <p:ph type="sldNum" sz="quarter" idx="12"/>
          </p:nvPr>
        </p:nvSpPr>
        <p:spPr/>
        <p:txBody>
          <a:bodyPr/>
          <a:lstStyle/>
          <a:p>
            <a:fld id="{00000000-1234-1234-1234-123412341234}" type="slidenum">
              <a:rPr lang="en-US" altLang="ja" smtClean="0"/>
              <a:pPr/>
              <a:t>21</a:t>
            </a:fld>
            <a:endParaRPr lang="ja" altLang="en-US"/>
          </a:p>
        </p:txBody>
      </p:sp>
      <p:cxnSp>
        <p:nvCxnSpPr>
          <p:cNvPr id="5" name="直線コネクタ 4">
            <a:extLst>
              <a:ext uri="{FF2B5EF4-FFF2-40B4-BE49-F238E27FC236}">
                <a16:creationId xmlns:a16="http://schemas.microsoft.com/office/drawing/2014/main" id="{E0E5BF81-CE07-4115-9F1F-87C172592D9D}"/>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6" name="表 5">
            <a:extLst>
              <a:ext uri="{FF2B5EF4-FFF2-40B4-BE49-F238E27FC236}">
                <a16:creationId xmlns:a16="http://schemas.microsoft.com/office/drawing/2014/main" id="{096398C4-FFF6-4979-9A1C-DBB039C3376E}"/>
              </a:ext>
            </a:extLst>
          </p:cNvPr>
          <p:cNvGraphicFramePr>
            <a:graphicFrameLocks noGrp="1"/>
          </p:cNvGraphicFramePr>
          <p:nvPr>
            <p:extLst>
              <p:ext uri="{D42A27DB-BD31-4B8C-83A1-F6EECF244321}">
                <p14:modId xmlns:p14="http://schemas.microsoft.com/office/powerpoint/2010/main" val="1842139431"/>
              </p:ext>
            </p:extLst>
          </p:nvPr>
        </p:nvGraphicFramePr>
        <p:xfrm>
          <a:off x="404814" y="1685926"/>
          <a:ext cx="11382372" cy="4775424"/>
        </p:xfrm>
        <a:graphic>
          <a:graphicData uri="http://schemas.openxmlformats.org/drawingml/2006/table">
            <a:tbl>
              <a:tblPr firstRow="1" bandRow="1">
                <a:tableStyleId>{35758FB7-9AC5-4552-8A53-C91805E547FA}</a:tableStyleId>
              </a:tblPr>
              <a:tblGrid>
                <a:gridCol w="1264708">
                  <a:extLst>
                    <a:ext uri="{9D8B030D-6E8A-4147-A177-3AD203B41FA5}">
                      <a16:colId xmlns:a16="http://schemas.microsoft.com/office/drawing/2014/main" val="61447249"/>
                    </a:ext>
                  </a:extLst>
                </a:gridCol>
                <a:gridCol w="1264708">
                  <a:extLst>
                    <a:ext uri="{9D8B030D-6E8A-4147-A177-3AD203B41FA5}">
                      <a16:colId xmlns:a16="http://schemas.microsoft.com/office/drawing/2014/main" val="27051563"/>
                    </a:ext>
                  </a:extLst>
                </a:gridCol>
                <a:gridCol w="1264708">
                  <a:extLst>
                    <a:ext uri="{9D8B030D-6E8A-4147-A177-3AD203B41FA5}">
                      <a16:colId xmlns:a16="http://schemas.microsoft.com/office/drawing/2014/main" val="1477185525"/>
                    </a:ext>
                  </a:extLst>
                </a:gridCol>
                <a:gridCol w="1264708">
                  <a:extLst>
                    <a:ext uri="{9D8B030D-6E8A-4147-A177-3AD203B41FA5}">
                      <a16:colId xmlns:a16="http://schemas.microsoft.com/office/drawing/2014/main" val="2841914060"/>
                    </a:ext>
                  </a:extLst>
                </a:gridCol>
                <a:gridCol w="1264708">
                  <a:extLst>
                    <a:ext uri="{9D8B030D-6E8A-4147-A177-3AD203B41FA5}">
                      <a16:colId xmlns:a16="http://schemas.microsoft.com/office/drawing/2014/main" val="1944719864"/>
                    </a:ext>
                  </a:extLst>
                </a:gridCol>
                <a:gridCol w="1264708">
                  <a:extLst>
                    <a:ext uri="{9D8B030D-6E8A-4147-A177-3AD203B41FA5}">
                      <a16:colId xmlns:a16="http://schemas.microsoft.com/office/drawing/2014/main" val="112603209"/>
                    </a:ext>
                  </a:extLst>
                </a:gridCol>
                <a:gridCol w="1264708">
                  <a:extLst>
                    <a:ext uri="{9D8B030D-6E8A-4147-A177-3AD203B41FA5}">
                      <a16:colId xmlns:a16="http://schemas.microsoft.com/office/drawing/2014/main" val="1644789875"/>
                    </a:ext>
                  </a:extLst>
                </a:gridCol>
                <a:gridCol w="1264708">
                  <a:extLst>
                    <a:ext uri="{9D8B030D-6E8A-4147-A177-3AD203B41FA5}">
                      <a16:colId xmlns:a16="http://schemas.microsoft.com/office/drawing/2014/main" val="3457836276"/>
                    </a:ext>
                  </a:extLst>
                </a:gridCol>
                <a:gridCol w="1264708">
                  <a:extLst>
                    <a:ext uri="{9D8B030D-6E8A-4147-A177-3AD203B41FA5}">
                      <a16:colId xmlns:a16="http://schemas.microsoft.com/office/drawing/2014/main" val="1916615226"/>
                    </a:ext>
                  </a:extLst>
                </a:gridCol>
              </a:tblGrid>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sensor_22</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sensor_23</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sensor_24</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sensor_25</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sensor_26</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sensor_27</a:t>
                      </a:r>
                      <a:endParaRPr kumimoji="1" lang="ja-JP" altLang="en-US" sz="14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200" dirty="0">
                          <a:latin typeface="メイリオ" panose="020B0604030504040204" pitchFamily="50" charset="-128"/>
                          <a:ea typeface="メイリオ" panose="020B0604030504040204" pitchFamily="50" charset="-128"/>
                        </a:rPr>
                        <a:t>RUL</a:t>
                      </a: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残存耐用時間</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2031582045"/>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339</a:t>
                      </a:r>
                    </a:p>
                  </a:txBody>
                  <a:tcPr marL="94741" marR="94741" marT="47361" marB="47361" anchor="ctr"/>
                </a:tc>
                <a:extLst>
                  <a:ext uri="{0D108BD9-81ED-4DB2-BD59-A6C34878D82A}">
                    <a16:rowId xmlns:a16="http://schemas.microsoft.com/office/drawing/2014/main" val="223030299"/>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338</a:t>
                      </a:r>
                    </a:p>
                  </a:txBody>
                  <a:tcPr marL="94741" marR="94741" marT="47361" marB="47361" anchor="ctr"/>
                </a:tc>
                <a:extLst>
                  <a:ext uri="{0D108BD9-81ED-4DB2-BD59-A6C34878D82A}">
                    <a16:rowId xmlns:a16="http://schemas.microsoft.com/office/drawing/2014/main" val="3506186315"/>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ja-JP" altLang="en-US" sz="16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sym typeface="Arial"/>
                        </a:rPr>
                        <a:t>・・・</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1449796413"/>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0</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514309217"/>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321</a:t>
                      </a:r>
                    </a:p>
                  </a:txBody>
                  <a:tcPr marL="94741" marR="94741" marT="47361" marB="47361" anchor="ctr"/>
                </a:tc>
                <a:extLst>
                  <a:ext uri="{0D108BD9-81ED-4DB2-BD59-A6C34878D82A}">
                    <a16:rowId xmlns:a16="http://schemas.microsoft.com/office/drawing/2014/main" val="2931321952"/>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6574" marR="6574" marT="657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NA</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algn="ctr"/>
                      <a:r>
                        <a:rPr kumimoji="1" lang="en-US" altLang="ja-JP" sz="1600" dirty="0">
                          <a:latin typeface="メイリオ" panose="020B0604030504040204" pitchFamily="50" charset="-128"/>
                          <a:ea typeface="メイリオ" panose="020B0604030504040204" pitchFamily="50" charset="-128"/>
                        </a:rPr>
                        <a:t>320</a:t>
                      </a:r>
                      <a:endParaRPr kumimoji="1" lang="ja-JP" altLang="en-US"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138150994"/>
                  </a:ext>
                </a:extLst>
              </a:tr>
              <a:tr h="596928">
                <a:tc>
                  <a:txBody>
                    <a:bodyPr/>
                    <a:lstStyle/>
                    <a:p>
                      <a:pPr algn="ct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NA</a:t>
                      </a:r>
                    </a:p>
                  </a:txBody>
                  <a:tcPr marL="94741" marR="94741" marT="47361" marB="47361" anchor="ctr"/>
                </a:tc>
                <a:tc>
                  <a:txBody>
                    <a:bodyPr/>
                    <a:lstStyle/>
                    <a:p>
                      <a:pPr algn="ctr"/>
                      <a:r>
                        <a:rPr kumimoji="1" lang="ja-JP" altLang="en-US" sz="1600" dirty="0">
                          <a:latin typeface="メイリオ" panose="020B0604030504040204" pitchFamily="50" charset="-128"/>
                          <a:ea typeface="メイリオ" panose="020B0604030504040204" pitchFamily="50" charset="-128"/>
                        </a:rPr>
                        <a:t>・・・</a:t>
                      </a:r>
                      <a:endParaRPr kumimoji="1" lang="en-US" altLang="ja-JP" sz="1600" dirty="0">
                        <a:latin typeface="メイリオ" panose="020B0604030504040204" pitchFamily="50" charset="-128"/>
                        <a:ea typeface="メイリオ" panose="020B0604030504040204" pitchFamily="50" charset="-128"/>
                      </a:endParaRPr>
                    </a:p>
                  </a:txBody>
                  <a:tcPr marL="94741" marR="94741" marT="47361" marB="47361" anchor="ctr"/>
                </a:tc>
                <a:extLst>
                  <a:ext uri="{0D108BD9-81ED-4DB2-BD59-A6C34878D82A}">
                    <a16:rowId xmlns:a16="http://schemas.microsoft.com/office/drawing/2014/main" val="4075181602"/>
                  </a:ext>
                </a:extLst>
              </a:tr>
            </a:tbl>
          </a:graphicData>
        </a:graphic>
      </p:graphicFrame>
    </p:spTree>
    <p:extLst>
      <p:ext uri="{BB962C8B-B14F-4D97-AF65-F5344CB8AC3E}">
        <p14:creationId xmlns:p14="http://schemas.microsoft.com/office/powerpoint/2010/main" val="1899520241"/>
      </p:ext>
    </p:extLst>
  </p:cSld>
  <p:clrMapOvr>
    <a:masterClrMapping/>
  </p:clrMapOvr>
  <mc:AlternateContent xmlns:mc="http://schemas.openxmlformats.org/markup-compatibility/2006" xmlns:p14="http://schemas.microsoft.com/office/powerpoint/2010/main">
    <mc:Choice Requires="p14">
      <p:transition spd="slow" p14:dur="2000" advTm="20939"/>
    </mc:Choice>
    <mc:Fallback xmlns="">
      <p:transition spd="slow" advTm="209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07664-330F-4504-9056-0F9478ECE0D4}"/>
              </a:ext>
            </a:extLst>
          </p:cNvPr>
          <p:cNvSpPr>
            <a:spLocks noGrp="1"/>
          </p:cNvSpPr>
          <p:nvPr>
            <p:ph type="title"/>
          </p:nvPr>
        </p:nvSpPr>
        <p:spPr>
          <a:xfrm>
            <a:off x="838200" y="0"/>
            <a:ext cx="10515600" cy="1325563"/>
          </a:xfrm>
        </p:spPr>
        <p:txBody>
          <a:bodyPr/>
          <a:lstStyle/>
          <a:p>
            <a:r>
              <a:rPr lang="en-US" altLang="ja-JP" dirty="0">
                <a:solidFill>
                  <a:prstClr val="black"/>
                </a:solidFill>
                <a:latin typeface="メイリオ" panose="020B0604030504040204" pitchFamily="50" charset="-128"/>
                <a:ea typeface="メイリオ" panose="020B0604030504040204" pitchFamily="50" charset="-128"/>
              </a:rPr>
              <a:t>5.</a:t>
            </a:r>
            <a:r>
              <a:rPr lang="ja-JP" altLang="en-US" dirty="0">
                <a:solidFill>
                  <a:prstClr val="black"/>
                </a:solidFill>
                <a:latin typeface="メイリオ" panose="020B0604030504040204" pitchFamily="50" charset="-128"/>
                <a:ea typeface="メイリオ" panose="020B0604030504040204" pitchFamily="50" charset="-128"/>
              </a:rPr>
              <a:t>分析</a:t>
            </a:r>
            <a:r>
              <a:rPr lang="en-US" altLang="ja-JP"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仮説</a:t>
            </a:r>
            <a:r>
              <a:rPr lang="en-US" altLang="ja-JP" sz="4000" dirty="0">
                <a:solidFill>
                  <a:prstClr val="black"/>
                </a:solidFill>
                <a:latin typeface="メイリオ" panose="020B0604030504040204" pitchFamily="50" charset="-128"/>
                <a:ea typeface="メイリオ" panose="020B0604030504040204" pitchFamily="50" charset="-128"/>
              </a:rPr>
              <a:t>1</a:t>
            </a:r>
            <a:r>
              <a:rPr lang="ja-JP" altLang="en-US" sz="4000" dirty="0">
                <a:solidFill>
                  <a:prstClr val="black"/>
                </a:solidFill>
                <a:latin typeface="メイリオ" panose="020B0604030504040204" pitchFamily="50" charset="-128"/>
                <a:ea typeface="メイリオ" panose="020B0604030504040204" pitchFamily="50" charset="-128"/>
              </a:rPr>
              <a:t>の検証</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A09267DC-6999-43E9-AC29-EE6300D47F3D}"/>
              </a:ext>
            </a:extLst>
          </p:cNvPr>
          <p:cNvSpPr>
            <a:spLocks noGrp="1"/>
          </p:cNvSpPr>
          <p:nvPr>
            <p:ph type="sldNum" sz="quarter" idx="12"/>
          </p:nvPr>
        </p:nvSpPr>
        <p:spPr/>
        <p:txBody>
          <a:bodyPr/>
          <a:lstStyle/>
          <a:p>
            <a:fld id="{00000000-1234-1234-1234-123412341234}" type="slidenum">
              <a:rPr lang="en-US" altLang="ja" smtClean="0"/>
              <a:pPr/>
              <a:t>22</a:t>
            </a:fld>
            <a:endParaRPr lang="ja" altLang="en-US"/>
          </a:p>
        </p:txBody>
      </p:sp>
      <p:sp>
        <p:nvSpPr>
          <p:cNvPr id="7" name="テキスト ボックス 6">
            <a:extLst>
              <a:ext uri="{FF2B5EF4-FFF2-40B4-BE49-F238E27FC236}">
                <a16:creationId xmlns:a16="http://schemas.microsoft.com/office/drawing/2014/main" id="{42F17A37-A85A-41B7-8DC2-A896B5ED4C30}"/>
              </a:ext>
            </a:extLst>
          </p:cNvPr>
          <p:cNvSpPr txBox="1"/>
          <p:nvPr/>
        </p:nvSpPr>
        <p:spPr>
          <a:xfrm>
            <a:off x="1667764" y="1685928"/>
            <a:ext cx="8793600" cy="461665"/>
          </a:xfrm>
          <a:prstGeom prst="rect">
            <a:avLst/>
          </a:prstGeom>
          <a:noFill/>
        </p:spPr>
        <p:txBody>
          <a:bodyPr wrap="square" rtlCol="0">
            <a:spAutoFit/>
          </a:bodyPr>
          <a:lstStyle/>
          <a:p>
            <a:r>
              <a:rPr kumimoji="1" lang="ja-JP" altLang="en-US" sz="2400" dirty="0">
                <a:solidFill>
                  <a:schemeClr val="tx1"/>
                </a:solidFill>
              </a:rPr>
              <a:t>　　　　　　　　　　　　</a:t>
            </a:r>
            <a:endParaRPr kumimoji="1" lang="ja-JP" altLang="en-US" sz="1600" dirty="0"/>
          </a:p>
        </p:txBody>
      </p:sp>
      <p:sp>
        <p:nvSpPr>
          <p:cNvPr id="10" name="テキスト ボックス 9">
            <a:extLst>
              <a:ext uri="{FF2B5EF4-FFF2-40B4-BE49-F238E27FC236}">
                <a16:creationId xmlns:a16="http://schemas.microsoft.com/office/drawing/2014/main" id="{BDCDC75C-B325-42D9-9DDB-4641DF3C526C}"/>
              </a:ext>
            </a:extLst>
          </p:cNvPr>
          <p:cNvSpPr txBox="1"/>
          <p:nvPr/>
        </p:nvSpPr>
        <p:spPr>
          <a:xfrm>
            <a:off x="1740170" y="3684880"/>
            <a:ext cx="8362951" cy="707886"/>
          </a:xfrm>
          <a:prstGeom prst="rect">
            <a:avLst/>
          </a:prstGeom>
          <a:noFill/>
        </p:spPr>
        <p:txBody>
          <a:bodyPr wrap="square" rtlCol="0">
            <a:spAutoFit/>
          </a:bodyPr>
          <a:lstStyle/>
          <a:p>
            <a:r>
              <a:rPr kumimoji="1" lang="ja-JP" altLang="en-US" sz="2000" dirty="0">
                <a:solidFill>
                  <a:srgbClr val="FF0000"/>
                </a:solidFill>
              </a:rPr>
              <a:t>　　</a:t>
            </a:r>
            <a:r>
              <a:rPr kumimoji="1" lang="ja-JP" altLang="en-US" sz="2000" dirty="0">
                <a:solidFill>
                  <a:schemeClr val="tx1"/>
                </a:solidFill>
              </a:rPr>
              <a:t>　　　　　　　　　</a:t>
            </a:r>
            <a:r>
              <a:rPr kumimoji="1" lang="ja-JP" altLang="en-US" sz="2400" dirty="0">
                <a:solidFill>
                  <a:schemeClr val="tx1"/>
                </a:solidFill>
              </a:rPr>
              <a:t>　　　</a:t>
            </a:r>
            <a:endParaRPr kumimoji="1" lang="ja-JP" altLang="en-US" sz="2400" dirty="0">
              <a:solidFill>
                <a:schemeClr val="tx1"/>
              </a:solidFill>
              <a:latin typeface="メイリオ" panose="020B0604030504040204" pitchFamily="50" charset="-128"/>
              <a:ea typeface="メイリオ" panose="020B0604030504040204" pitchFamily="50" charset="-128"/>
            </a:endParaRPr>
          </a:p>
          <a:p>
            <a:endParaRPr kumimoji="1" lang="ja-JP" altLang="en-US" sz="1600" dirty="0">
              <a:solidFill>
                <a:schemeClr val="tx1"/>
              </a:solidFill>
            </a:endParaRPr>
          </a:p>
        </p:txBody>
      </p:sp>
      <p:cxnSp>
        <p:nvCxnSpPr>
          <p:cNvPr id="6" name="直線コネクタ 5">
            <a:extLst>
              <a:ext uri="{FF2B5EF4-FFF2-40B4-BE49-F238E27FC236}">
                <a16:creationId xmlns:a16="http://schemas.microsoft.com/office/drawing/2014/main" id="{40E94FF0-4F1D-4ED8-8B74-DE1D2E0C1BA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6A63DE65-A41D-4FEF-9F79-CD4415B60DB9}"/>
              </a:ext>
            </a:extLst>
          </p:cNvPr>
          <p:cNvSpPr/>
          <p:nvPr/>
        </p:nvSpPr>
        <p:spPr>
          <a:xfrm>
            <a:off x="1311351" y="1175532"/>
            <a:ext cx="9569298" cy="23336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b="1" dirty="0">
                <a:solidFill>
                  <a:srgbClr val="FF0000"/>
                </a:solidFill>
                <a:latin typeface="メイリオ" panose="020B0604030504040204" pitchFamily="50" charset="-128"/>
                <a:ea typeface="メイリオ" panose="020B0604030504040204" pitchFamily="50" charset="-128"/>
              </a:rPr>
              <a:t>仮説</a:t>
            </a:r>
            <a:r>
              <a:rPr lang="en-US" altLang="ja-JP" sz="2400" b="1" dirty="0">
                <a:solidFill>
                  <a:srgbClr val="FF0000"/>
                </a:solidFill>
                <a:latin typeface="メイリオ" panose="020B0604030504040204" pitchFamily="50" charset="-128"/>
                <a:ea typeface="メイリオ" panose="020B0604030504040204" pitchFamily="50" charset="-128"/>
              </a:rPr>
              <a:t>1</a:t>
            </a:r>
            <a:r>
              <a:rPr lang="ja-JP" altLang="en-US" sz="2400" dirty="0">
                <a:solidFill>
                  <a:srgbClr val="FF0000"/>
                </a:solidFill>
                <a:latin typeface="メイリオ" panose="020B0604030504040204" pitchFamily="50" charset="-128"/>
                <a:ea typeface="メイリオ" panose="020B0604030504040204" pitchFamily="50" charset="-128"/>
              </a:rPr>
              <a:t>　　　</a:t>
            </a:r>
            <a:endParaRPr lang="en-US" altLang="ja-JP" sz="2400" dirty="0">
              <a:solidFill>
                <a:srgbClr val="FF0000"/>
              </a:solidFill>
              <a:latin typeface="メイリオ" panose="020B0604030504040204" pitchFamily="50" charset="-128"/>
              <a:ea typeface="メイリオ" panose="020B0604030504040204" pitchFamily="50" charset="-128"/>
            </a:endParaRPr>
          </a:p>
          <a:p>
            <a:r>
              <a:rPr lang="en-US" altLang="ja-JP" sz="2400" dirty="0">
                <a:solidFill>
                  <a:srgbClr val="FF0000"/>
                </a:solidFill>
                <a:latin typeface="メイリオ" panose="020B0604030504040204" pitchFamily="50" charset="-128"/>
                <a:ea typeface="メイリオ" panose="020B0604030504040204" pitchFamily="50" charset="-128"/>
              </a:rPr>
              <a:t>train</a:t>
            </a:r>
            <a:r>
              <a:rPr lang="ja-JP" altLang="en-US" sz="2400" dirty="0">
                <a:solidFill>
                  <a:srgbClr val="FF0000"/>
                </a:solidFill>
                <a:latin typeface="メイリオ" panose="020B0604030504040204" pitchFamily="50" charset="-128"/>
                <a:ea typeface="メイリオ" panose="020B0604030504040204" pitchFamily="50" charset="-128"/>
              </a:rPr>
              <a:t>データ、</a:t>
            </a:r>
            <a:r>
              <a:rPr lang="en-US" altLang="ja-JP" sz="2400" dirty="0">
                <a:solidFill>
                  <a:srgbClr val="FF0000"/>
                </a:solidFill>
                <a:latin typeface="メイリオ" panose="020B0604030504040204" pitchFamily="50" charset="-128"/>
                <a:ea typeface="メイリオ" panose="020B0604030504040204" pitchFamily="50" charset="-128"/>
              </a:rPr>
              <a:t>test</a:t>
            </a:r>
            <a:r>
              <a:rPr lang="ja-JP" altLang="en-US" sz="2400" dirty="0">
                <a:solidFill>
                  <a:srgbClr val="FF0000"/>
                </a:solidFill>
                <a:latin typeface="メイリオ" panose="020B0604030504040204" pitchFamily="50" charset="-128"/>
                <a:ea typeface="メイリオ" panose="020B0604030504040204" pitchFamily="50" charset="-128"/>
              </a:rPr>
              <a:t>データともに</a:t>
            </a:r>
            <a:r>
              <a:rPr lang="en-US" altLang="ja-JP" sz="2400" dirty="0">
                <a:solidFill>
                  <a:srgbClr val="FF0000"/>
                </a:solidFill>
                <a:latin typeface="メイリオ" panose="020B0604030504040204" pitchFamily="50" charset="-128"/>
                <a:ea typeface="メイリオ" panose="020B0604030504040204" pitchFamily="50" charset="-128"/>
              </a:rPr>
              <a:t>engine</a:t>
            </a:r>
            <a:r>
              <a:rPr lang="ja-JP" altLang="en-US" sz="2400" dirty="0">
                <a:solidFill>
                  <a:srgbClr val="FF0000"/>
                </a:solidFill>
                <a:latin typeface="メイリオ" panose="020B0604030504040204" pitchFamily="50" charset="-128"/>
                <a:ea typeface="メイリオ" panose="020B0604030504040204" pitchFamily="50" charset="-128"/>
              </a:rPr>
              <a:t>が約</a:t>
            </a:r>
            <a:r>
              <a:rPr lang="en-US" altLang="ja-JP" sz="2400" dirty="0">
                <a:solidFill>
                  <a:srgbClr val="FF0000"/>
                </a:solidFill>
                <a:latin typeface="メイリオ" panose="020B0604030504040204" pitchFamily="50" charset="-128"/>
                <a:ea typeface="メイリオ" panose="020B0604030504040204" pitchFamily="50" charset="-128"/>
              </a:rPr>
              <a:t>700</a:t>
            </a:r>
            <a:r>
              <a:rPr lang="ja-JP" altLang="en-US" sz="2400" dirty="0">
                <a:solidFill>
                  <a:srgbClr val="FF0000"/>
                </a:solidFill>
                <a:latin typeface="メイリオ" panose="020B0604030504040204" pitchFamily="50" charset="-128"/>
                <a:ea typeface="メイリオ" panose="020B0604030504040204" pitchFamily="50" charset="-128"/>
              </a:rPr>
              <a:t>個のデータ</a:t>
            </a:r>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400" dirty="0">
                <a:solidFill>
                  <a:srgbClr val="FF0000"/>
                </a:solidFill>
                <a:latin typeface="メイリオ" panose="020B0604030504040204" pitchFamily="50" charset="-128"/>
                <a:ea typeface="メイリオ" panose="020B0604030504040204" pitchFamily="50" charset="-128"/>
              </a:rPr>
              <a:t>→製品の種類、もしくは使用方法などが異なっている可能性がある</a:t>
            </a:r>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400" dirty="0">
                <a:solidFill>
                  <a:srgbClr val="FF0000"/>
                </a:solidFill>
                <a:latin typeface="メイリオ" panose="020B0604030504040204" pitchFamily="50" charset="-128"/>
                <a:ea typeface="メイリオ" panose="020B0604030504040204" pitchFamily="50" charset="-128"/>
              </a:rPr>
              <a:t>→データの傾向を可視化して確認 クラスタリングで分類する</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endParaRPr kumimoji="1" lang="ja-JP" altLang="en-US" dirty="0"/>
          </a:p>
        </p:txBody>
      </p:sp>
      <p:sp>
        <p:nvSpPr>
          <p:cNvPr id="9" name="四角形: 角を丸くする 8">
            <a:extLst>
              <a:ext uri="{FF2B5EF4-FFF2-40B4-BE49-F238E27FC236}">
                <a16:creationId xmlns:a16="http://schemas.microsoft.com/office/drawing/2014/main" id="{B035F8E7-94AB-4395-B616-12FCCFB6D477}"/>
              </a:ext>
            </a:extLst>
          </p:cNvPr>
          <p:cNvSpPr/>
          <p:nvPr/>
        </p:nvSpPr>
        <p:spPr>
          <a:xfrm>
            <a:off x="1311600" y="3995213"/>
            <a:ext cx="9568800" cy="24868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2</a:t>
            </a:r>
          </a:p>
          <a:p>
            <a:r>
              <a:rPr lang="ja-JP" altLang="en-US" sz="2400" dirty="0">
                <a:solidFill>
                  <a:schemeClr val="tx1"/>
                </a:solidFill>
                <a:latin typeface="メイリオ" panose="020B0604030504040204" pitchFamily="50" charset="-128"/>
                <a:ea typeface="メイリオ" panose="020B0604030504040204" pitchFamily="50" charset="-128"/>
              </a:rPr>
              <a:t>時系列データになるので、線形性が小さい</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→ヒートマップを作成して相関を調べる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→相関が小さければランダムフォレストを使用する</a:t>
            </a:r>
            <a:endParaRPr lang="en-US" altLang="ja-JP" sz="2400" dirty="0">
              <a:solidFill>
                <a:schemeClr val="tx1"/>
              </a:solidFill>
              <a:latin typeface="メイリオ" panose="020B0604030504040204" pitchFamily="50" charset="-128"/>
              <a:ea typeface="メイリオ" panose="020B0604030504040204" pitchFamily="50" charset="-128"/>
            </a:endParaRPr>
          </a:p>
          <a:p>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製品の故障予測に有効な手法である生存時間分析を検討</a:t>
            </a:r>
          </a:p>
          <a:p>
            <a:pPr algn="ctr"/>
            <a:endParaRPr kumimoji="1" lang="ja-JP" altLang="en-US" dirty="0"/>
          </a:p>
        </p:txBody>
      </p:sp>
    </p:spTree>
    <p:extLst>
      <p:ext uri="{BB962C8B-B14F-4D97-AF65-F5344CB8AC3E}">
        <p14:creationId xmlns:p14="http://schemas.microsoft.com/office/powerpoint/2010/main" val="2298570908"/>
      </p:ext>
    </p:extLst>
  </p:cSld>
  <p:clrMapOvr>
    <a:masterClrMapping/>
  </p:clrMapOvr>
  <mc:AlternateContent xmlns:mc="http://schemas.openxmlformats.org/markup-compatibility/2006" xmlns:p14="http://schemas.microsoft.com/office/powerpoint/2010/main">
    <mc:Choice Requires="p14">
      <p:transition spd="slow" p14:dur="2000" advTm="47030"/>
    </mc:Choice>
    <mc:Fallback xmlns="">
      <p:transition spd="slow" advTm="4703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EB028-B2EF-43EA-AC86-CFD41C215155}"/>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p>
        </p:txBody>
      </p:sp>
      <p:sp>
        <p:nvSpPr>
          <p:cNvPr id="3" name="テキスト プレースホルダー 2">
            <a:extLst>
              <a:ext uri="{FF2B5EF4-FFF2-40B4-BE49-F238E27FC236}">
                <a16:creationId xmlns:a16="http://schemas.microsoft.com/office/drawing/2014/main" id="{1ADA3175-3681-4749-9058-F4EEA6D82718}"/>
              </a:ext>
            </a:extLst>
          </p:cNvPr>
          <p:cNvSpPr>
            <a:spLocks noGrp="1"/>
          </p:cNvSpPr>
          <p:nvPr>
            <p:ph idx="1"/>
          </p:nvPr>
        </p:nvSpPr>
        <p:spPr>
          <a:xfrm>
            <a:off x="1728788" y="1104901"/>
            <a:ext cx="8734425" cy="1754188"/>
          </a:xfrm>
          <a:ln>
            <a:noFill/>
          </a:ln>
        </p:spPr>
        <p:txBody>
          <a:bodyPr anchor="t">
            <a:normAutofit fontScale="70000" lnSpcReduction="20000"/>
          </a:bodyPr>
          <a:lstStyle/>
          <a:p>
            <a:pPr marL="0" indent="0">
              <a:buNone/>
            </a:pPr>
            <a:r>
              <a:rPr kumimoji="1" lang="ja-JP" altLang="en-US" sz="3600" dirty="0">
                <a:latin typeface="メイリオ" panose="020B0604030504040204" pitchFamily="50" charset="-128"/>
                <a:ea typeface="メイリオ" panose="020B0604030504040204" pitchFamily="50" charset="-128"/>
              </a:rPr>
              <a:t>データの可視化</a:t>
            </a:r>
            <a:r>
              <a:rPr kumimoji="1" lang="en-US" altLang="ja-JP" sz="3600" dirty="0">
                <a:latin typeface="メイリオ" panose="020B0604030504040204" pitchFamily="50" charset="-128"/>
                <a:ea typeface="メイリオ" panose="020B0604030504040204" pitchFamily="50" charset="-128"/>
              </a:rPr>
              <a:t>1</a:t>
            </a:r>
          </a:p>
          <a:p>
            <a:pPr marL="0" indent="0">
              <a:buNone/>
            </a:pPr>
            <a:r>
              <a:rPr kumimoji="1" lang="ja-JP" altLang="en-US" dirty="0">
                <a:latin typeface="メイリオ" panose="020B0604030504040204" pitchFamily="50" charset="-128"/>
                <a:ea typeface="メイリオ" panose="020B0604030504040204" pitchFamily="50" charset="-128"/>
              </a:rPr>
              <a:t>生データ</a:t>
            </a:r>
            <a:endParaRPr kumimoji="1" lang="en-US" altLang="ja-JP" dirty="0">
              <a:latin typeface="メイリオ" panose="020B0604030504040204" pitchFamily="50" charset="-128"/>
              <a:ea typeface="メイリオ" panose="020B0604030504040204" pitchFamily="50" charset="-128"/>
            </a:endParaRPr>
          </a:p>
          <a:p>
            <a:pPr marL="0" indent="0">
              <a:buNone/>
            </a:pPr>
            <a:r>
              <a:rPr kumimoji="1" lang="en-US" altLang="ja-JP" dirty="0">
                <a:latin typeface="メイリオ" panose="020B0604030504040204" pitchFamily="50" charset="-128"/>
                <a:ea typeface="メイリオ" panose="020B0604030504040204" pitchFamily="50" charset="-128"/>
              </a:rPr>
              <a:t>RUL</a:t>
            </a:r>
            <a:r>
              <a:rPr kumimoji="1" lang="ja-JP" altLang="en-US" dirty="0">
                <a:latin typeface="メイリオ" panose="020B0604030504040204" pitchFamily="50" charset="-128"/>
                <a:ea typeface="メイリオ" panose="020B0604030504040204" pitchFamily="50" charset="-128"/>
              </a:rPr>
              <a:t>の推移と</a:t>
            </a:r>
            <a:r>
              <a:rPr lang="ja-JP" altLang="en-US" dirty="0">
                <a:latin typeface="メイリオ" panose="020B0604030504040204" pitchFamily="50" charset="-128"/>
                <a:ea typeface="メイリオ" panose="020B0604030504040204" pitchFamily="50" charset="-128"/>
              </a:rPr>
              <a:t>説明変数を</a:t>
            </a:r>
            <a:r>
              <a:rPr kumimoji="1" lang="ja-JP" altLang="en-US" dirty="0">
                <a:latin typeface="メイリオ" panose="020B0604030504040204" pitchFamily="50" charset="-128"/>
                <a:ea typeface="メイリオ" panose="020B0604030504040204" pitchFamily="50" charset="-128"/>
              </a:rPr>
              <a:t>折れ線グラフで可視化</a:t>
            </a:r>
            <a:endParaRPr kumimoji="1"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下記は</a:t>
            </a:r>
            <a:r>
              <a:rPr kumimoji="1" lang="en-US" altLang="ja-JP" dirty="0">
                <a:latin typeface="メイリオ" panose="020B0604030504040204" pitchFamily="50" charset="-128"/>
                <a:ea typeface="メイリオ" panose="020B0604030504040204" pitchFamily="50" charset="-128"/>
              </a:rPr>
              <a:t>sensor_1</a:t>
            </a:r>
            <a:r>
              <a:rPr kumimoji="1" lang="ja-JP" altLang="en-US" dirty="0">
                <a:latin typeface="メイリオ" panose="020B0604030504040204" pitchFamily="50" charset="-128"/>
                <a:ea typeface="メイリオ" panose="020B0604030504040204" pitchFamily="50" charset="-128"/>
              </a:rPr>
              <a:t>の変化のグラフ</a:t>
            </a:r>
            <a:endParaRPr kumimoji="1"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他の説明変数も同様の傾向が見られた</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a:extLst>
              <a:ext uri="{FF2B5EF4-FFF2-40B4-BE49-F238E27FC236}">
                <a16:creationId xmlns:a16="http://schemas.microsoft.com/office/drawing/2014/main" id="{02381425-7859-4B3D-80F8-9EFB2B155DD1}"/>
              </a:ext>
            </a:extLst>
          </p:cNvPr>
          <p:cNvSpPr>
            <a:spLocks noGrp="1"/>
          </p:cNvSpPr>
          <p:nvPr>
            <p:ph type="sldNum" sz="quarter" idx="12"/>
          </p:nvPr>
        </p:nvSpPr>
        <p:spPr/>
        <p:txBody>
          <a:bodyPr/>
          <a:lstStyle/>
          <a:p>
            <a:fld id="{00000000-1234-1234-1234-123412341234}" type="slidenum">
              <a:rPr lang="en-US" altLang="ja" smtClean="0"/>
              <a:pPr/>
              <a:t>23</a:t>
            </a:fld>
            <a:endParaRPr lang="ja" altLang="en-US"/>
          </a:p>
        </p:txBody>
      </p:sp>
      <p:pic>
        <p:nvPicPr>
          <p:cNvPr id="8194" name="Picture 2">
            <a:extLst>
              <a:ext uri="{FF2B5EF4-FFF2-40B4-BE49-F238E27FC236}">
                <a16:creationId xmlns:a16="http://schemas.microsoft.com/office/drawing/2014/main" id="{BCF50727-8A76-4870-A337-E672B9563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2859089"/>
            <a:ext cx="5895977" cy="39306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83B19870-13D7-4EE3-8ECC-7CB18F080DF4}"/>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38918"/>
      </p:ext>
    </p:extLst>
  </p:cSld>
  <p:clrMapOvr>
    <a:masterClrMapping/>
  </p:clrMapOvr>
  <mc:AlternateContent xmlns:mc="http://schemas.openxmlformats.org/markup-compatibility/2006" xmlns:p14="http://schemas.microsoft.com/office/powerpoint/2010/main">
    <mc:Choice Requires="p14">
      <p:transition spd="slow" p14:dur="2000" advTm="16790"/>
    </mc:Choice>
    <mc:Fallback xmlns="">
      <p:transition spd="slow" advTm="1679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EB028-B2EF-43EA-AC86-CFD41C215155}"/>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1ADA3175-3681-4749-9058-F4EEA6D82718}"/>
              </a:ext>
            </a:extLst>
          </p:cNvPr>
          <p:cNvSpPr>
            <a:spLocks noGrp="1"/>
          </p:cNvSpPr>
          <p:nvPr>
            <p:ph idx="1"/>
          </p:nvPr>
        </p:nvSpPr>
        <p:spPr>
          <a:xfrm>
            <a:off x="714375" y="1145113"/>
            <a:ext cx="10797440" cy="4949400"/>
          </a:xfrm>
          <a:ln>
            <a:noFill/>
          </a:ln>
        </p:spPr>
        <p:txBody>
          <a:bodyPr>
            <a:normAutofit/>
          </a:bodyPr>
          <a:lstStyle/>
          <a:p>
            <a:pPr marL="0" indent="0">
              <a:buNone/>
            </a:pPr>
            <a:endParaRPr kumimoji="1" lang="en-US" altLang="ja-JP" sz="3200" dirty="0">
              <a:latin typeface="メイリオ" panose="020B0604030504040204" pitchFamily="50" charset="-128"/>
              <a:ea typeface="メイリオ" panose="020B0604030504040204" pitchFamily="50" charset="-128"/>
            </a:endParaRPr>
          </a:p>
          <a:p>
            <a:pPr marL="0" indent="0">
              <a:buNone/>
            </a:pPr>
            <a:r>
              <a:rPr kumimoji="1" lang="ja-JP" altLang="en-US" sz="3200" dirty="0">
                <a:latin typeface="メイリオ" panose="020B0604030504040204" pitchFamily="50" charset="-128"/>
                <a:ea typeface="メイリオ" panose="020B0604030504040204" pitchFamily="50" charset="-128"/>
              </a:rPr>
              <a:t>生データを可視化してもノイズが多く、傾向があるのかどうかも分からない</a:t>
            </a:r>
            <a:endParaRPr kumimoji="1" lang="en-US" altLang="ja-JP" sz="3200" dirty="0">
              <a:latin typeface="メイリオ" panose="020B0604030504040204" pitchFamily="50" charset="-128"/>
              <a:ea typeface="メイリオ" panose="020B0604030504040204" pitchFamily="50" charset="-128"/>
            </a:endParaRPr>
          </a:p>
          <a:p>
            <a:pPr marL="0" indent="0">
              <a:buNone/>
            </a:pPr>
            <a:r>
              <a:rPr kumimoji="1" lang="ja-JP" altLang="en-US" sz="3200" dirty="0">
                <a:latin typeface="メイリオ" panose="020B0604030504040204" pitchFamily="50" charset="-128"/>
                <a:ea typeface="メイリオ" panose="020B0604030504040204" pitchFamily="50" charset="-128"/>
              </a:rPr>
              <a:t>→移動平均で平滑化して傾向を探る</a:t>
            </a:r>
            <a:endParaRPr kumimoji="1" lang="en-US" altLang="ja-JP" sz="3200" dirty="0">
              <a:latin typeface="メイリオ" panose="020B0604030504040204" pitchFamily="50" charset="-128"/>
              <a:ea typeface="メイリオ" panose="020B0604030504040204" pitchFamily="50" charset="-128"/>
            </a:endParaRPr>
          </a:p>
          <a:p>
            <a:pPr marL="0" indent="0">
              <a:buNone/>
            </a:pP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移動平均</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200" dirty="0">
                <a:latin typeface="メイリオ" panose="020B0604030504040204" pitchFamily="50" charset="-128"/>
                <a:ea typeface="メイリオ" panose="020B0604030504040204" pitchFamily="50" charset="-128"/>
              </a:rPr>
              <a:t>時系列データの</a:t>
            </a:r>
            <a:r>
              <a:rPr lang="ja-JP" altLang="en-US" sz="3200" dirty="0">
                <a:solidFill>
                  <a:srgbClr val="333333"/>
                </a:solidFill>
                <a:latin typeface="メイリオ" panose="020B0604030504040204" pitchFamily="50" charset="-128"/>
                <a:ea typeface="メイリオ" panose="020B0604030504040204" pitchFamily="50" charset="-128"/>
              </a:rPr>
              <a:t>変動が細かすぎて全体の傾向を掴みにくい場合に、変化を滑らかにする</a:t>
            </a:r>
            <a:r>
              <a:rPr kumimoji="1" lang="ja-JP" altLang="en-US" sz="3200" dirty="0">
                <a:latin typeface="メイリオ" panose="020B0604030504040204" pitchFamily="50" charset="-128"/>
                <a:ea typeface="メイリオ" panose="020B0604030504040204" pitchFamily="50" charset="-128"/>
              </a:rPr>
              <a:t>ために使用される手法</a:t>
            </a:r>
            <a:endParaRPr kumimoji="1" lang="en-US" altLang="ja-JP" sz="32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02381425-7859-4B3D-80F8-9EFB2B155DD1}"/>
              </a:ext>
            </a:extLst>
          </p:cNvPr>
          <p:cNvSpPr>
            <a:spLocks noGrp="1"/>
          </p:cNvSpPr>
          <p:nvPr>
            <p:ph type="sldNum" sz="quarter" idx="12"/>
          </p:nvPr>
        </p:nvSpPr>
        <p:spPr/>
        <p:txBody>
          <a:bodyPr/>
          <a:lstStyle/>
          <a:p>
            <a:fld id="{00000000-1234-1234-1234-123412341234}" type="slidenum">
              <a:rPr lang="en-US" altLang="ja" smtClean="0"/>
              <a:pPr/>
              <a:t>24</a:t>
            </a:fld>
            <a:endParaRPr lang="ja" altLang="en-US"/>
          </a:p>
        </p:txBody>
      </p:sp>
      <p:cxnSp>
        <p:nvCxnSpPr>
          <p:cNvPr id="5" name="直線コネクタ 4">
            <a:extLst>
              <a:ext uri="{FF2B5EF4-FFF2-40B4-BE49-F238E27FC236}">
                <a16:creationId xmlns:a16="http://schemas.microsoft.com/office/drawing/2014/main" id="{A4B3FC8A-6725-40A0-B7B8-10D2181ECF8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55522"/>
      </p:ext>
    </p:extLst>
  </p:cSld>
  <p:clrMapOvr>
    <a:masterClrMapping/>
  </p:clrMapOvr>
  <mc:AlternateContent xmlns:mc="http://schemas.openxmlformats.org/markup-compatibility/2006" xmlns:p14="http://schemas.microsoft.com/office/powerpoint/2010/main">
    <mc:Choice Requires="p14">
      <p:transition spd="slow" p14:dur="2000" advTm="15297"/>
    </mc:Choice>
    <mc:Fallback xmlns="">
      <p:transition spd="slow" advTm="1529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EB028-B2EF-43EA-AC86-CFD41C215155}"/>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1ADA3175-3681-4749-9058-F4EEA6D82718}"/>
              </a:ext>
            </a:extLst>
          </p:cNvPr>
          <p:cNvSpPr>
            <a:spLocks noGrp="1"/>
          </p:cNvSpPr>
          <p:nvPr>
            <p:ph idx="1"/>
          </p:nvPr>
        </p:nvSpPr>
        <p:spPr>
          <a:xfrm>
            <a:off x="1657350" y="1002374"/>
            <a:ext cx="8877300" cy="1917847"/>
          </a:xfrm>
        </p:spPr>
        <p:txBody>
          <a:bodyPr>
            <a:normAutofit fontScale="32500" lnSpcReduction="20000"/>
          </a:bodyPr>
          <a:lstStyle/>
          <a:p>
            <a:pPr marL="0" indent="0">
              <a:buNone/>
            </a:pPr>
            <a:r>
              <a:rPr kumimoji="1" lang="ja-JP" altLang="en-US" sz="7700" dirty="0">
                <a:latin typeface="メイリオ" panose="020B0604030504040204" pitchFamily="50" charset="-128"/>
                <a:ea typeface="メイリオ" panose="020B0604030504040204" pitchFamily="50" charset="-128"/>
              </a:rPr>
              <a:t>データの可視化</a:t>
            </a:r>
            <a:r>
              <a:rPr lang="en-US" altLang="ja-JP" sz="7700" dirty="0">
                <a:latin typeface="メイリオ" panose="020B0604030504040204" pitchFamily="50" charset="-128"/>
                <a:ea typeface="メイリオ" panose="020B0604030504040204" pitchFamily="50" charset="-128"/>
              </a:rPr>
              <a:t>2</a:t>
            </a:r>
            <a:endParaRPr kumimoji="1" lang="en-US" altLang="ja-JP" sz="7700" dirty="0">
              <a:latin typeface="メイリオ" panose="020B0604030504040204" pitchFamily="50" charset="-128"/>
              <a:ea typeface="メイリオ" panose="020B0604030504040204" pitchFamily="50" charset="-128"/>
            </a:endParaRPr>
          </a:p>
          <a:p>
            <a:pPr marL="0" indent="0">
              <a:buNone/>
            </a:pPr>
            <a:r>
              <a:rPr kumimoji="1" lang="ja-JP" altLang="en-US" sz="6200" dirty="0">
                <a:latin typeface="メイリオ" panose="020B0604030504040204" pitchFamily="50" charset="-128"/>
                <a:ea typeface="メイリオ" panose="020B0604030504040204" pitchFamily="50" charset="-128"/>
              </a:rPr>
              <a:t>移動平均</a:t>
            </a:r>
            <a:r>
              <a:rPr kumimoji="1" lang="en-US" altLang="ja-JP" sz="6200" dirty="0">
                <a:latin typeface="メイリオ" panose="020B0604030504040204" pitchFamily="50" charset="-128"/>
                <a:ea typeface="メイリオ" panose="020B0604030504040204" pitchFamily="50" charset="-128"/>
              </a:rPr>
              <a:t>20</a:t>
            </a:r>
            <a:r>
              <a:rPr kumimoji="1" lang="ja-JP" altLang="en-US" sz="6200" dirty="0">
                <a:latin typeface="メイリオ" panose="020B0604030504040204" pitchFamily="50" charset="-128"/>
                <a:ea typeface="メイリオ" panose="020B0604030504040204" pitchFamily="50" charset="-128"/>
              </a:rPr>
              <a:t>で平滑化したデータ</a:t>
            </a:r>
            <a:endParaRPr kumimoji="1" lang="en-US" altLang="ja-JP" sz="6200" dirty="0">
              <a:latin typeface="メイリオ" panose="020B0604030504040204" pitchFamily="50" charset="-128"/>
              <a:ea typeface="メイリオ" panose="020B0604030504040204" pitchFamily="50" charset="-128"/>
            </a:endParaRPr>
          </a:p>
          <a:p>
            <a:pPr marL="0" indent="0">
              <a:buNone/>
            </a:pPr>
            <a:r>
              <a:rPr kumimoji="1" lang="en-US" altLang="ja-JP" sz="6200" dirty="0">
                <a:latin typeface="メイリオ" panose="020B0604030504040204" pitchFamily="50" charset="-128"/>
                <a:ea typeface="メイリオ" panose="020B0604030504040204" pitchFamily="50" charset="-128"/>
              </a:rPr>
              <a:t>RUL</a:t>
            </a:r>
            <a:r>
              <a:rPr kumimoji="1" lang="ja-JP" altLang="en-US" sz="6200" dirty="0">
                <a:latin typeface="メイリオ" panose="020B0604030504040204" pitchFamily="50" charset="-128"/>
                <a:ea typeface="メイリオ" panose="020B0604030504040204" pitchFamily="50" charset="-128"/>
              </a:rPr>
              <a:t>の推移と</a:t>
            </a:r>
            <a:r>
              <a:rPr lang="ja-JP" altLang="en-US" sz="6200" dirty="0">
                <a:latin typeface="メイリオ" panose="020B0604030504040204" pitchFamily="50" charset="-128"/>
                <a:ea typeface="メイリオ" panose="020B0604030504040204" pitchFamily="50" charset="-128"/>
              </a:rPr>
              <a:t>説明変数を</a:t>
            </a:r>
            <a:r>
              <a:rPr kumimoji="1" lang="ja-JP" altLang="en-US" sz="6200" dirty="0">
                <a:latin typeface="メイリオ" panose="020B0604030504040204" pitchFamily="50" charset="-128"/>
                <a:ea typeface="メイリオ" panose="020B0604030504040204" pitchFamily="50" charset="-128"/>
              </a:rPr>
              <a:t>折れ線グラフで可視化</a:t>
            </a:r>
            <a:endParaRPr kumimoji="1" lang="en-US" altLang="ja-JP" sz="6200" dirty="0">
              <a:latin typeface="メイリオ" panose="020B0604030504040204" pitchFamily="50" charset="-128"/>
              <a:ea typeface="メイリオ" panose="020B0604030504040204" pitchFamily="50" charset="-128"/>
            </a:endParaRPr>
          </a:p>
          <a:p>
            <a:pPr marL="0" indent="0">
              <a:buNone/>
            </a:pPr>
            <a:r>
              <a:rPr lang="ja-JP" altLang="en-US" sz="6200" dirty="0">
                <a:latin typeface="メイリオ" panose="020B0604030504040204" pitchFamily="50" charset="-128"/>
                <a:ea typeface="メイリオ" panose="020B0604030504040204" pitchFamily="50" charset="-128"/>
              </a:rPr>
              <a:t>下記は</a:t>
            </a:r>
            <a:r>
              <a:rPr lang="en-US" altLang="ja-JP" sz="6200" dirty="0">
                <a:latin typeface="メイリオ" panose="020B0604030504040204" pitchFamily="50" charset="-128"/>
                <a:ea typeface="メイリオ" panose="020B0604030504040204" pitchFamily="50" charset="-128"/>
              </a:rPr>
              <a:t>sensor_1</a:t>
            </a:r>
            <a:r>
              <a:rPr lang="ja-JP" altLang="en-US" sz="6200" dirty="0">
                <a:latin typeface="メイリオ" panose="020B0604030504040204" pitchFamily="50" charset="-128"/>
                <a:ea typeface="メイリオ" panose="020B0604030504040204" pitchFamily="50" charset="-128"/>
              </a:rPr>
              <a:t>の変化のグラフ</a:t>
            </a:r>
            <a:endParaRPr lang="en-US" altLang="ja-JP" sz="6200" dirty="0">
              <a:latin typeface="メイリオ" panose="020B0604030504040204" pitchFamily="50" charset="-128"/>
              <a:ea typeface="メイリオ" panose="020B0604030504040204" pitchFamily="50" charset="-128"/>
            </a:endParaRPr>
          </a:p>
          <a:p>
            <a:pPr marL="0" indent="0">
              <a:buNone/>
            </a:pPr>
            <a:r>
              <a:rPr kumimoji="1" lang="ja-JP" altLang="en-US" sz="6200" dirty="0">
                <a:latin typeface="メイリオ" panose="020B0604030504040204" pitchFamily="50" charset="-128"/>
                <a:ea typeface="メイリオ" panose="020B0604030504040204" pitchFamily="50" charset="-128"/>
              </a:rPr>
              <a:t>他の説明変数も同様に</a:t>
            </a:r>
            <a:r>
              <a:rPr kumimoji="1" lang="en-US" altLang="ja-JP" sz="6200" dirty="0">
                <a:latin typeface="メイリオ" panose="020B0604030504040204" pitchFamily="50" charset="-128"/>
                <a:ea typeface="メイリオ" panose="020B0604030504040204" pitchFamily="50" charset="-128"/>
              </a:rPr>
              <a:t>2</a:t>
            </a:r>
            <a:r>
              <a:rPr kumimoji="1" lang="ja-JP" altLang="en-US" sz="6200" dirty="0">
                <a:latin typeface="メイリオ" panose="020B0604030504040204" pitchFamily="50" charset="-128"/>
                <a:ea typeface="メイリオ" panose="020B0604030504040204" pitchFamily="50" charset="-128"/>
              </a:rPr>
              <a:t>つのパターンに分かれた。</a:t>
            </a:r>
            <a:endParaRPr kumimoji="1" lang="en-US" altLang="ja-JP" sz="6200" dirty="0">
              <a:latin typeface="メイリオ" panose="020B0604030504040204" pitchFamily="50" charset="-128"/>
              <a:ea typeface="メイリオ" panose="020B0604030504040204" pitchFamily="50" charset="-128"/>
            </a:endParaRPr>
          </a:p>
          <a:p>
            <a:pPr marL="0" indent="0">
              <a:buNone/>
            </a:pPr>
            <a:endParaRPr kumimoji="1" lang="en-US" altLang="ja-JP" sz="6200"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a:extLst>
              <a:ext uri="{FF2B5EF4-FFF2-40B4-BE49-F238E27FC236}">
                <a16:creationId xmlns:a16="http://schemas.microsoft.com/office/drawing/2014/main" id="{02381425-7859-4B3D-80F8-9EFB2B155DD1}"/>
              </a:ext>
            </a:extLst>
          </p:cNvPr>
          <p:cNvSpPr>
            <a:spLocks noGrp="1"/>
          </p:cNvSpPr>
          <p:nvPr>
            <p:ph type="sldNum" sz="quarter" idx="12"/>
          </p:nvPr>
        </p:nvSpPr>
        <p:spPr/>
        <p:txBody>
          <a:bodyPr/>
          <a:lstStyle/>
          <a:p>
            <a:fld id="{00000000-1234-1234-1234-123412341234}" type="slidenum">
              <a:rPr lang="en-US" altLang="ja" smtClean="0"/>
              <a:pPr/>
              <a:t>25</a:t>
            </a:fld>
            <a:endParaRPr lang="ja" altLang="en-US"/>
          </a:p>
        </p:txBody>
      </p:sp>
      <p:pic>
        <p:nvPicPr>
          <p:cNvPr id="13314" name="Picture 2">
            <a:extLst>
              <a:ext uri="{FF2B5EF4-FFF2-40B4-BE49-F238E27FC236}">
                <a16:creationId xmlns:a16="http://schemas.microsoft.com/office/drawing/2014/main" id="{9B5DAFC6-2B1F-4D80-9C42-67887F85E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599" y="2944439"/>
            <a:ext cx="5896802" cy="3931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A1C43340-A078-4127-AAC5-E37D1D2A4EA7}"/>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91DC8AD6-1D6C-4E06-9500-63E0B16F32B8}"/>
              </a:ext>
            </a:extLst>
          </p:cNvPr>
          <p:cNvSpPr/>
          <p:nvPr/>
        </p:nvSpPr>
        <p:spPr>
          <a:xfrm>
            <a:off x="4013735" y="2818850"/>
            <a:ext cx="5030666" cy="59735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F951148-BD6D-45D3-868C-FFF48D870F39}"/>
              </a:ext>
            </a:extLst>
          </p:cNvPr>
          <p:cNvSpPr/>
          <p:nvPr/>
        </p:nvSpPr>
        <p:spPr>
          <a:xfrm>
            <a:off x="3581400" y="3947655"/>
            <a:ext cx="5896801" cy="24372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8A9B6BA2-FB21-429F-A81E-42551CEBDA84}"/>
              </a:ext>
            </a:extLst>
          </p:cNvPr>
          <p:cNvCxnSpPr>
            <a:cxnSpLocks/>
            <a:stCxn id="18" idx="3"/>
            <a:endCxn id="5" idx="2"/>
          </p:cNvCxnSpPr>
          <p:nvPr/>
        </p:nvCxnSpPr>
        <p:spPr>
          <a:xfrm flipV="1">
            <a:off x="1905802" y="3117529"/>
            <a:ext cx="2107933" cy="144859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8B305E6-5FD3-4D54-9296-87DCC31F078B}"/>
              </a:ext>
            </a:extLst>
          </p:cNvPr>
          <p:cNvCxnSpPr>
            <a:cxnSpLocks/>
            <a:stCxn id="18" idx="3"/>
          </p:cNvCxnSpPr>
          <p:nvPr/>
        </p:nvCxnSpPr>
        <p:spPr>
          <a:xfrm>
            <a:off x="1905802" y="4566126"/>
            <a:ext cx="1675598" cy="45796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D038063-C212-48BF-BBC2-2FEC5D4778C4}"/>
              </a:ext>
            </a:extLst>
          </p:cNvPr>
          <p:cNvSpPr txBox="1"/>
          <p:nvPr/>
        </p:nvSpPr>
        <p:spPr>
          <a:xfrm>
            <a:off x="193106" y="4242960"/>
            <a:ext cx="1712696"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b="1" dirty="0">
                <a:latin typeface="メイリオ" panose="020B0604030504040204" pitchFamily="50" charset="-128"/>
                <a:ea typeface="メイリオ" panose="020B0604030504040204" pitchFamily="50" charset="-128"/>
              </a:rPr>
              <a:t>2</a:t>
            </a:r>
            <a:r>
              <a:rPr lang="ja-JP" altLang="en-US" b="1" dirty="0">
                <a:latin typeface="メイリオ" panose="020B0604030504040204" pitchFamily="50" charset="-128"/>
                <a:ea typeface="メイリオ" panose="020B0604030504040204" pitchFamily="50" charset="-128"/>
              </a:rPr>
              <a:t>つのパターンに分かれる</a:t>
            </a:r>
            <a:endParaRPr kumimoji="1" lang="en-US" altLang="ja-JP"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3096042"/>
      </p:ext>
    </p:extLst>
  </p:cSld>
  <p:clrMapOvr>
    <a:masterClrMapping/>
  </p:clrMapOvr>
  <mc:AlternateContent xmlns:mc="http://schemas.openxmlformats.org/markup-compatibility/2006" xmlns:p14="http://schemas.microsoft.com/office/powerpoint/2010/main">
    <mc:Choice Requires="p14">
      <p:transition spd="slow" p14:dur="2000" advTm="658"/>
    </mc:Choice>
    <mc:Fallback xmlns="">
      <p:transition spd="slow" advTm="65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52C11-32D2-4F38-AF5C-69694FE2BBC9}"/>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34796BCB-7DD2-4C2C-96BF-4AE397089A55}"/>
              </a:ext>
            </a:extLst>
          </p:cNvPr>
          <p:cNvSpPr>
            <a:spLocks noGrp="1"/>
          </p:cNvSpPr>
          <p:nvPr>
            <p:ph idx="1"/>
          </p:nvPr>
        </p:nvSpPr>
        <p:spPr>
          <a:xfrm>
            <a:off x="1543050" y="1104912"/>
            <a:ext cx="9105900" cy="1793867"/>
          </a:xfrm>
        </p:spPr>
        <p:txBody>
          <a:bodyPr>
            <a:normAutofit/>
          </a:bodyPr>
          <a:lstStyle/>
          <a:p>
            <a:pPr marL="0" indent="0">
              <a:buNone/>
            </a:pPr>
            <a:r>
              <a:rPr kumimoji="1" lang="ja-JP" altLang="en-US" sz="3200" dirty="0">
                <a:latin typeface="メイリオ" panose="020B0604030504040204" pitchFamily="50" charset="-128"/>
                <a:ea typeface="メイリオ" panose="020B0604030504040204" pitchFamily="50" charset="-128"/>
              </a:rPr>
              <a:t>データの解釈</a:t>
            </a:r>
            <a:endParaRPr kumimoji="1" lang="en-US" altLang="ja-JP" sz="3200"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どの</a:t>
            </a:r>
            <a:r>
              <a:rPr lang="ja-JP" altLang="en-US" dirty="0">
                <a:latin typeface="メイリオ" panose="020B0604030504040204" pitchFamily="50" charset="-128"/>
                <a:ea typeface="メイリオ" panose="020B0604030504040204" pitchFamily="50" charset="-128"/>
              </a:rPr>
              <a:t>説明変数</a:t>
            </a:r>
            <a:r>
              <a:rPr kumimoji="1" lang="ja-JP" altLang="en-US" dirty="0">
                <a:latin typeface="メイリオ" panose="020B0604030504040204" pitchFamily="50" charset="-128"/>
                <a:ea typeface="メイリオ" panose="020B0604030504040204" pitchFamily="50" charset="-128"/>
              </a:rPr>
              <a:t>も、</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つのパターンに分かれる</a:t>
            </a:r>
            <a:endParaRPr kumimoji="1"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→仮説通りにクラスタリングをして、グループ分けする</a:t>
            </a:r>
          </a:p>
        </p:txBody>
      </p:sp>
      <p:sp>
        <p:nvSpPr>
          <p:cNvPr id="4" name="スライド番号プレースホルダー 3">
            <a:extLst>
              <a:ext uri="{FF2B5EF4-FFF2-40B4-BE49-F238E27FC236}">
                <a16:creationId xmlns:a16="http://schemas.microsoft.com/office/drawing/2014/main" id="{B46900E2-1129-488B-B720-F0823B1FADF2}"/>
              </a:ext>
            </a:extLst>
          </p:cNvPr>
          <p:cNvSpPr>
            <a:spLocks noGrp="1"/>
          </p:cNvSpPr>
          <p:nvPr>
            <p:ph type="sldNum" sz="quarter" idx="12"/>
          </p:nvPr>
        </p:nvSpPr>
        <p:spPr/>
        <p:txBody>
          <a:bodyPr/>
          <a:lstStyle/>
          <a:p>
            <a:fld id="{00000000-1234-1234-1234-123412341234}" type="slidenum">
              <a:rPr lang="en-US" altLang="ja" smtClean="0"/>
              <a:pPr/>
              <a:t>26</a:t>
            </a:fld>
            <a:endParaRPr lang="ja" altLang="en-US"/>
          </a:p>
        </p:txBody>
      </p:sp>
      <p:pic>
        <p:nvPicPr>
          <p:cNvPr id="8194" name="Picture 2">
            <a:extLst>
              <a:ext uri="{FF2B5EF4-FFF2-40B4-BE49-F238E27FC236}">
                <a16:creationId xmlns:a16="http://schemas.microsoft.com/office/drawing/2014/main" id="{15287DB1-18FD-4687-831D-801C24FFB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3185095"/>
            <a:ext cx="4781551" cy="3401308"/>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BB274D0E-A522-40AA-BCE7-1F2BD8E98E8F}"/>
              </a:ext>
            </a:extLst>
          </p:cNvPr>
          <p:cNvSpPr/>
          <p:nvPr/>
        </p:nvSpPr>
        <p:spPr>
          <a:xfrm>
            <a:off x="4486273" y="6082268"/>
            <a:ext cx="600076" cy="408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627CD890-809F-4FFE-A8B8-9D7E5DF2EFA0}"/>
              </a:ext>
            </a:extLst>
          </p:cNvPr>
          <p:cNvCxnSpPr>
            <a:cxnSpLocks/>
            <a:stCxn id="8" idx="3"/>
            <a:endCxn id="5" idx="2"/>
          </p:cNvCxnSpPr>
          <p:nvPr/>
        </p:nvCxnSpPr>
        <p:spPr>
          <a:xfrm>
            <a:off x="3248024" y="5592544"/>
            <a:ext cx="1238249" cy="694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81A7605-92D6-45CC-8277-164BC740BB25}"/>
              </a:ext>
            </a:extLst>
          </p:cNvPr>
          <p:cNvSpPr txBox="1"/>
          <p:nvPr/>
        </p:nvSpPr>
        <p:spPr>
          <a:xfrm>
            <a:off x="1152525" y="5269378"/>
            <a:ext cx="2095499"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クラスター数</a:t>
            </a:r>
            <a:r>
              <a:rPr kumimoji="1" lang="en-US" altLang="ja-JP" b="1" dirty="0">
                <a:latin typeface="メイリオ" panose="020B0604030504040204" pitchFamily="50" charset="-128"/>
                <a:ea typeface="メイリオ" panose="020B0604030504040204" pitchFamily="50" charset="-128"/>
              </a:rPr>
              <a:t>2</a:t>
            </a:r>
            <a:r>
              <a:rPr kumimoji="1" lang="ja-JP" altLang="en-US" b="1" dirty="0">
                <a:latin typeface="メイリオ" panose="020B0604030504040204" pitchFamily="50" charset="-128"/>
                <a:ea typeface="メイリオ" panose="020B0604030504040204" pitchFamily="50" charset="-128"/>
              </a:rPr>
              <a:t>でクラスタリング</a:t>
            </a:r>
            <a:endParaRPr kumimoji="1" lang="en-US" altLang="ja-JP"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724F1EF-B8CF-4820-9F74-8C02D41D4985}"/>
              </a:ext>
            </a:extLst>
          </p:cNvPr>
          <p:cNvSpPr txBox="1"/>
          <p:nvPr/>
        </p:nvSpPr>
        <p:spPr>
          <a:xfrm>
            <a:off x="4362450" y="2898779"/>
            <a:ext cx="3886201" cy="369332"/>
          </a:xfrm>
          <a:prstGeom prst="rect">
            <a:avLst/>
          </a:prstGeom>
          <a:noFill/>
        </p:spPr>
        <p:txBody>
          <a:bodyPr wrap="square" rtlCol="0">
            <a:spAutoFit/>
          </a:bodyPr>
          <a:lstStyle/>
          <a:p>
            <a:r>
              <a:rPr lang="en-US" altLang="ja-JP" b="1" dirty="0"/>
              <a:t>Elbow Method</a:t>
            </a:r>
            <a:r>
              <a:rPr kumimoji="1" lang="ja-JP" altLang="en-US" b="1" dirty="0">
                <a:latin typeface="メイリオ" panose="020B0604030504040204" pitchFamily="50" charset="-128"/>
                <a:ea typeface="メイリオ" panose="020B0604030504040204" pitchFamily="50" charset="-128"/>
              </a:rPr>
              <a:t>でクラスター数を算出</a:t>
            </a:r>
          </a:p>
        </p:txBody>
      </p:sp>
      <p:cxnSp>
        <p:nvCxnSpPr>
          <p:cNvPr id="10" name="直線コネクタ 9">
            <a:extLst>
              <a:ext uri="{FF2B5EF4-FFF2-40B4-BE49-F238E27FC236}">
                <a16:creationId xmlns:a16="http://schemas.microsoft.com/office/drawing/2014/main" id="{67FE8DD9-B772-47C3-88C3-BB6AE46BD162}"/>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330896"/>
      </p:ext>
    </p:extLst>
  </p:cSld>
  <p:clrMapOvr>
    <a:masterClrMapping/>
  </p:clrMapOvr>
  <mc:AlternateContent xmlns:mc="http://schemas.openxmlformats.org/markup-compatibility/2006" xmlns:p14="http://schemas.microsoft.com/office/powerpoint/2010/main">
    <mc:Choice Requires="p14">
      <p:transition spd="slow" p14:dur="2000" advTm="10238"/>
    </mc:Choice>
    <mc:Fallback xmlns="">
      <p:transition spd="slow" advTm="1023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1FE24-1CC0-414E-AF3D-0A84D2E359BE}"/>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FE1F430F-5B46-4F1A-85E5-3122A98EEB59}"/>
              </a:ext>
            </a:extLst>
          </p:cNvPr>
          <p:cNvSpPr>
            <a:spLocks noGrp="1"/>
          </p:cNvSpPr>
          <p:nvPr>
            <p:ph idx="1"/>
          </p:nvPr>
        </p:nvSpPr>
        <p:spPr>
          <a:xfrm>
            <a:off x="838200" y="1325564"/>
            <a:ext cx="10515600" cy="711210"/>
          </a:xfrm>
        </p:spPr>
        <p:txBody>
          <a:bodyPr>
            <a:normAutofit/>
          </a:bodyPr>
          <a:lstStyle/>
          <a:p>
            <a:pPr marL="0" indent="0">
              <a:buNone/>
            </a:pPr>
            <a:r>
              <a:rPr kumimoji="1" lang="ja-JP" altLang="en-US" sz="3600" dirty="0">
                <a:latin typeface="メイリオ" panose="020B0604030504040204" pitchFamily="50" charset="-128"/>
                <a:ea typeface="メイリオ" panose="020B0604030504040204" pitchFamily="50" charset="-128"/>
              </a:rPr>
              <a:t>クラスタリングの結果</a:t>
            </a:r>
            <a:endParaRPr kumimoji="1" lang="en-US" altLang="ja-JP" sz="3600" dirty="0">
              <a:latin typeface="メイリオ" panose="020B0604030504040204" pitchFamily="50" charset="-128"/>
              <a:ea typeface="メイリオ" panose="020B0604030504040204" pitchFamily="50" charset="-128"/>
            </a:endParaRPr>
          </a:p>
          <a:p>
            <a:endParaRPr kumimoji="1" lang="ja-JP" altLang="en-US" sz="3600" dirty="0"/>
          </a:p>
        </p:txBody>
      </p:sp>
      <p:sp>
        <p:nvSpPr>
          <p:cNvPr id="4" name="スライド番号プレースホルダー 3">
            <a:extLst>
              <a:ext uri="{FF2B5EF4-FFF2-40B4-BE49-F238E27FC236}">
                <a16:creationId xmlns:a16="http://schemas.microsoft.com/office/drawing/2014/main" id="{E0046F46-8731-4355-9203-081DD1E3FDB2}"/>
              </a:ext>
            </a:extLst>
          </p:cNvPr>
          <p:cNvSpPr>
            <a:spLocks noGrp="1"/>
          </p:cNvSpPr>
          <p:nvPr>
            <p:ph type="sldNum" sz="quarter" idx="12"/>
          </p:nvPr>
        </p:nvSpPr>
        <p:spPr/>
        <p:txBody>
          <a:bodyPr/>
          <a:lstStyle/>
          <a:p>
            <a:fld id="{00000000-1234-1234-1234-123412341234}" type="slidenum">
              <a:rPr lang="en-US" altLang="ja" smtClean="0"/>
              <a:pPr/>
              <a:t>27</a:t>
            </a:fld>
            <a:endParaRPr lang="ja" altLang="en-US"/>
          </a:p>
        </p:txBody>
      </p:sp>
      <p:graphicFrame>
        <p:nvGraphicFramePr>
          <p:cNvPr id="10" name="グラフ 9">
            <a:extLst>
              <a:ext uri="{FF2B5EF4-FFF2-40B4-BE49-F238E27FC236}">
                <a16:creationId xmlns:a16="http://schemas.microsoft.com/office/drawing/2014/main" id="{A7339B49-8549-421D-A456-09F8CE9525BF}"/>
              </a:ext>
            </a:extLst>
          </p:cNvPr>
          <p:cNvGraphicFramePr/>
          <p:nvPr>
            <p:extLst>
              <p:ext uri="{D42A27DB-BD31-4B8C-83A1-F6EECF244321}">
                <p14:modId xmlns:p14="http://schemas.microsoft.com/office/powerpoint/2010/main" val="644137039"/>
              </p:ext>
            </p:extLst>
          </p:nvPr>
        </p:nvGraphicFramePr>
        <p:xfrm>
          <a:off x="1981204" y="2438411"/>
          <a:ext cx="3695700" cy="37418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15185A3A-91F8-4AC0-9ECA-9DE6CC4C9051}"/>
              </a:ext>
            </a:extLst>
          </p:cNvPr>
          <p:cNvGraphicFramePr/>
          <p:nvPr>
            <p:extLst>
              <p:ext uri="{D42A27DB-BD31-4B8C-83A1-F6EECF244321}">
                <p14:modId xmlns:p14="http://schemas.microsoft.com/office/powerpoint/2010/main" val="270031412"/>
              </p:ext>
            </p:extLst>
          </p:nvPr>
        </p:nvGraphicFramePr>
        <p:xfrm>
          <a:off x="6096002" y="2438411"/>
          <a:ext cx="3695700" cy="3741839"/>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直線コネクタ 6">
            <a:extLst>
              <a:ext uri="{FF2B5EF4-FFF2-40B4-BE49-F238E27FC236}">
                <a16:creationId xmlns:a16="http://schemas.microsoft.com/office/drawing/2014/main" id="{C2E92DC7-53F2-49A3-B58B-A943C483DB60}"/>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65179"/>
      </p:ext>
    </p:extLst>
  </p:cSld>
  <p:clrMapOvr>
    <a:masterClrMapping/>
  </p:clrMapOvr>
  <mc:AlternateContent xmlns:mc="http://schemas.openxmlformats.org/markup-compatibility/2006" xmlns:p14="http://schemas.microsoft.com/office/powerpoint/2010/main">
    <mc:Choice Requires="p14">
      <p:transition spd="slow" p14:dur="2000" advTm="7398"/>
    </mc:Choice>
    <mc:Fallback xmlns="">
      <p:transition spd="slow" advTm="739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07664-330F-4504-9056-0F9478ECE0D4}"/>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A09267DC-6999-43E9-AC29-EE6300D47F3D}"/>
              </a:ext>
            </a:extLst>
          </p:cNvPr>
          <p:cNvSpPr>
            <a:spLocks noGrp="1"/>
          </p:cNvSpPr>
          <p:nvPr>
            <p:ph type="sldNum" sz="quarter" idx="12"/>
          </p:nvPr>
        </p:nvSpPr>
        <p:spPr/>
        <p:txBody>
          <a:bodyPr/>
          <a:lstStyle/>
          <a:p>
            <a:fld id="{00000000-1234-1234-1234-123412341234}" type="slidenum">
              <a:rPr lang="en-US" altLang="ja" smtClean="0"/>
              <a:pPr/>
              <a:t>28</a:t>
            </a:fld>
            <a:endParaRPr lang="ja" altLang="en-US"/>
          </a:p>
        </p:txBody>
      </p:sp>
      <p:sp>
        <p:nvSpPr>
          <p:cNvPr id="14" name="矢印: 下 13">
            <a:extLst>
              <a:ext uri="{FF2B5EF4-FFF2-40B4-BE49-F238E27FC236}">
                <a16:creationId xmlns:a16="http://schemas.microsoft.com/office/drawing/2014/main" id="{1D4D48DC-A37D-46FD-B2C4-D2C2F90CE1ED}"/>
              </a:ext>
            </a:extLst>
          </p:cNvPr>
          <p:cNvSpPr/>
          <p:nvPr/>
        </p:nvSpPr>
        <p:spPr>
          <a:xfrm>
            <a:off x="5587429" y="3609975"/>
            <a:ext cx="1017143" cy="110490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C61F383-1137-4E29-8880-A11575A86C07}"/>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B5EADC22-2B72-4F29-9A2C-665DE4D58D93}"/>
              </a:ext>
            </a:extLst>
          </p:cNvPr>
          <p:cNvSpPr/>
          <p:nvPr/>
        </p:nvSpPr>
        <p:spPr>
          <a:xfrm>
            <a:off x="2386013" y="4981358"/>
            <a:ext cx="7419975" cy="1371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3200" b="1" dirty="0">
                <a:latin typeface="メイリオ" panose="020B0604030504040204" pitchFamily="50" charset="-128"/>
                <a:ea typeface="メイリオ" panose="020B0604030504040204" pitchFamily="50" charset="-128"/>
              </a:rPr>
              <a:t>検証の結果、正しいことが確認できた</a:t>
            </a:r>
            <a:endParaRPr kumimoji="1" lang="ja-JP" altLang="en-US" b="1" dirty="0"/>
          </a:p>
        </p:txBody>
      </p:sp>
      <p:sp>
        <p:nvSpPr>
          <p:cNvPr id="10" name="四角形: 角を丸くする 9">
            <a:extLst>
              <a:ext uri="{FF2B5EF4-FFF2-40B4-BE49-F238E27FC236}">
                <a16:creationId xmlns:a16="http://schemas.microsoft.com/office/drawing/2014/main" id="{81E1F294-0D3A-4283-A93A-1CE653B70371}"/>
              </a:ext>
            </a:extLst>
          </p:cNvPr>
          <p:cNvSpPr/>
          <p:nvPr/>
        </p:nvSpPr>
        <p:spPr>
          <a:xfrm>
            <a:off x="1311351" y="1095375"/>
            <a:ext cx="9569298" cy="23336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1</a:t>
            </a:r>
            <a:r>
              <a:rPr lang="ja-JP" altLang="en-US" sz="2400" dirty="0">
                <a:solidFill>
                  <a:schemeClr val="tx1"/>
                </a:solidFill>
                <a:latin typeface="メイリオ" panose="020B0604030504040204" pitchFamily="50" charset="-128"/>
                <a:ea typeface="メイリオ" panose="020B0604030504040204" pitchFamily="50" charset="-128"/>
              </a:rPr>
              <a:t>　　　</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en-US" altLang="ja-JP" sz="2400" dirty="0">
                <a:solidFill>
                  <a:schemeClr val="tx1"/>
                </a:solidFill>
                <a:latin typeface="メイリオ" panose="020B0604030504040204" pitchFamily="50" charset="-128"/>
                <a:ea typeface="メイリオ" panose="020B0604030504040204" pitchFamily="50" charset="-128"/>
              </a:rPr>
              <a:t>train</a:t>
            </a:r>
            <a:r>
              <a:rPr lang="ja-JP" altLang="en-US" sz="2400" dirty="0">
                <a:solidFill>
                  <a:schemeClr val="tx1"/>
                </a:solidFill>
                <a:latin typeface="メイリオ" panose="020B0604030504040204" pitchFamily="50" charset="-128"/>
                <a:ea typeface="メイリオ" panose="020B0604030504040204" pitchFamily="50" charset="-128"/>
              </a:rPr>
              <a:t>データ、</a:t>
            </a:r>
            <a:r>
              <a:rPr lang="en-US" altLang="ja-JP" sz="2400" dirty="0">
                <a:solidFill>
                  <a:schemeClr val="tx1"/>
                </a:solidFill>
                <a:latin typeface="メイリオ" panose="020B0604030504040204" pitchFamily="50" charset="-128"/>
                <a:ea typeface="メイリオ" panose="020B0604030504040204" pitchFamily="50" charset="-128"/>
              </a:rPr>
              <a:t>test</a:t>
            </a:r>
            <a:r>
              <a:rPr lang="ja-JP" altLang="en-US" sz="2400" dirty="0">
                <a:solidFill>
                  <a:schemeClr val="tx1"/>
                </a:solidFill>
                <a:latin typeface="メイリオ" panose="020B0604030504040204" pitchFamily="50" charset="-128"/>
                <a:ea typeface="メイリオ" panose="020B0604030504040204" pitchFamily="50" charset="-128"/>
              </a:rPr>
              <a:t>データともに</a:t>
            </a:r>
            <a:r>
              <a:rPr lang="en-US" altLang="ja-JP" sz="2400" dirty="0">
                <a:solidFill>
                  <a:schemeClr val="tx1"/>
                </a:solidFill>
                <a:latin typeface="メイリオ" panose="020B0604030504040204" pitchFamily="50" charset="-128"/>
                <a:ea typeface="メイリオ" panose="020B0604030504040204" pitchFamily="50" charset="-128"/>
              </a:rPr>
              <a:t>engine</a:t>
            </a:r>
            <a:r>
              <a:rPr lang="ja-JP" altLang="en-US" sz="2400" dirty="0">
                <a:solidFill>
                  <a:schemeClr val="tx1"/>
                </a:solidFill>
                <a:latin typeface="メイリオ" panose="020B0604030504040204" pitchFamily="50" charset="-128"/>
                <a:ea typeface="メイリオ" panose="020B0604030504040204" pitchFamily="50" charset="-128"/>
              </a:rPr>
              <a:t>が約</a:t>
            </a:r>
            <a:r>
              <a:rPr lang="en-US" altLang="ja-JP" sz="2400" dirty="0">
                <a:solidFill>
                  <a:schemeClr val="tx1"/>
                </a:solidFill>
                <a:latin typeface="メイリオ" panose="020B0604030504040204" pitchFamily="50" charset="-128"/>
                <a:ea typeface="メイリオ" panose="020B0604030504040204" pitchFamily="50" charset="-128"/>
              </a:rPr>
              <a:t>700</a:t>
            </a:r>
            <a:r>
              <a:rPr lang="ja-JP" altLang="en-US" sz="2400" dirty="0">
                <a:solidFill>
                  <a:schemeClr val="tx1"/>
                </a:solidFill>
                <a:latin typeface="メイリオ" panose="020B0604030504040204" pitchFamily="50" charset="-128"/>
                <a:ea typeface="メイリオ" panose="020B0604030504040204" pitchFamily="50" charset="-128"/>
              </a:rPr>
              <a:t>個のデータ</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→製品の種類、もしくは使用方法などが異なっている可能性がある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→データの傾向を可視化して確認 クラスタリングで分類する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endParaRPr kumimoji="1" lang="ja-JP" altLang="en-US" dirty="0"/>
          </a:p>
        </p:txBody>
      </p:sp>
    </p:spTree>
    <p:extLst>
      <p:ext uri="{BB962C8B-B14F-4D97-AF65-F5344CB8AC3E}">
        <p14:creationId xmlns:p14="http://schemas.microsoft.com/office/powerpoint/2010/main" val="4096839133"/>
      </p:ext>
    </p:extLst>
  </p:cSld>
  <p:clrMapOvr>
    <a:masterClrMapping/>
  </p:clrMapOvr>
  <mc:AlternateContent xmlns:mc="http://schemas.openxmlformats.org/markup-compatibility/2006" xmlns:p14="http://schemas.microsoft.com/office/powerpoint/2010/main">
    <mc:Choice Requires="p14">
      <p:transition spd="slow" p14:dur="2000" advTm="6521"/>
    </mc:Choice>
    <mc:Fallback xmlns="">
      <p:transition spd="slow" advTm="652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07664-330F-4504-9056-0F9478ECE0D4}"/>
              </a:ext>
            </a:extLst>
          </p:cNvPr>
          <p:cNvSpPr>
            <a:spLocks noGrp="1"/>
          </p:cNvSpPr>
          <p:nvPr>
            <p:ph type="title"/>
          </p:nvPr>
        </p:nvSpPr>
        <p:spPr>
          <a:xfrm>
            <a:off x="838200" y="0"/>
            <a:ext cx="10515600" cy="1325563"/>
          </a:xfrm>
        </p:spPr>
        <p:txBody>
          <a:bodyPr/>
          <a:lstStyle/>
          <a:p>
            <a:r>
              <a:rPr lang="en-US" altLang="ja-JP" dirty="0">
                <a:solidFill>
                  <a:prstClr val="black"/>
                </a:solidFill>
                <a:latin typeface="メイリオ" panose="020B0604030504040204" pitchFamily="50" charset="-128"/>
                <a:ea typeface="メイリオ" panose="020B0604030504040204" pitchFamily="50" charset="-128"/>
              </a:rPr>
              <a:t>5.</a:t>
            </a:r>
            <a:r>
              <a:rPr lang="ja-JP" altLang="en-US" dirty="0">
                <a:solidFill>
                  <a:prstClr val="black"/>
                </a:solidFill>
                <a:latin typeface="メイリオ" panose="020B0604030504040204" pitchFamily="50" charset="-128"/>
                <a:ea typeface="メイリオ" panose="020B0604030504040204" pitchFamily="50" charset="-128"/>
              </a:rPr>
              <a:t>分析</a:t>
            </a:r>
            <a:r>
              <a:rPr lang="en-US" altLang="ja-JP"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仮説</a:t>
            </a:r>
            <a:r>
              <a:rPr lang="en-US" altLang="ja-JP" sz="4000" dirty="0">
                <a:solidFill>
                  <a:prstClr val="black"/>
                </a:solidFill>
                <a:latin typeface="メイリオ" panose="020B0604030504040204" pitchFamily="50" charset="-128"/>
                <a:ea typeface="メイリオ" panose="020B0604030504040204" pitchFamily="50" charset="-128"/>
              </a:rPr>
              <a:t>2</a:t>
            </a:r>
            <a:r>
              <a:rPr lang="ja-JP" altLang="en-US" sz="4000" dirty="0">
                <a:solidFill>
                  <a:prstClr val="black"/>
                </a:solidFill>
                <a:latin typeface="メイリオ" panose="020B0604030504040204" pitchFamily="50" charset="-128"/>
                <a:ea typeface="メイリオ" panose="020B0604030504040204" pitchFamily="50" charset="-128"/>
              </a:rPr>
              <a:t>の検証</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A09267DC-6999-43E9-AC29-EE6300D47F3D}"/>
              </a:ext>
            </a:extLst>
          </p:cNvPr>
          <p:cNvSpPr>
            <a:spLocks noGrp="1"/>
          </p:cNvSpPr>
          <p:nvPr>
            <p:ph type="sldNum" sz="quarter" idx="12"/>
          </p:nvPr>
        </p:nvSpPr>
        <p:spPr/>
        <p:txBody>
          <a:bodyPr/>
          <a:lstStyle/>
          <a:p>
            <a:fld id="{00000000-1234-1234-1234-123412341234}" type="slidenum">
              <a:rPr lang="en-US" altLang="ja" smtClean="0"/>
              <a:pPr/>
              <a:t>29</a:t>
            </a:fld>
            <a:endParaRPr lang="ja" altLang="en-US"/>
          </a:p>
        </p:txBody>
      </p:sp>
      <p:sp>
        <p:nvSpPr>
          <p:cNvPr id="7" name="テキスト ボックス 6">
            <a:extLst>
              <a:ext uri="{FF2B5EF4-FFF2-40B4-BE49-F238E27FC236}">
                <a16:creationId xmlns:a16="http://schemas.microsoft.com/office/drawing/2014/main" id="{42F17A37-A85A-41B7-8DC2-A896B5ED4C30}"/>
              </a:ext>
            </a:extLst>
          </p:cNvPr>
          <p:cNvSpPr txBox="1"/>
          <p:nvPr/>
        </p:nvSpPr>
        <p:spPr>
          <a:xfrm>
            <a:off x="1667764" y="1685928"/>
            <a:ext cx="8793600" cy="461665"/>
          </a:xfrm>
          <a:prstGeom prst="rect">
            <a:avLst/>
          </a:prstGeom>
          <a:noFill/>
        </p:spPr>
        <p:txBody>
          <a:bodyPr wrap="square" rtlCol="0">
            <a:spAutoFit/>
          </a:bodyPr>
          <a:lstStyle/>
          <a:p>
            <a:r>
              <a:rPr kumimoji="1" lang="ja-JP" altLang="en-US" sz="2400" dirty="0">
                <a:solidFill>
                  <a:schemeClr val="tx1"/>
                </a:solidFill>
              </a:rPr>
              <a:t>　　　　　　　　　　　　</a:t>
            </a:r>
            <a:endParaRPr kumimoji="1" lang="ja-JP" altLang="en-US" sz="1600" dirty="0"/>
          </a:p>
        </p:txBody>
      </p:sp>
      <p:sp>
        <p:nvSpPr>
          <p:cNvPr id="10" name="テキスト ボックス 9">
            <a:extLst>
              <a:ext uri="{FF2B5EF4-FFF2-40B4-BE49-F238E27FC236}">
                <a16:creationId xmlns:a16="http://schemas.microsoft.com/office/drawing/2014/main" id="{BDCDC75C-B325-42D9-9DDB-4641DF3C526C}"/>
              </a:ext>
            </a:extLst>
          </p:cNvPr>
          <p:cNvSpPr txBox="1"/>
          <p:nvPr/>
        </p:nvSpPr>
        <p:spPr>
          <a:xfrm>
            <a:off x="1740170" y="3684880"/>
            <a:ext cx="8362951" cy="707886"/>
          </a:xfrm>
          <a:prstGeom prst="rect">
            <a:avLst/>
          </a:prstGeom>
          <a:noFill/>
        </p:spPr>
        <p:txBody>
          <a:bodyPr wrap="square" rtlCol="0">
            <a:spAutoFit/>
          </a:bodyPr>
          <a:lstStyle/>
          <a:p>
            <a:r>
              <a:rPr kumimoji="1" lang="ja-JP" altLang="en-US" sz="2000" dirty="0">
                <a:solidFill>
                  <a:srgbClr val="FF0000"/>
                </a:solidFill>
              </a:rPr>
              <a:t>　　</a:t>
            </a:r>
            <a:r>
              <a:rPr kumimoji="1" lang="ja-JP" altLang="en-US" sz="2000" dirty="0">
                <a:solidFill>
                  <a:schemeClr val="tx1"/>
                </a:solidFill>
              </a:rPr>
              <a:t>　　　　　　　　　</a:t>
            </a:r>
            <a:r>
              <a:rPr kumimoji="1" lang="ja-JP" altLang="en-US" sz="2400" dirty="0">
                <a:solidFill>
                  <a:schemeClr val="tx1"/>
                </a:solidFill>
              </a:rPr>
              <a:t>　　　</a:t>
            </a:r>
            <a:endParaRPr kumimoji="1" lang="ja-JP" altLang="en-US" sz="2400" dirty="0">
              <a:solidFill>
                <a:schemeClr val="tx1"/>
              </a:solidFill>
              <a:latin typeface="メイリオ" panose="020B0604030504040204" pitchFamily="50" charset="-128"/>
              <a:ea typeface="メイリオ" panose="020B0604030504040204" pitchFamily="50" charset="-128"/>
            </a:endParaRPr>
          </a:p>
          <a:p>
            <a:endParaRPr kumimoji="1" lang="ja-JP" altLang="en-US" sz="1600" dirty="0">
              <a:solidFill>
                <a:schemeClr val="tx1"/>
              </a:solidFill>
            </a:endParaRPr>
          </a:p>
        </p:txBody>
      </p:sp>
      <p:cxnSp>
        <p:nvCxnSpPr>
          <p:cNvPr id="6" name="直線コネクタ 5">
            <a:extLst>
              <a:ext uri="{FF2B5EF4-FFF2-40B4-BE49-F238E27FC236}">
                <a16:creationId xmlns:a16="http://schemas.microsoft.com/office/drawing/2014/main" id="{40E94FF0-4F1D-4ED8-8B74-DE1D2E0C1BA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6A63DE65-A41D-4FEF-9F79-CD4415B60DB9}"/>
              </a:ext>
            </a:extLst>
          </p:cNvPr>
          <p:cNvSpPr/>
          <p:nvPr/>
        </p:nvSpPr>
        <p:spPr>
          <a:xfrm>
            <a:off x="1311351" y="1175532"/>
            <a:ext cx="9569298" cy="23336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1</a:t>
            </a:r>
            <a:r>
              <a:rPr lang="ja-JP" altLang="en-US" sz="2400" dirty="0">
                <a:solidFill>
                  <a:schemeClr val="tx1"/>
                </a:solidFill>
                <a:latin typeface="メイリオ" panose="020B0604030504040204" pitchFamily="50" charset="-128"/>
                <a:ea typeface="メイリオ" panose="020B0604030504040204" pitchFamily="50" charset="-128"/>
              </a:rPr>
              <a:t>　　　</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en-US" altLang="ja-JP" sz="2400" dirty="0">
                <a:solidFill>
                  <a:schemeClr val="tx1"/>
                </a:solidFill>
                <a:latin typeface="メイリオ" panose="020B0604030504040204" pitchFamily="50" charset="-128"/>
                <a:ea typeface="メイリオ" panose="020B0604030504040204" pitchFamily="50" charset="-128"/>
              </a:rPr>
              <a:t>train</a:t>
            </a:r>
            <a:r>
              <a:rPr lang="ja-JP" altLang="en-US" sz="2400" dirty="0">
                <a:solidFill>
                  <a:schemeClr val="tx1"/>
                </a:solidFill>
                <a:latin typeface="メイリオ" panose="020B0604030504040204" pitchFamily="50" charset="-128"/>
                <a:ea typeface="メイリオ" panose="020B0604030504040204" pitchFamily="50" charset="-128"/>
              </a:rPr>
              <a:t>データ、</a:t>
            </a:r>
            <a:r>
              <a:rPr lang="en-US" altLang="ja-JP" sz="2400" dirty="0">
                <a:solidFill>
                  <a:schemeClr val="tx1"/>
                </a:solidFill>
                <a:latin typeface="メイリオ" panose="020B0604030504040204" pitchFamily="50" charset="-128"/>
                <a:ea typeface="メイリオ" panose="020B0604030504040204" pitchFamily="50" charset="-128"/>
              </a:rPr>
              <a:t>test</a:t>
            </a:r>
            <a:r>
              <a:rPr lang="ja-JP" altLang="en-US" sz="2400" dirty="0">
                <a:solidFill>
                  <a:schemeClr val="tx1"/>
                </a:solidFill>
                <a:latin typeface="メイリオ" panose="020B0604030504040204" pitchFamily="50" charset="-128"/>
                <a:ea typeface="メイリオ" panose="020B0604030504040204" pitchFamily="50" charset="-128"/>
              </a:rPr>
              <a:t>データともに</a:t>
            </a:r>
            <a:r>
              <a:rPr lang="en-US" altLang="ja-JP" sz="2400" dirty="0">
                <a:solidFill>
                  <a:schemeClr val="tx1"/>
                </a:solidFill>
                <a:latin typeface="メイリオ" panose="020B0604030504040204" pitchFamily="50" charset="-128"/>
                <a:ea typeface="メイリオ" panose="020B0604030504040204" pitchFamily="50" charset="-128"/>
              </a:rPr>
              <a:t>engine</a:t>
            </a:r>
            <a:r>
              <a:rPr lang="ja-JP" altLang="en-US" sz="2400" dirty="0">
                <a:solidFill>
                  <a:schemeClr val="tx1"/>
                </a:solidFill>
                <a:latin typeface="メイリオ" panose="020B0604030504040204" pitchFamily="50" charset="-128"/>
                <a:ea typeface="メイリオ" panose="020B0604030504040204" pitchFamily="50" charset="-128"/>
              </a:rPr>
              <a:t>が約</a:t>
            </a:r>
            <a:r>
              <a:rPr lang="en-US" altLang="ja-JP" sz="2400" dirty="0">
                <a:solidFill>
                  <a:schemeClr val="tx1"/>
                </a:solidFill>
                <a:latin typeface="メイリオ" panose="020B0604030504040204" pitchFamily="50" charset="-128"/>
                <a:ea typeface="メイリオ" panose="020B0604030504040204" pitchFamily="50" charset="-128"/>
              </a:rPr>
              <a:t>700</a:t>
            </a:r>
            <a:r>
              <a:rPr lang="ja-JP" altLang="en-US" sz="2400" dirty="0">
                <a:solidFill>
                  <a:schemeClr val="tx1"/>
                </a:solidFill>
                <a:latin typeface="メイリオ" panose="020B0604030504040204" pitchFamily="50" charset="-128"/>
                <a:ea typeface="メイリオ" panose="020B0604030504040204" pitchFamily="50" charset="-128"/>
              </a:rPr>
              <a:t>個のデータ</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→製品の種類、もしくは使用方法などが異なっている可能性がある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→データの傾向を可視化して確認 クラスタリングで分類する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endParaRPr kumimoji="1" lang="ja-JP" altLang="en-US" dirty="0"/>
          </a:p>
        </p:txBody>
      </p:sp>
      <p:sp>
        <p:nvSpPr>
          <p:cNvPr id="9" name="四角形: 角を丸くする 8">
            <a:extLst>
              <a:ext uri="{FF2B5EF4-FFF2-40B4-BE49-F238E27FC236}">
                <a16:creationId xmlns:a16="http://schemas.microsoft.com/office/drawing/2014/main" id="{B035F8E7-94AB-4395-B616-12FCCFB6D477}"/>
              </a:ext>
            </a:extLst>
          </p:cNvPr>
          <p:cNvSpPr/>
          <p:nvPr/>
        </p:nvSpPr>
        <p:spPr>
          <a:xfrm>
            <a:off x="1311600" y="3995213"/>
            <a:ext cx="9568800" cy="24868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ja-JP" altLang="en-US" sz="2400" b="1" dirty="0">
                <a:solidFill>
                  <a:srgbClr val="FF0000"/>
                </a:solidFill>
                <a:latin typeface="メイリオ" panose="020B0604030504040204" pitchFamily="50" charset="-128"/>
                <a:ea typeface="メイリオ" panose="020B0604030504040204" pitchFamily="50" charset="-128"/>
              </a:rPr>
              <a:t>仮説</a:t>
            </a:r>
            <a:r>
              <a:rPr lang="en-US" altLang="ja-JP" sz="2400" b="1" dirty="0">
                <a:solidFill>
                  <a:srgbClr val="FF0000"/>
                </a:solidFill>
                <a:latin typeface="メイリオ" panose="020B0604030504040204" pitchFamily="50" charset="-128"/>
                <a:ea typeface="メイリオ" panose="020B0604030504040204" pitchFamily="50" charset="-128"/>
              </a:rPr>
              <a:t>2</a:t>
            </a:r>
          </a:p>
          <a:p>
            <a:r>
              <a:rPr lang="ja-JP" altLang="en-US" sz="2400" dirty="0">
                <a:solidFill>
                  <a:srgbClr val="FF0000"/>
                </a:solidFill>
                <a:latin typeface="メイリオ" panose="020B0604030504040204" pitchFamily="50" charset="-128"/>
                <a:ea typeface="メイリオ" panose="020B0604030504040204" pitchFamily="50" charset="-128"/>
              </a:rPr>
              <a:t>時系列データになるので、線形性が小さい</a:t>
            </a:r>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400" dirty="0">
                <a:solidFill>
                  <a:srgbClr val="FF0000"/>
                </a:solidFill>
                <a:latin typeface="メイリオ" panose="020B0604030504040204" pitchFamily="50" charset="-128"/>
                <a:ea typeface="メイリオ" panose="020B0604030504040204" pitchFamily="50" charset="-128"/>
              </a:rPr>
              <a:t>→ヒートマップを作成して相関を調べる</a:t>
            </a:r>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400" dirty="0">
                <a:solidFill>
                  <a:srgbClr val="FF0000"/>
                </a:solidFill>
                <a:latin typeface="メイリオ" panose="020B0604030504040204" pitchFamily="50" charset="-128"/>
                <a:ea typeface="メイリオ" panose="020B0604030504040204" pitchFamily="50" charset="-128"/>
              </a:rPr>
              <a:t>→相関が小さければランダムフォレストを使用する</a:t>
            </a:r>
            <a:endParaRPr lang="en-US" altLang="ja-JP" sz="2400" dirty="0">
              <a:solidFill>
                <a:srgbClr val="FF0000"/>
              </a:solidFill>
              <a:latin typeface="メイリオ" panose="020B0604030504040204" pitchFamily="50" charset="-128"/>
              <a:ea typeface="メイリオ" panose="020B0604030504040204" pitchFamily="50" charset="-128"/>
            </a:endParaRPr>
          </a:p>
          <a:p>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400" dirty="0">
                <a:solidFill>
                  <a:srgbClr val="FF0000"/>
                </a:solidFill>
                <a:latin typeface="メイリオ" panose="020B0604030504040204" pitchFamily="50" charset="-128"/>
                <a:ea typeface="メイリオ" panose="020B0604030504040204" pitchFamily="50" charset="-128"/>
              </a:rPr>
              <a:t>製品の故障予測に有効な手法である生存時間分析を検討</a:t>
            </a:r>
          </a:p>
          <a:p>
            <a:pPr algn="ctr"/>
            <a:endParaRPr kumimoji="1" lang="ja-JP" altLang="en-US" dirty="0"/>
          </a:p>
        </p:txBody>
      </p:sp>
    </p:spTree>
    <p:extLst>
      <p:ext uri="{BB962C8B-B14F-4D97-AF65-F5344CB8AC3E}">
        <p14:creationId xmlns:p14="http://schemas.microsoft.com/office/powerpoint/2010/main" val="1322160685"/>
      </p:ext>
    </p:extLst>
  </p:cSld>
  <p:clrMapOvr>
    <a:masterClrMapping/>
  </p:clrMapOvr>
  <mc:AlternateContent xmlns:mc="http://schemas.openxmlformats.org/markup-compatibility/2006" xmlns:p14="http://schemas.microsoft.com/office/powerpoint/2010/main">
    <mc:Choice Requires="p14">
      <p:transition spd="slow" p14:dur="2000" advTm="47030"/>
    </mc:Choice>
    <mc:Fallback xmlns="">
      <p:transition spd="slow" advTm="470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6162F-991F-4B98-9681-47E105FDED40}"/>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自己紹介</a:t>
            </a:r>
          </a:p>
        </p:txBody>
      </p:sp>
      <p:sp>
        <p:nvSpPr>
          <p:cNvPr id="3" name="テキスト プレースホルダー 2">
            <a:extLst>
              <a:ext uri="{FF2B5EF4-FFF2-40B4-BE49-F238E27FC236}">
                <a16:creationId xmlns:a16="http://schemas.microsoft.com/office/drawing/2014/main" id="{B5E7A053-D5B6-46B9-9F32-479E9E1CF3D5}"/>
              </a:ext>
            </a:extLst>
          </p:cNvPr>
          <p:cNvSpPr>
            <a:spLocks noGrp="1"/>
          </p:cNvSpPr>
          <p:nvPr>
            <p:ph idx="1"/>
          </p:nvPr>
        </p:nvSpPr>
        <p:spPr>
          <a:xfrm>
            <a:off x="838200" y="1825625"/>
            <a:ext cx="10515600" cy="4351338"/>
          </a:xfrm>
        </p:spPr>
        <p:txBody>
          <a:bodyPr/>
          <a:lstStyle/>
          <a:p>
            <a:pPr marL="0" indent="0">
              <a:buNone/>
            </a:pPr>
            <a:r>
              <a:rPr kumimoji="1" lang="ja-JP" altLang="en-US" sz="3600" dirty="0">
                <a:latin typeface="メイリオ" panose="020B0604030504040204" pitchFamily="50" charset="-128"/>
                <a:ea typeface="メイリオ" panose="020B0604030504040204" pitchFamily="50" charset="-128"/>
              </a:rPr>
              <a:t>会社概要</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solidFill>
                  <a:srgbClr val="000000"/>
                </a:solidFill>
                <a:latin typeface="メイリオ" panose="020B0604030504040204" pitchFamily="50" charset="-128"/>
                <a:ea typeface="メイリオ" panose="020B0604030504040204" pitchFamily="50" charset="-128"/>
                <a:cs typeface="Meiryo"/>
                <a:sym typeface="Meiryo"/>
              </a:rPr>
              <a:t>機械製品</a:t>
            </a:r>
            <a:r>
              <a:rPr kumimoji="1" lang="ja-JP" altLang="en-US" sz="3600" dirty="0">
                <a:latin typeface="メイリオ" panose="020B0604030504040204" pitchFamily="50" charset="-128"/>
                <a:ea typeface="メイリオ" panose="020B0604030504040204" pitchFamily="50" charset="-128"/>
              </a:rPr>
              <a:t>の輸入販売</a:t>
            </a:r>
            <a:r>
              <a:rPr lang="ja-JP" altLang="en-US" sz="3600" dirty="0">
                <a:latin typeface="メイリオ" panose="020B0604030504040204" pitchFamily="50" charset="-128"/>
                <a:ea typeface="メイリオ" panose="020B0604030504040204" pitchFamily="50" charset="-128"/>
              </a:rPr>
              <a:t>及び修理、メンテナンス事業</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主な仕事</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技術職</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修理、メンテナンスを担当</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kumimoji="1" lang="en-US" altLang="ja-JP" sz="3200" dirty="0"/>
          </a:p>
          <a:p>
            <a:pPr marL="0" indent="0">
              <a:buNone/>
            </a:pPr>
            <a:endParaRPr kumimoji="1" lang="en-US" altLang="ja-JP" sz="3200"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0C5D771-FB2D-4822-AAE3-0C9F1828679B}"/>
              </a:ext>
            </a:extLst>
          </p:cNvPr>
          <p:cNvSpPr>
            <a:spLocks noGrp="1"/>
          </p:cNvSpPr>
          <p:nvPr>
            <p:ph type="sldNum" sz="quarter" idx="12"/>
          </p:nvPr>
        </p:nvSpPr>
        <p:spPr/>
        <p:txBody>
          <a:bodyPr/>
          <a:lstStyle/>
          <a:p>
            <a:fld id="{00000000-1234-1234-1234-123412341234}" type="slidenum">
              <a:rPr lang="en-US" altLang="ja" smtClean="0"/>
              <a:pPr/>
              <a:t>3</a:t>
            </a:fld>
            <a:endParaRPr lang="ja" altLang="en-US"/>
          </a:p>
        </p:txBody>
      </p:sp>
      <p:cxnSp>
        <p:nvCxnSpPr>
          <p:cNvPr id="6" name="直線コネクタ 5">
            <a:extLst>
              <a:ext uri="{FF2B5EF4-FFF2-40B4-BE49-F238E27FC236}">
                <a16:creationId xmlns:a16="http://schemas.microsoft.com/office/drawing/2014/main" id="{0B136D16-00E4-4B0F-AFCE-5B26CC13545A}"/>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799562"/>
      </p:ext>
    </p:extLst>
  </p:cSld>
  <p:clrMapOvr>
    <a:masterClrMapping/>
  </p:clrMapOvr>
  <mc:AlternateContent xmlns:mc="http://schemas.openxmlformats.org/markup-compatibility/2006" xmlns:p14="http://schemas.microsoft.com/office/powerpoint/2010/main">
    <mc:Choice Requires="p14">
      <p:transition spd="slow" p14:dur="2000" advTm="12282"/>
    </mc:Choice>
    <mc:Fallback xmlns="">
      <p:transition spd="slow" advTm="1228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EB028-B2EF-43EA-AC86-CFD41C215155}"/>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2</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1ADA3175-3681-4749-9058-F4EEA6D82718}"/>
              </a:ext>
            </a:extLst>
          </p:cNvPr>
          <p:cNvSpPr>
            <a:spLocks noGrp="1"/>
          </p:cNvSpPr>
          <p:nvPr>
            <p:ph idx="1"/>
          </p:nvPr>
        </p:nvSpPr>
        <p:spPr>
          <a:xfrm>
            <a:off x="1866900" y="1145113"/>
            <a:ext cx="8229600" cy="4949400"/>
          </a:xfrm>
        </p:spPr>
        <p:txBody>
          <a:bodyPr/>
          <a:lstStyle/>
          <a:p>
            <a:pPr marL="0" indent="0">
              <a:buNone/>
            </a:pP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2381425-7859-4B3D-80F8-9EFB2B155DD1}"/>
              </a:ext>
            </a:extLst>
          </p:cNvPr>
          <p:cNvSpPr>
            <a:spLocks noGrp="1"/>
          </p:cNvSpPr>
          <p:nvPr>
            <p:ph type="sldNum" sz="quarter" idx="12"/>
          </p:nvPr>
        </p:nvSpPr>
        <p:spPr/>
        <p:txBody>
          <a:bodyPr/>
          <a:lstStyle/>
          <a:p>
            <a:fld id="{00000000-1234-1234-1234-123412341234}" type="slidenum">
              <a:rPr lang="en-US" altLang="ja" smtClean="0"/>
              <a:pPr/>
              <a:t>30</a:t>
            </a:fld>
            <a:endParaRPr lang="ja" altLang="en-US"/>
          </a:p>
        </p:txBody>
      </p:sp>
      <p:pic>
        <p:nvPicPr>
          <p:cNvPr id="6" name="図 5">
            <a:extLst>
              <a:ext uri="{FF2B5EF4-FFF2-40B4-BE49-F238E27FC236}">
                <a16:creationId xmlns:a16="http://schemas.microsoft.com/office/drawing/2014/main" id="{E49C38EB-DC53-46E9-B2EA-3CB4870545CE}"/>
              </a:ext>
            </a:extLst>
          </p:cNvPr>
          <p:cNvPicPr>
            <a:picLocks noChangeAspect="1"/>
          </p:cNvPicPr>
          <p:nvPr/>
        </p:nvPicPr>
        <p:blipFill>
          <a:blip r:embed="rId2"/>
          <a:stretch>
            <a:fillRect/>
          </a:stretch>
        </p:blipFill>
        <p:spPr>
          <a:xfrm>
            <a:off x="960199" y="1657702"/>
            <a:ext cx="7650401" cy="4978976"/>
          </a:xfrm>
          <a:prstGeom prst="rect">
            <a:avLst/>
          </a:prstGeom>
        </p:spPr>
      </p:pic>
      <p:sp>
        <p:nvSpPr>
          <p:cNvPr id="7" name="楕円 6">
            <a:extLst>
              <a:ext uri="{FF2B5EF4-FFF2-40B4-BE49-F238E27FC236}">
                <a16:creationId xmlns:a16="http://schemas.microsoft.com/office/drawing/2014/main" id="{DE165B74-3660-40CF-A783-BAC96A35DAC7}"/>
              </a:ext>
            </a:extLst>
          </p:cNvPr>
          <p:cNvSpPr/>
          <p:nvPr/>
        </p:nvSpPr>
        <p:spPr>
          <a:xfrm>
            <a:off x="1362082" y="6150669"/>
            <a:ext cx="6191251" cy="52840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E23597E9-EA54-491A-B969-4FEF9B438EED}"/>
              </a:ext>
            </a:extLst>
          </p:cNvPr>
          <p:cNvCxnSpPr>
            <a:cxnSpLocks/>
          </p:cNvCxnSpPr>
          <p:nvPr/>
        </p:nvCxnSpPr>
        <p:spPr>
          <a:xfrm flipH="1">
            <a:off x="7191376" y="2874712"/>
            <a:ext cx="2325925" cy="3414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3C7CB69-F6E8-4AE3-BFD0-984822E652BB}"/>
              </a:ext>
            </a:extLst>
          </p:cNvPr>
          <p:cNvSpPr txBox="1"/>
          <p:nvPr/>
        </p:nvSpPr>
        <p:spPr>
          <a:xfrm>
            <a:off x="8694497" y="2219407"/>
            <a:ext cx="3183178" cy="646331"/>
          </a:xfrm>
          <a:prstGeom prst="rect">
            <a:avLst/>
          </a:prstGeom>
          <a:noFill/>
          <a:ln>
            <a:solidFill>
              <a:srgbClr val="FF0000"/>
            </a:solidFill>
          </a:ln>
        </p:spPr>
        <p:txBody>
          <a:bodyPr wrap="square" rtlCol="0">
            <a:spAutoFit/>
          </a:bodyPr>
          <a:lstStyle/>
          <a:p>
            <a:r>
              <a:rPr kumimoji="1" lang="en-US" altLang="ja-JP" sz="1800" b="1" dirty="0">
                <a:solidFill>
                  <a:srgbClr val="FF0000"/>
                </a:solidFill>
                <a:latin typeface="メイリオ" panose="020B0604030504040204" pitchFamily="50" charset="-128"/>
                <a:ea typeface="メイリオ" panose="020B0604030504040204" pitchFamily="50" charset="-128"/>
              </a:rPr>
              <a:t>RUL</a:t>
            </a:r>
            <a:r>
              <a:rPr kumimoji="1" lang="ja-JP" altLang="en-US" sz="1800" b="1" dirty="0">
                <a:solidFill>
                  <a:srgbClr val="FF0000"/>
                </a:solidFill>
                <a:latin typeface="メイリオ" panose="020B0604030504040204" pitchFamily="50" charset="-128"/>
                <a:ea typeface="メイリオ" panose="020B0604030504040204" pitchFamily="50" charset="-128"/>
              </a:rPr>
              <a:t>との相関</a:t>
            </a:r>
            <a:endParaRPr kumimoji="1" lang="en-US" altLang="ja-JP" sz="1800" b="1" dirty="0">
              <a:solidFill>
                <a:srgbClr val="FF0000"/>
              </a:solidFill>
              <a:latin typeface="メイリオ" panose="020B0604030504040204" pitchFamily="50" charset="-128"/>
              <a:ea typeface="メイリオ" panose="020B0604030504040204" pitchFamily="50" charset="-128"/>
            </a:endParaRPr>
          </a:p>
          <a:p>
            <a:r>
              <a:rPr lang="ja-JP" altLang="en-US" b="1" dirty="0">
                <a:solidFill>
                  <a:srgbClr val="FF0000"/>
                </a:solidFill>
                <a:latin typeface="メイリオ" panose="020B0604030504040204" pitchFamily="50" charset="-128"/>
                <a:ea typeface="メイリオ" panose="020B0604030504040204" pitchFamily="50" charset="-128"/>
              </a:rPr>
              <a:t>どの説明変数も</a:t>
            </a:r>
            <a:r>
              <a:rPr kumimoji="1" lang="ja-JP" altLang="en-US" sz="1800" b="1" dirty="0">
                <a:solidFill>
                  <a:srgbClr val="FF0000"/>
                </a:solidFill>
                <a:latin typeface="メイリオ" panose="020B0604030504040204" pitchFamily="50" charset="-128"/>
                <a:ea typeface="メイリオ" panose="020B0604030504040204" pitchFamily="50" charset="-128"/>
              </a:rPr>
              <a:t>相関が小さい</a:t>
            </a:r>
          </a:p>
        </p:txBody>
      </p:sp>
      <p:sp>
        <p:nvSpPr>
          <p:cNvPr id="14" name="テキスト ボックス 13">
            <a:extLst>
              <a:ext uri="{FF2B5EF4-FFF2-40B4-BE49-F238E27FC236}">
                <a16:creationId xmlns:a16="http://schemas.microsoft.com/office/drawing/2014/main" id="{38E20A87-786E-43F3-B7D4-91294C58B503}"/>
              </a:ext>
            </a:extLst>
          </p:cNvPr>
          <p:cNvSpPr txBox="1"/>
          <p:nvPr/>
        </p:nvSpPr>
        <p:spPr>
          <a:xfrm>
            <a:off x="960199" y="950314"/>
            <a:ext cx="5619751" cy="646331"/>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ヒートマップ</a:t>
            </a:r>
            <a:r>
              <a:rPr kumimoji="1" lang="ja-JP" altLang="en-US" sz="3200" dirty="0">
                <a:latin typeface="メイリオ" panose="020B0604030504040204" pitchFamily="50" charset="-128"/>
                <a:ea typeface="メイリオ" panose="020B0604030504040204" pitchFamily="50" charset="-128"/>
              </a:rPr>
              <a:t>を作成</a:t>
            </a:r>
          </a:p>
        </p:txBody>
      </p:sp>
      <p:cxnSp>
        <p:nvCxnSpPr>
          <p:cNvPr id="10" name="直線コネクタ 9">
            <a:extLst>
              <a:ext uri="{FF2B5EF4-FFF2-40B4-BE49-F238E27FC236}">
                <a16:creationId xmlns:a16="http://schemas.microsoft.com/office/drawing/2014/main" id="{91222CD6-6C28-4C4E-83A5-D2C6D02ECD4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8740"/>
      </p:ext>
    </p:extLst>
  </p:cSld>
  <p:clrMapOvr>
    <a:masterClrMapping/>
  </p:clrMapOvr>
  <mc:AlternateContent xmlns:mc="http://schemas.openxmlformats.org/markup-compatibility/2006" xmlns:p14="http://schemas.microsoft.com/office/powerpoint/2010/main">
    <mc:Choice Requires="p14">
      <p:transition spd="slow" p14:dur="2000" advTm="13186"/>
    </mc:Choice>
    <mc:Fallback xmlns="">
      <p:transition spd="slow" advTm="1318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07664-330F-4504-9056-0F9478ECE0D4}"/>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仮説</a:t>
            </a:r>
            <a:r>
              <a:rPr kumimoji="1" lang="en-US" altLang="ja-JP" sz="4000" dirty="0">
                <a:latin typeface="メイリオ" panose="020B0604030504040204" pitchFamily="50" charset="-128"/>
                <a:ea typeface="メイリオ" panose="020B0604030504040204" pitchFamily="50" charset="-128"/>
              </a:rPr>
              <a:t>2</a:t>
            </a:r>
            <a:r>
              <a:rPr kumimoji="1" lang="ja-JP" altLang="en-US" sz="4000" dirty="0">
                <a:latin typeface="メイリオ" panose="020B0604030504040204" pitchFamily="50" charset="-128"/>
                <a:ea typeface="メイリオ" panose="020B0604030504040204" pitchFamily="50" charset="-128"/>
              </a:rPr>
              <a:t>の検証</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A09267DC-6999-43E9-AC29-EE6300D47F3D}"/>
              </a:ext>
            </a:extLst>
          </p:cNvPr>
          <p:cNvSpPr>
            <a:spLocks noGrp="1"/>
          </p:cNvSpPr>
          <p:nvPr>
            <p:ph type="sldNum" sz="quarter" idx="12"/>
          </p:nvPr>
        </p:nvSpPr>
        <p:spPr/>
        <p:txBody>
          <a:bodyPr/>
          <a:lstStyle/>
          <a:p>
            <a:fld id="{00000000-1234-1234-1234-123412341234}" type="slidenum">
              <a:rPr lang="en-US" altLang="ja" smtClean="0"/>
              <a:pPr/>
              <a:t>31</a:t>
            </a:fld>
            <a:endParaRPr lang="ja" altLang="en-US"/>
          </a:p>
        </p:txBody>
      </p:sp>
      <p:cxnSp>
        <p:nvCxnSpPr>
          <p:cNvPr id="7" name="直線コネクタ 6">
            <a:extLst>
              <a:ext uri="{FF2B5EF4-FFF2-40B4-BE49-F238E27FC236}">
                <a16:creationId xmlns:a16="http://schemas.microsoft.com/office/drawing/2014/main" id="{9BC8D90C-5635-41CB-B426-6E9BD1BA6D0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矢印: 下 9">
            <a:extLst>
              <a:ext uri="{FF2B5EF4-FFF2-40B4-BE49-F238E27FC236}">
                <a16:creationId xmlns:a16="http://schemas.microsoft.com/office/drawing/2014/main" id="{CBC67B10-7BB2-4F2D-8ABF-A8DFE56AA878}"/>
              </a:ext>
            </a:extLst>
          </p:cNvPr>
          <p:cNvSpPr/>
          <p:nvPr/>
        </p:nvSpPr>
        <p:spPr>
          <a:xfrm>
            <a:off x="5587429" y="3609975"/>
            <a:ext cx="1017143" cy="11049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0B53D8E-0363-467E-86C5-B07146CEBBAD}"/>
              </a:ext>
            </a:extLst>
          </p:cNvPr>
          <p:cNvSpPr/>
          <p:nvPr/>
        </p:nvSpPr>
        <p:spPr>
          <a:xfrm>
            <a:off x="2386013" y="4981358"/>
            <a:ext cx="7419975" cy="1371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b="1" dirty="0">
                <a:latin typeface="メイリオ" panose="020B0604030504040204" pitchFamily="50" charset="-128"/>
                <a:ea typeface="メイリオ" panose="020B0604030504040204" pitchFamily="50" charset="-128"/>
              </a:rPr>
              <a:t>検証の結果、正しいことが確認できた</a:t>
            </a:r>
            <a:endParaRPr kumimoji="1" lang="ja-JP" altLang="en-US" b="1" dirty="0"/>
          </a:p>
        </p:txBody>
      </p:sp>
      <p:sp>
        <p:nvSpPr>
          <p:cNvPr id="8" name="四角形: 角を丸くする 7">
            <a:extLst>
              <a:ext uri="{FF2B5EF4-FFF2-40B4-BE49-F238E27FC236}">
                <a16:creationId xmlns:a16="http://schemas.microsoft.com/office/drawing/2014/main" id="{CCDEDA22-CC83-464D-BC58-37C6BF9B120B}"/>
              </a:ext>
            </a:extLst>
          </p:cNvPr>
          <p:cNvSpPr/>
          <p:nvPr/>
        </p:nvSpPr>
        <p:spPr>
          <a:xfrm>
            <a:off x="1311600" y="1006074"/>
            <a:ext cx="9568800" cy="24868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ja-JP" altLang="en-US" sz="2400" b="1" dirty="0">
                <a:solidFill>
                  <a:schemeClr val="tx1"/>
                </a:solidFill>
                <a:latin typeface="メイリオ" panose="020B0604030504040204" pitchFamily="50" charset="-128"/>
                <a:ea typeface="メイリオ" panose="020B0604030504040204" pitchFamily="50" charset="-128"/>
              </a:rPr>
              <a:t>仮説</a:t>
            </a:r>
            <a:r>
              <a:rPr lang="en-US" altLang="ja-JP" sz="2400" b="1" dirty="0">
                <a:solidFill>
                  <a:schemeClr val="tx1"/>
                </a:solidFill>
                <a:latin typeface="メイリオ" panose="020B0604030504040204" pitchFamily="50" charset="-128"/>
                <a:ea typeface="メイリオ" panose="020B0604030504040204" pitchFamily="50" charset="-128"/>
              </a:rPr>
              <a:t>2</a:t>
            </a:r>
          </a:p>
          <a:p>
            <a:r>
              <a:rPr lang="ja-JP" altLang="en-US" sz="2400" dirty="0">
                <a:solidFill>
                  <a:schemeClr val="tx1"/>
                </a:solidFill>
                <a:latin typeface="メイリオ" panose="020B0604030504040204" pitchFamily="50" charset="-128"/>
                <a:ea typeface="メイリオ" panose="020B0604030504040204" pitchFamily="50" charset="-128"/>
              </a:rPr>
              <a:t>時系列データになるので、線形性が小さい</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→ヒートマップを作成して相関を調べる</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→相関が小さければランダムフォレストを使用する</a:t>
            </a:r>
            <a:endParaRPr lang="en-US" altLang="ja-JP" sz="2400" dirty="0">
              <a:solidFill>
                <a:schemeClr val="tx1"/>
              </a:solidFill>
              <a:latin typeface="メイリオ" panose="020B0604030504040204" pitchFamily="50" charset="-128"/>
              <a:ea typeface="メイリオ" panose="020B0604030504040204" pitchFamily="50" charset="-128"/>
            </a:endParaRPr>
          </a:p>
          <a:p>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製品の故障予測に有効な手法である生存時間分析を検討</a:t>
            </a:r>
          </a:p>
          <a:p>
            <a:pPr algn="ctr"/>
            <a:endParaRPr kumimoji="1" lang="ja-JP" altLang="en-US" dirty="0"/>
          </a:p>
        </p:txBody>
      </p:sp>
    </p:spTree>
    <p:extLst>
      <p:ext uri="{BB962C8B-B14F-4D97-AF65-F5344CB8AC3E}">
        <p14:creationId xmlns:p14="http://schemas.microsoft.com/office/powerpoint/2010/main" val="2020976424"/>
      </p:ext>
    </p:extLst>
  </p:cSld>
  <p:clrMapOvr>
    <a:masterClrMapping/>
  </p:clrMapOvr>
  <mc:AlternateContent xmlns:mc="http://schemas.openxmlformats.org/markup-compatibility/2006" xmlns:p14="http://schemas.microsoft.com/office/powerpoint/2010/main">
    <mc:Choice Requires="p14">
      <p:transition spd="slow" p14:dur="2000" advTm="11818"/>
    </mc:Choice>
    <mc:Fallback xmlns="">
      <p:transition spd="slow" advTm="1181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77924-8EE7-437C-8E2C-DA7B81779C99}"/>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分析手法</a:t>
            </a:r>
          </a:p>
        </p:txBody>
      </p:sp>
      <p:sp>
        <p:nvSpPr>
          <p:cNvPr id="3" name="テキスト プレースホルダー 2">
            <a:extLst>
              <a:ext uri="{FF2B5EF4-FFF2-40B4-BE49-F238E27FC236}">
                <a16:creationId xmlns:a16="http://schemas.microsoft.com/office/drawing/2014/main" id="{E255CD7E-53C6-492E-B1DC-2B408C57EE35}"/>
              </a:ext>
            </a:extLst>
          </p:cNvPr>
          <p:cNvSpPr>
            <a:spLocks noGrp="1"/>
          </p:cNvSpPr>
          <p:nvPr>
            <p:ph idx="1"/>
          </p:nvPr>
        </p:nvSpPr>
        <p:spPr>
          <a:xfrm>
            <a:off x="1143000" y="5276849"/>
            <a:ext cx="9906000" cy="1028701"/>
          </a:xfrm>
          <a:ln>
            <a:noFill/>
          </a:ln>
        </p:spPr>
        <p:txBody>
          <a:bodyPr>
            <a:normAutofit fontScale="62500" lnSpcReduction="20000"/>
          </a:bodyPr>
          <a:lstStyle/>
          <a:p>
            <a:pPr marL="0" indent="0">
              <a:buNone/>
            </a:pPr>
            <a:r>
              <a:rPr kumimoji="1" lang="ja-JP" altLang="en-US" sz="4000" dirty="0">
                <a:latin typeface="メイリオ" panose="020B0604030504040204" pitchFamily="50" charset="-128"/>
                <a:ea typeface="メイリオ" panose="020B0604030504040204" pitchFamily="50" charset="-128"/>
              </a:rPr>
              <a:t>上記の手法を用いる</a:t>
            </a:r>
            <a:endParaRPr kumimoji="1"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データ一括とクラスターごとの</a:t>
            </a:r>
            <a:r>
              <a:rPr kumimoji="1" lang="en-US" altLang="ja-JP" sz="4000" dirty="0">
                <a:latin typeface="メイリオ" panose="020B0604030504040204" pitchFamily="50" charset="-128"/>
                <a:ea typeface="メイリオ" panose="020B0604030504040204" pitchFamily="50" charset="-128"/>
              </a:rPr>
              <a:t>2</a:t>
            </a:r>
            <a:r>
              <a:rPr kumimoji="1" lang="ja-JP" altLang="en-US" sz="4000" dirty="0">
                <a:latin typeface="メイリオ" panose="020B0604030504040204" pitchFamily="50" charset="-128"/>
                <a:ea typeface="メイリオ" panose="020B0604030504040204" pitchFamily="50" charset="-128"/>
              </a:rPr>
              <a:t>パターンで予測し、結果を比較する</a:t>
            </a:r>
            <a:endParaRPr kumimoji="1" lang="ja-JP" altLang="en-US" sz="32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972FE166-A5D3-41A6-B050-D17F80F3444D}"/>
              </a:ext>
            </a:extLst>
          </p:cNvPr>
          <p:cNvSpPr>
            <a:spLocks noGrp="1"/>
          </p:cNvSpPr>
          <p:nvPr>
            <p:ph type="sldNum" sz="quarter" idx="12"/>
          </p:nvPr>
        </p:nvSpPr>
        <p:spPr/>
        <p:txBody>
          <a:bodyPr/>
          <a:lstStyle/>
          <a:p>
            <a:fld id="{00000000-1234-1234-1234-123412341234}" type="slidenum">
              <a:rPr lang="en-US" altLang="ja" smtClean="0"/>
              <a:pPr/>
              <a:t>32</a:t>
            </a:fld>
            <a:endParaRPr lang="ja" altLang="en-US"/>
          </a:p>
        </p:txBody>
      </p:sp>
      <p:cxnSp>
        <p:nvCxnSpPr>
          <p:cNvPr id="5" name="直線コネクタ 4">
            <a:extLst>
              <a:ext uri="{FF2B5EF4-FFF2-40B4-BE49-F238E27FC236}">
                <a16:creationId xmlns:a16="http://schemas.microsoft.com/office/drawing/2014/main" id="{D4BB5821-2872-44FB-A46C-4AFD538CD8A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621C201E-BB8A-462E-B3CA-21FE92B14EE7}"/>
              </a:ext>
            </a:extLst>
          </p:cNvPr>
          <p:cNvSpPr/>
          <p:nvPr/>
        </p:nvSpPr>
        <p:spPr>
          <a:xfrm>
            <a:off x="1465397" y="1066583"/>
            <a:ext cx="9839325" cy="18285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nSpc>
                <a:spcPct val="90000"/>
              </a:lnSpc>
              <a:spcBef>
                <a:spcPts val="1000"/>
              </a:spcBef>
            </a:pPr>
            <a:r>
              <a:rPr lang="en-US" altLang="ja-JP" sz="3200" dirty="0">
                <a:solidFill>
                  <a:prstClr val="black"/>
                </a:solidFill>
                <a:latin typeface="メイリオ" panose="020B0604030504040204" pitchFamily="50" charset="-128"/>
                <a:ea typeface="メイリオ" panose="020B0604030504040204" pitchFamily="50" charset="-128"/>
              </a:rPr>
              <a:t>1:</a:t>
            </a:r>
            <a:r>
              <a:rPr lang="ja-JP" altLang="en-US" sz="3200" dirty="0">
                <a:solidFill>
                  <a:prstClr val="black"/>
                </a:solidFill>
                <a:latin typeface="メイリオ" panose="020B0604030504040204" pitchFamily="50" charset="-128"/>
                <a:ea typeface="メイリオ" panose="020B0604030504040204" pitchFamily="50" charset="-128"/>
              </a:rPr>
              <a:t>線形性が小さい</a:t>
            </a:r>
            <a:endParaRPr lang="en-US" altLang="ja-JP" sz="32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3200" dirty="0">
                <a:solidFill>
                  <a:prstClr val="black"/>
                </a:solidFill>
                <a:latin typeface="メイリオ" panose="020B0604030504040204" pitchFamily="50" charset="-128"/>
                <a:ea typeface="メイリオ" panose="020B0604030504040204" pitchFamily="50" charset="-128"/>
              </a:rPr>
              <a:t>→予測精度を重視したいので、線形回帰は使わない</a:t>
            </a:r>
            <a:endParaRPr lang="en-US" altLang="ja-JP" sz="32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3200" dirty="0">
                <a:solidFill>
                  <a:prstClr val="black"/>
                </a:solidFill>
                <a:latin typeface="メイリオ" panose="020B0604030504040204" pitchFamily="50" charset="-128"/>
                <a:ea typeface="メイリオ" panose="020B0604030504040204" pitchFamily="50" charset="-128"/>
              </a:rPr>
              <a:t>→ランダムフォレスト</a:t>
            </a:r>
            <a:endParaRPr kumimoji="1" lang="ja-JP" altLang="en-US" b="1" dirty="0"/>
          </a:p>
        </p:txBody>
      </p:sp>
      <p:sp>
        <p:nvSpPr>
          <p:cNvPr id="7" name="四角形: 角を丸くする 6">
            <a:extLst>
              <a:ext uri="{FF2B5EF4-FFF2-40B4-BE49-F238E27FC236}">
                <a16:creationId xmlns:a16="http://schemas.microsoft.com/office/drawing/2014/main" id="{656C6DE5-7D47-4E07-8048-992844368EE5}"/>
              </a:ext>
            </a:extLst>
          </p:cNvPr>
          <p:cNvSpPr/>
          <p:nvPr/>
        </p:nvSpPr>
        <p:spPr>
          <a:xfrm>
            <a:off x="1465659" y="3037822"/>
            <a:ext cx="9838800" cy="18285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nSpc>
                <a:spcPct val="90000"/>
              </a:lnSpc>
              <a:spcBef>
                <a:spcPts val="1000"/>
              </a:spcBef>
            </a:pPr>
            <a:r>
              <a:rPr lang="en-US" altLang="ja-JP" sz="3200" dirty="0">
                <a:solidFill>
                  <a:prstClr val="black"/>
                </a:solidFill>
                <a:latin typeface="メイリオ" panose="020B0604030504040204" pitchFamily="50" charset="-128"/>
                <a:ea typeface="メイリオ" panose="020B0604030504040204" pitchFamily="50" charset="-128"/>
              </a:rPr>
              <a:t>2:</a:t>
            </a:r>
            <a:r>
              <a:rPr lang="ja-JP" altLang="en-US" sz="3200" dirty="0">
                <a:solidFill>
                  <a:prstClr val="black"/>
                </a:solidFill>
                <a:latin typeface="メイリオ" panose="020B0604030504040204" pitchFamily="50" charset="-128"/>
                <a:ea typeface="メイリオ" panose="020B0604030504040204" pitchFamily="50" charset="-128"/>
              </a:rPr>
              <a:t>機械の故障予測</a:t>
            </a:r>
            <a:endParaRPr lang="en-US" altLang="ja-JP" sz="32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3200" dirty="0">
                <a:solidFill>
                  <a:prstClr val="black"/>
                </a:solidFill>
                <a:latin typeface="メイリオ" panose="020B0604030504040204" pitchFamily="50" charset="-128"/>
                <a:ea typeface="メイリオ" panose="020B0604030504040204" pitchFamily="50" charset="-128"/>
              </a:rPr>
              <a:t>→生存時間分析</a:t>
            </a:r>
            <a:endParaRPr kumimoji="1" lang="ja-JP" altLang="en-US" b="1" dirty="0"/>
          </a:p>
        </p:txBody>
      </p:sp>
    </p:spTree>
    <p:extLst>
      <p:ext uri="{BB962C8B-B14F-4D97-AF65-F5344CB8AC3E}">
        <p14:creationId xmlns:p14="http://schemas.microsoft.com/office/powerpoint/2010/main" val="865021662"/>
      </p:ext>
    </p:extLst>
  </p:cSld>
  <p:clrMapOvr>
    <a:masterClrMapping/>
  </p:clrMapOvr>
  <mc:AlternateContent xmlns:mc="http://schemas.openxmlformats.org/markup-compatibility/2006" xmlns:p14="http://schemas.microsoft.com/office/powerpoint/2010/main">
    <mc:Choice Requires="p14">
      <p:transition spd="slow" p14:dur="2000" advTm="18411"/>
    </mc:Choice>
    <mc:Fallback xmlns="">
      <p:transition spd="slow" advTm="1841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0E06F-06B3-4F42-A9FC-15DB6C1D3662}"/>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ランダムフォレスト</a:t>
            </a:r>
          </a:p>
        </p:txBody>
      </p:sp>
      <p:sp>
        <p:nvSpPr>
          <p:cNvPr id="3" name="テキスト プレースホルダー 2">
            <a:extLst>
              <a:ext uri="{FF2B5EF4-FFF2-40B4-BE49-F238E27FC236}">
                <a16:creationId xmlns:a16="http://schemas.microsoft.com/office/drawing/2014/main" id="{2B2516CA-05ED-4F1E-A166-D554C61E171E}"/>
              </a:ext>
            </a:extLst>
          </p:cNvPr>
          <p:cNvSpPr>
            <a:spLocks noGrp="1"/>
          </p:cNvSpPr>
          <p:nvPr>
            <p:ph idx="1"/>
          </p:nvPr>
        </p:nvSpPr>
        <p:spPr>
          <a:xfrm>
            <a:off x="838200" y="1026259"/>
            <a:ext cx="10515600" cy="712127"/>
          </a:xfrm>
        </p:spPr>
        <p:txBody>
          <a:bodyPr>
            <a:normAutofit fontScale="85000" lnSpcReduction="20000"/>
          </a:bodyPr>
          <a:lstStyle/>
          <a:p>
            <a:pPr marL="0" indent="0">
              <a:buNone/>
            </a:pPr>
            <a:r>
              <a:rPr kumimoji="1" lang="en-US" altLang="ja-JP" sz="2400" dirty="0">
                <a:latin typeface="メイリオ" panose="020B0604030504040204" pitchFamily="50" charset="-128"/>
                <a:ea typeface="メイリオ" panose="020B0604030504040204" pitchFamily="50" charset="-128"/>
              </a:rPr>
              <a:t>feature importance</a:t>
            </a:r>
            <a:r>
              <a:rPr kumimoji="1" lang="ja-JP" altLang="en-US" sz="2400" dirty="0">
                <a:latin typeface="メイリオ" panose="020B0604030504040204" pitchFamily="50" charset="-128"/>
                <a:ea typeface="メイリオ" panose="020B0604030504040204" pitchFamily="50" charset="-128"/>
              </a:rPr>
              <a:t>で</a:t>
            </a:r>
            <a:r>
              <a:rPr lang="ja-JP" altLang="en-US" sz="2400" dirty="0">
                <a:latin typeface="メイリオ" panose="020B0604030504040204" pitchFamily="50" charset="-128"/>
                <a:ea typeface="メイリオ" panose="020B0604030504040204" pitchFamily="50" charset="-128"/>
              </a:rPr>
              <a:t>説明変数</a:t>
            </a:r>
            <a:r>
              <a:rPr kumimoji="1" lang="ja-JP" altLang="en-US" sz="2400" dirty="0">
                <a:latin typeface="メイリオ" panose="020B0604030504040204" pitchFamily="50" charset="-128"/>
                <a:ea typeface="メイリオ" panose="020B0604030504040204" pitchFamily="50" charset="-128"/>
              </a:rPr>
              <a:t>を選択</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200" dirty="0">
                <a:latin typeface="メイリオ" panose="020B0604030504040204" pitchFamily="50" charset="-128"/>
                <a:ea typeface="メイリオ" panose="020B0604030504040204" pitchFamily="50" charset="-128"/>
              </a:rPr>
              <a:t>グリッドサーチ</a:t>
            </a:r>
            <a:r>
              <a:rPr kumimoji="1" lang="ja-JP" altLang="en-US" sz="2400" dirty="0">
                <a:latin typeface="メイリオ" panose="020B0604030504040204" pitchFamily="50" charset="-128"/>
                <a:ea typeface="メイリオ" panose="020B0604030504040204" pitchFamily="50" charset="-128"/>
              </a:rPr>
              <a:t>、クロスバリデーションで精度の向上を図る</a:t>
            </a:r>
          </a:p>
        </p:txBody>
      </p:sp>
      <p:sp>
        <p:nvSpPr>
          <p:cNvPr id="4" name="スライド番号プレースホルダー 3">
            <a:extLst>
              <a:ext uri="{FF2B5EF4-FFF2-40B4-BE49-F238E27FC236}">
                <a16:creationId xmlns:a16="http://schemas.microsoft.com/office/drawing/2014/main" id="{55298925-3E06-42C3-B5C5-84036FF4C667}"/>
              </a:ext>
            </a:extLst>
          </p:cNvPr>
          <p:cNvSpPr>
            <a:spLocks noGrp="1"/>
          </p:cNvSpPr>
          <p:nvPr>
            <p:ph type="sldNum" sz="quarter" idx="12"/>
          </p:nvPr>
        </p:nvSpPr>
        <p:spPr/>
        <p:txBody>
          <a:bodyPr/>
          <a:lstStyle/>
          <a:p>
            <a:fld id="{00000000-1234-1234-1234-123412341234}" type="slidenum">
              <a:rPr lang="en-US" altLang="ja" smtClean="0"/>
              <a:pPr/>
              <a:t>33</a:t>
            </a:fld>
            <a:endParaRPr lang="ja" altLang="en-US"/>
          </a:p>
        </p:txBody>
      </p:sp>
      <p:pic>
        <p:nvPicPr>
          <p:cNvPr id="2050" name="Picture 2">
            <a:extLst>
              <a:ext uri="{FF2B5EF4-FFF2-40B4-BE49-F238E27FC236}">
                <a16:creationId xmlns:a16="http://schemas.microsoft.com/office/drawing/2014/main" id="{0D342925-AF97-4983-9C47-CEABA073F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6" y="2826035"/>
            <a:ext cx="3933735" cy="2546773"/>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18AD646B-04F9-479C-9B53-4DE3B7018511}"/>
              </a:ext>
            </a:extLst>
          </p:cNvPr>
          <p:cNvSpPr/>
          <p:nvPr/>
        </p:nvSpPr>
        <p:spPr>
          <a:xfrm>
            <a:off x="3512003" y="4630360"/>
            <a:ext cx="1084374" cy="7650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A97DAEBD-5195-4952-AA1B-2A4F03EEDFD6}"/>
              </a:ext>
            </a:extLst>
          </p:cNvPr>
          <p:cNvCxnSpPr>
            <a:cxnSpLocks/>
          </p:cNvCxnSpPr>
          <p:nvPr/>
        </p:nvCxnSpPr>
        <p:spPr>
          <a:xfrm flipH="1">
            <a:off x="4302495" y="3311877"/>
            <a:ext cx="322828" cy="1318483"/>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 name="テキスト ボックス 8">
            <a:extLst>
              <a:ext uri="{FF2B5EF4-FFF2-40B4-BE49-F238E27FC236}">
                <a16:creationId xmlns:a16="http://schemas.microsoft.com/office/drawing/2014/main" id="{BFFF12EC-DC61-40A0-8EF2-1BB50DB50D8A}"/>
              </a:ext>
            </a:extLst>
          </p:cNvPr>
          <p:cNvSpPr txBox="1"/>
          <p:nvPr/>
        </p:nvSpPr>
        <p:spPr>
          <a:xfrm>
            <a:off x="4625322" y="2909135"/>
            <a:ext cx="1470677" cy="1569660"/>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1200" dirty="0">
                <a:latin typeface="メイリオ" panose="020B0604030504040204" pitchFamily="50" charset="-128"/>
                <a:ea typeface="メイリオ" panose="020B0604030504040204" pitchFamily="50" charset="-128"/>
              </a:rPr>
              <a:t>sensor_10</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sensor_16</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sensor_18</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sensor_5</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op_setting_3</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sensor_19</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説明変数から除外</a:t>
            </a:r>
            <a:endParaRPr kumimoji="1" lang="ja-JP" altLang="en-US" sz="1200"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96801F63-F6A3-42E9-875B-8C5B09C87A54}"/>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005B39DD-F2D9-4857-A31D-48BE1C9FC8CD}"/>
              </a:ext>
            </a:extLst>
          </p:cNvPr>
          <p:cNvSpPr/>
          <p:nvPr/>
        </p:nvSpPr>
        <p:spPr>
          <a:xfrm>
            <a:off x="838200" y="2435569"/>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rPr>
              <a:t>全データ一括</a:t>
            </a:r>
            <a:endParaRPr lang="en-US" altLang="ja-JP" dirty="0">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07BBDD52-20D7-4346-8144-AB1485053D67}"/>
              </a:ext>
            </a:extLst>
          </p:cNvPr>
          <p:cNvSpPr/>
          <p:nvPr/>
        </p:nvSpPr>
        <p:spPr>
          <a:xfrm>
            <a:off x="6240624" y="1693850"/>
            <a:ext cx="107753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rPr>
              <a:t>cluster0</a:t>
            </a:r>
          </a:p>
        </p:txBody>
      </p:sp>
      <p:sp>
        <p:nvSpPr>
          <p:cNvPr id="17" name="テキスト ボックス 16">
            <a:extLst>
              <a:ext uri="{FF2B5EF4-FFF2-40B4-BE49-F238E27FC236}">
                <a16:creationId xmlns:a16="http://schemas.microsoft.com/office/drawing/2014/main" id="{2774562F-E5B1-47DD-B82A-C6694E907462}"/>
              </a:ext>
            </a:extLst>
          </p:cNvPr>
          <p:cNvSpPr txBox="1"/>
          <p:nvPr/>
        </p:nvSpPr>
        <p:spPr>
          <a:xfrm>
            <a:off x="9688237" y="1998469"/>
            <a:ext cx="1484588" cy="1569660"/>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1200" dirty="0">
                <a:latin typeface="メイリオ" panose="020B0604030504040204" pitchFamily="50" charset="-128"/>
                <a:ea typeface="メイリオ" panose="020B0604030504040204" pitchFamily="50" charset="-128"/>
              </a:rPr>
              <a:t>sensor_10</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sensor_16</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sensor_18</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sensor_5</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sensor_19</a:t>
            </a:r>
          </a:p>
          <a:p>
            <a:r>
              <a:rPr lang="en-US" altLang="ja-JP" sz="1200" dirty="0">
                <a:latin typeface="メイリオ" panose="020B0604030504040204" pitchFamily="50" charset="-128"/>
                <a:ea typeface="メイリオ" panose="020B0604030504040204" pitchFamily="50" charset="-128"/>
              </a:rPr>
              <a:t>op_setting_3</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説明変数から除外</a:t>
            </a:r>
            <a:endParaRPr kumimoji="1" lang="ja-JP" altLang="en-US" sz="1200" dirty="0">
              <a:latin typeface="メイリオ" panose="020B0604030504040204" pitchFamily="50" charset="-128"/>
              <a:ea typeface="メイリオ" panose="020B0604030504040204" pitchFamily="50" charset="-128"/>
            </a:endParaRPr>
          </a:p>
        </p:txBody>
      </p:sp>
      <p:pic>
        <p:nvPicPr>
          <p:cNvPr id="18" name="Picture 2">
            <a:extLst>
              <a:ext uri="{FF2B5EF4-FFF2-40B4-BE49-F238E27FC236}">
                <a16:creationId xmlns:a16="http://schemas.microsoft.com/office/drawing/2014/main" id="{F4F315A4-A256-417E-8F6A-68136A410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972" y="1978809"/>
            <a:ext cx="3447613" cy="2177853"/>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a:extLst>
              <a:ext uri="{FF2B5EF4-FFF2-40B4-BE49-F238E27FC236}">
                <a16:creationId xmlns:a16="http://schemas.microsoft.com/office/drawing/2014/main" id="{E192D915-0795-489D-9738-C309764DE555}"/>
              </a:ext>
            </a:extLst>
          </p:cNvPr>
          <p:cNvSpPr/>
          <p:nvPr/>
        </p:nvSpPr>
        <p:spPr>
          <a:xfrm>
            <a:off x="8696020" y="3518970"/>
            <a:ext cx="949565" cy="637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D6B78E81-804B-41BF-B3A4-983F9007A0BA}"/>
              </a:ext>
            </a:extLst>
          </p:cNvPr>
          <p:cNvCxnSpPr>
            <a:cxnSpLocks/>
            <a:endCxn id="19" idx="0"/>
          </p:cNvCxnSpPr>
          <p:nvPr/>
        </p:nvCxnSpPr>
        <p:spPr>
          <a:xfrm flipH="1">
            <a:off x="9170803" y="2133101"/>
            <a:ext cx="517434" cy="13858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D5327D01-79D4-487D-A55D-1EFD20DB72C1}"/>
              </a:ext>
            </a:extLst>
          </p:cNvPr>
          <p:cNvSpPr/>
          <p:nvPr/>
        </p:nvSpPr>
        <p:spPr>
          <a:xfrm>
            <a:off x="6311546" y="4344902"/>
            <a:ext cx="107753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rPr>
              <a:t>cluster1</a:t>
            </a:r>
          </a:p>
        </p:txBody>
      </p:sp>
      <p:sp>
        <p:nvSpPr>
          <p:cNvPr id="33" name="テキスト ボックス 32">
            <a:extLst>
              <a:ext uri="{FF2B5EF4-FFF2-40B4-BE49-F238E27FC236}">
                <a16:creationId xmlns:a16="http://schemas.microsoft.com/office/drawing/2014/main" id="{6F34FE80-A2B0-44BC-9038-A14C57AF4244}"/>
              </a:ext>
            </a:extLst>
          </p:cNvPr>
          <p:cNvSpPr txBox="1"/>
          <p:nvPr/>
        </p:nvSpPr>
        <p:spPr>
          <a:xfrm>
            <a:off x="9774865" y="4732425"/>
            <a:ext cx="1484588" cy="1569660"/>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1200" dirty="0">
                <a:latin typeface="メイリオ" panose="020B0604030504040204" pitchFamily="50" charset="-128"/>
                <a:ea typeface="メイリオ" panose="020B0604030504040204" pitchFamily="50" charset="-128"/>
              </a:rPr>
              <a:t>sensor_10</a:t>
            </a:r>
          </a:p>
          <a:p>
            <a:r>
              <a:rPr lang="en-US" altLang="ja-JP" sz="1200" dirty="0">
                <a:latin typeface="メイリオ" panose="020B0604030504040204" pitchFamily="50" charset="-128"/>
                <a:ea typeface="メイリオ" panose="020B0604030504040204" pitchFamily="50" charset="-128"/>
              </a:rPr>
              <a:t>sensor_5</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a:t>
            </a:r>
          </a:p>
          <a:p>
            <a:r>
              <a:rPr lang="en-US" altLang="ja-JP" sz="1200" dirty="0">
                <a:latin typeface="メイリオ" panose="020B0604030504040204" pitchFamily="50" charset="-128"/>
                <a:ea typeface="メイリオ" panose="020B0604030504040204" pitchFamily="50" charset="-128"/>
              </a:rPr>
              <a:t>op_setting_3</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sensor_16</a:t>
            </a:r>
          </a:p>
          <a:p>
            <a:r>
              <a:rPr lang="en-US" altLang="ja-JP" sz="1200" dirty="0">
                <a:latin typeface="メイリオ" panose="020B0604030504040204" pitchFamily="50" charset="-128"/>
                <a:ea typeface="メイリオ" panose="020B0604030504040204" pitchFamily="50" charset="-128"/>
              </a:rPr>
              <a:t>sensor_18</a:t>
            </a: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sensor_19</a:t>
            </a:r>
          </a:p>
          <a:p>
            <a:r>
              <a:rPr lang="ja-JP" altLang="en-US" sz="1200" dirty="0">
                <a:latin typeface="メイリオ" panose="020B0604030504040204" pitchFamily="50" charset="-128"/>
                <a:ea typeface="メイリオ" panose="020B0604030504040204" pitchFamily="50" charset="-128"/>
              </a:rPr>
              <a:t>説明変数から除外</a:t>
            </a:r>
            <a:endParaRPr kumimoji="1" lang="ja-JP" altLang="en-US" sz="1200" dirty="0">
              <a:latin typeface="メイリオ" panose="020B0604030504040204" pitchFamily="50" charset="-128"/>
              <a:ea typeface="メイリオ" panose="020B0604030504040204" pitchFamily="50" charset="-128"/>
            </a:endParaRPr>
          </a:p>
        </p:txBody>
      </p:sp>
      <p:pic>
        <p:nvPicPr>
          <p:cNvPr id="34" name="Picture 2">
            <a:extLst>
              <a:ext uri="{FF2B5EF4-FFF2-40B4-BE49-F238E27FC236}">
                <a16:creationId xmlns:a16="http://schemas.microsoft.com/office/drawing/2014/main" id="{2F330A8D-850A-4E42-9BE7-CB69132B3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840" y="4679359"/>
            <a:ext cx="3447613" cy="2114197"/>
          </a:xfrm>
          <a:prstGeom prst="rect">
            <a:avLst/>
          </a:prstGeom>
          <a:noFill/>
          <a:extLst>
            <a:ext uri="{909E8E84-426E-40DD-AFC4-6F175D3DCCD1}">
              <a14:hiddenFill xmlns:a14="http://schemas.microsoft.com/office/drawing/2010/main">
                <a:solidFill>
                  <a:srgbClr val="FFFFFF"/>
                </a:solidFill>
              </a14:hiddenFill>
            </a:ext>
          </a:extLst>
        </p:spPr>
      </p:pic>
      <p:sp>
        <p:nvSpPr>
          <p:cNvPr id="35" name="正方形/長方形 34">
            <a:extLst>
              <a:ext uri="{FF2B5EF4-FFF2-40B4-BE49-F238E27FC236}">
                <a16:creationId xmlns:a16="http://schemas.microsoft.com/office/drawing/2014/main" id="{EB030D43-0427-474B-BE88-FBA904440C9E}"/>
              </a:ext>
            </a:extLst>
          </p:cNvPr>
          <p:cNvSpPr/>
          <p:nvPr/>
        </p:nvSpPr>
        <p:spPr>
          <a:xfrm>
            <a:off x="8791511" y="6164874"/>
            <a:ext cx="862628" cy="628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9D1950B1-B434-4949-B881-7420E46E66D5}"/>
              </a:ext>
            </a:extLst>
          </p:cNvPr>
          <p:cNvCxnSpPr>
            <a:cxnSpLocks/>
            <a:endCxn id="35" idx="0"/>
          </p:cNvCxnSpPr>
          <p:nvPr/>
        </p:nvCxnSpPr>
        <p:spPr>
          <a:xfrm flipH="1">
            <a:off x="9222825" y="4974897"/>
            <a:ext cx="517434" cy="11899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409525"/>
      </p:ext>
    </p:extLst>
  </p:cSld>
  <p:clrMapOvr>
    <a:masterClrMapping/>
  </p:clrMapOvr>
  <mc:AlternateContent xmlns:mc="http://schemas.openxmlformats.org/markup-compatibility/2006" xmlns:p14="http://schemas.microsoft.com/office/powerpoint/2010/main">
    <mc:Choice Requires="p14">
      <p:transition spd="slow" p14:dur="2000" advTm="12914"/>
    </mc:Choice>
    <mc:Fallback xmlns="">
      <p:transition spd="slow" advTm="1291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CB1C8-1FE2-4872-B843-D5D73E9DD151}"/>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ランダムフォレスト結果</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5BF1F02E-F319-44FD-9980-8D4C0058F059}"/>
              </a:ext>
            </a:extLst>
          </p:cNvPr>
          <p:cNvSpPr>
            <a:spLocks noGrp="1"/>
          </p:cNvSpPr>
          <p:nvPr>
            <p:ph type="sldNum" sz="quarter" idx="12"/>
          </p:nvPr>
        </p:nvSpPr>
        <p:spPr/>
        <p:txBody>
          <a:bodyPr/>
          <a:lstStyle/>
          <a:p>
            <a:fld id="{00000000-1234-1234-1234-123412341234}" type="slidenum">
              <a:rPr lang="en-US" altLang="ja" smtClean="0"/>
              <a:pPr/>
              <a:t>34</a:t>
            </a:fld>
            <a:endParaRPr lang="ja" altLang="en-US"/>
          </a:p>
        </p:txBody>
      </p:sp>
      <p:graphicFrame>
        <p:nvGraphicFramePr>
          <p:cNvPr id="5" name="表 5">
            <a:extLst>
              <a:ext uri="{FF2B5EF4-FFF2-40B4-BE49-F238E27FC236}">
                <a16:creationId xmlns:a16="http://schemas.microsoft.com/office/drawing/2014/main" id="{A8008066-F76E-4E32-A009-07A748724567}"/>
              </a:ext>
            </a:extLst>
          </p:cNvPr>
          <p:cNvGraphicFramePr>
            <a:graphicFrameLocks noGrp="1"/>
          </p:cNvGraphicFramePr>
          <p:nvPr>
            <p:extLst>
              <p:ext uri="{D42A27DB-BD31-4B8C-83A1-F6EECF244321}">
                <p14:modId xmlns:p14="http://schemas.microsoft.com/office/powerpoint/2010/main" val="1017622449"/>
              </p:ext>
            </p:extLst>
          </p:nvPr>
        </p:nvGraphicFramePr>
        <p:xfrm>
          <a:off x="990200" y="1473476"/>
          <a:ext cx="10211600" cy="3532654"/>
        </p:xfrm>
        <a:graphic>
          <a:graphicData uri="http://schemas.openxmlformats.org/drawingml/2006/table">
            <a:tbl>
              <a:tblPr firstRow="1" bandRow="1">
                <a:tableStyleId>{5C22544A-7EE6-4342-B048-85BDC9FD1C3A}</a:tableStyleId>
              </a:tblPr>
              <a:tblGrid>
                <a:gridCol w="2042320">
                  <a:extLst>
                    <a:ext uri="{9D8B030D-6E8A-4147-A177-3AD203B41FA5}">
                      <a16:colId xmlns:a16="http://schemas.microsoft.com/office/drawing/2014/main" val="3883043984"/>
                    </a:ext>
                  </a:extLst>
                </a:gridCol>
                <a:gridCol w="2042320">
                  <a:extLst>
                    <a:ext uri="{9D8B030D-6E8A-4147-A177-3AD203B41FA5}">
                      <a16:colId xmlns:a16="http://schemas.microsoft.com/office/drawing/2014/main" val="70773275"/>
                    </a:ext>
                  </a:extLst>
                </a:gridCol>
                <a:gridCol w="2042320">
                  <a:extLst>
                    <a:ext uri="{9D8B030D-6E8A-4147-A177-3AD203B41FA5}">
                      <a16:colId xmlns:a16="http://schemas.microsoft.com/office/drawing/2014/main" val="458386602"/>
                    </a:ext>
                  </a:extLst>
                </a:gridCol>
                <a:gridCol w="2042320">
                  <a:extLst>
                    <a:ext uri="{9D8B030D-6E8A-4147-A177-3AD203B41FA5}">
                      <a16:colId xmlns:a16="http://schemas.microsoft.com/office/drawing/2014/main" val="1379531271"/>
                    </a:ext>
                  </a:extLst>
                </a:gridCol>
                <a:gridCol w="2042320">
                  <a:extLst>
                    <a:ext uri="{9D8B030D-6E8A-4147-A177-3AD203B41FA5}">
                      <a16:colId xmlns:a16="http://schemas.microsoft.com/office/drawing/2014/main" val="1597495074"/>
                    </a:ext>
                  </a:extLst>
                </a:gridCol>
              </a:tblGrid>
              <a:tr h="589791">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手法</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1600" b="1" u="none" strike="noStrike" dirty="0">
                          <a:effectLst/>
                          <a:latin typeface="メイリオ" panose="020B0604030504040204" pitchFamily="50" charset="-128"/>
                          <a:ea typeface="メイリオ" panose="020B0604030504040204" pitchFamily="50" charset="-128"/>
                        </a:rPr>
                        <a:t>ランダムフォレスト</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u="none" strike="noStrike" dirty="0">
                          <a:effectLst/>
                          <a:latin typeface="メイリオ" panose="020B0604030504040204" pitchFamily="50" charset="-128"/>
                          <a:ea typeface="メイリオ" panose="020B0604030504040204" pitchFamily="50" charset="-128"/>
                        </a:rPr>
                        <a:t>ランダムフォレスト</a:t>
                      </a:r>
                      <a:endParaRPr lang="ja-JP" altLang="en-US" sz="16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u="none" strike="noStrike" dirty="0">
                          <a:effectLst/>
                          <a:latin typeface="メイリオ" panose="020B0604030504040204" pitchFamily="50" charset="-128"/>
                          <a:ea typeface="メイリオ" panose="020B0604030504040204" pitchFamily="50" charset="-128"/>
                        </a:rPr>
                        <a:t>ランダムフォレスト</a:t>
                      </a:r>
                      <a:endParaRPr lang="ja-JP" altLang="en-US" sz="16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u="none" strike="noStrike" dirty="0">
                          <a:effectLst/>
                          <a:latin typeface="メイリオ" panose="020B0604030504040204" pitchFamily="50" charset="-128"/>
                          <a:ea typeface="メイリオ" panose="020B0604030504040204" pitchFamily="50" charset="-128"/>
                        </a:rPr>
                        <a:t>ランダムフォレスト</a:t>
                      </a:r>
                      <a:endParaRPr lang="ja-JP" altLang="en-US" sz="16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4040783498"/>
                  </a:ext>
                </a:extLst>
              </a:tr>
              <a:tr h="761814">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使用データ</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b="1" u="none" strike="noStrike" dirty="0">
                          <a:effectLst/>
                          <a:latin typeface="メイリオ" panose="020B0604030504040204" pitchFamily="50" charset="-128"/>
                          <a:ea typeface="メイリオ" panose="020B0604030504040204" pitchFamily="50" charset="-128"/>
                        </a:rPr>
                        <a:t>全て一括</a:t>
                      </a:r>
                      <a:endParaRPr lang="en-US"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dirty="0">
                          <a:latin typeface="メイリオ" panose="020B0604030504040204" pitchFamily="50" charset="-128"/>
                          <a:ea typeface="メイリオ" panose="020B0604030504040204" pitchFamily="50" charset="-128"/>
                        </a:rPr>
                        <a:t>cluster</a:t>
                      </a:r>
                      <a:r>
                        <a:rPr kumimoji="1" lang="ja-JP" altLang="en-US" sz="2000" dirty="0">
                          <a:latin typeface="メイリオ" panose="020B0604030504040204" pitchFamily="50" charset="-128"/>
                          <a:ea typeface="メイリオ" panose="020B0604030504040204" pitchFamily="50" charset="-128"/>
                        </a:rPr>
                        <a:t>ごとに予測の後結合</a:t>
                      </a:r>
                      <a:endParaRPr kumimoji="1" lang="ja-JP" altLang="en-US" sz="2000" b="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Cluster0</a:t>
                      </a:r>
                      <a:endParaRPr kumimoji="1" lang="ja-JP" altLang="en-US" sz="20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dirty="0">
                          <a:latin typeface="メイリオ" panose="020B0604030504040204" pitchFamily="50" charset="-128"/>
                          <a:ea typeface="メイリオ" panose="020B0604030504040204" pitchFamily="50" charset="-128"/>
                        </a:rPr>
                        <a:t>cluste1</a:t>
                      </a:r>
                      <a:endParaRPr kumimoji="1" lang="ja-JP" altLang="en-US" sz="2000" b="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41715743"/>
                  </a:ext>
                </a:extLst>
              </a:tr>
              <a:tr h="521699">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正解率</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0.804809052</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0.807637907</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0.814595661</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4028761415"/>
                  </a:ext>
                </a:extLst>
              </a:tr>
              <a:tr h="614956">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適合率</a:t>
                      </a:r>
                      <a:r>
                        <a:rPr lang="en-US" altLang="ja-JP" sz="2000" u="none" strike="noStrike" dirty="0">
                          <a:effectLst/>
                          <a:latin typeface="メイリオ" panose="020B0604030504040204" pitchFamily="50" charset="-128"/>
                          <a:ea typeface="メイリオ" panose="020B0604030504040204" pitchFamily="50" charset="-128"/>
                        </a:rPr>
                        <a:t>(</a:t>
                      </a:r>
                      <a:r>
                        <a:rPr lang="en-US" sz="2000" u="none" strike="noStrike" dirty="0">
                          <a:effectLst/>
                          <a:latin typeface="メイリオ" panose="020B0604030504040204" pitchFamily="50" charset="-128"/>
                          <a:ea typeface="メイリオ" panose="020B0604030504040204" pitchFamily="50" charset="-128"/>
                        </a:rPr>
                        <a:t>precision)</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0.938202247</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0.948571429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0.9437751</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0.96039604</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623362477"/>
                  </a:ext>
                </a:extLst>
              </a:tr>
              <a:tr h="521699">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再現率</a:t>
                      </a:r>
                      <a:r>
                        <a:rPr lang="en-US" altLang="ja-JP" sz="2000" u="none" strike="noStrike" dirty="0">
                          <a:effectLst/>
                          <a:latin typeface="メイリオ" panose="020B0604030504040204" pitchFamily="50" charset="-128"/>
                          <a:ea typeface="メイリオ" panose="020B0604030504040204" pitchFamily="50" charset="-128"/>
                        </a:rPr>
                        <a:t>(</a:t>
                      </a:r>
                      <a:r>
                        <a:rPr lang="en-US" sz="2000" u="none" strike="noStrike" dirty="0">
                          <a:effectLst/>
                          <a:latin typeface="メイリオ" panose="020B0604030504040204" pitchFamily="50" charset="-128"/>
                          <a:ea typeface="メイリオ" panose="020B0604030504040204" pitchFamily="50" charset="-128"/>
                        </a:rPr>
                        <a:t>recall)</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0.742222222</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0.737777778</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0.746031746</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0.718518519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130964843"/>
                  </a:ext>
                </a:extLst>
              </a:tr>
              <a:tr h="521699">
                <a:tc>
                  <a:txBody>
                    <a:bodyPr/>
                    <a:lstStyle/>
                    <a:p>
                      <a:pPr algn="ctr" fontAlgn="ctr"/>
                      <a:r>
                        <a:rPr lang="en-US" sz="2000" u="none" strike="noStrike" dirty="0">
                          <a:solidFill>
                            <a:srgbClr val="FF0000"/>
                          </a:solidFill>
                          <a:effectLst/>
                          <a:latin typeface="メイリオ" panose="020B0604030504040204" pitchFamily="50" charset="-128"/>
                          <a:ea typeface="メイリオ" panose="020B0604030504040204" pitchFamily="50" charset="-128"/>
                        </a:rPr>
                        <a:t>F1</a:t>
                      </a:r>
                      <a:r>
                        <a:rPr lang="ja-JP" altLang="en-US" sz="2000" u="none" strike="noStrike" dirty="0">
                          <a:solidFill>
                            <a:srgbClr val="FF0000"/>
                          </a:solidFill>
                          <a:effectLst/>
                          <a:latin typeface="メイリオ" panose="020B0604030504040204" pitchFamily="50" charset="-128"/>
                          <a:ea typeface="メイリオ" panose="020B0604030504040204" pitchFamily="50" charset="-128"/>
                        </a:rPr>
                        <a:t>値</a:t>
                      </a:r>
                      <a:endParaRPr lang="ja-JP" altLang="en-US"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solidFill>
                            <a:srgbClr val="FF0000"/>
                          </a:solidFill>
                          <a:effectLst/>
                          <a:latin typeface="メイリオ" panose="020B0604030504040204" pitchFamily="50" charset="-128"/>
                          <a:ea typeface="メイリオ" panose="020B0604030504040204" pitchFamily="50" charset="-128"/>
                        </a:rPr>
                        <a:t>0.828784119</a:t>
                      </a:r>
                      <a:endParaRPr lang="en-US" altLang="ja-JP" sz="2000" b="1"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0.83</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0.833333333</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0.822033898</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335339578"/>
                  </a:ext>
                </a:extLst>
              </a:tr>
            </a:tbl>
          </a:graphicData>
        </a:graphic>
      </p:graphicFrame>
      <p:cxnSp>
        <p:nvCxnSpPr>
          <p:cNvPr id="7" name="直線コネクタ 6">
            <a:extLst>
              <a:ext uri="{FF2B5EF4-FFF2-40B4-BE49-F238E27FC236}">
                <a16:creationId xmlns:a16="http://schemas.microsoft.com/office/drawing/2014/main" id="{5CCBF5A6-EAD7-4818-BABE-EC6FB599F503}"/>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3">
            <a:extLst>
              <a:ext uri="{FF2B5EF4-FFF2-40B4-BE49-F238E27FC236}">
                <a16:creationId xmlns:a16="http://schemas.microsoft.com/office/drawing/2014/main" id="{E143F869-9D4D-4EE1-B387-A486E31E5EB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00000000-1234-1234-1234-123412341234}" type="slidenum">
              <a:rPr lang="en-US" altLang="ja" smtClean="0"/>
              <a:pPr/>
              <a:t>34</a:t>
            </a:fld>
            <a:endParaRPr lang="ja" altLang="en-US"/>
          </a:p>
        </p:txBody>
      </p:sp>
      <p:sp>
        <p:nvSpPr>
          <p:cNvPr id="14" name="テキスト ボックス 13">
            <a:extLst>
              <a:ext uri="{FF2B5EF4-FFF2-40B4-BE49-F238E27FC236}">
                <a16:creationId xmlns:a16="http://schemas.microsoft.com/office/drawing/2014/main" id="{4EA0082E-DFB9-41C4-8AD1-27CEC15F7B81}"/>
              </a:ext>
            </a:extLst>
          </p:cNvPr>
          <p:cNvSpPr txBox="1"/>
          <p:nvPr/>
        </p:nvSpPr>
        <p:spPr>
          <a:xfrm>
            <a:off x="1572528" y="5414697"/>
            <a:ext cx="9046944"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クラスターに分けても、予測精度は大きく変わらない</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効率の良さを考え、全データ一括で予測したモデルを採用する</a:t>
            </a:r>
            <a:endParaRPr kumimoji="1" lang="ja-JP" altLang="en-US" sz="2400" dirty="0"/>
          </a:p>
        </p:txBody>
      </p:sp>
      <p:sp>
        <p:nvSpPr>
          <p:cNvPr id="18" name="テキスト プレースホルダー 2">
            <a:extLst>
              <a:ext uri="{FF2B5EF4-FFF2-40B4-BE49-F238E27FC236}">
                <a16:creationId xmlns:a16="http://schemas.microsoft.com/office/drawing/2014/main" id="{0208F269-3F74-4B10-A0DD-3FC32DA4E522}"/>
              </a:ext>
            </a:extLst>
          </p:cNvPr>
          <p:cNvSpPr>
            <a:spLocks noGrp="1"/>
          </p:cNvSpPr>
          <p:nvPr>
            <p:ph idx="1"/>
          </p:nvPr>
        </p:nvSpPr>
        <p:spPr>
          <a:xfrm>
            <a:off x="963029" y="1072153"/>
            <a:ext cx="4831379" cy="400510"/>
          </a:xfrm>
        </p:spPr>
        <p:txBody>
          <a:bodyPr>
            <a:normAutofit fontScale="92500" lnSpcReduction="20000"/>
          </a:bodyPr>
          <a:lstStyle/>
          <a:p>
            <a:pPr marL="0" indent="0">
              <a:buNone/>
            </a:pPr>
            <a:r>
              <a:rPr kumimoji="1" lang="ja-JP" altLang="en-US" dirty="0">
                <a:latin typeface="メイリオ" panose="020B0604030504040204" pitchFamily="50" charset="-128"/>
                <a:ea typeface="メイリオ" panose="020B0604030504040204" pitchFamily="50" charset="-128"/>
              </a:rPr>
              <a:t>ランダムフォレスト</a:t>
            </a:r>
            <a:r>
              <a:rPr lang="ja-JP" altLang="en-US" dirty="0">
                <a:latin typeface="メイリオ" panose="020B0604030504040204" pitchFamily="50" charset="-128"/>
                <a:ea typeface="メイリオ" panose="020B0604030504040204" pitchFamily="50" charset="-128"/>
              </a:rPr>
              <a:t>の結果</a:t>
            </a:r>
            <a:r>
              <a:rPr kumimoji="1" lang="ja-JP" altLang="en-US" dirty="0">
                <a:latin typeface="メイリオ" panose="020B0604030504040204" pitchFamily="50" charset="-128"/>
                <a:ea typeface="メイリオ" panose="020B0604030504040204" pitchFamily="50" charset="-128"/>
              </a:rPr>
              <a:t>比較</a:t>
            </a:r>
          </a:p>
        </p:txBody>
      </p:sp>
    </p:spTree>
    <p:extLst>
      <p:ext uri="{BB962C8B-B14F-4D97-AF65-F5344CB8AC3E}">
        <p14:creationId xmlns:p14="http://schemas.microsoft.com/office/powerpoint/2010/main" val="2779392788"/>
      </p:ext>
    </p:extLst>
  </p:cSld>
  <p:clrMapOvr>
    <a:masterClrMapping/>
  </p:clrMapOvr>
  <mc:AlternateContent xmlns:mc="http://schemas.openxmlformats.org/markup-compatibility/2006" xmlns:p14="http://schemas.microsoft.com/office/powerpoint/2010/main">
    <mc:Choice Requires="p14">
      <p:transition spd="slow" p14:dur="2000" advTm="22000"/>
    </mc:Choice>
    <mc:Fallback xmlns="">
      <p:transition spd="slow" advTm="2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FE9D3-1325-4872-A697-7E3D778E8CFB}"/>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p>
        </p:txBody>
      </p:sp>
      <p:sp>
        <p:nvSpPr>
          <p:cNvPr id="3" name="テキスト プレースホルダー 2">
            <a:extLst>
              <a:ext uri="{FF2B5EF4-FFF2-40B4-BE49-F238E27FC236}">
                <a16:creationId xmlns:a16="http://schemas.microsoft.com/office/drawing/2014/main" id="{8252359F-2E05-4708-8794-5C62746F076C}"/>
              </a:ext>
            </a:extLst>
          </p:cNvPr>
          <p:cNvSpPr>
            <a:spLocks noGrp="1"/>
          </p:cNvSpPr>
          <p:nvPr>
            <p:ph idx="1"/>
          </p:nvPr>
        </p:nvSpPr>
        <p:spPr>
          <a:xfrm>
            <a:off x="904875" y="1325563"/>
            <a:ext cx="10515600" cy="4351338"/>
          </a:xfrm>
        </p:spPr>
        <p:txBody>
          <a:bodyPr>
            <a:normAutofit lnSpcReduction="10000"/>
          </a:bodyPr>
          <a:lstStyle/>
          <a:p>
            <a:pPr marL="0" indent="0">
              <a:buNone/>
            </a:pPr>
            <a:r>
              <a:rPr kumimoji="1" lang="ja-JP" altLang="en-US" sz="3600" b="1" dirty="0">
                <a:latin typeface="メイリオ" panose="020B0604030504040204" pitchFamily="50" charset="-128"/>
                <a:ea typeface="メイリオ" panose="020B0604030504040204" pitchFamily="50" charset="-128"/>
              </a:rPr>
              <a:t>生存時間分析</a:t>
            </a:r>
            <a:r>
              <a:rPr kumimoji="1" lang="ja-JP" altLang="en-US" sz="3600" dirty="0">
                <a:latin typeface="メイリオ" panose="020B0604030504040204" pitchFamily="50" charset="-128"/>
                <a:ea typeface="メイリオ" panose="020B0604030504040204" pitchFamily="50" charset="-128"/>
              </a:rPr>
              <a:t>とは</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イベントが起きるまでの時間とイベントとの間の関係に焦点を当てる分析方法</a:t>
            </a:r>
            <a:endParaRPr lang="en-US" altLang="ja-JP" sz="3200" dirty="0">
              <a:latin typeface="メイリオ" panose="020B0604030504040204" pitchFamily="50" charset="-128"/>
              <a:ea typeface="メイリオ" panose="020B0604030504040204" pitchFamily="50" charset="-128"/>
            </a:endParaRPr>
          </a:p>
          <a:p>
            <a:pPr marL="0" indent="0">
              <a:buNone/>
            </a:pPr>
            <a:r>
              <a:rPr kumimoji="1" lang="ja-JP" altLang="en-US" sz="3200" dirty="0">
                <a:latin typeface="メイリオ" panose="020B0604030504040204" pitchFamily="50" charset="-128"/>
                <a:ea typeface="メイリオ" panose="020B0604030504040204" pitchFamily="50" charset="-128"/>
              </a:rPr>
              <a:t>　</a:t>
            </a:r>
            <a:endParaRPr kumimoji="1" lang="en-US" altLang="ja-JP" sz="3200" dirty="0">
              <a:latin typeface="メイリオ" panose="020B0604030504040204" pitchFamily="50" charset="-128"/>
              <a:ea typeface="メイリオ" panose="020B0604030504040204" pitchFamily="50" charset="-128"/>
            </a:endParaRPr>
          </a:p>
          <a:p>
            <a:pPr marL="0" indent="0">
              <a:buNone/>
            </a:pPr>
            <a:r>
              <a:rPr kumimoji="1" lang="ja-JP" altLang="en-US" sz="3200" dirty="0">
                <a:latin typeface="メイリオ" panose="020B0604030504040204" pitchFamily="50" charset="-128"/>
                <a:ea typeface="メイリオ" panose="020B0604030504040204" pitchFamily="50" charset="-128"/>
              </a:rPr>
              <a:t>使用例</a:t>
            </a:r>
            <a:endParaRPr kumimoji="1" lang="en-US" altLang="ja-JP" sz="32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サービスのユーザーの離脱</a:t>
            </a:r>
            <a:endParaRPr lang="en-US" altLang="ja-JP" sz="32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投薬後の患者の死亡の発生</a:t>
            </a:r>
            <a:endParaRPr lang="en-US" altLang="ja-JP" sz="32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機械の故障の発生</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17491850-91A8-4F2A-BF05-320C5E5DA713}"/>
              </a:ext>
            </a:extLst>
          </p:cNvPr>
          <p:cNvSpPr>
            <a:spLocks noGrp="1"/>
          </p:cNvSpPr>
          <p:nvPr>
            <p:ph type="sldNum" sz="quarter" idx="12"/>
          </p:nvPr>
        </p:nvSpPr>
        <p:spPr/>
        <p:txBody>
          <a:bodyPr/>
          <a:lstStyle/>
          <a:p>
            <a:fld id="{00000000-1234-1234-1234-123412341234}" type="slidenum">
              <a:rPr lang="en-US" altLang="ja" smtClean="0"/>
              <a:pPr/>
              <a:t>35</a:t>
            </a:fld>
            <a:endParaRPr lang="ja" altLang="en-US"/>
          </a:p>
        </p:txBody>
      </p:sp>
      <p:cxnSp>
        <p:nvCxnSpPr>
          <p:cNvPr id="5" name="直線コネクタ 4">
            <a:extLst>
              <a:ext uri="{FF2B5EF4-FFF2-40B4-BE49-F238E27FC236}">
                <a16:creationId xmlns:a16="http://schemas.microsoft.com/office/drawing/2014/main" id="{CD027784-9C71-4213-A4A9-D085C18C980B}"/>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9261"/>
      </p:ext>
    </p:extLst>
  </p:cSld>
  <p:clrMapOvr>
    <a:masterClrMapping/>
  </p:clrMapOvr>
  <mc:AlternateContent xmlns:mc="http://schemas.openxmlformats.org/markup-compatibility/2006" xmlns:p14="http://schemas.microsoft.com/office/powerpoint/2010/main">
    <mc:Choice Requires="p14">
      <p:transition spd="slow" p14:dur="2000" advTm="12798"/>
    </mc:Choice>
    <mc:Fallback xmlns="">
      <p:transition spd="slow" advTm="1279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B3A7F-C982-42B9-8B7F-2AACF1766031}"/>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73670540-F3DF-45B2-938B-DE40D2CFAE76}"/>
              </a:ext>
            </a:extLst>
          </p:cNvPr>
          <p:cNvSpPr>
            <a:spLocks noGrp="1"/>
          </p:cNvSpPr>
          <p:nvPr>
            <p:ph idx="1"/>
          </p:nvPr>
        </p:nvSpPr>
        <p:spPr>
          <a:xfrm>
            <a:off x="838200" y="1164774"/>
            <a:ext cx="10515600" cy="5012190"/>
          </a:xfrm>
        </p:spPr>
        <p:txBody>
          <a:bodyPr>
            <a:normAutofit/>
          </a:bodyPr>
          <a:lstStyle/>
          <a:p>
            <a:pPr marL="0" indent="0">
              <a:buNone/>
            </a:pPr>
            <a:r>
              <a:rPr kumimoji="1" lang="ja-JP" altLang="en-US" sz="3600" dirty="0">
                <a:latin typeface="メイリオ" panose="020B0604030504040204" pitchFamily="50" charset="-128"/>
                <a:ea typeface="メイリオ" panose="020B0604030504040204" pitchFamily="50" charset="-128"/>
              </a:rPr>
              <a:t>主なモデル</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kumimoji="1" lang="en-US" altLang="ja-JP" sz="18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パラメトリック：ハザード関数に分布を仮定し、説明変数を用いない</a:t>
            </a:r>
            <a:endParaRPr lang="en-US" altLang="ja-JP" sz="3200" dirty="0">
              <a:latin typeface="メイリオ" panose="020B0604030504040204" pitchFamily="50" charset="-128"/>
              <a:ea typeface="メイリオ" panose="020B0604030504040204" pitchFamily="50" charset="-128"/>
            </a:endParaRPr>
          </a:p>
          <a:p>
            <a:pPr marL="0" indent="0">
              <a:buNone/>
            </a:pPr>
            <a:br>
              <a:rPr lang="ja-JP" altLang="en-US" sz="3200" dirty="0">
                <a:latin typeface="メイリオ" panose="020B0604030504040204" pitchFamily="50" charset="-128"/>
                <a:ea typeface="メイリオ" panose="020B0604030504040204" pitchFamily="50" charset="-128"/>
              </a:rPr>
            </a:br>
            <a:r>
              <a:rPr lang="ja-JP" altLang="en-US" sz="3200" dirty="0">
                <a:latin typeface="メイリオ" panose="020B0604030504040204" pitchFamily="50" charset="-128"/>
                <a:ea typeface="メイリオ" panose="020B0604030504040204" pitchFamily="50" charset="-128"/>
              </a:rPr>
              <a:t>セミパラメトリック：ハザード関数に分布を仮定せず、説明変数を用いる</a:t>
            </a:r>
            <a:endParaRPr lang="en-US" altLang="ja-JP" sz="3200" dirty="0">
              <a:latin typeface="メイリオ" panose="020B0604030504040204" pitchFamily="50" charset="-128"/>
              <a:ea typeface="メイリオ" panose="020B0604030504040204" pitchFamily="50" charset="-128"/>
            </a:endParaRPr>
          </a:p>
          <a:p>
            <a:pPr marL="0" indent="0">
              <a:buNone/>
            </a:pPr>
            <a:br>
              <a:rPr lang="ja-JP" altLang="en-US" sz="3200" dirty="0">
                <a:latin typeface="メイリオ" panose="020B0604030504040204" pitchFamily="50" charset="-128"/>
                <a:ea typeface="メイリオ" panose="020B0604030504040204" pitchFamily="50" charset="-128"/>
              </a:rPr>
            </a:br>
            <a:r>
              <a:rPr lang="ja-JP" altLang="en-US" sz="3200" dirty="0">
                <a:latin typeface="メイリオ" panose="020B0604030504040204" pitchFamily="50" charset="-128"/>
                <a:ea typeface="メイリオ" panose="020B0604030504040204" pitchFamily="50" charset="-128"/>
              </a:rPr>
              <a:t>ノンパラメトリック：ハザード関数に分布を仮定せず、説明変数も用いない</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1D979858-1315-4214-920D-189173F744EF}"/>
              </a:ext>
            </a:extLst>
          </p:cNvPr>
          <p:cNvSpPr>
            <a:spLocks noGrp="1"/>
          </p:cNvSpPr>
          <p:nvPr>
            <p:ph type="sldNum" sz="quarter" idx="12"/>
          </p:nvPr>
        </p:nvSpPr>
        <p:spPr/>
        <p:txBody>
          <a:bodyPr/>
          <a:lstStyle/>
          <a:p>
            <a:fld id="{00000000-1234-1234-1234-123412341234}" type="slidenum">
              <a:rPr lang="en-US" altLang="ja" smtClean="0"/>
              <a:pPr/>
              <a:t>36</a:t>
            </a:fld>
            <a:endParaRPr lang="ja" altLang="en-US"/>
          </a:p>
        </p:txBody>
      </p:sp>
      <p:cxnSp>
        <p:nvCxnSpPr>
          <p:cNvPr id="5" name="直線コネクタ 4">
            <a:extLst>
              <a:ext uri="{FF2B5EF4-FFF2-40B4-BE49-F238E27FC236}">
                <a16:creationId xmlns:a16="http://schemas.microsoft.com/office/drawing/2014/main" id="{D540813A-2FC1-46D5-8A69-A0278355FB22}"/>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439464"/>
      </p:ext>
    </p:extLst>
  </p:cSld>
  <p:clrMapOvr>
    <a:masterClrMapping/>
  </p:clrMapOvr>
  <mc:AlternateContent xmlns:mc="http://schemas.openxmlformats.org/markup-compatibility/2006" xmlns:p14="http://schemas.microsoft.com/office/powerpoint/2010/main">
    <mc:Choice Requires="p14">
      <p:transition spd="slow" p14:dur="2000" advTm="12611"/>
    </mc:Choice>
    <mc:Fallback xmlns="">
      <p:transition spd="slow" advTm="1261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B3A7F-C982-42B9-8B7F-2AACF1766031}"/>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73670540-F3DF-45B2-938B-DE40D2CFAE76}"/>
              </a:ext>
            </a:extLst>
          </p:cNvPr>
          <p:cNvSpPr>
            <a:spLocks noGrp="1"/>
          </p:cNvSpPr>
          <p:nvPr>
            <p:ph idx="1"/>
          </p:nvPr>
        </p:nvSpPr>
        <p:spPr>
          <a:xfrm>
            <a:off x="838200" y="1164774"/>
            <a:ext cx="10515600" cy="5012190"/>
          </a:xfrm>
        </p:spPr>
        <p:txBody>
          <a:bodyPr>
            <a:normAutofit/>
          </a:bodyPr>
          <a:lstStyle/>
          <a:p>
            <a:pPr marL="0" indent="0">
              <a:buNone/>
            </a:pPr>
            <a:r>
              <a:rPr lang="ja-JP" altLang="en-US" sz="3600" dirty="0">
                <a:latin typeface="メイリオ" panose="020B0604030504040204" pitchFamily="50" charset="-128"/>
                <a:ea typeface="メイリオ" panose="020B0604030504040204" pitchFamily="50" charset="-128"/>
              </a:rPr>
              <a:t>使用する</a:t>
            </a:r>
            <a:r>
              <a:rPr kumimoji="1" lang="ja-JP" altLang="en-US" sz="3600" dirty="0">
                <a:latin typeface="メイリオ" panose="020B0604030504040204" pitchFamily="50" charset="-128"/>
                <a:ea typeface="メイリオ" panose="020B0604030504040204" pitchFamily="50" charset="-128"/>
              </a:rPr>
              <a:t>モデル</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kumimoji="1" lang="en-US" altLang="ja-JP" sz="1800" dirty="0">
              <a:latin typeface="メイリオ" panose="020B0604030504040204" pitchFamily="50" charset="-128"/>
              <a:ea typeface="メイリオ" panose="020B0604030504040204" pitchFamily="50" charset="-128"/>
            </a:endParaRPr>
          </a:p>
          <a:p>
            <a:pPr marL="0" indent="0">
              <a:buNone/>
            </a:pPr>
            <a:r>
              <a:rPr lang="ja-JP" altLang="en-US" sz="3200" dirty="0">
                <a:latin typeface="メイリオ" panose="020B0604030504040204" pitchFamily="50" charset="-128"/>
                <a:ea typeface="メイリオ" panose="020B0604030504040204" pitchFamily="50" charset="-128"/>
              </a:rPr>
              <a:t>パラメトリック：ハザード関数に分布を仮定し、説明変数を用いない</a:t>
            </a:r>
            <a:endParaRPr lang="en-US" altLang="ja-JP" sz="3200" dirty="0">
              <a:latin typeface="メイリオ" panose="020B0604030504040204" pitchFamily="50" charset="-128"/>
              <a:ea typeface="メイリオ" panose="020B0604030504040204" pitchFamily="50" charset="-128"/>
            </a:endParaRPr>
          </a:p>
          <a:p>
            <a:pPr marL="0" indent="0">
              <a:buNone/>
            </a:pPr>
            <a:br>
              <a:rPr lang="ja-JP" altLang="en-US" sz="3200" dirty="0">
                <a:latin typeface="メイリオ" panose="020B0604030504040204" pitchFamily="50" charset="-128"/>
                <a:ea typeface="メイリオ" panose="020B0604030504040204" pitchFamily="50" charset="-128"/>
              </a:rPr>
            </a:br>
            <a:r>
              <a:rPr lang="ja-JP" altLang="en-US" sz="3200" dirty="0">
                <a:solidFill>
                  <a:srgbClr val="FF0000"/>
                </a:solidFill>
                <a:latin typeface="メイリオ" panose="020B0604030504040204" pitchFamily="50" charset="-128"/>
                <a:ea typeface="メイリオ" panose="020B0604030504040204" pitchFamily="50" charset="-128"/>
              </a:rPr>
              <a:t>セミパラメトリック：ハザード関数に分布を仮定せず、説明変数を用いる</a:t>
            </a:r>
            <a:endParaRPr lang="en-US" altLang="ja-JP" sz="3200" dirty="0">
              <a:solidFill>
                <a:srgbClr val="FF0000"/>
              </a:solidFill>
              <a:latin typeface="メイリオ" panose="020B0604030504040204" pitchFamily="50" charset="-128"/>
              <a:ea typeface="メイリオ" panose="020B0604030504040204" pitchFamily="50" charset="-128"/>
            </a:endParaRPr>
          </a:p>
          <a:p>
            <a:pPr marL="0" indent="0">
              <a:buNone/>
            </a:pPr>
            <a:br>
              <a:rPr lang="ja-JP" altLang="en-US" sz="3200" dirty="0">
                <a:latin typeface="メイリオ" panose="020B0604030504040204" pitchFamily="50" charset="-128"/>
                <a:ea typeface="メイリオ" panose="020B0604030504040204" pitchFamily="50" charset="-128"/>
              </a:rPr>
            </a:br>
            <a:r>
              <a:rPr lang="ja-JP" altLang="en-US" sz="3200" dirty="0">
                <a:latin typeface="メイリオ" panose="020B0604030504040204" pitchFamily="50" charset="-128"/>
                <a:ea typeface="メイリオ" panose="020B0604030504040204" pitchFamily="50" charset="-128"/>
              </a:rPr>
              <a:t>ノンパラメトリック：ハザード関数に分布を仮定せず、説明変数も用いない</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1D979858-1315-4214-920D-189173F744EF}"/>
              </a:ext>
            </a:extLst>
          </p:cNvPr>
          <p:cNvSpPr>
            <a:spLocks noGrp="1"/>
          </p:cNvSpPr>
          <p:nvPr>
            <p:ph type="sldNum" sz="quarter" idx="12"/>
          </p:nvPr>
        </p:nvSpPr>
        <p:spPr/>
        <p:txBody>
          <a:bodyPr/>
          <a:lstStyle/>
          <a:p>
            <a:fld id="{00000000-1234-1234-1234-123412341234}" type="slidenum">
              <a:rPr lang="en-US" altLang="ja" smtClean="0"/>
              <a:pPr/>
              <a:t>37</a:t>
            </a:fld>
            <a:endParaRPr lang="ja" altLang="en-US"/>
          </a:p>
        </p:txBody>
      </p:sp>
      <p:cxnSp>
        <p:nvCxnSpPr>
          <p:cNvPr id="5" name="直線コネクタ 4">
            <a:extLst>
              <a:ext uri="{FF2B5EF4-FFF2-40B4-BE49-F238E27FC236}">
                <a16:creationId xmlns:a16="http://schemas.microsoft.com/office/drawing/2014/main" id="{D540813A-2FC1-46D5-8A69-A0278355FB22}"/>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10164"/>
      </p:ext>
    </p:extLst>
  </p:cSld>
  <p:clrMapOvr>
    <a:masterClrMapping/>
  </p:clrMapOvr>
  <mc:AlternateContent xmlns:mc="http://schemas.openxmlformats.org/markup-compatibility/2006" xmlns:p14="http://schemas.microsoft.com/office/powerpoint/2010/main">
    <mc:Choice Requires="p14">
      <p:transition spd="slow" p14:dur="2000" advTm="5185"/>
    </mc:Choice>
    <mc:Fallback xmlns="">
      <p:transition spd="slow" advTm="518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8F93F-EA79-4779-B3BC-962395DCE7DF}"/>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170AD07E-4820-4605-8D05-EFB2A675C5EA}"/>
              </a:ext>
            </a:extLst>
          </p:cNvPr>
          <p:cNvSpPr>
            <a:spLocks noGrp="1"/>
          </p:cNvSpPr>
          <p:nvPr>
            <p:ph idx="1"/>
          </p:nvPr>
        </p:nvSpPr>
        <p:spPr>
          <a:xfrm>
            <a:off x="838200" y="1153887"/>
            <a:ext cx="10515600" cy="5023076"/>
          </a:xfrm>
        </p:spPr>
        <p:txBody>
          <a:bodyPr/>
          <a:lstStyle/>
          <a:p>
            <a:pPr marL="0" indent="0">
              <a:buNone/>
            </a:pPr>
            <a:r>
              <a:rPr lang="en-US" altLang="ja-JP" sz="3600" b="1" dirty="0">
                <a:latin typeface="メイリオ" panose="020B0604030504040204" pitchFamily="50" charset="-128"/>
                <a:ea typeface="メイリオ" panose="020B0604030504040204" pitchFamily="50" charset="-128"/>
              </a:rPr>
              <a:t>Cox</a:t>
            </a:r>
            <a:r>
              <a:rPr lang="ja-JP" altLang="en-US" sz="3600" b="1" dirty="0">
                <a:latin typeface="メイリオ" panose="020B0604030504040204" pitchFamily="50" charset="-128"/>
                <a:ea typeface="メイリオ" panose="020B0604030504040204" pitchFamily="50" charset="-128"/>
              </a:rPr>
              <a:t>比例ハザードモデル</a:t>
            </a:r>
            <a:endParaRPr lang="en-US" altLang="ja-JP" sz="3600" b="1" dirty="0">
              <a:latin typeface="メイリオ" panose="020B0604030504040204" pitchFamily="50" charset="-128"/>
              <a:ea typeface="メイリオ" panose="020B0604030504040204" pitchFamily="50" charset="-128"/>
            </a:endParaRPr>
          </a:p>
          <a:p>
            <a:pPr marL="0" indent="0">
              <a:buNone/>
            </a:pPr>
            <a:endParaRPr lang="ja-JP" altLang="en-US" sz="1600" b="1"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前提条件</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説明変数が時間変化しないという仮定の元に成り立つモデル</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→今回の説明変数は時間により変化すると考えられるので、</a:t>
            </a:r>
            <a:r>
              <a:rPr kumimoji="1" lang="ja-JP" altLang="en-US" sz="3600" dirty="0">
                <a:latin typeface="メイリオ" panose="020B0604030504040204" pitchFamily="50" charset="-128"/>
                <a:ea typeface="メイリオ" panose="020B0604030504040204" pitchFamily="50" charset="-128"/>
              </a:rPr>
              <a:t>時間依存型の説明変数を考慮したモデルを使い予測する</a:t>
            </a:r>
          </a:p>
        </p:txBody>
      </p:sp>
      <p:sp>
        <p:nvSpPr>
          <p:cNvPr id="4" name="スライド番号プレースホルダー 3">
            <a:extLst>
              <a:ext uri="{FF2B5EF4-FFF2-40B4-BE49-F238E27FC236}">
                <a16:creationId xmlns:a16="http://schemas.microsoft.com/office/drawing/2014/main" id="{1D6BF42C-68BA-427C-A754-9E115B65DBC2}"/>
              </a:ext>
            </a:extLst>
          </p:cNvPr>
          <p:cNvSpPr>
            <a:spLocks noGrp="1"/>
          </p:cNvSpPr>
          <p:nvPr>
            <p:ph type="sldNum" sz="quarter" idx="12"/>
          </p:nvPr>
        </p:nvSpPr>
        <p:spPr/>
        <p:txBody>
          <a:bodyPr/>
          <a:lstStyle/>
          <a:p>
            <a:fld id="{00000000-1234-1234-1234-123412341234}" type="slidenum">
              <a:rPr lang="en-US" altLang="ja" smtClean="0"/>
              <a:pPr/>
              <a:t>38</a:t>
            </a:fld>
            <a:endParaRPr lang="ja" altLang="en-US"/>
          </a:p>
        </p:txBody>
      </p:sp>
      <p:cxnSp>
        <p:nvCxnSpPr>
          <p:cNvPr id="5" name="直線コネクタ 4">
            <a:extLst>
              <a:ext uri="{FF2B5EF4-FFF2-40B4-BE49-F238E27FC236}">
                <a16:creationId xmlns:a16="http://schemas.microsoft.com/office/drawing/2014/main" id="{A2421FEB-5E1F-4730-8ABB-ADE40A909464}"/>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95225"/>
      </p:ext>
    </p:extLst>
  </p:cSld>
  <p:clrMapOvr>
    <a:masterClrMapping/>
  </p:clrMapOvr>
  <mc:AlternateContent xmlns:mc="http://schemas.openxmlformats.org/markup-compatibility/2006" xmlns:p14="http://schemas.microsoft.com/office/powerpoint/2010/main">
    <mc:Choice Requires="p14">
      <p:transition spd="slow" p14:dur="2000" advTm="22542"/>
    </mc:Choice>
    <mc:Fallback xmlns="">
      <p:transition spd="slow" advTm="2254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DDA3B-076A-460F-B7ED-57FC448789D4}"/>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46534CD4-877D-42CD-8C64-B64DA543518E}"/>
              </a:ext>
            </a:extLst>
          </p:cNvPr>
          <p:cNvSpPr>
            <a:spLocks noGrp="1"/>
          </p:cNvSpPr>
          <p:nvPr>
            <p:ph type="sldNum" sz="quarter" idx="12"/>
          </p:nvPr>
        </p:nvSpPr>
        <p:spPr>
          <a:xfrm>
            <a:off x="8650163" y="6492875"/>
            <a:ext cx="2743200" cy="365125"/>
          </a:xfrm>
        </p:spPr>
        <p:txBody>
          <a:bodyPr/>
          <a:lstStyle/>
          <a:p>
            <a:fld id="{00000000-1234-1234-1234-123412341234}" type="slidenum">
              <a:rPr lang="en-US" altLang="ja" smtClean="0"/>
              <a:pPr/>
              <a:t>39</a:t>
            </a:fld>
            <a:endParaRPr lang="ja" altLang="en-US"/>
          </a:p>
        </p:txBody>
      </p:sp>
      <p:sp>
        <p:nvSpPr>
          <p:cNvPr id="8" name="テキスト ボックス 7">
            <a:extLst>
              <a:ext uri="{FF2B5EF4-FFF2-40B4-BE49-F238E27FC236}">
                <a16:creationId xmlns:a16="http://schemas.microsoft.com/office/drawing/2014/main" id="{67271D55-1687-419B-88B4-B730AB065801}"/>
              </a:ext>
            </a:extLst>
          </p:cNvPr>
          <p:cNvSpPr txBox="1"/>
          <p:nvPr/>
        </p:nvSpPr>
        <p:spPr>
          <a:xfrm>
            <a:off x="1092470" y="1014152"/>
            <a:ext cx="3590926" cy="738664"/>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全データ一括</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1800" dirty="0"/>
          </a:p>
        </p:txBody>
      </p:sp>
      <p:sp>
        <p:nvSpPr>
          <p:cNvPr id="5" name="正方形/長方形 4">
            <a:extLst>
              <a:ext uri="{FF2B5EF4-FFF2-40B4-BE49-F238E27FC236}">
                <a16:creationId xmlns:a16="http://schemas.microsoft.com/office/drawing/2014/main" id="{A837AD35-11E7-42B0-84A7-48F9C3F9788D}"/>
              </a:ext>
            </a:extLst>
          </p:cNvPr>
          <p:cNvSpPr/>
          <p:nvPr/>
        </p:nvSpPr>
        <p:spPr>
          <a:xfrm>
            <a:off x="1132033" y="1415789"/>
            <a:ext cx="10261330" cy="1477328"/>
          </a:xfrm>
          <a:prstGeom prst="rect">
            <a:avLst/>
          </a:prstGeom>
          <a:ln>
            <a:solidFill>
              <a:schemeClr val="tx1"/>
            </a:solidFill>
          </a:ln>
        </p:spPr>
        <p:txBody>
          <a:bodyPr wrap="square">
            <a:spAutoFit/>
          </a:bodyPr>
          <a:lstStyle/>
          <a:p>
            <a:r>
              <a:rPr lang="ja-JP" altLang="en-US" dirty="0"/>
              <a:t>Survival_event_time &lt;- coxph(data=train_data,</a:t>
            </a:r>
          </a:p>
          <a:p>
            <a:r>
              <a:rPr lang="ja-JP" altLang="en-US" dirty="0"/>
              <a:t>                        Surv(time_in_cycles,stop,event)~op_setting_1 + op_setting_2 + op_setting_3 + sensor_1</a:t>
            </a:r>
          </a:p>
          <a:p>
            <a:r>
              <a:rPr lang="ja-JP" altLang="en-US" dirty="0"/>
              <a:t>                        + sensor_2 + sensor_3 + sensor_4 + sensor_5 + sensor_6 + sensor_7 + sensor_8</a:t>
            </a:r>
          </a:p>
          <a:p>
            <a:r>
              <a:rPr lang="ja-JP" altLang="en-US" dirty="0"/>
              <a:t>                        + sensor_9 + sensor_10 + sensor_11 + sensor_12 + sensor_13 + sensor_14 + sensor_15</a:t>
            </a:r>
          </a:p>
          <a:p>
            <a:r>
              <a:rPr lang="ja-JP" altLang="en-US" dirty="0"/>
              <a:t>                        + sensor_16 + sensor_17 + sensor_18 + sensor_19 + sensor_20 + sensor_21)</a:t>
            </a:r>
          </a:p>
        </p:txBody>
      </p:sp>
      <p:sp>
        <p:nvSpPr>
          <p:cNvPr id="6" name="正方形/長方形 5">
            <a:extLst>
              <a:ext uri="{FF2B5EF4-FFF2-40B4-BE49-F238E27FC236}">
                <a16:creationId xmlns:a16="http://schemas.microsoft.com/office/drawing/2014/main" id="{61AA0705-AC0A-422A-8B82-07AFED9C9D9B}"/>
              </a:ext>
            </a:extLst>
          </p:cNvPr>
          <p:cNvSpPr/>
          <p:nvPr/>
        </p:nvSpPr>
        <p:spPr>
          <a:xfrm>
            <a:off x="6995729" y="1720453"/>
            <a:ext cx="1260602" cy="306787"/>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2254A0A7-0FBC-4E1C-8899-CE62910ECBC8}"/>
              </a:ext>
            </a:extLst>
          </p:cNvPr>
          <p:cNvSpPr/>
          <p:nvPr/>
        </p:nvSpPr>
        <p:spPr>
          <a:xfrm>
            <a:off x="7933898" y="2032585"/>
            <a:ext cx="913987"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31EB561F-9CFE-40C0-B2E5-FBC8D713A37C}"/>
              </a:ext>
            </a:extLst>
          </p:cNvPr>
          <p:cNvSpPr txBox="1"/>
          <p:nvPr/>
        </p:nvSpPr>
        <p:spPr>
          <a:xfrm>
            <a:off x="1056052" y="2880573"/>
            <a:ext cx="3590926"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cluster0</a:t>
            </a:r>
            <a:endParaRPr kumimoji="1" lang="ja-JP" altLang="en-US" sz="1800" dirty="0">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B364F772-ECCA-40BC-9F95-73A0C01F0F93}"/>
              </a:ext>
            </a:extLst>
          </p:cNvPr>
          <p:cNvSpPr/>
          <p:nvPr/>
        </p:nvSpPr>
        <p:spPr>
          <a:xfrm>
            <a:off x="1101614" y="3256571"/>
            <a:ext cx="10261330" cy="1477328"/>
          </a:xfrm>
          <a:prstGeom prst="rect">
            <a:avLst/>
          </a:prstGeom>
          <a:ln>
            <a:solidFill>
              <a:schemeClr val="tx1"/>
            </a:solidFill>
          </a:ln>
        </p:spPr>
        <p:txBody>
          <a:bodyPr wrap="square">
            <a:spAutoFit/>
          </a:bodyPr>
          <a:lstStyle/>
          <a:p>
            <a:r>
              <a:rPr lang="ja-JP" altLang="en-US" dirty="0"/>
              <a:t>Survival_event_time_cluster0 &lt;- coxph(data=train_data_cluster0,</a:t>
            </a:r>
          </a:p>
          <a:p>
            <a:r>
              <a:rPr lang="ja-JP" altLang="en-US" dirty="0"/>
              <a:t>                        Surv(time_in_cycles,stop,event)~op_setting_1 + op_setting_2 + op_setting_3 + sensor_1</a:t>
            </a:r>
          </a:p>
          <a:p>
            <a:r>
              <a:rPr lang="ja-JP" altLang="en-US" dirty="0"/>
              <a:t>                        + sensor_2 + sensor_3 + sensor_4 + sensor_5 + sensor_6 + sensor_7 + sensor_8</a:t>
            </a:r>
          </a:p>
          <a:p>
            <a:r>
              <a:rPr lang="ja-JP" altLang="en-US" dirty="0"/>
              <a:t>                        + sensor_9 + sensor_10 + sensor_11 + sensor_12 + sensor_13 + sensor_14 + sensor_15</a:t>
            </a:r>
          </a:p>
          <a:p>
            <a:r>
              <a:rPr lang="ja-JP" altLang="en-US" dirty="0"/>
              <a:t>                        + sensor_16 + sensor_17 + sensor_18 + sensor_19 + sensor_20 + sensor_21)</a:t>
            </a:r>
          </a:p>
        </p:txBody>
      </p:sp>
      <p:sp>
        <p:nvSpPr>
          <p:cNvPr id="47" name="テキスト ボックス 46">
            <a:extLst>
              <a:ext uri="{FF2B5EF4-FFF2-40B4-BE49-F238E27FC236}">
                <a16:creationId xmlns:a16="http://schemas.microsoft.com/office/drawing/2014/main" id="{4BF53943-B8A2-4835-9EFA-98C8D514FD40}"/>
              </a:ext>
            </a:extLst>
          </p:cNvPr>
          <p:cNvSpPr txBox="1"/>
          <p:nvPr/>
        </p:nvSpPr>
        <p:spPr>
          <a:xfrm>
            <a:off x="1056052" y="4763974"/>
            <a:ext cx="3590926"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cluster1</a:t>
            </a:r>
            <a:endParaRPr kumimoji="1" lang="ja-JP" altLang="en-US" sz="18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E722643E-505E-4B36-B4E8-2777CA948672}"/>
              </a:ext>
            </a:extLst>
          </p:cNvPr>
          <p:cNvSpPr/>
          <p:nvPr/>
        </p:nvSpPr>
        <p:spPr>
          <a:xfrm>
            <a:off x="1132033" y="5120674"/>
            <a:ext cx="10147140" cy="1477328"/>
          </a:xfrm>
          <a:prstGeom prst="rect">
            <a:avLst/>
          </a:prstGeom>
          <a:ln>
            <a:solidFill>
              <a:schemeClr val="tx1"/>
            </a:solidFill>
          </a:ln>
        </p:spPr>
        <p:txBody>
          <a:bodyPr wrap="square">
            <a:spAutoFit/>
          </a:bodyPr>
          <a:lstStyle/>
          <a:p>
            <a:r>
              <a:rPr lang="ja-JP" altLang="en-US" dirty="0"/>
              <a:t>Survival_event_time_cluster1 &lt;- coxph(data=train_data_cluster1,</a:t>
            </a:r>
          </a:p>
          <a:p>
            <a:r>
              <a:rPr lang="ja-JP" altLang="en-US" dirty="0"/>
              <a:t>                        Surv(time_in_cycles,stop,event)~op_setting_1 + op_setting_2 + op_setting_3 + sensor_1</a:t>
            </a:r>
          </a:p>
          <a:p>
            <a:r>
              <a:rPr lang="ja-JP" altLang="en-US" dirty="0"/>
              <a:t>                        + sensor_2 + sensor_3 + sensor_4 + sensor_5 + sensor_6 + sensor_7 + sensor_8</a:t>
            </a:r>
          </a:p>
          <a:p>
            <a:r>
              <a:rPr lang="ja-JP" altLang="en-US" dirty="0"/>
              <a:t>                        + sensor_9 + sensor_10 + sensor_11 + sensor_12 + sensor_13 + sensor_14 + sensor_15</a:t>
            </a:r>
          </a:p>
          <a:p>
            <a:r>
              <a:rPr lang="ja-JP" altLang="en-US" dirty="0"/>
              <a:t>                        + sensor_16 + sensor_17 + sensor_18 + sensor_19  + sensor_20 + sensor_21)</a:t>
            </a:r>
          </a:p>
        </p:txBody>
      </p:sp>
      <p:sp>
        <p:nvSpPr>
          <p:cNvPr id="74" name="テキスト ボックス 73">
            <a:extLst>
              <a:ext uri="{FF2B5EF4-FFF2-40B4-BE49-F238E27FC236}">
                <a16:creationId xmlns:a16="http://schemas.microsoft.com/office/drawing/2014/main" id="{ECCFE229-073E-4A5C-8697-2FFDA80AD00C}"/>
              </a:ext>
            </a:extLst>
          </p:cNvPr>
          <p:cNvSpPr txBox="1"/>
          <p:nvPr/>
        </p:nvSpPr>
        <p:spPr>
          <a:xfrm>
            <a:off x="5318265" y="970566"/>
            <a:ext cx="520428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kumimoji="1" lang="en-US" altLang="ja-JP" sz="2000" b="1" dirty="0">
                <a:latin typeface="メイリオ" panose="020B0604030504040204" pitchFamily="50" charset="-128"/>
                <a:ea typeface="メイリオ" panose="020B0604030504040204" pitchFamily="50" charset="-128"/>
              </a:rPr>
              <a:t>Full</a:t>
            </a:r>
            <a:r>
              <a:rPr kumimoji="1" lang="ja-JP" altLang="en-US" sz="2000" b="1" dirty="0">
                <a:latin typeface="メイリオ" panose="020B0604030504040204" pitchFamily="50" charset="-128"/>
                <a:ea typeface="メイリオ" panose="020B0604030504040204" pitchFamily="50" charset="-128"/>
              </a:rPr>
              <a:t>モデルから</a:t>
            </a:r>
            <a:r>
              <a:rPr kumimoji="1" lang="en-US" altLang="ja-JP" sz="2000" b="1" dirty="0">
                <a:latin typeface="メイリオ" panose="020B0604030504040204" pitchFamily="50" charset="-128"/>
                <a:ea typeface="メイリオ" panose="020B0604030504040204" pitchFamily="50" charset="-128"/>
              </a:rPr>
              <a:t>Step</a:t>
            </a:r>
            <a:r>
              <a:rPr kumimoji="1" lang="ja-JP" altLang="en-US" sz="2000" b="1" dirty="0">
                <a:latin typeface="メイリオ" panose="020B0604030504040204" pitchFamily="50" charset="-128"/>
                <a:ea typeface="メイリオ" panose="020B0604030504040204" pitchFamily="50" charset="-128"/>
              </a:rPr>
              <a:t>関数で</a:t>
            </a:r>
            <a:r>
              <a:rPr lang="ja-JP" altLang="en-US" sz="2000" b="1" dirty="0">
                <a:latin typeface="メイリオ" panose="020B0604030504040204" pitchFamily="50" charset="-128"/>
                <a:ea typeface="メイリオ" panose="020B0604030504040204" pitchFamily="50" charset="-128"/>
              </a:rPr>
              <a:t>説明変数</a:t>
            </a:r>
            <a:r>
              <a:rPr kumimoji="1" lang="ja-JP" altLang="en-US" sz="2000" b="1" dirty="0">
                <a:latin typeface="メイリオ" panose="020B0604030504040204" pitchFamily="50" charset="-128"/>
                <a:ea typeface="メイリオ" panose="020B0604030504040204" pitchFamily="50" charset="-128"/>
              </a:rPr>
              <a:t>削除</a:t>
            </a:r>
          </a:p>
        </p:txBody>
      </p:sp>
      <p:cxnSp>
        <p:nvCxnSpPr>
          <p:cNvPr id="33" name="直線コネクタ 32">
            <a:extLst>
              <a:ext uri="{FF2B5EF4-FFF2-40B4-BE49-F238E27FC236}">
                <a16:creationId xmlns:a16="http://schemas.microsoft.com/office/drawing/2014/main" id="{0AE0BDEA-15C7-4588-A210-EF7772AA04D2}"/>
              </a:ext>
            </a:extLst>
          </p:cNvPr>
          <p:cNvCxnSpPr/>
          <p:nvPr/>
        </p:nvCxnSpPr>
        <p:spPr>
          <a:xfrm>
            <a:off x="807781"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C88A301-3BFE-4E7D-B760-5FE951F52426}"/>
              </a:ext>
            </a:extLst>
          </p:cNvPr>
          <p:cNvSpPr/>
          <p:nvPr/>
        </p:nvSpPr>
        <p:spPr>
          <a:xfrm>
            <a:off x="9012123" y="2050407"/>
            <a:ext cx="913987"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76393D38-7B73-47AB-8568-BB367028CB4F}"/>
              </a:ext>
            </a:extLst>
          </p:cNvPr>
          <p:cNvSpPr/>
          <p:nvPr/>
        </p:nvSpPr>
        <p:spPr>
          <a:xfrm>
            <a:off x="6189620" y="2622632"/>
            <a:ext cx="1006530"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4CA30FC-C464-43A8-80E2-39ECB2FAE050}"/>
              </a:ext>
            </a:extLst>
          </p:cNvPr>
          <p:cNvSpPr/>
          <p:nvPr/>
        </p:nvSpPr>
        <p:spPr>
          <a:xfrm>
            <a:off x="6919529" y="3615639"/>
            <a:ext cx="1260602" cy="306787"/>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1A44E3EA-08BC-44F7-B391-2976B6A1D97F}"/>
              </a:ext>
            </a:extLst>
          </p:cNvPr>
          <p:cNvSpPr/>
          <p:nvPr/>
        </p:nvSpPr>
        <p:spPr>
          <a:xfrm>
            <a:off x="5805704" y="3922426"/>
            <a:ext cx="913987"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00F9FF2A-B8BA-49E5-875E-15E532EA0BAD}"/>
              </a:ext>
            </a:extLst>
          </p:cNvPr>
          <p:cNvSpPr/>
          <p:nvPr/>
        </p:nvSpPr>
        <p:spPr>
          <a:xfrm>
            <a:off x="7872314" y="3886137"/>
            <a:ext cx="913987"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18BF3CC6-A425-455B-B1C3-664B7D78CCAA}"/>
              </a:ext>
            </a:extLst>
          </p:cNvPr>
          <p:cNvSpPr/>
          <p:nvPr/>
        </p:nvSpPr>
        <p:spPr>
          <a:xfrm>
            <a:off x="9000285" y="3922426"/>
            <a:ext cx="913987" cy="218195"/>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50FD9252-FFE6-42A9-847F-EB168FBE4DEF}"/>
              </a:ext>
            </a:extLst>
          </p:cNvPr>
          <p:cNvSpPr/>
          <p:nvPr/>
        </p:nvSpPr>
        <p:spPr>
          <a:xfrm>
            <a:off x="7178563" y="4140622"/>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05211B99-DA18-4D20-837D-33A8A9B389C9}"/>
              </a:ext>
            </a:extLst>
          </p:cNvPr>
          <p:cNvSpPr/>
          <p:nvPr/>
        </p:nvSpPr>
        <p:spPr>
          <a:xfrm>
            <a:off x="9520979" y="4182947"/>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7C7358B4-94D7-4941-B2FA-A524CEC87C1D}"/>
              </a:ext>
            </a:extLst>
          </p:cNvPr>
          <p:cNvSpPr/>
          <p:nvPr/>
        </p:nvSpPr>
        <p:spPr>
          <a:xfrm>
            <a:off x="6154214" y="4424540"/>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22D0291-2F1C-4494-8938-2514C98F13B0}"/>
              </a:ext>
            </a:extLst>
          </p:cNvPr>
          <p:cNvSpPr/>
          <p:nvPr/>
        </p:nvSpPr>
        <p:spPr>
          <a:xfrm>
            <a:off x="5559319" y="5415667"/>
            <a:ext cx="1260602"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E3134EA5-2377-41A2-B1D1-5D1DDB7861D3}"/>
              </a:ext>
            </a:extLst>
          </p:cNvPr>
          <p:cNvSpPr/>
          <p:nvPr/>
        </p:nvSpPr>
        <p:spPr>
          <a:xfrm>
            <a:off x="6995729" y="5417883"/>
            <a:ext cx="1260602" cy="306787"/>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186CAD48-EE63-4539-B18E-EF20A3D54ECD}"/>
              </a:ext>
            </a:extLst>
          </p:cNvPr>
          <p:cNvSpPr/>
          <p:nvPr/>
        </p:nvSpPr>
        <p:spPr>
          <a:xfrm>
            <a:off x="8390891" y="5459993"/>
            <a:ext cx="1260602" cy="306787"/>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872126FC-18D0-4D06-9316-A56BA80A3418}"/>
              </a:ext>
            </a:extLst>
          </p:cNvPr>
          <p:cNvSpPr/>
          <p:nvPr/>
        </p:nvSpPr>
        <p:spPr>
          <a:xfrm>
            <a:off x="9833916" y="5417883"/>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645E20A3-D93D-4634-9F3E-83C7536A72D9}"/>
              </a:ext>
            </a:extLst>
          </p:cNvPr>
          <p:cNvSpPr/>
          <p:nvPr/>
        </p:nvSpPr>
        <p:spPr>
          <a:xfrm>
            <a:off x="5761643" y="5737946"/>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A9981307-164F-450C-A573-776C16236647}"/>
              </a:ext>
            </a:extLst>
          </p:cNvPr>
          <p:cNvSpPr/>
          <p:nvPr/>
        </p:nvSpPr>
        <p:spPr>
          <a:xfrm>
            <a:off x="7872314" y="5752814"/>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2C05EED4-BCAE-4734-9CE5-44849549FC1F}"/>
              </a:ext>
            </a:extLst>
          </p:cNvPr>
          <p:cNvSpPr/>
          <p:nvPr/>
        </p:nvSpPr>
        <p:spPr>
          <a:xfrm>
            <a:off x="5994161" y="6028820"/>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AE5D62ED-8E8B-4CCB-8336-8C64067529F9}"/>
              </a:ext>
            </a:extLst>
          </p:cNvPr>
          <p:cNvSpPr/>
          <p:nvPr/>
        </p:nvSpPr>
        <p:spPr>
          <a:xfrm>
            <a:off x="8379990" y="6030621"/>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456554C6-6221-43C4-8654-3A10D9D95E59}"/>
              </a:ext>
            </a:extLst>
          </p:cNvPr>
          <p:cNvSpPr/>
          <p:nvPr/>
        </p:nvSpPr>
        <p:spPr>
          <a:xfrm>
            <a:off x="2636415" y="6291690"/>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DB6D69B-F998-4278-947D-DD43FF8B6FBB}"/>
              </a:ext>
            </a:extLst>
          </p:cNvPr>
          <p:cNvSpPr/>
          <p:nvPr/>
        </p:nvSpPr>
        <p:spPr>
          <a:xfrm>
            <a:off x="4992593" y="6240083"/>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DAD1D40F-4E35-40CE-B9AF-F165382CFA02}"/>
              </a:ext>
            </a:extLst>
          </p:cNvPr>
          <p:cNvSpPr/>
          <p:nvPr/>
        </p:nvSpPr>
        <p:spPr>
          <a:xfrm>
            <a:off x="6176995" y="6279889"/>
            <a:ext cx="1001568" cy="290874"/>
          </a:xfrm>
          <a:prstGeom prst="rect">
            <a:avLst/>
          </a:prstGeom>
          <a:noFill/>
          <a:ln w="1905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39888811"/>
      </p:ext>
    </p:extLst>
  </p:cSld>
  <p:clrMapOvr>
    <a:masterClrMapping/>
  </p:clrMapOvr>
  <mc:AlternateContent xmlns:mc="http://schemas.openxmlformats.org/markup-compatibility/2006" xmlns:p14="http://schemas.microsoft.com/office/powerpoint/2010/main">
    <mc:Choice Requires="p14">
      <p:transition spd="slow" p14:dur="2000" advTm="4998"/>
    </mc:Choice>
    <mc:Fallback xmlns="">
      <p:transition spd="slow" advTm="49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90955-32F0-4AD1-AD92-89D5B3B5AB40}"/>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現在の業務</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14" name="コンテンツ プレースホルダー 13">
            <a:extLst>
              <a:ext uri="{FF2B5EF4-FFF2-40B4-BE49-F238E27FC236}">
                <a16:creationId xmlns:a16="http://schemas.microsoft.com/office/drawing/2014/main" id="{683018D1-4293-4A48-840D-406EF4F18A14}"/>
              </a:ext>
            </a:extLst>
          </p:cNvPr>
          <p:cNvGraphicFramePr>
            <a:graphicFrameLocks noGrp="1"/>
          </p:cNvGraphicFramePr>
          <p:nvPr>
            <p:ph idx="1"/>
            <p:extLst>
              <p:ext uri="{D42A27DB-BD31-4B8C-83A1-F6EECF244321}">
                <p14:modId xmlns:p14="http://schemas.microsoft.com/office/powerpoint/2010/main" val="1080097180"/>
              </p:ext>
            </p:extLst>
          </p:nvPr>
        </p:nvGraphicFramePr>
        <p:xfrm>
          <a:off x="2205037" y="1325563"/>
          <a:ext cx="7539038" cy="103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3D76C057-CA57-4E21-B5DA-EBCD1F1E37D4}"/>
              </a:ext>
            </a:extLst>
          </p:cNvPr>
          <p:cNvSpPr>
            <a:spLocks noGrp="1"/>
          </p:cNvSpPr>
          <p:nvPr>
            <p:ph type="sldNum" sz="quarter" idx="12"/>
          </p:nvPr>
        </p:nvSpPr>
        <p:spPr/>
        <p:txBody>
          <a:bodyPr/>
          <a:lstStyle/>
          <a:p>
            <a:fld id="{00000000-1234-1234-1234-123412341234}" type="slidenum">
              <a:rPr lang="en-US" altLang="ja" smtClean="0"/>
              <a:pPr/>
              <a:t>4</a:t>
            </a:fld>
            <a:endParaRPr lang="ja" altLang="en-US"/>
          </a:p>
        </p:txBody>
      </p:sp>
      <p:sp>
        <p:nvSpPr>
          <p:cNvPr id="6" name="矢印: 五方向 5">
            <a:extLst>
              <a:ext uri="{FF2B5EF4-FFF2-40B4-BE49-F238E27FC236}">
                <a16:creationId xmlns:a16="http://schemas.microsoft.com/office/drawing/2014/main" id="{AFF61662-ABAF-49C4-9613-8A41CE060CC3}"/>
              </a:ext>
            </a:extLst>
          </p:cNvPr>
          <p:cNvSpPr/>
          <p:nvPr/>
        </p:nvSpPr>
        <p:spPr>
          <a:xfrm>
            <a:off x="3159605" y="2964283"/>
            <a:ext cx="2861991" cy="2587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弊社の作業員が希望納期を元にスケジュール作成</a:t>
            </a:r>
          </a:p>
        </p:txBody>
      </p:sp>
      <p:sp>
        <p:nvSpPr>
          <p:cNvPr id="7" name="矢印: 五方向 6">
            <a:extLst>
              <a:ext uri="{FF2B5EF4-FFF2-40B4-BE49-F238E27FC236}">
                <a16:creationId xmlns:a16="http://schemas.microsoft.com/office/drawing/2014/main" id="{0685C6BB-0072-480C-B9D2-E9A2448D69CC}"/>
              </a:ext>
            </a:extLst>
          </p:cNvPr>
          <p:cNvSpPr/>
          <p:nvPr/>
        </p:nvSpPr>
        <p:spPr>
          <a:xfrm>
            <a:off x="6170403" y="2935789"/>
            <a:ext cx="2861991" cy="260614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修理、メンテナンス作業</a:t>
            </a:r>
          </a:p>
        </p:txBody>
      </p:sp>
      <p:sp>
        <p:nvSpPr>
          <p:cNvPr id="8" name="矢印: 五方向 7">
            <a:extLst>
              <a:ext uri="{FF2B5EF4-FFF2-40B4-BE49-F238E27FC236}">
                <a16:creationId xmlns:a16="http://schemas.microsoft.com/office/drawing/2014/main" id="{9AA4F42C-CBE3-4F87-8E1E-64D4C88EB634}"/>
              </a:ext>
            </a:extLst>
          </p:cNvPr>
          <p:cNvSpPr/>
          <p:nvPr/>
        </p:nvSpPr>
        <p:spPr>
          <a:xfrm>
            <a:off x="148807" y="2976349"/>
            <a:ext cx="2861991" cy="25871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クライアントから修理、メンテナンスの依頼</a:t>
            </a:r>
          </a:p>
        </p:txBody>
      </p:sp>
      <p:sp>
        <p:nvSpPr>
          <p:cNvPr id="9" name="矢印: 五方向 8">
            <a:extLst>
              <a:ext uri="{FF2B5EF4-FFF2-40B4-BE49-F238E27FC236}">
                <a16:creationId xmlns:a16="http://schemas.microsoft.com/office/drawing/2014/main" id="{1D96FB1F-7A03-41FF-BC53-D42B9F217A94}"/>
              </a:ext>
            </a:extLst>
          </p:cNvPr>
          <p:cNvSpPr/>
          <p:nvPr/>
        </p:nvSpPr>
        <p:spPr>
          <a:xfrm>
            <a:off x="9181201" y="2915550"/>
            <a:ext cx="2861991" cy="26061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クライアントに製品を納入</a:t>
            </a:r>
          </a:p>
        </p:txBody>
      </p:sp>
      <p:cxnSp>
        <p:nvCxnSpPr>
          <p:cNvPr id="11" name="直線コネクタ 10">
            <a:extLst>
              <a:ext uri="{FF2B5EF4-FFF2-40B4-BE49-F238E27FC236}">
                <a16:creationId xmlns:a16="http://schemas.microsoft.com/office/drawing/2014/main" id="{0E3BB56E-560D-446E-872C-B5AB08C96CD3}"/>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06125"/>
      </p:ext>
    </p:extLst>
  </p:cSld>
  <p:clrMapOvr>
    <a:masterClrMapping/>
  </p:clrMapOvr>
  <mc:AlternateContent xmlns:mc="http://schemas.openxmlformats.org/markup-compatibility/2006" xmlns:p14="http://schemas.microsoft.com/office/powerpoint/2010/main">
    <mc:Choice Requires="p14">
      <p:transition spd="slow" p14:dur="2000" advTm="22040"/>
    </mc:Choice>
    <mc:Fallback xmlns="">
      <p:transition spd="slow" advTm="2204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55CA8-4CE2-43FE-904F-0670993E2D50}"/>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AAEA3211-82D5-4F7E-9FE5-06A84600FD46}"/>
              </a:ext>
            </a:extLst>
          </p:cNvPr>
          <p:cNvSpPr>
            <a:spLocks noGrp="1"/>
          </p:cNvSpPr>
          <p:nvPr>
            <p:ph idx="1"/>
          </p:nvPr>
        </p:nvSpPr>
        <p:spPr>
          <a:xfrm>
            <a:off x="952500" y="1133487"/>
            <a:ext cx="10515600" cy="1883927"/>
          </a:xfrm>
        </p:spPr>
        <p:txBody>
          <a:bodyPr>
            <a:normAutofit fontScale="92500" lnSpcReduction="10000"/>
          </a:bodyPr>
          <a:lstStyle/>
          <a:p>
            <a:pPr marL="0" indent="0">
              <a:buNone/>
            </a:pPr>
            <a:r>
              <a:rPr kumimoji="1" lang="en-US" altLang="ja-JP" sz="3200" dirty="0">
                <a:latin typeface="メイリオ" panose="020B0604030504040204" pitchFamily="50" charset="-128"/>
                <a:ea typeface="メイリオ" panose="020B0604030504040204" pitchFamily="50" charset="-128"/>
              </a:rPr>
              <a:t>train</a:t>
            </a:r>
            <a:r>
              <a:rPr kumimoji="1" lang="ja-JP" altLang="en-US" sz="3200" dirty="0">
                <a:latin typeface="メイリオ" panose="020B0604030504040204" pitchFamily="50" charset="-128"/>
                <a:ea typeface="メイリオ" panose="020B0604030504040204" pitchFamily="50" charset="-128"/>
              </a:rPr>
              <a:t>データで学習したモデルを</a:t>
            </a:r>
            <a:r>
              <a:rPr kumimoji="1" lang="en-US" altLang="ja-JP" sz="3200" dirty="0">
                <a:latin typeface="メイリオ" panose="020B0604030504040204" pitchFamily="50" charset="-128"/>
                <a:ea typeface="メイリオ" panose="020B0604030504040204" pitchFamily="50" charset="-128"/>
              </a:rPr>
              <a:t>test</a:t>
            </a:r>
            <a:r>
              <a:rPr kumimoji="1" lang="ja-JP" altLang="en-US" sz="3200" dirty="0">
                <a:latin typeface="メイリオ" panose="020B0604030504040204" pitchFamily="50" charset="-128"/>
                <a:ea typeface="メイリオ" panose="020B0604030504040204" pitchFamily="50" charset="-128"/>
              </a:rPr>
              <a:t>データに当てはめる場合、フラグではなく確率で算出される</a:t>
            </a:r>
            <a:endParaRPr kumimoji="1" lang="en-US" altLang="ja-JP" sz="3200" dirty="0">
              <a:latin typeface="メイリオ" panose="020B0604030504040204" pitchFamily="50" charset="-128"/>
              <a:ea typeface="メイリオ" panose="020B0604030504040204" pitchFamily="50" charset="-128"/>
            </a:endParaRPr>
          </a:p>
          <a:p>
            <a:pPr marL="0" indent="0">
              <a:lnSpc>
                <a:spcPct val="110000"/>
              </a:lnSpc>
              <a:buNone/>
            </a:pPr>
            <a:r>
              <a:rPr kumimoji="1" lang="ja-JP" altLang="en-US" sz="3200" dirty="0">
                <a:latin typeface="メイリオ" panose="020B0604030504040204" pitchFamily="50" charset="-128"/>
                <a:ea typeface="メイリオ" panose="020B0604030504040204" pitchFamily="50" charset="-128"/>
              </a:rPr>
              <a:t>→閾値を設定する必要があるので、複数の閾値を検証、</a:t>
            </a:r>
            <a:r>
              <a:rPr kumimoji="1" lang="en-US" altLang="ja-JP" sz="3200" dirty="0">
                <a:latin typeface="メイリオ" panose="020B0604030504040204" pitchFamily="50" charset="-128"/>
                <a:ea typeface="メイリオ" panose="020B0604030504040204" pitchFamily="50" charset="-128"/>
              </a:rPr>
              <a:t>F1</a:t>
            </a:r>
            <a:r>
              <a:rPr kumimoji="1" lang="ja-JP" altLang="en-US" sz="3200" dirty="0">
                <a:latin typeface="メイリオ" panose="020B0604030504040204" pitchFamily="50" charset="-128"/>
                <a:ea typeface="メイリオ" panose="020B0604030504040204" pitchFamily="50" charset="-128"/>
              </a:rPr>
              <a:t>値の最も高い</a:t>
            </a:r>
            <a:r>
              <a:rPr kumimoji="1" lang="en-US" altLang="ja-JP" sz="3200" dirty="0">
                <a:latin typeface="メイリオ" panose="020B0604030504040204" pitchFamily="50" charset="-128"/>
                <a:ea typeface="メイリオ" panose="020B0604030504040204" pitchFamily="50" charset="-128"/>
              </a:rPr>
              <a:t>0.4</a:t>
            </a:r>
            <a:r>
              <a:rPr kumimoji="1" lang="ja-JP" altLang="en-US" sz="3200" dirty="0">
                <a:latin typeface="メイリオ" panose="020B0604030504040204" pitchFamily="50" charset="-128"/>
                <a:ea typeface="メイリオ" panose="020B0604030504040204" pitchFamily="50" charset="-128"/>
              </a:rPr>
              <a:t>を採用する</a:t>
            </a:r>
          </a:p>
        </p:txBody>
      </p:sp>
      <p:sp>
        <p:nvSpPr>
          <p:cNvPr id="4" name="スライド番号プレースホルダー 3">
            <a:extLst>
              <a:ext uri="{FF2B5EF4-FFF2-40B4-BE49-F238E27FC236}">
                <a16:creationId xmlns:a16="http://schemas.microsoft.com/office/drawing/2014/main" id="{E11D1C43-EDB8-4DA4-8224-470E8659E831}"/>
              </a:ext>
            </a:extLst>
          </p:cNvPr>
          <p:cNvSpPr>
            <a:spLocks noGrp="1"/>
          </p:cNvSpPr>
          <p:nvPr>
            <p:ph type="sldNum" sz="quarter" idx="12"/>
          </p:nvPr>
        </p:nvSpPr>
        <p:spPr/>
        <p:txBody>
          <a:bodyPr/>
          <a:lstStyle/>
          <a:p>
            <a:fld id="{00000000-1234-1234-1234-123412341234}" type="slidenum">
              <a:rPr lang="en-US" altLang="ja" smtClean="0"/>
              <a:pPr/>
              <a:t>40</a:t>
            </a:fld>
            <a:endParaRPr lang="ja" altLang="en-US"/>
          </a:p>
        </p:txBody>
      </p:sp>
      <p:sp>
        <p:nvSpPr>
          <p:cNvPr id="7" name="正方形/長方形 6">
            <a:extLst>
              <a:ext uri="{FF2B5EF4-FFF2-40B4-BE49-F238E27FC236}">
                <a16:creationId xmlns:a16="http://schemas.microsoft.com/office/drawing/2014/main" id="{DBEAB817-1951-41C9-BBA4-75C0535B8480}"/>
              </a:ext>
            </a:extLst>
          </p:cNvPr>
          <p:cNvSpPr/>
          <p:nvPr/>
        </p:nvSpPr>
        <p:spPr>
          <a:xfrm>
            <a:off x="1690689" y="3478247"/>
            <a:ext cx="8486782" cy="1477328"/>
          </a:xfrm>
          <a:prstGeom prst="rect">
            <a:avLst/>
          </a:prstGeom>
        </p:spPr>
        <p:txBody>
          <a:bodyPr wrap="square">
            <a:spAutoFit/>
          </a:bodyPr>
          <a:lstStyle/>
          <a:p>
            <a:r>
              <a:rPr lang="ja-JP" altLang="en-US" dirty="0"/>
              <a:t>pred_test_time_step = predict(Survival_event_time_step, </a:t>
            </a:r>
          </a:p>
          <a:p>
            <a:r>
              <a:rPr lang="ja-JP" altLang="en-US" dirty="0"/>
              <a:t>                                                 newdata = test_data, </a:t>
            </a:r>
          </a:p>
          <a:p>
            <a:r>
              <a:rPr lang="ja-JP" altLang="en-US" dirty="0"/>
              <a:t>                                                  type=c("lp"))</a:t>
            </a:r>
          </a:p>
          <a:p>
            <a:endParaRPr lang="ja-JP" altLang="en-US" dirty="0"/>
          </a:p>
          <a:p>
            <a:r>
              <a:rPr lang="ja-JP" altLang="en-US" dirty="0"/>
              <a:t>pred_test2_time_step &lt;-1 / (1 + exp(-pred_test_time_step))</a:t>
            </a:r>
          </a:p>
        </p:txBody>
      </p:sp>
      <p:sp>
        <p:nvSpPr>
          <p:cNvPr id="8" name="楕円 7">
            <a:extLst>
              <a:ext uri="{FF2B5EF4-FFF2-40B4-BE49-F238E27FC236}">
                <a16:creationId xmlns:a16="http://schemas.microsoft.com/office/drawing/2014/main" id="{9AE3E72B-CF2C-4137-BD0B-3D24565F7D9E}"/>
              </a:ext>
            </a:extLst>
          </p:cNvPr>
          <p:cNvSpPr/>
          <p:nvPr/>
        </p:nvSpPr>
        <p:spPr>
          <a:xfrm>
            <a:off x="4029083" y="4596391"/>
            <a:ext cx="3305174" cy="3408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27A450C-4F45-4FAD-BD8A-95AA38A5DDD2}"/>
              </a:ext>
            </a:extLst>
          </p:cNvPr>
          <p:cNvCxnSpPr>
            <a:cxnSpLocks/>
            <a:stCxn id="12" idx="1"/>
            <a:endCxn id="8" idx="6"/>
          </p:cNvCxnSpPr>
          <p:nvPr/>
        </p:nvCxnSpPr>
        <p:spPr>
          <a:xfrm flipH="1">
            <a:off x="7334257" y="4637210"/>
            <a:ext cx="676288" cy="129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291A981-BBE9-42C7-ADCA-3662CBC25910}"/>
              </a:ext>
            </a:extLst>
          </p:cNvPr>
          <p:cNvSpPr txBox="1"/>
          <p:nvPr/>
        </p:nvSpPr>
        <p:spPr>
          <a:xfrm>
            <a:off x="8010545" y="4452544"/>
            <a:ext cx="2166926"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latin typeface="メイリオ" panose="020B0604030504040204" pitchFamily="50" charset="-128"/>
                <a:ea typeface="メイリオ" panose="020B0604030504040204" pitchFamily="50" charset="-128"/>
              </a:rPr>
              <a:t>確率を表している</a:t>
            </a:r>
          </a:p>
        </p:txBody>
      </p:sp>
      <p:sp>
        <p:nvSpPr>
          <p:cNvPr id="13" name="正方形/長方形 12">
            <a:extLst>
              <a:ext uri="{FF2B5EF4-FFF2-40B4-BE49-F238E27FC236}">
                <a16:creationId xmlns:a16="http://schemas.microsoft.com/office/drawing/2014/main" id="{9DB88E1A-07F2-4973-9F43-E58AFAF01726}"/>
              </a:ext>
            </a:extLst>
          </p:cNvPr>
          <p:cNvSpPr/>
          <p:nvPr/>
        </p:nvSpPr>
        <p:spPr>
          <a:xfrm>
            <a:off x="1690689" y="5329486"/>
            <a:ext cx="6781809" cy="369332"/>
          </a:xfrm>
          <a:prstGeom prst="rect">
            <a:avLst/>
          </a:prstGeom>
        </p:spPr>
        <p:txBody>
          <a:bodyPr wrap="square">
            <a:spAutoFit/>
          </a:bodyPr>
          <a:lstStyle/>
          <a:p>
            <a:r>
              <a:rPr lang="ja-JP" altLang="en-US" dirty="0"/>
              <a:t>pred_test2_time_step_flag&lt;ifelse(pred_test2_time_step &gt; 0.4, 1, 0)</a:t>
            </a:r>
          </a:p>
        </p:txBody>
      </p:sp>
      <p:sp>
        <p:nvSpPr>
          <p:cNvPr id="14" name="楕円 13">
            <a:extLst>
              <a:ext uri="{FF2B5EF4-FFF2-40B4-BE49-F238E27FC236}">
                <a16:creationId xmlns:a16="http://schemas.microsoft.com/office/drawing/2014/main" id="{D653B595-80C8-418D-B01F-9ABAE33FE168}"/>
              </a:ext>
            </a:extLst>
          </p:cNvPr>
          <p:cNvSpPr/>
          <p:nvPr/>
        </p:nvSpPr>
        <p:spPr>
          <a:xfrm>
            <a:off x="7210432" y="5364669"/>
            <a:ext cx="933451"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F409FE5F-47B7-4061-8C0A-B09D44A0F062}"/>
              </a:ext>
            </a:extLst>
          </p:cNvPr>
          <p:cNvCxnSpPr>
            <a:cxnSpLocks/>
          </p:cNvCxnSpPr>
          <p:nvPr/>
        </p:nvCxnSpPr>
        <p:spPr>
          <a:xfrm flipH="1">
            <a:off x="8153408" y="5532808"/>
            <a:ext cx="93345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D6E20D9-4962-4EF4-9201-2AE922CDE273}"/>
              </a:ext>
            </a:extLst>
          </p:cNvPr>
          <p:cNvSpPr txBox="1"/>
          <p:nvPr/>
        </p:nvSpPr>
        <p:spPr>
          <a:xfrm>
            <a:off x="9120195" y="5381364"/>
            <a:ext cx="1704976"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latin typeface="メイリオ" panose="020B0604030504040204" pitchFamily="50" charset="-128"/>
                <a:ea typeface="メイリオ" panose="020B0604030504040204" pitchFamily="50" charset="-128"/>
              </a:rPr>
              <a:t>閾値</a:t>
            </a:r>
            <a:r>
              <a:rPr kumimoji="1" lang="en-US" altLang="ja-JP" dirty="0">
                <a:latin typeface="メイリオ" panose="020B0604030504040204" pitchFamily="50" charset="-128"/>
                <a:ea typeface="メイリオ" panose="020B0604030504040204" pitchFamily="50" charset="-128"/>
              </a:rPr>
              <a:t>0.4</a:t>
            </a:r>
            <a:r>
              <a:rPr kumimoji="1" lang="ja-JP" altLang="en-US" dirty="0">
                <a:latin typeface="メイリオ" panose="020B0604030504040204" pitchFamily="50" charset="-128"/>
                <a:ea typeface="メイリオ" panose="020B0604030504040204" pitchFamily="50" charset="-128"/>
              </a:rPr>
              <a:t>に設定</a:t>
            </a:r>
          </a:p>
        </p:txBody>
      </p:sp>
      <p:cxnSp>
        <p:nvCxnSpPr>
          <p:cNvPr id="17" name="直線コネクタ 16">
            <a:extLst>
              <a:ext uri="{FF2B5EF4-FFF2-40B4-BE49-F238E27FC236}">
                <a16:creationId xmlns:a16="http://schemas.microsoft.com/office/drawing/2014/main" id="{74E29843-DA37-4465-8613-D4D713C2B31C}"/>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E220B8CB-BADC-492A-AEF3-23E4BD096C8E}"/>
              </a:ext>
            </a:extLst>
          </p:cNvPr>
          <p:cNvSpPr/>
          <p:nvPr/>
        </p:nvSpPr>
        <p:spPr>
          <a:xfrm>
            <a:off x="1143000" y="3248025"/>
            <a:ext cx="9944100" cy="3108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7994483"/>
      </p:ext>
    </p:extLst>
  </p:cSld>
  <p:clrMapOvr>
    <a:masterClrMapping/>
  </p:clrMapOvr>
  <mc:AlternateContent xmlns:mc="http://schemas.openxmlformats.org/markup-compatibility/2006" xmlns:p14="http://schemas.microsoft.com/office/powerpoint/2010/main">
    <mc:Choice Requires="p14">
      <p:transition spd="slow" p14:dur="2000" advTm="14303"/>
    </mc:Choice>
    <mc:Fallback xmlns="">
      <p:transition spd="slow" advTm="1430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B3A7F-C982-42B9-8B7F-2AACF1766031}"/>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生存時間分析</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1D979858-1315-4214-920D-189173F744EF}"/>
              </a:ext>
            </a:extLst>
          </p:cNvPr>
          <p:cNvSpPr>
            <a:spLocks noGrp="1"/>
          </p:cNvSpPr>
          <p:nvPr>
            <p:ph type="sldNum" sz="quarter" idx="12"/>
          </p:nvPr>
        </p:nvSpPr>
        <p:spPr/>
        <p:txBody>
          <a:bodyPr/>
          <a:lstStyle/>
          <a:p>
            <a:fld id="{00000000-1234-1234-1234-123412341234}" type="slidenum">
              <a:rPr lang="en-US" altLang="ja" smtClean="0"/>
              <a:pPr/>
              <a:t>41</a:t>
            </a:fld>
            <a:endParaRPr lang="ja" altLang="en-US"/>
          </a:p>
        </p:txBody>
      </p:sp>
      <p:graphicFrame>
        <p:nvGraphicFramePr>
          <p:cNvPr id="7" name="表 5">
            <a:extLst>
              <a:ext uri="{FF2B5EF4-FFF2-40B4-BE49-F238E27FC236}">
                <a16:creationId xmlns:a16="http://schemas.microsoft.com/office/drawing/2014/main" id="{79372792-95CD-4F80-B10F-CBA382A07FAC}"/>
              </a:ext>
            </a:extLst>
          </p:cNvPr>
          <p:cNvGraphicFramePr>
            <a:graphicFrameLocks noGrp="1"/>
          </p:cNvGraphicFramePr>
          <p:nvPr>
            <p:extLst>
              <p:ext uri="{D42A27DB-BD31-4B8C-83A1-F6EECF244321}">
                <p14:modId xmlns:p14="http://schemas.microsoft.com/office/powerpoint/2010/main" val="2561209519"/>
              </p:ext>
            </p:extLst>
          </p:nvPr>
        </p:nvGraphicFramePr>
        <p:xfrm>
          <a:off x="989400" y="1383313"/>
          <a:ext cx="10213200" cy="3641817"/>
        </p:xfrm>
        <a:graphic>
          <a:graphicData uri="http://schemas.openxmlformats.org/drawingml/2006/table">
            <a:tbl>
              <a:tblPr firstRow="1" bandRow="1">
                <a:tableStyleId>{5C22544A-7EE6-4342-B048-85BDC9FD1C3A}</a:tableStyleId>
              </a:tblPr>
              <a:tblGrid>
                <a:gridCol w="2042640">
                  <a:extLst>
                    <a:ext uri="{9D8B030D-6E8A-4147-A177-3AD203B41FA5}">
                      <a16:colId xmlns:a16="http://schemas.microsoft.com/office/drawing/2014/main" val="3883043984"/>
                    </a:ext>
                  </a:extLst>
                </a:gridCol>
                <a:gridCol w="2042640">
                  <a:extLst>
                    <a:ext uri="{9D8B030D-6E8A-4147-A177-3AD203B41FA5}">
                      <a16:colId xmlns:a16="http://schemas.microsoft.com/office/drawing/2014/main" val="70773275"/>
                    </a:ext>
                  </a:extLst>
                </a:gridCol>
                <a:gridCol w="2042640">
                  <a:extLst>
                    <a:ext uri="{9D8B030D-6E8A-4147-A177-3AD203B41FA5}">
                      <a16:colId xmlns:a16="http://schemas.microsoft.com/office/drawing/2014/main" val="458386602"/>
                    </a:ext>
                  </a:extLst>
                </a:gridCol>
                <a:gridCol w="2042640">
                  <a:extLst>
                    <a:ext uri="{9D8B030D-6E8A-4147-A177-3AD203B41FA5}">
                      <a16:colId xmlns:a16="http://schemas.microsoft.com/office/drawing/2014/main" val="1379531271"/>
                    </a:ext>
                  </a:extLst>
                </a:gridCol>
                <a:gridCol w="2042640">
                  <a:extLst>
                    <a:ext uri="{9D8B030D-6E8A-4147-A177-3AD203B41FA5}">
                      <a16:colId xmlns:a16="http://schemas.microsoft.com/office/drawing/2014/main" val="1597495074"/>
                    </a:ext>
                  </a:extLst>
                </a:gridCol>
              </a:tblGrid>
              <a:tr h="770163">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手法</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生存時間分析</a:t>
                      </a:r>
                      <a:endParaRPr lang="en-US" altLang="ja-JP" sz="2000" u="none" strike="noStrike" dirty="0">
                        <a:effectLst/>
                        <a:latin typeface="メイリオ" panose="020B0604030504040204" pitchFamily="50" charset="-128"/>
                        <a:ea typeface="メイリオ" panose="020B0604030504040204" pitchFamily="50" charset="-128"/>
                      </a:endParaRPr>
                    </a:p>
                    <a:p>
                      <a:pPr algn="ctr" fontAlgn="ctr"/>
                      <a:r>
                        <a:rPr lang="en-US" altLang="ja-JP" sz="2000" u="none" strike="noStrike" dirty="0">
                          <a:effectLst/>
                          <a:latin typeface="メイリオ" panose="020B0604030504040204" pitchFamily="50" charset="-128"/>
                          <a:ea typeface="メイリオ" panose="020B0604030504040204" pitchFamily="50" charset="-128"/>
                        </a:rPr>
                        <a:t>(</a:t>
                      </a:r>
                      <a:r>
                        <a:rPr lang="ja-JP" altLang="en-US" sz="2000" u="none" strike="noStrike" dirty="0">
                          <a:effectLst/>
                          <a:latin typeface="メイリオ" panose="020B0604030504040204" pitchFamily="50" charset="-128"/>
                          <a:ea typeface="メイリオ" panose="020B0604030504040204" pitchFamily="50" charset="-128"/>
                        </a:rPr>
                        <a:t>時間依存型</a:t>
                      </a:r>
                      <a:r>
                        <a:rPr lang="en-US" altLang="ja-JP" sz="2000" u="none" strike="noStrike" dirty="0">
                          <a:effectLst/>
                          <a:latin typeface="メイリオ" panose="020B0604030504040204" pitchFamily="50" charset="-128"/>
                          <a:ea typeface="メイリオ" panose="020B0604030504040204" pitchFamily="50" charset="-128"/>
                        </a:rPr>
                        <a:t>)</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生存時間分析</a:t>
                      </a:r>
                      <a:endParaRPr lang="en-US" altLang="ja-JP" sz="2000" u="none" strike="noStrike" dirty="0">
                        <a:effectLst/>
                        <a:latin typeface="メイリオ" panose="020B0604030504040204" pitchFamily="50" charset="-128"/>
                        <a:ea typeface="メイリオ" panose="020B0604030504040204" pitchFamily="50" charset="-128"/>
                      </a:endParaRPr>
                    </a:p>
                    <a:p>
                      <a:pPr algn="ctr" fontAlgn="ctr"/>
                      <a:r>
                        <a:rPr lang="en-US" altLang="ja-JP" sz="2000" u="none" strike="noStrike" dirty="0">
                          <a:effectLst/>
                          <a:latin typeface="メイリオ" panose="020B0604030504040204" pitchFamily="50" charset="-128"/>
                          <a:ea typeface="メイリオ" panose="020B0604030504040204" pitchFamily="50" charset="-128"/>
                        </a:rPr>
                        <a:t>(</a:t>
                      </a:r>
                      <a:r>
                        <a:rPr lang="ja-JP" altLang="en-US" sz="2000" u="none" strike="noStrike" dirty="0">
                          <a:effectLst/>
                          <a:latin typeface="メイリオ" panose="020B0604030504040204" pitchFamily="50" charset="-128"/>
                          <a:ea typeface="メイリオ" panose="020B0604030504040204" pitchFamily="50" charset="-128"/>
                        </a:rPr>
                        <a:t>時間依存型</a:t>
                      </a:r>
                      <a:r>
                        <a:rPr lang="en-US" altLang="ja-JP" sz="2000" u="none" strike="noStrike" dirty="0">
                          <a:effectLst/>
                          <a:latin typeface="メイリオ" panose="020B0604030504040204" pitchFamily="50" charset="-128"/>
                          <a:ea typeface="メイリオ" panose="020B0604030504040204" pitchFamily="50" charset="-128"/>
                        </a:rPr>
                        <a:t>)</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生存時間分析</a:t>
                      </a:r>
                      <a:endParaRPr lang="en-US" altLang="ja-JP" sz="2000" u="none" strike="noStrike" dirty="0">
                        <a:effectLst/>
                        <a:latin typeface="メイリオ" panose="020B0604030504040204" pitchFamily="50" charset="-128"/>
                        <a:ea typeface="メイリオ" panose="020B0604030504040204" pitchFamily="50" charset="-128"/>
                      </a:endParaRPr>
                    </a:p>
                    <a:p>
                      <a:pPr algn="ctr" fontAlgn="ctr"/>
                      <a:r>
                        <a:rPr lang="en-US" altLang="ja-JP" sz="2000" u="none" strike="noStrike" dirty="0">
                          <a:effectLst/>
                          <a:latin typeface="メイリオ" panose="020B0604030504040204" pitchFamily="50" charset="-128"/>
                          <a:ea typeface="メイリオ" panose="020B0604030504040204" pitchFamily="50" charset="-128"/>
                        </a:rPr>
                        <a:t>(</a:t>
                      </a:r>
                      <a:r>
                        <a:rPr lang="ja-JP" altLang="en-US" sz="2000" u="none" strike="noStrike" dirty="0">
                          <a:effectLst/>
                          <a:latin typeface="メイリオ" panose="020B0604030504040204" pitchFamily="50" charset="-128"/>
                          <a:ea typeface="メイリオ" panose="020B0604030504040204" pitchFamily="50" charset="-128"/>
                        </a:rPr>
                        <a:t>時間依存型</a:t>
                      </a:r>
                      <a:r>
                        <a:rPr lang="en-US" altLang="ja-JP" sz="2000" u="none" strike="noStrike" dirty="0">
                          <a:effectLst/>
                          <a:latin typeface="メイリオ" panose="020B0604030504040204" pitchFamily="50" charset="-128"/>
                          <a:ea typeface="メイリオ" panose="020B0604030504040204" pitchFamily="50" charset="-128"/>
                        </a:rPr>
                        <a:t>)</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生存時間分析</a:t>
                      </a:r>
                      <a:endParaRPr lang="en-US" altLang="ja-JP" sz="2000" u="none" strike="noStrike" dirty="0">
                        <a:effectLst/>
                        <a:latin typeface="メイリオ" panose="020B0604030504040204" pitchFamily="50" charset="-128"/>
                        <a:ea typeface="メイリオ" panose="020B0604030504040204" pitchFamily="50" charset="-128"/>
                      </a:endParaRPr>
                    </a:p>
                    <a:p>
                      <a:pPr algn="ctr" fontAlgn="ctr"/>
                      <a:r>
                        <a:rPr lang="en-US" altLang="ja-JP" sz="2000" u="none" strike="noStrike" dirty="0">
                          <a:effectLst/>
                          <a:latin typeface="メイリオ" panose="020B0604030504040204" pitchFamily="50" charset="-128"/>
                          <a:ea typeface="メイリオ" panose="020B0604030504040204" pitchFamily="50" charset="-128"/>
                        </a:rPr>
                        <a:t>(</a:t>
                      </a:r>
                      <a:r>
                        <a:rPr lang="ja-JP" altLang="en-US" sz="2000" u="none" strike="noStrike" dirty="0">
                          <a:effectLst/>
                          <a:latin typeface="メイリオ" panose="020B0604030504040204" pitchFamily="50" charset="-128"/>
                          <a:ea typeface="メイリオ" panose="020B0604030504040204" pitchFamily="50" charset="-128"/>
                        </a:rPr>
                        <a:t>時間依存型</a:t>
                      </a:r>
                      <a:r>
                        <a:rPr lang="en-US" altLang="ja-JP" sz="2000" u="none" strike="noStrike" dirty="0">
                          <a:effectLst/>
                          <a:latin typeface="メイリオ" panose="020B0604030504040204" pitchFamily="50" charset="-128"/>
                          <a:ea typeface="メイリオ" panose="020B0604030504040204" pitchFamily="50" charset="-128"/>
                        </a:rPr>
                        <a:t>)</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4040783498"/>
                  </a:ext>
                </a:extLst>
              </a:tr>
              <a:tr h="738500">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使用</a:t>
                      </a:r>
                      <a:r>
                        <a:rPr lang="en-US" sz="2000" u="none" strike="noStrike" dirty="0">
                          <a:effectLst/>
                          <a:latin typeface="メイリオ" panose="020B0604030504040204" pitchFamily="50" charset="-128"/>
                          <a:ea typeface="メイリオ" panose="020B0604030504040204" pitchFamily="50" charset="-128"/>
                        </a:rPr>
                        <a:t>Data</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b="1" u="none" strike="noStrike" dirty="0">
                          <a:effectLst/>
                          <a:latin typeface="メイリオ" panose="020B0604030504040204" pitchFamily="50" charset="-128"/>
                          <a:ea typeface="メイリオ" panose="020B0604030504040204" pitchFamily="50" charset="-128"/>
                        </a:rPr>
                        <a:t>全て一括</a:t>
                      </a:r>
                      <a:endParaRPr lang="en-US"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dirty="0">
                          <a:latin typeface="メイリオ" panose="020B0604030504040204" pitchFamily="50" charset="-128"/>
                          <a:ea typeface="メイリオ" panose="020B0604030504040204" pitchFamily="50" charset="-128"/>
                        </a:rPr>
                        <a:t>cluster</a:t>
                      </a:r>
                      <a:r>
                        <a:rPr kumimoji="1" lang="ja-JP" altLang="en-US" sz="2000" dirty="0">
                          <a:latin typeface="メイリオ" panose="020B0604030504040204" pitchFamily="50" charset="-128"/>
                          <a:ea typeface="メイリオ" panose="020B0604030504040204" pitchFamily="50" charset="-128"/>
                        </a:rPr>
                        <a:t>ごとに予測の後結合</a:t>
                      </a:r>
                      <a:endParaRPr kumimoji="1" lang="ja-JP" altLang="en-US" sz="2000" b="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cluster0</a:t>
                      </a:r>
                      <a:endParaRPr kumimoji="1" lang="ja-JP" altLang="en-US" sz="20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2000" dirty="0">
                          <a:latin typeface="メイリオ" panose="020B0604030504040204" pitchFamily="50" charset="-128"/>
                          <a:ea typeface="メイリオ" panose="020B0604030504040204" pitchFamily="50" charset="-128"/>
                        </a:rPr>
                        <a:t>cluste1</a:t>
                      </a:r>
                      <a:endParaRPr kumimoji="1" lang="ja-JP" altLang="en-US" sz="2000" b="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41715743"/>
                  </a:ext>
                </a:extLst>
              </a:tr>
              <a:tr h="505734">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正解率</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0.727015559</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0.722772277</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0.700197239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0.78</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4028761415"/>
                  </a:ext>
                </a:extLst>
              </a:tr>
              <a:tr h="505734">
                <a:tc>
                  <a:txBody>
                    <a:bodyPr/>
                    <a:lstStyle/>
                    <a:p>
                      <a:pPr algn="ctr" fontAlgn="ctr"/>
                      <a:r>
                        <a:rPr lang="ja-JP" altLang="en-US" sz="2000" u="none" strike="noStrike">
                          <a:effectLst/>
                          <a:latin typeface="メイリオ" panose="020B0604030504040204" pitchFamily="50" charset="-128"/>
                          <a:ea typeface="メイリオ" panose="020B0604030504040204" pitchFamily="50" charset="-128"/>
                        </a:rPr>
                        <a:t>適合率</a:t>
                      </a:r>
                      <a:r>
                        <a:rPr lang="en-US" altLang="ja-JP" sz="2000" u="none" strike="noStrike">
                          <a:effectLst/>
                          <a:latin typeface="メイリオ" panose="020B0604030504040204" pitchFamily="50" charset="-128"/>
                          <a:ea typeface="メイリオ" panose="020B0604030504040204" pitchFamily="50" charset="-128"/>
                        </a:rPr>
                        <a:t>(</a:t>
                      </a:r>
                      <a:r>
                        <a:rPr lang="en-US" sz="2000" u="none" strike="noStrike">
                          <a:effectLst/>
                          <a:latin typeface="メイリオ" panose="020B0604030504040204" pitchFamily="50" charset="-128"/>
                          <a:ea typeface="メイリオ" panose="020B0604030504040204" pitchFamily="50" charset="-128"/>
                        </a:rPr>
                        <a:t>precision)</a:t>
                      </a:r>
                      <a:endParaRPr lang="en-US"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0.721170396</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a:effectLst/>
                          <a:latin typeface="メイリオ" panose="020B0604030504040204" pitchFamily="50" charset="-128"/>
                          <a:ea typeface="メイリオ" panose="020B0604030504040204" pitchFamily="50" charset="-128"/>
                        </a:rPr>
                        <a:t>0.717465753</a:t>
                      </a:r>
                      <a:endParaRPr lang="en-US" altLang="ja-JP"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0.696385542</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0.769230769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623362477"/>
                  </a:ext>
                </a:extLst>
              </a:tr>
              <a:tr h="505734">
                <a:tc>
                  <a:txBody>
                    <a:bodyPr/>
                    <a:lstStyle/>
                    <a:p>
                      <a:pPr algn="ctr" fontAlgn="ctr"/>
                      <a:r>
                        <a:rPr lang="ja-JP" altLang="en-US" sz="2000" u="none" strike="noStrike">
                          <a:effectLst/>
                          <a:latin typeface="メイリオ" panose="020B0604030504040204" pitchFamily="50" charset="-128"/>
                          <a:ea typeface="メイリオ" panose="020B0604030504040204" pitchFamily="50" charset="-128"/>
                        </a:rPr>
                        <a:t>再現率</a:t>
                      </a:r>
                      <a:r>
                        <a:rPr lang="en-US" altLang="ja-JP" sz="2000" u="none" strike="noStrike">
                          <a:effectLst/>
                          <a:latin typeface="メイリオ" panose="020B0604030504040204" pitchFamily="50" charset="-128"/>
                          <a:ea typeface="メイリオ" panose="020B0604030504040204" pitchFamily="50" charset="-128"/>
                        </a:rPr>
                        <a:t>(</a:t>
                      </a:r>
                      <a:r>
                        <a:rPr lang="en-US" sz="2000" u="none" strike="noStrike">
                          <a:effectLst/>
                          <a:latin typeface="メイリオ" panose="020B0604030504040204" pitchFamily="50" charset="-128"/>
                          <a:ea typeface="メイリオ" panose="020B0604030504040204" pitchFamily="50" charset="-128"/>
                        </a:rPr>
                        <a:t>recall)</a:t>
                      </a:r>
                      <a:endParaRPr lang="en-US"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0.931111111</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a:effectLst/>
                          <a:latin typeface="メイリオ" panose="020B0604030504040204" pitchFamily="50" charset="-128"/>
                          <a:ea typeface="メイリオ" panose="020B0604030504040204" pitchFamily="50" charset="-128"/>
                        </a:rPr>
                        <a:t>0.931111111</a:t>
                      </a:r>
                      <a:endParaRPr lang="en-US" altLang="ja-JP"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a:effectLst/>
                          <a:latin typeface="メイリオ" panose="020B0604030504040204" pitchFamily="50" charset="-128"/>
                          <a:ea typeface="メイリオ" panose="020B0604030504040204" pitchFamily="50" charset="-128"/>
                        </a:rPr>
                        <a:t>0.917460317</a:t>
                      </a:r>
                      <a:endParaRPr lang="en-US" altLang="ja-JP"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0.962962963</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130964843"/>
                  </a:ext>
                </a:extLst>
              </a:tr>
              <a:tr h="505734">
                <a:tc>
                  <a:txBody>
                    <a:bodyPr/>
                    <a:lstStyle/>
                    <a:p>
                      <a:pPr algn="ctr" fontAlgn="ctr"/>
                      <a:r>
                        <a:rPr lang="en-US" sz="2000" u="none" strike="noStrike" dirty="0">
                          <a:solidFill>
                            <a:srgbClr val="FF0000"/>
                          </a:solidFill>
                          <a:effectLst/>
                          <a:latin typeface="メイリオ" panose="020B0604030504040204" pitchFamily="50" charset="-128"/>
                          <a:ea typeface="メイリオ" panose="020B0604030504040204" pitchFamily="50" charset="-128"/>
                        </a:rPr>
                        <a:t>F1</a:t>
                      </a:r>
                      <a:r>
                        <a:rPr lang="ja-JP" altLang="en-US" sz="2000" u="none" strike="noStrike" dirty="0">
                          <a:solidFill>
                            <a:srgbClr val="FF0000"/>
                          </a:solidFill>
                          <a:effectLst/>
                          <a:latin typeface="メイリオ" panose="020B0604030504040204" pitchFamily="50" charset="-128"/>
                          <a:ea typeface="メイリオ" panose="020B0604030504040204" pitchFamily="50" charset="-128"/>
                        </a:rPr>
                        <a:t>値</a:t>
                      </a:r>
                      <a:endParaRPr lang="ja-JP" altLang="en-US"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solidFill>
                            <a:srgbClr val="FF0000"/>
                          </a:solidFill>
                          <a:effectLst/>
                          <a:latin typeface="メイリオ" panose="020B0604030504040204" pitchFamily="50" charset="-128"/>
                          <a:ea typeface="メイリオ" panose="020B0604030504040204" pitchFamily="50" charset="-128"/>
                        </a:rPr>
                        <a:t>0.812803104</a:t>
                      </a:r>
                      <a:endParaRPr lang="en-US" altLang="ja-JP" sz="2000" b="1"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0.810444874</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0.791780822</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0.855263158</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335339578"/>
                  </a:ext>
                </a:extLst>
              </a:tr>
            </a:tbl>
          </a:graphicData>
        </a:graphic>
      </p:graphicFrame>
      <p:cxnSp>
        <p:nvCxnSpPr>
          <p:cNvPr id="6" name="直線コネクタ 5">
            <a:extLst>
              <a:ext uri="{FF2B5EF4-FFF2-40B4-BE49-F238E27FC236}">
                <a16:creationId xmlns:a16="http://schemas.microsoft.com/office/drawing/2014/main" id="{301A7838-3F28-45F7-B0ED-1832E26E10D8}"/>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092C05F-4E75-4377-A28D-E0016179635B}"/>
              </a:ext>
            </a:extLst>
          </p:cNvPr>
          <p:cNvSpPr txBox="1"/>
          <p:nvPr/>
        </p:nvSpPr>
        <p:spPr>
          <a:xfrm>
            <a:off x="1572528" y="5414697"/>
            <a:ext cx="9046944"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クラスターに分けても、予測精度は大きく変わらない</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効率の良さを考え、全データ一括で予測したモデルを採用する</a:t>
            </a:r>
            <a:endParaRPr kumimoji="1" lang="ja-JP" altLang="en-US" sz="2400" dirty="0"/>
          </a:p>
        </p:txBody>
      </p:sp>
      <p:sp>
        <p:nvSpPr>
          <p:cNvPr id="11" name="テキスト プレースホルダー 2">
            <a:extLst>
              <a:ext uri="{FF2B5EF4-FFF2-40B4-BE49-F238E27FC236}">
                <a16:creationId xmlns:a16="http://schemas.microsoft.com/office/drawing/2014/main" id="{2A1DBE25-6843-4548-8931-097EEAD02DBA}"/>
              </a:ext>
            </a:extLst>
          </p:cNvPr>
          <p:cNvSpPr>
            <a:spLocks noGrp="1"/>
          </p:cNvSpPr>
          <p:nvPr>
            <p:ph idx="1"/>
          </p:nvPr>
        </p:nvSpPr>
        <p:spPr>
          <a:xfrm>
            <a:off x="989400" y="1012984"/>
            <a:ext cx="5259303" cy="400510"/>
          </a:xfrm>
        </p:spPr>
        <p:txBody>
          <a:bodyPr>
            <a:normAutofit fontScale="77500" lnSpcReduction="20000"/>
          </a:bodyPr>
          <a:lstStyle/>
          <a:p>
            <a:pPr marL="0" indent="0">
              <a:buNone/>
            </a:pPr>
            <a:r>
              <a:rPr kumimoji="1" lang="ja-JP" altLang="en-US" dirty="0">
                <a:latin typeface="メイリオ" panose="020B0604030504040204" pitchFamily="50" charset="-128"/>
                <a:ea typeface="メイリオ" panose="020B0604030504040204" pitchFamily="50" charset="-128"/>
              </a:rPr>
              <a:t>生存時間分析</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時間依存型</a:t>
            </a:r>
            <a:r>
              <a:rPr kumimoji="1"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の結果</a:t>
            </a:r>
            <a:r>
              <a:rPr kumimoji="1" lang="ja-JP" altLang="en-US" dirty="0">
                <a:latin typeface="メイリオ" panose="020B0604030504040204" pitchFamily="50" charset="-128"/>
                <a:ea typeface="メイリオ" panose="020B0604030504040204" pitchFamily="50" charset="-128"/>
              </a:rPr>
              <a:t>比較</a:t>
            </a:r>
          </a:p>
        </p:txBody>
      </p:sp>
    </p:spTree>
    <p:extLst>
      <p:ext uri="{BB962C8B-B14F-4D97-AF65-F5344CB8AC3E}">
        <p14:creationId xmlns:p14="http://schemas.microsoft.com/office/powerpoint/2010/main" val="1277025168"/>
      </p:ext>
    </p:extLst>
  </p:cSld>
  <p:clrMapOvr>
    <a:masterClrMapping/>
  </p:clrMapOvr>
  <mc:AlternateContent xmlns:mc="http://schemas.openxmlformats.org/markup-compatibility/2006" xmlns:p14="http://schemas.microsoft.com/office/powerpoint/2010/main">
    <mc:Choice Requires="p14">
      <p:transition spd="slow" p14:dur="2000" advTm="12829"/>
    </mc:Choice>
    <mc:Fallback xmlns="">
      <p:transition spd="slow" advTm="1282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0BBDF-EB62-4561-876D-FCE2F1CB226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分析</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予測結果比較</a:t>
            </a:r>
          </a:p>
        </p:txBody>
      </p:sp>
      <p:sp>
        <p:nvSpPr>
          <p:cNvPr id="3" name="テキスト プレースホルダー 2">
            <a:extLst>
              <a:ext uri="{FF2B5EF4-FFF2-40B4-BE49-F238E27FC236}">
                <a16:creationId xmlns:a16="http://schemas.microsoft.com/office/drawing/2014/main" id="{0C5DA4B4-4FE5-4C4A-8AA0-7ED8B9F56038}"/>
              </a:ext>
            </a:extLst>
          </p:cNvPr>
          <p:cNvSpPr>
            <a:spLocks noGrp="1"/>
          </p:cNvSpPr>
          <p:nvPr>
            <p:ph idx="1"/>
          </p:nvPr>
        </p:nvSpPr>
        <p:spPr>
          <a:xfrm>
            <a:off x="989400" y="1052903"/>
            <a:ext cx="8406764" cy="400510"/>
          </a:xfrm>
        </p:spPr>
        <p:txBody>
          <a:bodyPr>
            <a:normAutofit fontScale="92500" lnSpcReduction="20000"/>
          </a:bodyPr>
          <a:lstStyle/>
          <a:p>
            <a:pPr marL="0" indent="0">
              <a:buNone/>
            </a:pPr>
            <a:r>
              <a:rPr kumimoji="1" lang="ja-JP" altLang="en-US" dirty="0">
                <a:latin typeface="メイリオ" panose="020B0604030504040204" pitchFamily="50" charset="-128"/>
                <a:ea typeface="メイリオ" panose="020B0604030504040204" pitchFamily="50" charset="-128"/>
              </a:rPr>
              <a:t>ランダムフォレストと生存時間分析</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時間依存型</a:t>
            </a:r>
            <a:r>
              <a:rPr kumimoji="1"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a:t>
            </a:r>
            <a:r>
              <a:rPr kumimoji="1" lang="ja-JP" altLang="en-US" dirty="0">
                <a:latin typeface="メイリオ" panose="020B0604030504040204" pitchFamily="50" charset="-128"/>
                <a:ea typeface="メイリオ" panose="020B0604030504040204" pitchFamily="50" charset="-128"/>
              </a:rPr>
              <a:t>比較</a:t>
            </a:r>
          </a:p>
        </p:txBody>
      </p:sp>
      <p:sp>
        <p:nvSpPr>
          <p:cNvPr id="4" name="スライド番号プレースホルダー 3">
            <a:extLst>
              <a:ext uri="{FF2B5EF4-FFF2-40B4-BE49-F238E27FC236}">
                <a16:creationId xmlns:a16="http://schemas.microsoft.com/office/drawing/2014/main" id="{27F68C63-7044-4446-9657-3A5A5387A2EC}"/>
              </a:ext>
            </a:extLst>
          </p:cNvPr>
          <p:cNvSpPr>
            <a:spLocks noGrp="1"/>
          </p:cNvSpPr>
          <p:nvPr>
            <p:ph type="sldNum" sz="quarter" idx="12"/>
          </p:nvPr>
        </p:nvSpPr>
        <p:spPr/>
        <p:txBody>
          <a:bodyPr/>
          <a:lstStyle/>
          <a:p>
            <a:fld id="{00000000-1234-1234-1234-123412341234}" type="slidenum">
              <a:rPr lang="en-US" altLang="ja" smtClean="0"/>
              <a:pPr/>
              <a:t>42</a:t>
            </a:fld>
            <a:endParaRPr lang="ja" altLang="en-US"/>
          </a:p>
        </p:txBody>
      </p:sp>
      <p:graphicFrame>
        <p:nvGraphicFramePr>
          <p:cNvPr id="5" name="表 5">
            <a:extLst>
              <a:ext uri="{FF2B5EF4-FFF2-40B4-BE49-F238E27FC236}">
                <a16:creationId xmlns:a16="http://schemas.microsoft.com/office/drawing/2014/main" id="{94CE3C93-F701-4A15-9161-542107280E5C}"/>
              </a:ext>
            </a:extLst>
          </p:cNvPr>
          <p:cNvGraphicFramePr>
            <a:graphicFrameLocks noGrp="1"/>
          </p:cNvGraphicFramePr>
          <p:nvPr>
            <p:extLst>
              <p:ext uri="{D42A27DB-BD31-4B8C-83A1-F6EECF244321}">
                <p14:modId xmlns:p14="http://schemas.microsoft.com/office/powerpoint/2010/main" val="2781703880"/>
              </p:ext>
            </p:extLst>
          </p:nvPr>
        </p:nvGraphicFramePr>
        <p:xfrm>
          <a:off x="989400" y="1544351"/>
          <a:ext cx="10213200" cy="3643201"/>
        </p:xfrm>
        <a:graphic>
          <a:graphicData uri="http://schemas.openxmlformats.org/drawingml/2006/table">
            <a:tbl>
              <a:tblPr firstRow="1" bandRow="1">
                <a:tableStyleId>{5C22544A-7EE6-4342-B048-85BDC9FD1C3A}</a:tableStyleId>
              </a:tblPr>
              <a:tblGrid>
                <a:gridCol w="3404400">
                  <a:extLst>
                    <a:ext uri="{9D8B030D-6E8A-4147-A177-3AD203B41FA5}">
                      <a16:colId xmlns:a16="http://schemas.microsoft.com/office/drawing/2014/main" val="3883043984"/>
                    </a:ext>
                  </a:extLst>
                </a:gridCol>
                <a:gridCol w="3404400">
                  <a:extLst>
                    <a:ext uri="{9D8B030D-6E8A-4147-A177-3AD203B41FA5}">
                      <a16:colId xmlns:a16="http://schemas.microsoft.com/office/drawing/2014/main" val="70773275"/>
                    </a:ext>
                  </a:extLst>
                </a:gridCol>
                <a:gridCol w="3404400">
                  <a:extLst>
                    <a:ext uri="{9D8B030D-6E8A-4147-A177-3AD203B41FA5}">
                      <a16:colId xmlns:a16="http://schemas.microsoft.com/office/drawing/2014/main" val="458386602"/>
                    </a:ext>
                  </a:extLst>
                </a:gridCol>
              </a:tblGrid>
              <a:tr h="624920">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手法</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ランダムフォレスト</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生存時間分析</a:t>
                      </a:r>
                      <a:r>
                        <a:rPr lang="en-US" altLang="ja-JP" sz="2000" u="none" strike="noStrike" dirty="0">
                          <a:effectLst/>
                          <a:latin typeface="メイリオ" panose="020B0604030504040204" pitchFamily="50" charset="-128"/>
                          <a:ea typeface="メイリオ" panose="020B0604030504040204" pitchFamily="50" charset="-128"/>
                        </a:rPr>
                        <a:t>(</a:t>
                      </a:r>
                      <a:r>
                        <a:rPr lang="ja-JP" altLang="en-US" sz="2000" u="none" strike="noStrike" dirty="0">
                          <a:effectLst/>
                          <a:latin typeface="メイリオ" panose="020B0604030504040204" pitchFamily="50" charset="-128"/>
                          <a:ea typeface="メイリオ" panose="020B0604030504040204" pitchFamily="50" charset="-128"/>
                        </a:rPr>
                        <a:t>時間依存型</a:t>
                      </a:r>
                      <a:r>
                        <a:rPr lang="en-US" altLang="ja-JP" sz="2000" u="none" strike="noStrike" dirty="0">
                          <a:effectLst/>
                          <a:latin typeface="メイリオ" panose="020B0604030504040204" pitchFamily="50" charset="-128"/>
                          <a:ea typeface="メイリオ" panose="020B0604030504040204" pitchFamily="50" charset="-128"/>
                        </a:rPr>
                        <a:t>)</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4040783498"/>
                  </a:ext>
                </a:extLst>
              </a:tr>
              <a:tr h="807189">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使用データ</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b="1" u="none" strike="noStrike" dirty="0">
                          <a:effectLst/>
                          <a:latin typeface="メイリオ" panose="020B0604030504040204" pitchFamily="50" charset="-128"/>
                          <a:ea typeface="メイリオ" panose="020B0604030504040204" pitchFamily="50" charset="-128"/>
                        </a:rPr>
                        <a:t>全て一括</a:t>
                      </a:r>
                      <a:endParaRPr lang="en-US"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全て一括</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741715743"/>
                  </a:ext>
                </a:extLst>
              </a:tr>
              <a:tr h="552773">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正解率</a:t>
                      </a:r>
                      <a:endParaRPr lang="ja-JP" alt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0.804809052</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0.727015559</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4028761415"/>
                  </a:ext>
                </a:extLst>
              </a:tr>
              <a:tr h="552773">
                <a:tc>
                  <a:txBody>
                    <a:bodyPr/>
                    <a:lstStyle/>
                    <a:p>
                      <a:pPr algn="ctr" fontAlgn="ctr"/>
                      <a:r>
                        <a:rPr lang="ja-JP" altLang="en-US" sz="2000" u="none" strike="noStrike">
                          <a:effectLst/>
                          <a:latin typeface="メイリオ" panose="020B0604030504040204" pitchFamily="50" charset="-128"/>
                          <a:ea typeface="メイリオ" panose="020B0604030504040204" pitchFamily="50" charset="-128"/>
                        </a:rPr>
                        <a:t>適合率</a:t>
                      </a:r>
                      <a:r>
                        <a:rPr lang="en-US" altLang="ja-JP" sz="2000" u="none" strike="noStrike">
                          <a:effectLst/>
                          <a:latin typeface="メイリオ" panose="020B0604030504040204" pitchFamily="50" charset="-128"/>
                          <a:ea typeface="メイリオ" panose="020B0604030504040204" pitchFamily="50" charset="-128"/>
                        </a:rPr>
                        <a:t>(</a:t>
                      </a:r>
                      <a:r>
                        <a:rPr lang="en-US" sz="2000" u="none" strike="noStrike">
                          <a:effectLst/>
                          <a:latin typeface="メイリオ" panose="020B0604030504040204" pitchFamily="50" charset="-128"/>
                          <a:ea typeface="メイリオ" panose="020B0604030504040204" pitchFamily="50" charset="-128"/>
                        </a:rPr>
                        <a:t>precision)</a:t>
                      </a:r>
                      <a:endParaRPr lang="en-US" sz="2000" b="0" i="0" u="none" strike="noStrike">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0.938202247</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0.721170396</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623362477"/>
                  </a:ext>
                </a:extLst>
              </a:tr>
              <a:tr h="552773">
                <a:tc>
                  <a:txBody>
                    <a:bodyPr/>
                    <a:lstStyle/>
                    <a:p>
                      <a:pPr algn="ctr" fontAlgn="ctr"/>
                      <a:r>
                        <a:rPr lang="ja-JP" altLang="en-US" sz="2000" u="none" strike="noStrike" dirty="0">
                          <a:effectLst/>
                          <a:latin typeface="メイリオ" panose="020B0604030504040204" pitchFamily="50" charset="-128"/>
                          <a:ea typeface="メイリオ" panose="020B0604030504040204" pitchFamily="50" charset="-128"/>
                        </a:rPr>
                        <a:t>再現率</a:t>
                      </a:r>
                      <a:r>
                        <a:rPr lang="en-US" altLang="ja-JP" sz="2000" u="none" strike="noStrike" dirty="0">
                          <a:effectLst/>
                          <a:latin typeface="メイリオ" panose="020B0604030504040204" pitchFamily="50" charset="-128"/>
                          <a:ea typeface="メイリオ" panose="020B0604030504040204" pitchFamily="50" charset="-128"/>
                        </a:rPr>
                        <a:t>(</a:t>
                      </a:r>
                      <a:r>
                        <a:rPr lang="en-US" sz="2000" u="none" strike="noStrike" dirty="0">
                          <a:effectLst/>
                          <a:latin typeface="メイリオ" panose="020B0604030504040204" pitchFamily="50" charset="-128"/>
                          <a:ea typeface="メイリオ" panose="020B0604030504040204" pitchFamily="50" charset="-128"/>
                        </a:rPr>
                        <a:t>recall)</a:t>
                      </a:r>
                      <a:endParaRPr lang="en-US"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effectLst/>
                          <a:latin typeface="メイリオ" panose="020B0604030504040204" pitchFamily="50" charset="-128"/>
                          <a:ea typeface="メイリオ" panose="020B0604030504040204" pitchFamily="50" charset="-128"/>
                        </a:rPr>
                        <a:t>0.742222222</a:t>
                      </a:r>
                      <a:endParaRPr lang="en-US" altLang="ja-JP" sz="2000" b="1"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effectLst/>
                          <a:latin typeface="メイリオ" panose="020B0604030504040204" pitchFamily="50" charset="-128"/>
                          <a:ea typeface="メイリオ" panose="020B0604030504040204" pitchFamily="50" charset="-128"/>
                        </a:rPr>
                        <a:t>0.931111111</a:t>
                      </a:r>
                      <a:endParaRPr lang="en-US" altLang="ja-JP" sz="2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130964843"/>
                  </a:ext>
                </a:extLst>
              </a:tr>
              <a:tr h="552773">
                <a:tc>
                  <a:txBody>
                    <a:bodyPr/>
                    <a:lstStyle/>
                    <a:p>
                      <a:pPr algn="ctr" fontAlgn="ctr"/>
                      <a:r>
                        <a:rPr lang="en-US" sz="2000" u="none" strike="noStrike" dirty="0">
                          <a:solidFill>
                            <a:srgbClr val="FF0000"/>
                          </a:solidFill>
                          <a:effectLst/>
                          <a:latin typeface="メイリオ" panose="020B0604030504040204" pitchFamily="50" charset="-128"/>
                          <a:ea typeface="メイリオ" panose="020B0604030504040204" pitchFamily="50" charset="-128"/>
                        </a:rPr>
                        <a:t>F1</a:t>
                      </a:r>
                      <a:r>
                        <a:rPr lang="ja-JP" altLang="en-US" sz="2000" u="none" strike="noStrike" dirty="0">
                          <a:solidFill>
                            <a:srgbClr val="FF0000"/>
                          </a:solidFill>
                          <a:effectLst/>
                          <a:latin typeface="メイリオ" panose="020B0604030504040204" pitchFamily="50" charset="-128"/>
                          <a:ea typeface="メイリオ" panose="020B0604030504040204" pitchFamily="50" charset="-128"/>
                        </a:rPr>
                        <a:t>値</a:t>
                      </a:r>
                      <a:endParaRPr lang="ja-JP" altLang="en-US"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b="1" u="none" strike="noStrike" dirty="0">
                          <a:solidFill>
                            <a:srgbClr val="FF0000"/>
                          </a:solidFill>
                          <a:effectLst/>
                          <a:latin typeface="メイリオ" panose="020B0604030504040204" pitchFamily="50" charset="-128"/>
                          <a:ea typeface="メイリオ" panose="020B0604030504040204" pitchFamily="50" charset="-128"/>
                        </a:rPr>
                        <a:t>0.828784119</a:t>
                      </a:r>
                      <a:endParaRPr lang="en-US" altLang="ja-JP" sz="2000" b="1"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tc>
                  <a:txBody>
                    <a:bodyPr/>
                    <a:lstStyle/>
                    <a:p>
                      <a:pPr algn="ctr" fontAlgn="ctr"/>
                      <a:r>
                        <a:rPr lang="en-US" altLang="ja-JP" sz="2000" u="none" strike="noStrike" dirty="0">
                          <a:solidFill>
                            <a:srgbClr val="FF0000"/>
                          </a:solidFill>
                          <a:effectLst/>
                          <a:latin typeface="メイリオ" panose="020B0604030504040204" pitchFamily="50" charset="-128"/>
                          <a:ea typeface="メイリオ" panose="020B0604030504040204" pitchFamily="50" charset="-128"/>
                        </a:rPr>
                        <a:t>0.812803104</a:t>
                      </a:r>
                      <a:endParaRPr lang="en-US" altLang="ja-JP" sz="2000" b="0" i="0" u="none" strike="noStrike" dirty="0">
                        <a:solidFill>
                          <a:srgbClr val="FF0000"/>
                        </a:solidFill>
                        <a:effectLst/>
                        <a:latin typeface="メイリオ" panose="020B0604030504040204" pitchFamily="50" charset="-128"/>
                        <a:ea typeface="メイリオ" panose="020B0604030504040204" pitchFamily="50" charset="-128"/>
                      </a:endParaRPr>
                    </a:p>
                  </a:txBody>
                  <a:tcPr marL="6352" marR="6352" marT="6352" marB="0" anchor="ctr"/>
                </a:tc>
                <a:extLst>
                  <a:ext uri="{0D108BD9-81ED-4DB2-BD59-A6C34878D82A}">
                    <a16:rowId xmlns:a16="http://schemas.microsoft.com/office/drawing/2014/main" val="2335339578"/>
                  </a:ext>
                </a:extLst>
              </a:tr>
            </a:tbl>
          </a:graphicData>
        </a:graphic>
      </p:graphicFrame>
      <p:cxnSp>
        <p:nvCxnSpPr>
          <p:cNvPr id="6" name="直線コネクタ 5">
            <a:extLst>
              <a:ext uri="{FF2B5EF4-FFF2-40B4-BE49-F238E27FC236}">
                <a16:creationId xmlns:a16="http://schemas.microsoft.com/office/drawing/2014/main" id="{9D8EDA73-DFAD-47F4-97C9-58741A8DCBF3}"/>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769DB3C-1FB0-4735-9520-699DCF225644}"/>
              </a:ext>
            </a:extLst>
          </p:cNvPr>
          <p:cNvSpPr txBox="1"/>
          <p:nvPr/>
        </p:nvSpPr>
        <p:spPr>
          <a:xfrm>
            <a:off x="1068507" y="5284999"/>
            <a:ext cx="10054986" cy="1569660"/>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ランダムフォレストの方が若干ではあるが、生存時間分析</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時間依存型</a:t>
            </a:r>
            <a:r>
              <a:rPr lang="en-US" altLang="ja-JP" sz="2400" dirty="0">
                <a:latin typeface="メイリオ" panose="020B0604030504040204" pitchFamily="50" charset="-128"/>
                <a:ea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rPr>
              <a:t>よりも</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値が高く、正解率も高い</a:t>
            </a:r>
            <a:endParaRPr lang="ja-JP" altLang="en-US" sz="1200" dirty="0"/>
          </a:p>
          <a:p>
            <a:r>
              <a:rPr lang="ja-JP" altLang="en-US" sz="2400" dirty="0">
                <a:latin typeface="メイリオ" panose="020B0604030504040204" pitchFamily="50" charset="-128"/>
                <a:ea typeface="メイリオ" panose="020B0604030504040204" pitchFamily="50" charset="-128"/>
              </a:rPr>
              <a:t>→</a:t>
            </a:r>
            <a:r>
              <a:rPr lang="ja-JP" altLang="en-US" sz="2400" b="1" dirty="0">
                <a:solidFill>
                  <a:prstClr val="black"/>
                </a:solidFill>
                <a:latin typeface="メイリオ" panose="020B0604030504040204" pitchFamily="50" charset="-128"/>
                <a:ea typeface="メイリオ" panose="020B0604030504040204" pitchFamily="50" charset="-128"/>
              </a:rPr>
              <a:t>ランダムフォレストを最終的に採用する</a:t>
            </a:r>
            <a:endParaRPr lang="en-US" altLang="ja-JP" sz="2400" b="1" dirty="0">
              <a:solidFill>
                <a:prstClr val="black"/>
              </a:solidFill>
              <a:latin typeface="メイリオ" panose="020B0604030504040204" pitchFamily="50" charset="-128"/>
              <a:ea typeface="メイリオ" panose="020B0604030504040204" pitchFamily="50" charset="-128"/>
            </a:endParaRPr>
          </a:p>
          <a:p>
            <a:endParaRPr kumimoji="1" lang="ja-JP" altLang="en-US" sz="2400" dirty="0"/>
          </a:p>
        </p:txBody>
      </p:sp>
    </p:spTree>
    <p:extLst>
      <p:ext uri="{BB962C8B-B14F-4D97-AF65-F5344CB8AC3E}">
        <p14:creationId xmlns:p14="http://schemas.microsoft.com/office/powerpoint/2010/main" val="3277029134"/>
      </p:ext>
    </p:extLst>
  </p:cSld>
  <p:clrMapOvr>
    <a:masterClrMapping/>
  </p:clrMapOvr>
  <mc:AlternateContent xmlns:mc="http://schemas.openxmlformats.org/markup-compatibility/2006" xmlns:p14="http://schemas.microsoft.com/office/powerpoint/2010/main">
    <mc:Choice Requires="p14">
      <p:transition spd="slow" p14:dur="2000" advTm="23303"/>
    </mc:Choice>
    <mc:Fallback xmlns="">
      <p:transition spd="slow" advTm="2330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A6E8B-5A62-4BE6-82BA-DF8A0CB0B597}"/>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6.</a:t>
            </a:r>
            <a:r>
              <a:rPr kumimoji="1" lang="ja-JP" altLang="en-US" dirty="0">
                <a:latin typeface="メイリオ" panose="020B0604030504040204" pitchFamily="50" charset="-128"/>
                <a:ea typeface="メイリオ" panose="020B0604030504040204" pitchFamily="50" charset="-128"/>
              </a:rPr>
              <a:t>分析結果の可視化</a:t>
            </a:r>
            <a:endParaRPr kumimoji="1" lang="en-US" altLang="ja-JP"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BCB5DF75-3A16-4B26-A2ED-2B8B6E0E0D6D}"/>
              </a:ext>
            </a:extLst>
          </p:cNvPr>
          <p:cNvSpPr>
            <a:spLocks noGrp="1"/>
          </p:cNvSpPr>
          <p:nvPr>
            <p:ph idx="1"/>
          </p:nvPr>
        </p:nvSpPr>
        <p:spPr>
          <a:xfrm>
            <a:off x="981075" y="1100322"/>
            <a:ext cx="10372725" cy="996158"/>
          </a:xfrm>
        </p:spPr>
        <p:txBody>
          <a:bodyPr>
            <a:normAutofit/>
          </a:bodyPr>
          <a:lstStyle/>
          <a:p>
            <a:pPr marL="0" indent="0">
              <a:buNone/>
            </a:pPr>
            <a:r>
              <a:rPr kumimoji="1" lang="ja-JP" altLang="en-US" dirty="0">
                <a:latin typeface="メイリオ" panose="020B0604030504040204" pitchFamily="50" charset="-128"/>
                <a:ea typeface="メイリオ" panose="020B0604030504040204" pitchFamily="50" charset="-128"/>
              </a:rPr>
              <a:t>予測結果を</a:t>
            </a:r>
            <a:r>
              <a:rPr kumimoji="1" lang="en-US" altLang="ja-JP" dirty="0">
                <a:latin typeface="メイリオ" panose="020B0604030504040204" pitchFamily="50" charset="-128"/>
                <a:ea typeface="メイリオ" panose="020B0604030504040204" pitchFamily="50" charset="-128"/>
              </a:rPr>
              <a:t>Google</a:t>
            </a:r>
            <a:r>
              <a:rPr kumimoji="1" lang="ja-JP" altLang="en-US" dirty="0">
                <a:latin typeface="メイリオ" panose="020B0604030504040204" pitchFamily="50" charset="-128"/>
                <a:ea typeface="メイリオ" panose="020B0604030504040204" pitchFamily="50" charset="-128"/>
              </a:rPr>
              <a:t>スプレッドシートに出力し、クライアントが予測結果を確認しやすいように</a:t>
            </a:r>
            <a:r>
              <a:rPr lang="ja-JP" altLang="en-US" dirty="0">
                <a:latin typeface="メイリオ" panose="020B0604030504040204" pitchFamily="50" charset="-128"/>
                <a:ea typeface="メイリオ" panose="020B0604030504040204" pitchFamily="50" charset="-128"/>
              </a:rPr>
              <a:t>した</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A54BDC11-60B2-4F86-BB37-5EC37DF6FA0E}"/>
              </a:ext>
            </a:extLst>
          </p:cNvPr>
          <p:cNvSpPr>
            <a:spLocks noGrp="1"/>
          </p:cNvSpPr>
          <p:nvPr>
            <p:ph type="sldNum" sz="quarter" idx="12"/>
          </p:nvPr>
        </p:nvSpPr>
        <p:spPr/>
        <p:txBody>
          <a:bodyPr/>
          <a:lstStyle/>
          <a:p>
            <a:fld id="{00000000-1234-1234-1234-123412341234}" type="slidenum">
              <a:rPr lang="en-US" altLang="ja" smtClean="0"/>
              <a:pPr/>
              <a:t>43</a:t>
            </a:fld>
            <a:endParaRPr lang="ja" altLang="en-US"/>
          </a:p>
        </p:txBody>
      </p:sp>
      <p:cxnSp>
        <p:nvCxnSpPr>
          <p:cNvPr id="5" name="直線コネクタ 4">
            <a:extLst>
              <a:ext uri="{FF2B5EF4-FFF2-40B4-BE49-F238E27FC236}">
                <a16:creationId xmlns:a16="http://schemas.microsoft.com/office/drawing/2014/main" id="{7552B1EB-8CDC-4E6B-A322-DB0CE57FDC5A}"/>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3511AD87-91E2-44CB-9732-3606C42DF511}"/>
              </a:ext>
            </a:extLst>
          </p:cNvPr>
          <p:cNvPicPr>
            <a:picLocks noChangeAspect="1"/>
          </p:cNvPicPr>
          <p:nvPr/>
        </p:nvPicPr>
        <p:blipFill>
          <a:blip r:embed="rId2"/>
          <a:stretch>
            <a:fillRect/>
          </a:stretch>
        </p:blipFill>
        <p:spPr>
          <a:xfrm>
            <a:off x="2332241" y="1959568"/>
            <a:ext cx="7527518" cy="4533694"/>
          </a:xfrm>
          <a:prstGeom prst="rect">
            <a:avLst/>
          </a:prstGeom>
        </p:spPr>
      </p:pic>
    </p:spTree>
    <p:extLst>
      <p:ext uri="{BB962C8B-B14F-4D97-AF65-F5344CB8AC3E}">
        <p14:creationId xmlns:p14="http://schemas.microsoft.com/office/powerpoint/2010/main" val="1882840125"/>
      </p:ext>
    </p:extLst>
  </p:cSld>
  <p:clrMapOvr>
    <a:masterClrMapping/>
  </p:clrMapOvr>
  <mc:AlternateContent xmlns:mc="http://schemas.openxmlformats.org/markup-compatibility/2006" xmlns:p14="http://schemas.microsoft.com/office/powerpoint/2010/main">
    <mc:Choice Requires="p14">
      <p:transition spd="slow" p14:dur="2000" advTm="17433"/>
    </mc:Choice>
    <mc:Fallback xmlns="">
      <p:transition spd="slow" advTm="1743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88C2A-17AA-4D72-8C48-7E3A6CA45D28}"/>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7.</a:t>
            </a:r>
            <a:r>
              <a:rPr kumimoji="1" lang="ja-JP" altLang="en-US" dirty="0">
                <a:latin typeface="メイリオ" panose="020B0604030504040204" pitchFamily="50" charset="-128"/>
                <a:ea typeface="メイリオ" panose="020B0604030504040204" pitchFamily="50" charset="-128"/>
              </a:rPr>
              <a:t>実務への適用</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実現可能性の検証</a:t>
            </a:r>
            <a:endParaRPr kumimoji="1" lang="en-US" altLang="ja-JP"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89B27A74-A007-47A0-9F6D-3723F6CA21B0}"/>
              </a:ext>
            </a:extLst>
          </p:cNvPr>
          <p:cNvSpPr>
            <a:spLocks noGrp="1"/>
          </p:cNvSpPr>
          <p:nvPr>
            <p:ph type="sldNum" sz="quarter" idx="12"/>
          </p:nvPr>
        </p:nvSpPr>
        <p:spPr/>
        <p:txBody>
          <a:bodyPr/>
          <a:lstStyle/>
          <a:p>
            <a:fld id="{00000000-1234-1234-1234-123412341234}" type="slidenum">
              <a:rPr lang="en-US" altLang="ja" smtClean="0"/>
              <a:pPr/>
              <a:t>44</a:t>
            </a:fld>
            <a:endParaRPr lang="ja" altLang="en-US"/>
          </a:p>
        </p:txBody>
      </p:sp>
      <p:sp>
        <p:nvSpPr>
          <p:cNvPr id="8" name="矢印: 下 7">
            <a:extLst>
              <a:ext uri="{FF2B5EF4-FFF2-40B4-BE49-F238E27FC236}">
                <a16:creationId xmlns:a16="http://schemas.microsoft.com/office/drawing/2014/main" id="{50F5AA50-3722-4858-B972-A44C5421E1AF}"/>
              </a:ext>
            </a:extLst>
          </p:cNvPr>
          <p:cNvSpPr/>
          <p:nvPr/>
        </p:nvSpPr>
        <p:spPr>
          <a:xfrm>
            <a:off x="5587429" y="2522391"/>
            <a:ext cx="1017143" cy="45188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ADA39BB-8BBD-4528-8BB8-FA2B2286AACB}"/>
              </a:ext>
            </a:extLst>
          </p:cNvPr>
          <p:cNvSpPr/>
          <p:nvPr/>
        </p:nvSpPr>
        <p:spPr>
          <a:xfrm>
            <a:off x="5587429" y="3638351"/>
            <a:ext cx="1017143" cy="44096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AD2BD172-F3AF-4BFA-B154-8038F6CCF95C}"/>
              </a:ext>
            </a:extLst>
          </p:cNvPr>
          <p:cNvSpPr/>
          <p:nvPr/>
        </p:nvSpPr>
        <p:spPr>
          <a:xfrm>
            <a:off x="5587429" y="5659499"/>
            <a:ext cx="1017143" cy="34294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EE47EBD3-CDC4-4CC6-8910-76747876BB84}"/>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2008869F-0B99-4DA5-97F4-46B533F608E3}"/>
              </a:ext>
            </a:extLst>
          </p:cNvPr>
          <p:cNvSpPr/>
          <p:nvPr/>
        </p:nvSpPr>
        <p:spPr>
          <a:xfrm>
            <a:off x="1385888" y="994403"/>
            <a:ext cx="9420225" cy="1452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弊社の扱う機械製品の導入現場にはセンサーが複数ついている</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正解率、</a:t>
            </a:r>
            <a:r>
              <a:rPr lang="en-US" altLang="ja-JP" sz="2400" dirty="0">
                <a:latin typeface="メイリオ" panose="020B0604030504040204" pitchFamily="50" charset="-128"/>
                <a:ea typeface="メイリオ" panose="020B0604030504040204" pitchFamily="50" charset="-128"/>
              </a:rPr>
              <a:t>F</a:t>
            </a:r>
            <a:r>
              <a:rPr lang="ja-JP" altLang="en-US" sz="2400" dirty="0">
                <a:latin typeface="メイリオ" panose="020B0604030504040204" pitchFamily="50" charset="-128"/>
                <a:ea typeface="メイリオ" panose="020B0604030504040204" pitchFamily="50" charset="-128"/>
              </a:rPr>
              <a:t>値ともに</a:t>
            </a:r>
            <a:r>
              <a:rPr lang="en-US" altLang="ja-JP" sz="2400" dirty="0">
                <a:latin typeface="メイリオ" panose="020B0604030504040204" pitchFamily="50" charset="-128"/>
                <a:ea typeface="メイリオ" panose="020B0604030504040204" pitchFamily="50" charset="-128"/>
              </a:rPr>
              <a:t>0.8</a:t>
            </a:r>
            <a:r>
              <a:rPr lang="ja-JP" altLang="en-US" sz="2400" dirty="0">
                <a:latin typeface="メイリオ" panose="020B0604030504040204" pitchFamily="50" charset="-128"/>
                <a:ea typeface="メイリオ" panose="020B0604030504040204" pitchFamily="50" charset="-128"/>
              </a:rPr>
              <a:t>のランダムフォレストを用いることで、　　　　実務上使用できるレベルの予測ができると考えられる</a:t>
            </a:r>
            <a:endParaRPr kumimoji="1" lang="ja-JP" altLang="en-US" dirty="0"/>
          </a:p>
        </p:txBody>
      </p:sp>
      <p:sp>
        <p:nvSpPr>
          <p:cNvPr id="13" name="四角形: 角を丸くする 12">
            <a:extLst>
              <a:ext uri="{FF2B5EF4-FFF2-40B4-BE49-F238E27FC236}">
                <a16:creationId xmlns:a16="http://schemas.microsoft.com/office/drawing/2014/main" id="{E77A3256-0046-47C9-AA38-0179F1F4053A}"/>
              </a:ext>
            </a:extLst>
          </p:cNvPr>
          <p:cNvSpPr/>
          <p:nvPr/>
        </p:nvSpPr>
        <p:spPr>
          <a:xfrm>
            <a:off x="3050381" y="2998012"/>
            <a:ext cx="6091238" cy="6124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ja-JP" altLang="en-US" sz="2800" dirty="0">
                <a:solidFill>
                  <a:prstClr val="black"/>
                </a:solidFill>
                <a:latin typeface="メイリオ" panose="020B0604030504040204" pitchFamily="50" charset="-128"/>
                <a:ea typeface="メイリオ" panose="020B0604030504040204" pitchFamily="50" charset="-128"/>
              </a:rPr>
              <a:t>実務へ適用可能と判断できる</a:t>
            </a:r>
            <a:endParaRPr kumimoji="1" lang="ja-JP" altLang="en-US" dirty="0"/>
          </a:p>
        </p:txBody>
      </p:sp>
      <p:sp>
        <p:nvSpPr>
          <p:cNvPr id="15" name="四角形: 角を丸くする 14">
            <a:extLst>
              <a:ext uri="{FF2B5EF4-FFF2-40B4-BE49-F238E27FC236}">
                <a16:creationId xmlns:a16="http://schemas.microsoft.com/office/drawing/2014/main" id="{75616EE5-A448-4963-9027-44F8977422BC}"/>
              </a:ext>
            </a:extLst>
          </p:cNvPr>
          <p:cNvSpPr/>
          <p:nvPr/>
        </p:nvSpPr>
        <p:spPr>
          <a:xfrm>
            <a:off x="1385887" y="4093561"/>
            <a:ext cx="9420225" cy="15184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本来は</a:t>
            </a:r>
            <a:r>
              <a:rPr lang="ja-JP" altLang="en-US" sz="2400" dirty="0">
                <a:latin typeface="メイリオ" panose="020B0604030504040204" pitchFamily="50" charset="-128"/>
                <a:ea typeface="メイリオ" panose="020B0604030504040204" pitchFamily="50" charset="-128"/>
                <a:cs typeface="Meiryo"/>
                <a:sym typeface="Meiryo"/>
              </a:rPr>
              <a:t>実際の現場にテスト導入し、予測およびスケジュール調整がうまく行えるかどうか検証することが理想</a:t>
            </a:r>
            <a:endParaRPr lang="en-US" altLang="ja-JP" sz="2400" dirty="0">
              <a:latin typeface="メイリオ" panose="020B0604030504040204" pitchFamily="50" charset="-128"/>
              <a:ea typeface="メイリオ" panose="020B0604030504040204" pitchFamily="50" charset="-128"/>
              <a:cs typeface="Meiryo"/>
              <a:sym typeface="Meiryo"/>
            </a:endParaRPr>
          </a:p>
          <a:p>
            <a:r>
              <a:rPr lang="ja-JP" altLang="en-US" sz="2400" dirty="0">
                <a:latin typeface="メイリオ" panose="020B0604030504040204" pitchFamily="50" charset="-128"/>
                <a:ea typeface="メイリオ" panose="020B0604030504040204" pitchFamily="50" charset="-128"/>
                <a:cs typeface="Meiryo"/>
                <a:sym typeface="Meiryo"/>
              </a:rPr>
              <a:t>→今回の実施は難しい</a:t>
            </a:r>
            <a:endParaRPr lang="ja-JP" altLang="en-US" sz="2400"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3C7DFACE-CFFE-493E-BF48-9281F8ACC76F}"/>
              </a:ext>
            </a:extLst>
          </p:cNvPr>
          <p:cNvSpPr/>
          <p:nvPr/>
        </p:nvSpPr>
        <p:spPr>
          <a:xfrm>
            <a:off x="3050381" y="6033868"/>
            <a:ext cx="6091238" cy="6124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dirty="0">
                <a:latin typeface="メイリオ" panose="020B0604030504040204" pitchFamily="50" charset="-128"/>
                <a:ea typeface="メイリオ" panose="020B0604030504040204" pitchFamily="50" charset="-128"/>
              </a:rPr>
              <a:t>適用したと仮定する</a:t>
            </a:r>
          </a:p>
        </p:txBody>
      </p:sp>
    </p:spTree>
    <p:extLst>
      <p:ext uri="{BB962C8B-B14F-4D97-AF65-F5344CB8AC3E}">
        <p14:creationId xmlns:p14="http://schemas.microsoft.com/office/powerpoint/2010/main" val="3730790719"/>
      </p:ext>
    </p:extLst>
  </p:cSld>
  <p:clrMapOvr>
    <a:masterClrMapping/>
  </p:clrMapOvr>
  <mc:AlternateContent xmlns:mc="http://schemas.openxmlformats.org/markup-compatibility/2006" xmlns:p14="http://schemas.microsoft.com/office/powerpoint/2010/main">
    <mc:Choice Requires="p14">
      <p:transition spd="slow" p14:dur="2000" advTm="24362"/>
    </mc:Choice>
    <mc:Fallback xmlns="">
      <p:transition spd="slow" advTm="2436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934700" cy="1325563"/>
          </a:xfrm>
        </p:spPr>
        <p:txBody>
          <a:bodyPr/>
          <a:lstStyle/>
          <a:p>
            <a:r>
              <a:rPr lang="en-US" altLang="ja-JP" dirty="0">
                <a:solidFill>
                  <a:prstClr val="black"/>
                </a:solidFill>
                <a:latin typeface="メイリオ" panose="020B0604030504040204" pitchFamily="50" charset="-128"/>
                <a:ea typeface="メイリオ" panose="020B0604030504040204" pitchFamily="50" charset="-128"/>
              </a:rPr>
              <a:t>7.</a:t>
            </a:r>
            <a:r>
              <a:rPr lang="ja-JP" altLang="en-US" dirty="0">
                <a:solidFill>
                  <a:prstClr val="black"/>
                </a:solidFill>
                <a:latin typeface="メイリオ" panose="020B0604030504040204" pitchFamily="50" charset="-128"/>
                <a:ea typeface="メイリオ" panose="020B0604030504040204" pitchFamily="50" charset="-128"/>
              </a:rPr>
              <a:t>実務への適用</a:t>
            </a:r>
            <a:r>
              <a:rPr lang="en-US" altLang="ja-JP"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適用後の状況</a:t>
            </a:r>
            <a:r>
              <a:rPr lang="en-US" altLang="ja-JP" sz="4000"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現実的な仮説</a:t>
            </a:r>
            <a:r>
              <a:rPr lang="en-US" altLang="ja-JP" sz="4000" dirty="0">
                <a:solidFill>
                  <a:prstClr val="black"/>
                </a:solidFill>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45</a:t>
            </a:fld>
            <a:endParaRPr lang="ja" altLang="en-US"/>
          </a:p>
        </p:txBody>
      </p:sp>
      <p:sp>
        <p:nvSpPr>
          <p:cNvPr id="3" name="テキスト ボックス 2">
            <a:extLst>
              <a:ext uri="{FF2B5EF4-FFF2-40B4-BE49-F238E27FC236}">
                <a16:creationId xmlns:a16="http://schemas.microsoft.com/office/drawing/2014/main" id="{09D4BB5A-7660-450F-AC45-BB7AA1503BA8}"/>
              </a:ext>
            </a:extLst>
          </p:cNvPr>
          <p:cNvSpPr txBox="1"/>
          <p:nvPr/>
        </p:nvSpPr>
        <p:spPr>
          <a:xfrm>
            <a:off x="836436" y="990126"/>
            <a:ext cx="10519128" cy="2246769"/>
          </a:xfrm>
          <a:prstGeom prst="rect">
            <a:avLst/>
          </a:prstGeom>
          <a:noFill/>
          <a:ln>
            <a:solidFill>
              <a:schemeClr val="tx1"/>
            </a:solidFill>
          </a:ln>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予測モデル適用後</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現実的な仮説</a:t>
            </a:r>
            <a:r>
              <a:rPr lang="en-US" altLang="ja-JP" sz="2000" dirty="0">
                <a:latin typeface="メイリオ" panose="020B0604030504040204" pitchFamily="50" charset="-128"/>
                <a:ea typeface="メイリオ" panose="020B0604030504040204" pitchFamily="50" charset="-128"/>
              </a:rPr>
              <a:t>)</a:t>
            </a:r>
          </a:p>
          <a:p>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スケジュールが埋まっていない</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カ月前にメンテナンスの予定をクライアントから依頼してもらえる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→クライアントの判断による急なメンテナンス依頼がなくなる</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2:100%</a:t>
            </a:r>
            <a:r>
              <a:rPr lang="ja-JP" altLang="en-US" sz="2000" dirty="0">
                <a:latin typeface="メイリオ" panose="020B0604030504040204" pitchFamily="50" charset="-128"/>
                <a:ea typeface="メイリオ" panose="020B0604030504040204" pitchFamily="50" charset="-128"/>
              </a:rPr>
              <a:t>の予測ではないので、メンテナンスに多少の不備は起こりうる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→急な故障による修理案件については</a:t>
            </a:r>
            <a:r>
              <a:rPr lang="en-US" altLang="ja-JP" sz="2000" dirty="0">
                <a:latin typeface="メイリオ" panose="020B0604030504040204" pitchFamily="50" charset="-128"/>
                <a:ea typeface="メイリオ" panose="020B0604030504040204" pitchFamily="50" charset="-128"/>
              </a:rPr>
              <a:t>0</a:t>
            </a:r>
            <a:r>
              <a:rPr lang="ja-JP" altLang="en-US" sz="2000" dirty="0">
                <a:latin typeface="メイリオ" panose="020B0604030504040204" pitchFamily="50" charset="-128"/>
                <a:ea typeface="メイリオ" panose="020B0604030504040204" pitchFamily="50" charset="-128"/>
              </a:rPr>
              <a:t>にすることは難しいが、確実に少なくなる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→平常時同様依頼を断らないことは可能かつ残業時間は</a:t>
            </a:r>
            <a:r>
              <a:rPr lang="en-US" altLang="ja-JP" sz="2000" dirty="0">
                <a:latin typeface="メイリオ" panose="020B0604030504040204" pitchFamily="50" charset="-128"/>
                <a:ea typeface="メイリオ" panose="020B0604030504040204" pitchFamily="50" charset="-128"/>
              </a:rPr>
              <a:t>60</a:t>
            </a:r>
            <a:r>
              <a:rPr lang="ja-JP" altLang="en-US" sz="2000" dirty="0">
                <a:latin typeface="メイリオ" panose="020B0604030504040204" pitchFamily="50" charset="-128"/>
                <a:ea typeface="メイリオ" panose="020B0604030504040204" pitchFamily="50" charset="-128"/>
              </a:rPr>
              <a:t>時間より削減できる</a:t>
            </a:r>
            <a:endParaRPr kumimoji="1" lang="en-US" altLang="ja-JP" sz="2000" dirty="0">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5EE8C5CF-7020-4537-84BB-FF05008302A6}"/>
              </a:ext>
            </a:extLst>
          </p:cNvPr>
          <p:cNvCxnSpPr>
            <a:cxnSpLocks/>
          </p:cNvCxnSpPr>
          <p:nvPr/>
        </p:nvCxnSpPr>
        <p:spPr>
          <a:xfrm>
            <a:off x="838200" y="923925"/>
            <a:ext cx="108204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1" name="図表 10">
            <a:extLst>
              <a:ext uri="{FF2B5EF4-FFF2-40B4-BE49-F238E27FC236}">
                <a16:creationId xmlns:a16="http://schemas.microsoft.com/office/drawing/2014/main" id="{B1C1F505-A642-4C08-B48D-1FCAFC7E33A7}"/>
              </a:ext>
            </a:extLst>
          </p:cNvPr>
          <p:cNvGraphicFramePr/>
          <p:nvPr>
            <p:extLst>
              <p:ext uri="{D42A27DB-BD31-4B8C-83A1-F6EECF244321}">
                <p14:modId xmlns:p14="http://schemas.microsoft.com/office/powerpoint/2010/main" val="2718743314"/>
              </p:ext>
            </p:extLst>
          </p:nvPr>
        </p:nvGraphicFramePr>
        <p:xfrm>
          <a:off x="2032000" y="3834167"/>
          <a:ext cx="8128000" cy="4916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図 9">
            <a:extLst>
              <a:ext uri="{FF2B5EF4-FFF2-40B4-BE49-F238E27FC236}">
                <a16:creationId xmlns:a16="http://schemas.microsoft.com/office/drawing/2014/main" id="{940FDD93-10FD-48CB-B81F-4027D2B3D860}"/>
              </a:ext>
            </a:extLst>
          </p:cNvPr>
          <p:cNvPicPr>
            <a:picLocks noChangeAspect="1"/>
          </p:cNvPicPr>
          <p:nvPr/>
        </p:nvPicPr>
        <p:blipFill>
          <a:blip r:embed="rId7"/>
          <a:stretch>
            <a:fillRect/>
          </a:stretch>
        </p:blipFill>
        <p:spPr>
          <a:xfrm>
            <a:off x="525112" y="3914195"/>
            <a:ext cx="11142000" cy="1780760"/>
          </a:xfrm>
          <a:prstGeom prst="rect">
            <a:avLst/>
          </a:prstGeom>
        </p:spPr>
      </p:pic>
      <p:sp>
        <p:nvSpPr>
          <p:cNvPr id="13" name="四角形: 角を丸くする 12">
            <a:extLst>
              <a:ext uri="{FF2B5EF4-FFF2-40B4-BE49-F238E27FC236}">
                <a16:creationId xmlns:a16="http://schemas.microsoft.com/office/drawing/2014/main" id="{B648B694-0CCB-4E3C-B01B-46BECD90183E}"/>
              </a:ext>
            </a:extLst>
          </p:cNvPr>
          <p:cNvSpPr/>
          <p:nvPr/>
        </p:nvSpPr>
        <p:spPr>
          <a:xfrm>
            <a:off x="2605088" y="3309749"/>
            <a:ext cx="6981825" cy="531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ja-JP" altLang="en-US" sz="2800" dirty="0">
                <a:solidFill>
                  <a:prstClr val="black"/>
                </a:solidFill>
                <a:latin typeface="メイリオ" panose="020B0604030504040204" pitchFamily="50" charset="-128"/>
                <a:ea typeface="メイリオ" panose="020B0604030504040204" pitchFamily="50" charset="-128"/>
              </a:rPr>
              <a:t>依頼を断らない </a:t>
            </a:r>
            <a:r>
              <a:rPr lang="en-US" altLang="ja-JP" sz="2800" dirty="0">
                <a:solidFill>
                  <a:prstClr val="black"/>
                </a:solidFill>
                <a:latin typeface="メイリオ" panose="020B0604030504040204" pitchFamily="50" charset="-128"/>
                <a:ea typeface="メイリオ" panose="020B0604030504040204" pitchFamily="50" charset="-128"/>
              </a:rPr>
              <a:t>+ </a:t>
            </a:r>
            <a:r>
              <a:rPr lang="ja-JP" altLang="en-US" sz="2800" dirty="0">
                <a:solidFill>
                  <a:prstClr val="black"/>
                </a:solidFill>
                <a:latin typeface="メイリオ" panose="020B0604030504040204" pitchFamily="50" charset="-128"/>
                <a:ea typeface="メイリオ" panose="020B0604030504040204" pitchFamily="50" charset="-128"/>
              </a:rPr>
              <a:t>残業</a:t>
            </a:r>
            <a:r>
              <a:rPr lang="en-US" altLang="ja-JP" sz="2800" dirty="0">
                <a:solidFill>
                  <a:prstClr val="black"/>
                </a:solidFill>
                <a:latin typeface="メイリオ" panose="020B0604030504040204" pitchFamily="50" charset="-128"/>
                <a:ea typeface="メイリオ" panose="020B0604030504040204" pitchFamily="50" charset="-128"/>
              </a:rPr>
              <a:t>60</a:t>
            </a:r>
            <a:r>
              <a:rPr lang="ja-JP" altLang="en-US" sz="2800" dirty="0">
                <a:solidFill>
                  <a:prstClr val="black"/>
                </a:solidFill>
                <a:latin typeface="メイリオ" panose="020B0604030504040204" pitchFamily="50" charset="-128"/>
                <a:ea typeface="メイリオ" panose="020B0604030504040204" pitchFamily="50" charset="-128"/>
              </a:rPr>
              <a:t>時間より少ない</a:t>
            </a:r>
            <a:endParaRPr kumimoji="1" lang="ja-JP" altLang="en-US" dirty="0"/>
          </a:p>
        </p:txBody>
      </p:sp>
    </p:spTree>
    <p:extLst>
      <p:ext uri="{BB962C8B-B14F-4D97-AF65-F5344CB8AC3E}">
        <p14:creationId xmlns:p14="http://schemas.microsoft.com/office/powerpoint/2010/main" val="717587960"/>
      </p:ext>
    </p:extLst>
  </p:cSld>
  <p:clrMapOvr>
    <a:masterClrMapping/>
  </p:clrMapOvr>
  <mc:AlternateContent xmlns:mc="http://schemas.openxmlformats.org/markup-compatibility/2006" xmlns:p14="http://schemas.microsoft.com/office/powerpoint/2010/main">
    <mc:Choice Requires="p14">
      <p:transition spd="slow" p14:dur="2000" advTm="33853"/>
    </mc:Choice>
    <mc:Fallback xmlns="">
      <p:transition spd="slow" advTm="3385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934700" cy="1325563"/>
          </a:xfrm>
        </p:spPr>
        <p:txBody>
          <a:bodyPr/>
          <a:lstStyle/>
          <a:p>
            <a:r>
              <a:rPr lang="en-US" altLang="ja-JP" dirty="0">
                <a:solidFill>
                  <a:prstClr val="black"/>
                </a:solidFill>
                <a:latin typeface="メイリオ" panose="020B0604030504040204" pitchFamily="50" charset="-128"/>
                <a:ea typeface="メイリオ" panose="020B0604030504040204" pitchFamily="50" charset="-128"/>
              </a:rPr>
              <a:t>7.</a:t>
            </a:r>
            <a:r>
              <a:rPr lang="ja-JP" altLang="en-US" dirty="0">
                <a:solidFill>
                  <a:prstClr val="black"/>
                </a:solidFill>
                <a:latin typeface="メイリオ" panose="020B0604030504040204" pitchFamily="50" charset="-128"/>
                <a:ea typeface="メイリオ" panose="020B0604030504040204" pitchFamily="50" charset="-128"/>
              </a:rPr>
              <a:t>実務への適用</a:t>
            </a:r>
            <a:r>
              <a:rPr lang="en-US" altLang="ja-JP"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適用後の状況</a:t>
            </a:r>
            <a:r>
              <a:rPr lang="en-US" altLang="ja-JP" sz="4000"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現実的な仮説</a:t>
            </a:r>
            <a:r>
              <a:rPr lang="en-US" altLang="ja-JP" sz="4000" dirty="0">
                <a:solidFill>
                  <a:prstClr val="black"/>
                </a:solidFill>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46</a:t>
            </a:fld>
            <a:endParaRPr lang="ja" altLang="en-US"/>
          </a:p>
        </p:txBody>
      </p:sp>
      <p:cxnSp>
        <p:nvCxnSpPr>
          <p:cNvPr id="9" name="直線コネクタ 8">
            <a:extLst>
              <a:ext uri="{FF2B5EF4-FFF2-40B4-BE49-F238E27FC236}">
                <a16:creationId xmlns:a16="http://schemas.microsoft.com/office/drawing/2014/main" id="{5EE8C5CF-7020-4537-84BB-FF05008302A6}"/>
              </a:ext>
            </a:extLst>
          </p:cNvPr>
          <p:cNvCxnSpPr>
            <a:cxnSpLocks/>
          </p:cNvCxnSpPr>
          <p:nvPr/>
        </p:nvCxnSpPr>
        <p:spPr>
          <a:xfrm>
            <a:off x="838200" y="923925"/>
            <a:ext cx="108204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E8C28F4C-E576-435D-B643-EC11C231C764}"/>
              </a:ext>
            </a:extLst>
          </p:cNvPr>
          <p:cNvPicPr>
            <a:picLocks noChangeAspect="1"/>
          </p:cNvPicPr>
          <p:nvPr/>
        </p:nvPicPr>
        <p:blipFill>
          <a:blip r:embed="rId2"/>
          <a:stretch>
            <a:fillRect/>
          </a:stretch>
        </p:blipFill>
        <p:spPr>
          <a:xfrm>
            <a:off x="410505" y="2530200"/>
            <a:ext cx="4628220" cy="3014922"/>
          </a:xfrm>
          <a:prstGeom prst="rect">
            <a:avLst/>
          </a:prstGeom>
        </p:spPr>
      </p:pic>
      <p:sp>
        <p:nvSpPr>
          <p:cNvPr id="14" name="矢印: 右 13">
            <a:extLst>
              <a:ext uri="{FF2B5EF4-FFF2-40B4-BE49-F238E27FC236}">
                <a16:creationId xmlns:a16="http://schemas.microsoft.com/office/drawing/2014/main" id="{4BE8277D-ED00-4B3A-BDE5-C89296B38DA6}"/>
              </a:ext>
            </a:extLst>
          </p:cNvPr>
          <p:cNvSpPr/>
          <p:nvPr/>
        </p:nvSpPr>
        <p:spPr>
          <a:xfrm>
            <a:off x="5214937" y="3256611"/>
            <a:ext cx="1381126" cy="1562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600" dirty="0"/>
              <a:t>予知保全　適用</a:t>
            </a:r>
          </a:p>
        </p:txBody>
      </p:sp>
      <p:pic>
        <p:nvPicPr>
          <p:cNvPr id="15" name="図 14">
            <a:extLst>
              <a:ext uri="{FF2B5EF4-FFF2-40B4-BE49-F238E27FC236}">
                <a16:creationId xmlns:a16="http://schemas.microsoft.com/office/drawing/2014/main" id="{79BB0F5B-1A51-4B2C-9DCB-838481B4B675}"/>
              </a:ext>
            </a:extLst>
          </p:cNvPr>
          <p:cNvPicPr>
            <a:picLocks noChangeAspect="1"/>
          </p:cNvPicPr>
          <p:nvPr/>
        </p:nvPicPr>
        <p:blipFill>
          <a:blip r:embed="rId3"/>
          <a:stretch>
            <a:fillRect/>
          </a:stretch>
        </p:blipFill>
        <p:spPr>
          <a:xfrm>
            <a:off x="6772275" y="2529261"/>
            <a:ext cx="4631103" cy="3016800"/>
          </a:xfrm>
          <a:prstGeom prst="rect">
            <a:avLst/>
          </a:prstGeom>
        </p:spPr>
      </p:pic>
      <p:sp>
        <p:nvSpPr>
          <p:cNvPr id="16" name="テキスト ボックス 15">
            <a:extLst>
              <a:ext uri="{FF2B5EF4-FFF2-40B4-BE49-F238E27FC236}">
                <a16:creationId xmlns:a16="http://schemas.microsoft.com/office/drawing/2014/main" id="{5D3A3489-3494-47E6-85A2-393ECF45D5D3}"/>
              </a:ext>
            </a:extLst>
          </p:cNvPr>
          <p:cNvSpPr txBox="1"/>
          <p:nvPr/>
        </p:nvSpPr>
        <p:spPr>
          <a:xfrm>
            <a:off x="1390650" y="1092299"/>
            <a:ext cx="9410700" cy="1015663"/>
          </a:xfrm>
          <a:prstGeom prst="rect">
            <a:avLst/>
          </a:prstGeom>
          <a:noFill/>
        </p:spPr>
        <p:txBody>
          <a:bodyPr wrap="square" rtlCol="0">
            <a:spAutoFit/>
          </a:bodyPr>
          <a:lstStyle/>
          <a:p>
            <a:r>
              <a:rPr lang="en-US" altLang="ja-JP" sz="2000" dirty="0"/>
              <a:t>100%</a:t>
            </a:r>
            <a:r>
              <a:rPr lang="ja-JP" altLang="en-US" sz="2000" dirty="0"/>
              <a:t>の予測ではないので、メンテナンスに多少の不備は起こりうる</a:t>
            </a:r>
            <a:endParaRPr lang="en-US" altLang="ja-JP" sz="2000" dirty="0"/>
          </a:p>
          <a:p>
            <a:r>
              <a:rPr lang="ja-JP" altLang="en-US" sz="2000" dirty="0"/>
              <a:t>→急な故障による修理案件については</a:t>
            </a:r>
            <a:r>
              <a:rPr lang="en-US" altLang="ja-JP" sz="2000" dirty="0"/>
              <a:t>0</a:t>
            </a:r>
            <a:r>
              <a:rPr lang="ja-JP" altLang="en-US" sz="2000" dirty="0"/>
              <a:t>にすることは難しいが、確実に少なくなる</a:t>
            </a:r>
          </a:p>
          <a:p>
            <a:r>
              <a:rPr lang="ja-JP" altLang="en-US" sz="2000" dirty="0"/>
              <a:t>→平常時同様依頼を断らないことは可能かつ残業時間は</a:t>
            </a:r>
            <a:r>
              <a:rPr lang="en-US" altLang="ja-JP" sz="2000" dirty="0"/>
              <a:t>60</a:t>
            </a:r>
            <a:r>
              <a:rPr lang="ja-JP" altLang="en-US" sz="2000" dirty="0"/>
              <a:t>時間より削減できる</a:t>
            </a:r>
          </a:p>
        </p:txBody>
      </p:sp>
    </p:spTree>
    <p:extLst>
      <p:ext uri="{BB962C8B-B14F-4D97-AF65-F5344CB8AC3E}">
        <p14:creationId xmlns:p14="http://schemas.microsoft.com/office/powerpoint/2010/main" val="2865362468"/>
      </p:ext>
    </p:extLst>
  </p:cSld>
  <p:clrMapOvr>
    <a:masterClrMapping/>
  </p:clrMapOvr>
  <mc:AlternateContent xmlns:mc="http://schemas.openxmlformats.org/markup-compatibility/2006" xmlns:p14="http://schemas.microsoft.com/office/powerpoint/2010/main">
    <mc:Choice Requires="p14">
      <p:transition spd="slow" p14:dur="2000" advTm="33853"/>
    </mc:Choice>
    <mc:Fallback xmlns="">
      <p:transition spd="slow" advTm="33853"/>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4F047-E598-4653-8A47-2A767FFEE642}"/>
              </a:ext>
            </a:extLst>
          </p:cNvPr>
          <p:cNvSpPr>
            <a:spLocks noGrp="1"/>
          </p:cNvSpPr>
          <p:nvPr>
            <p:ph type="title"/>
          </p:nvPr>
        </p:nvSpPr>
        <p:spPr>
          <a:xfrm>
            <a:off x="838199" y="0"/>
            <a:ext cx="10963275" cy="1325563"/>
          </a:xfrm>
        </p:spPr>
        <p:txBody>
          <a:bodyPr/>
          <a:lstStyle/>
          <a:p>
            <a:pPr lvl="0"/>
            <a:r>
              <a:rPr lang="en-US" altLang="ja-JP" dirty="0">
                <a:solidFill>
                  <a:prstClr val="black"/>
                </a:solidFill>
                <a:latin typeface="メイリオ" panose="020B0604030504040204" pitchFamily="50" charset="-128"/>
                <a:ea typeface="メイリオ" panose="020B0604030504040204" pitchFamily="50" charset="-128"/>
              </a:rPr>
              <a:t>7.</a:t>
            </a:r>
            <a:r>
              <a:rPr lang="ja-JP" altLang="en-US" dirty="0">
                <a:solidFill>
                  <a:prstClr val="black"/>
                </a:solidFill>
                <a:latin typeface="メイリオ" panose="020B0604030504040204" pitchFamily="50" charset="-128"/>
                <a:ea typeface="メイリオ" panose="020B0604030504040204" pitchFamily="50" charset="-128"/>
              </a:rPr>
              <a:t>実務への適用</a:t>
            </a:r>
            <a:r>
              <a:rPr lang="en-US" altLang="ja-JP" dirty="0">
                <a:solidFill>
                  <a:prstClr val="black"/>
                </a:solidFill>
                <a:latin typeface="メイリオ" panose="020B0604030504040204" pitchFamily="50" charset="-128"/>
                <a:ea typeface="メイリオ" panose="020B0604030504040204" pitchFamily="50" charset="-128"/>
              </a:rPr>
              <a:t>-</a:t>
            </a:r>
            <a:r>
              <a:rPr lang="en-US" altLang="ja" sz="4000" dirty="0">
                <a:solidFill>
                  <a:prstClr val="black"/>
                </a:solidFill>
                <a:latin typeface="メイリオ" panose="020B0604030504040204" pitchFamily="50" charset="-128"/>
                <a:ea typeface="メイリオ" panose="020B0604030504040204" pitchFamily="50" charset="-128"/>
              </a:rPr>
              <a:t> </a:t>
            </a:r>
            <a:r>
              <a:rPr lang="ja-JP" altLang="en-US" sz="4000" dirty="0">
                <a:solidFill>
                  <a:prstClr val="black"/>
                </a:solidFill>
                <a:latin typeface="メイリオ" panose="020B0604030504040204" pitchFamily="50" charset="-128"/>
                <a:ea typeface="メイリオ" panose="020B0604030504040204" pitchFamily="50" charset="-128"/>
              </a:rPr>
              <a:t>ビジネスインパクト</a:t>
            </a:r>
            <a:r>
              <a:rPr lang="en-US" altLang="ja-JP" sz="4000" dirty="0">
                <a:solidFill>
                  <a:prstClr val="black"/>
                </a:solidFill>
                <a:latin typeface="メイリオ" panose="020B0604030504040204" pitchFamily="50" charset="-128"/>
                <a:ea typeface="メイリオ" panose="020B0604030504040204" pitchFamily="50" charset="-128"/>
              </a:rPr>
              <a:t>(</a:t>
            </a:r>
            <a:r>
              <a:rPr lang="ja-JP" altLang="en-US" sz="4000" dirty="0">
                <a:solidFill>
                  <a:prstClr val="black"/>
                </a:solidFill>
                <a:latin typeface="メイリオ" panose="020B0604030504040204" pitchFamily="50" charset="-128"/>
                <a:ea typeface="メイリオ" panose="020B0604030504040204" pitchFamily="50" charset="-128"/>
              </a:rPr>
              <a:t>仮説</a:t>
            </a:r>
            <a:r>
              <a:rPr lang="en-US" altLang="ja-JP" sz="4000" dirty="0">
                <a:solidFill>
                  <a:prstClr val="black"/>
                </a:solidFill>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671BA1CA-D490-42F9-9881-6DE199AEE794}"/>
              </a:ext>
            </a:extLst>
          </p:cNvPr>
          <p:cNvSpPr>
            <a:spLocks noGrp="1"/>
          </p:cNvSpPr>
          <p:nvPr>
            <p:ph type="sldNum" sz="quarter" idx="12"/>
          </p:nvPr>
        </p:nvSpPr>
        <p:spPr/>
        <p:txBody>
          <a:bodyPr/>
          <a:lstStyle/>
          <a:p>
            <a:fld id="{00000000-1234-1234-1234-123412341234}" type="slidenum">
              <a:rPr lang="en-US" altLang="ja" smtClean="0"/>
              <a:pPr/>
              <a:t>47</a:t>
            </a:fld>
            <a:endParaRPr lang="ja" altLang="en-US"/>
          </a:p>
        </p:txBody>
      </p:sp>
      <p:cxnSp>
        <p:nvCxnSpPr>
          <p:cNvPr id="6" name="直線コネクタ 5">
            <a:extLst>
              <a:ext uri="{FF2B5EF4-FFF2-40B4-BE49-F238E27FC236}">
                <a16:creationId xmlns:a16="http://schemas.microsoft.com/office/drawing/2014/main" id="{7FA13334-7B9E-42B3-82A9-1D024FA84490}"/>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12F221AC-CEBB-4653-AD80-92B68EEB4896}"/>
              </a:ext>
            </a:extLst>
          </p:cNvPr>
          <p:cNvSpPr/>
          <p:nvPr/>
        </p:nvSpPr>
        <p:spPr>
          <a:xfrm>
            <a:off x="838200" y="1163638"/>
            <a:ext cx="10515599" cy="51053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marL="114289" algn="ctr">
              <a:lnSpc>
                <a:spcPct val="115000"/>
              </a:lnSpc>
              <a:buClr>
                <a:schemeClr val="dk1"/>
              </a:buClr>
              <a:buSzPts val="1800"/>
            </a:pPr>
            <a:endParaRPr lang="en-US" altLang="ja-JP" sz="3600" b="1" dirty="0">
              <a:latin typeface="メイリオ" panose="020B0604030504040204" pitchFamily="50" charset="-128"/>
              <a:ea typeface="メイリオ" panose="020B0604030504040204" pitchFamily="50" charset="-128"/>
            </a:endParaRPr>
          </a:p>
          <a:p>
            <a:pPr marL="114289" algn="ctr">
              <a:lnSpc>
                <a:spcPct val="115000"/>
              </a:lnSpc>
              <a:buClr>
                <a:schemeClr val="dk1"/>
              </a:buClr>
              <a:buSzPts val="1800"/>
            </a:pPr>
            <a:endParaRPr lang="en-US" altLang="ja-JP" sz="3600" b="1" dirty="0">
              <a:latin typeface="メイリオ" panose="020B0604030504040204" pitchFamily="50" charset="-128"/>
              <a:ea typeface="メイリオ" panose="020B0604030504040204" pitchFamily="50" charset="-128"/>
            </a:endParaRPr>
          </a:p>
          <a:p>
            <a:pPr marL="114289" algn="ctr">
              <a:lnSpc>
                <a:spcPct val="115000"/>
              </a:lnSpc>
              <a:buClr>
                <a:schemeClr val="dk1"/>
              </a:buClr>
              <a:buSzPts val="1800"/>
            </a:pPr>
            <a:r>
              <a:rPr lang="ja-JP" altLang="en-US" sz="3600" b="1" dirty="0">
                <a:latin typeface="メイリオ" panose="020B0604030504040204" pitchFamily="50" charset="-128"/>
                <a:ea typeface="メイリオ" panose="020B0604030504040204" pitchFamily="50" charset="-128"/>
              </a:rPr>
              <a:t>実務へ適用したと仮定した場合</a:t>
            </a:r>
            <a:endParaRPr lang="en-US" altLang="ja-JP" sz="2800" b="1" dirty="0">
              <a:solidFill>
                <a:schemeClr val="dk1"/>
              </a:solidFill>
              <a:latin typeface="メイリオ" panose="020B0604030504040204" pitchFamily="50" charset="-128"/>
              <a:ea typeface="メイリオ" panose="020B0604030504040204" pitchFamily="50" charset="-128"/>
            </a:endParaRPr>
          </a:p>
          <a:p>
            <a:pPr marL="114289">
              <a:lnSpc>
                <a:spcPct val="115000"/>
              </a:lnSpc>
              <a:buClr>
                <a:schemeClr val="dk1"/>
              </a:buClr>
              <a:buSzPts val="1800"/>
            </a:pPr>
            <a:r>
              <a:rPr lang="ja-JP" altLang="en-US" sz="2800" b="1" dirty="0">
                <a:solidFill>
                  <a:schemeClr val="dk1"/>
                </a:solidFill>
                <a:latin typeface="メイリオ" panose="020B0604030504040204" pitchFamily="50" charset="-128"/>
                <a:ea typeface="メイリオ" panose="020B0604030504040204" pitchFamily="50" charset="-128"/>
              </a:rPr>
              <a:t>短期的な</a:t>
            </a:r>
            <a:r>
              <a:rPr lang="en-US" altLang="ja-JP" sz="2800" b="1" dirty="0">
                <a:solidFill>
                  <a:schemeClr val="dk1"/>
                </a:solidFill>
                <a:latin typeface="メイリオ" panose="020B0604030504040204" pitchFamily="50" charset="-128"/>
                <a:ea typeface="メイリオ" panose="020B0604030504040204" pitchFamily="50" charset="-128"/>
              </a:rPr>
              <a:t>KPI</a:t>
            </a:r>
            <a:r>
              <a:rPr lang="ja-JP" altLang="en-US" sz="2800" b="1" dirty="0">
                <a:solidFill>
                  <a:schemeClr val="dk1"/>
                </a:solidFill>
                <a:latin typeface="メイリオ" panose="020B0604030504040204" pitchFamily="50" charset="-128"/>
                <a:ea typeface="メイリオ" panose="020B0604030504040204" pitchFamily="50" charset="-128"/>
              </a:rPr>
              <a:t>（</a:t>
            </a:r>
            <a:r>
              <a:rPr lang="en-US" altLang="ja-JP" sz="2800" b="1" dirty="0">
                <a:solidFill>
                  <a:schemeClr val="dk1"/>
                </a:solidFill>
                <a:latin typeface="メイリオ" panose="020B0604030504040204" pitchFamily="50" charset="-128"/>
                <a:ea typeface="メイリオ" panose="020B0604030504040204" pitchFamily="50" charset="-128"/>
              </a:rPr>
              <a:t>2</a:t>
            </a:r>
            <a:r>
              <a:rPr lang="ja-JP" altLang="en-US" sz="2800" b="1" dirty="0">
                <a:solidFill>
                  <a:schemeClr val="dk1"/>
                </a:solidFill>
                <a:latin typeface="メイリオ" panose="020B0604030504040204" pitchFamily="50" charset="-128"/>
                <a:ea typeface="メイリオ" panose="020B0604030504040204" pitchFamily="50" charset="-128"/>
              </a:rPr>
              <a:t>ヶ月</a:t>
            </a:r>
            <a:r>
              <a:rPr lang="en-US" altLang="ja-JP" sz="2800" b="1" dirty="0">
                <a:solidFill>
                  <a:schemeClr val="dk1"/>
                </a:solidFill>
                <a:latin typeface="メイリオ" panose="020B0604030504040204" pitchFamily="50" charset="-128"/>
                <a:ea typeface="メイリオ" panose="020B0604030504040204" pitchFamily="50" charset="-128"/>
              </a:rPr>
              <a:t>~</a:t>
            </a:r>
            <a:r>
              <a:rPr lang="ja-JP" altLang="en-US" sz="2800" b="1" dirty="0">
                <a:solidFill>
                  <a:schemeClr val="dk1"/>
                </a:solidFill>
                <a:latin typeface="メイリオ" panose="020B0604030504040204" pitchFamily="50" charset="-128"/>
                <a:ea typeface="メイリオ" panose="020B0604030504040204" pitchFamily="50" charset="-128"/>
              </a:rPr>
              <a:t>半年）</a:t>
            </a:r>
          </a:p>
          <a:p>
            <a:pPr marL="571450" lvl="1">
              <a:lnSpc>
                <a:spcPct val="115000"/>
              </a:lnSpc>
              <a:buClr>
                <a:schemeClr val="dk1"/>
              </a:buClr>
              <a:buSzPts val="1800"/>
            </a:pPr>
            <a:r>
              <a:rPr lang="ja-JP" altLang="en-US" sz="2400" b="1" dirty="0">
                <a:solidFill>
                  <a:schemeClr val="dk1"/>
                </a:solidFill>
                <a:latin typeface="メイリオ" panose="020B0604030504040204" pitchFamily="50" charset="-128"/>
                <a:ea typeface="メイリオ" panose="020B0604030504040204" pitchFamily="50" charset="-128"/>
              </a:rPr>
              <a:t>クライアントからの依頼を</a:t>
            </a:r>
            <a:r>
              <a:rPr lang="en-US" altLang="ja-JP" sz="2400" b="1" dirty="0">
                <a:solidFill>
                  <a:schemeClr val="dk1"/>
                </a:solidFill>
                <a:latin typeface="メイリオ" panose="020B0604030504040204" pitchFamily="50" charset="-128"/>
                <a:ea typeface="メイリオ" panose="020B0604030504040204" pitchFamily="50" charset="-128"/>
              </a:rPr>
              <a:t>100%</a:t>
            </a:r>
            <a:r>
              <a:rPr lang="ja-JP" altLang="en-US" sz="2400" b="1" dirty="0">
                <a:solidFill>
                  <a:schemeClr val="dk1"/>
                </a:solidFill>
                <a:latin typeface="メイリオ" panose="020B0604030504040204" pitchFamily="50" charset="-128"/>
                <a:ea typeface="メイリオ" panose="020B0604030504040204" pitchFamily="50" charset="-128"/>
              </a:rPr>
              <a:t>受ける</a:t>
            </a:r>
            <a:endParaRPr lang="en-US" altLang="ja-JP" sz="2400" b="1" dirty="0">
              <a:solidFill>
                <a:schemeClr val="dk1"/>
              </a:solidFill>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a:t>
            </a:r>
            <a:r>
              <a:rPr lang="ja-JP" altLang="en-US" sz="2400" b="1" dirty="0">
                <a:solidFill>
                  <a:srgbClr val="FF0000"/>
                </a:solidFill>
                <a:latin typeface="メイリオ" panose="020B0604030504040204" pitchFamily="50" charset="-128"/>
                <a:ea typeface="メイリオ" panose="020B0604030504040204" pitchFamily="50" charset="-128"/>
              </a:rPr>
              <a:t>十分可能である</a:t>
            </a:r>
            <a:endParaRPr lang="en-US" altLang="ja-JP" sz="2400" b="1" dirty="0">
              <a:solidFill>
                <a:schemeClr val="dk1"/>
              </a:solidFill>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endParaRPr lang="en-US" altLang="ja-JP" sz="2400" b="1" dirty="0">
              <a:latin typeface="メイリオ" panose="020B0604030504040204" pitchFamily="50" charset="-128"/>
              <a:ea typeface="メイリオ" panose="020B0604030504040204" pitchFamily="50" charset="-128"/>
            </a:endParaRPr>
          </a:p>
          <a:p>
            <a:pPr marL="114289">
              <a:lnSpc>
                <a:spcPct val="115000"/>
              </a:lnSpc>
              <a:buClr>
                <a:schemeClr val="dk1"/>
              </a:buClr>
              <a:buSzPts val="1800"/>
            </a:pPr>
            <a:r>
              <a:rPr lang="ja-JP" altLang="en-US" sz="2800" b="1" dirty="0">
                <a:latin typeface="メイリオ" panose="020B0604030504040204" pitchFamily="50" charset="-128"/>
                <a:ea typeface="メイリオ" panose="020B0604030504040204" pitchFamily="50" charset="-128"/>
              </a:rPr>
              <a:t>中長期的な</a:t>
            </a:r>
            <a:r>
              <a:rPr lang="en-US" altLang="ja-JP" sz="2800" b="1" dirty="0">
                <a:latin typeface="メイリオ" panose="020B0604030504040204" pitchFamily="50" charset="-128"/>
                <a:ea typeface="メイリオ" panose="020B0604030504040204" pitchFamily="50" charset="-128"/>
              </a:rPr>
              <a:t>KPI</a:t>
            </a:r>
            <a:r>
              <a:rPr lang="ja-JP" altLang="en-US" sz="2800" b="1" dirty="0">
                <a:latin typeface="メイリオ" panose="020B0604030504040204" pitchFamily="50" charset="-128"/>
                <a:ea typeface="メイリオ" panose="020B0604030504040204" pitchFamily="50" charset="-128"/>
              </a:rPr>
              <a:t>（半年</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年）</a:t>
            </a: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クライアントからの依頼を</a:t>
            </a:r>
            <a:r>
              <a:rPr lang="en-US" altLang="ja-JP" sz="2400" b="1" dirty="0">
                <a:latin typeface="メイリオ" panose="020B0604030504040204" pitchFamily="50" charset="-128"/>
                <a:ea typeface="メイリオ" panose="020B0604030504040204" pitchFamily="50" charset="-128"/>
              </a:rPr>
              <a:t>100%</a:t>
            </a:r>
            <a:r>
              <a:rPr lang="ja-JP" altLang="en-US" sz="2400" b="1" dirty="0">
                <a:latin typeface="メイリオ" panose="020B0604030504040204" pitchFamily="50" charset="-128"/>
                <a:ea typeface="メイリオ" panose="020B0604030504040204" pitchFamily="50" charset="-128"/>
              </a:rPr>
              <a:t>受けられるようにする</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残業時間をピーク時</a:t>
            </a:r>
            <a:r>
              <a:rPr lang="en-US" altLang="ja-JP" sz="2400" b="1" dirty="0">
                <a:latin typeface="メイリオ" panose="020B0604030504040204" pitchFamily="50" charset="-128"/>
                <a:ea typeface="メイリオ" panose="020B0604030504040204" pitchFamily="50" charset="-128"/>
              </a:rPr>
              <a:t>60</a:t>
            </a:r>
            <a:r>
              <a:rPr lang="ja-JP" altLang="en-US" sz="2400" b="1" dirty="0">
                <a:latin typeface="メイリオ" panose="020B0604030504040204" pitchFamily="50" charset="-128"/>
                <a:ea typeface="メイリオ" panose="020B0604030504040204" pitchFamily="50" charset="-128"/>
              </a:rPr>
              <a:t>時間から</a:t>
            </a:r>
            <a:r>
              <a:rPr lang="en-US" altLang="ja-JP" sz="2400" b="1" dirty="0">
                <a:latin typeface="メイリオ" panose="020B0604030504040204" pitchFamily="50" charset="-128"/>
                <a:ea typeface="メイリオ" panose="020B0604030504040204" pitchFamily="50" charset="-128"/>
              </a:rPr>
              <a:t>1/6</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10</a:t>
            </a:r>
            <a:r>
              <a:rPr lang="ja-JP" altLang="en-US" sz="2400" b="1" dirty="0">
                <a:latin typeface="メイリオ" panose="020B0604030504040204" pitchFamily="50" charset="-128"/>
                <a:ea typeface="メイリオ" panose="020B0604030504040204" pitchFamily="50" charset="-128"/>
              </a:rPr>
              <a:t>時間まで減らす</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50</a:t>
            </a:r>
            <a:r>
              <a:rPr lang="ja-JP" altLang="en-US" sz="2400" b="1" dirty="0">
                <a:latin typeface="メイリオ" panose="020B0604030504040204" pitchFamily="50" charset="-128"/>
                <a:ea typeface="メイリオ" panose="020B0604030504040204" pitchFamily="50" charset="-128"/>
              </a:rPr>
              <a:t>時間の削減</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r>
              <a:rPr lang="ja-JP" altLang="en-US" sz="2400" b="1" dirty="0">
                <a:latin typeface="メイリオ" panose="020B0604030504040204" pitchFamily="50" charset="-128"/>
                <a:ea typeface="メイリオ" panose="020B0604030504040204" pitchFamily="50" charset="-128"/>
              </a:rPr>
              <a:t>→</a:t>
            </a:r>
            <a:r>
              <a:rPr lang="ja-JP" altLang="en-US" sz="2400" b="1" dirty="0">
                <a:solidFill>
                  <a:srgbClr val="FF0000"/>
                </a:solidFill>
                <a:latin typeface="メイリオ" panose="020B0604030504040204" pitchFamily="50" charset="-128"/>
                <a:ea typeface="メイリオ" panose="020B0604030504040204" pitchFamily="50" charset="-128"/>
              </a:rPr>
              <a:t>クライアントからの依頼を</a:t>
            </a:r>
            <a:r>
              <a:rPr lang="en-US" altLang="ja-JP" sz="2400" b="1" dirty="0">
                <a:solidFill>
                  <a:srgbClr val="FF0000"/>
                </a:solidFill>
                <a:latin typeface="メイリオ" panose="020B0604030504040204" pitchFamily="50" charset="-128"/>
                <a:ea typeface="メイリオ" panose="020B0604030504040204" pitchFamily="50" charset="-128"/>
              </a:rPr>
              <a:t>100%</a:t>
            </a:r>
            <a:r>
              <a:rPr lang="ja-JP" altLang="en-US" sz="2400" b="1" dirty="0">
                <a:solidFill>
                  <a:srgbClr val="FF0000"/>
                </a:solidFill>
                <a:latin typeface="メイリオ" panose="020B0604030504040204" pitchFamily="50" charset="-128"/>
                <a:ea typeface="メイリオ" panose="020B0604030504040204" pitchFamily="50" charset="-128"/>
              </a:rPr>
              <a:t>受けられ、残業時間は</a:t>
            </a:r>
            <a:r>
              <a:rPr lang="en-US" altLang="ja-JP" sz="2400" b="1" dirty="0">
                <a:solidFill>
                  <a:srgbClr val="FF0000"/>
                </a:solidFill>
                <a:latin typeface="メイリオ" panose="020B0604030504040204" pitchFamily="50" charset="-128"/>
                <a:ea typeface="メイリオ" panose="020B0604030504040204" pitchFamily="50" charset="-128"/>
              </a:rPr>
              <a:t>60</a:t>
            </a:r>
            <a:r>
              <a:rPr lang="ja-JP" altLang="en-US" sz="2400" b="1" dirty="0">
                <a:solidFill>
                  <a:srgbClr val="FF0000"/>
                </a:solidFill>
                <a:latin typeface="メイリオ" panose="020B0604030504040204" pitchFamily="50" charset="-128"/>
                <a:ea typeface="メイリオ" panose="020B0604030504040204" pitchFamily="50" charset="-128"/>
              </a:rPr>
              <a:t>時間よりは削減できると考えられる</a:t>
            </a: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endParaRPr lang="en-US" altLang="ja-JP" sz="2400" b="1" dirty="0">
              <a:latin typeface="メイリオ" panose="020B0604030504040204" pitchFamily="50" charset="-128"/>
              <a:ea typeface="メイリオ" panose="020B0604030504040204" pitchFamily="50" charset="-128"/>
            </a:endParaRPr>
          </a:p>
          <a:p>
            <a:pPr marL="571450" lvl="1">
              <a:lnSpc>
                <a:spcPct val="115000"/>
              </a:lnSpc>
              <a:buClr>
                <a:schemeClr val="dk1"/>
              </a:buClr>
              <a:buSzPts val="1800"/>
            </a:pPr>
            <a:endParaRPr lang="ja-JP" altLang="en-US" sz="2400" b="1" dirty="0">
              <a:solidFill>
                <a:schemeClr val="dk1"/>
              </a:solidFill>
              <a:latin typeface="メイリオ" panose="020B0604030504040204" pitchFamily="50" charset="-128"/>
              <a:ea typeface="メイリオ" panose="020B0604030504040204" pitchFamily="50" charset="-128"/>
            </a:endParaRPr>
          </a:p>
          <a:p>
            <a:pPr algn="ctr"/>
            <a:endParaRPr kumimoji="1" lang="ja-JP" altLang="en-US" dirty="0"/>
          </a:p>
        </p:txBody>
      </p:sp>
    </p:spTree>
    <p:extLst>
      <p:ext uri="{BB962C8B-B14F-4D97-AF65-F5344CB8AC3E}">
        <p14:creationId xmlns:p14="http://schemas.microsoft.com/office/powerpoint/2010/main" val="273144723"/>
      </p:ext>
    </p:extLst>
  </p:cSld>
  <p:clrMapOvr>
    <a:masterClrMapping/>
  </p:clrMapOvr>
  <mc:AlternateContent xmlns:mc="http://schemas.openxmlformats.org/markup-compatibility/2006" xmlns:p14="http://schemas.microsoft.com/office/powerpoint/2010/main">
    <mc:Choice Requires="p14">
      <p:transition spd="slow" p14:dur="2000" advTm="12787"/>
    </mc:Choice>
    <mc:Fallback xmlns="">
      <p:transition spd="slow" advTm="1278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4F047-E598-4653-8A47-2A767FFEE642}"/>
              </a:ext>
            </a:extLst>
          </p:cNvPr>
          <p:cNvSpPr>
            <a:spLocks noGrp="1"/>
          </p:cNvSpPr>
          <p:nvPr>
            <p:ph type="title"/>
          </p:nvPr>
        </p:nvSpPr>
        <p:spPr>
          <a:xfrm>
            <a:off x="838199" y="0"/>
            <a:ext cx="10963275" cy="1325563"/>
          </a:xfrm>
        </p:spPr>
        <p:txBody>
          <a:bodyPr/>
          <a:lstStyle/>
          <a:p>
            <a:pPr lvl="0"/>
            <a:r>
              <a:rPr lang="en-US" altLang="ja-JP" dirty="0">
                <a:solidFill>
                  <a:prstClr val="black"/>
                </a:solidFill>
                <a:latin typeface="メイリオ" panose="020B0604030504040204" pitchFamily="50" charset="-128"/>
                <a:ea typeface="メイリオ" panose="020B0604030504040204" pitchFamily="50" charset="-128"/>
              </a:rPr>
              <a:t>7.</a:t>
            </a:r>
            <a:r>
              <a:rPr lang="ja-JP" altLang="en-US" dirty="0">
                <a:solidFill>
                  <a:prstClr val="black"/>
                </a:solidFill>
                <a:latin typeface="メイリオ" panose="020B0604030504040204" pitchFamily="50" charset="-128"/>
                <a:ea typeface="メイリオ" panose="020B0604030504040204" pitchFamily="50" charset="-128"/>
              </a:rPr>
              <a:t>実務への適用</a:t>
            </a:r>
            <a:r>
              <a:rPr lang="en-US" altLang="ja-JP" dirty="0">
                <a:solidFill>
                  <a:prstClr val="black"/>
                </a:solidFill>
                <a:latin typeface="メイリオ" panose="020B0604030504040204" pitchFamily="50" charset="-128"/>
                <a:ea typeface="メイリオ" panose="020B0604030504040204" pitchFamily="50" charset="-128"/>
              </a:rPr>
              <a:t>-</a:t>
            </a:r>
            <a:r>
              <a:rPr lang="en-US" altLang="ja" sz="4000" dirty="0">
                <a:solidFill>
                  <a:prstClr val="black"/>
                </a:solidFill>
                <a:latin typeface="メイリオ" panose="020B0604030504040204" pitchFamily="50" charset="-128"/>
                <a:ea typeface="メイリオ" panose="020B0604030504040204" pitchFamily="50" charset="-128"/>
              </a:rPr>
              <a:t> </a:t>
            </a:r>
            <a:r>
              <a:rPr lang="ja-JP" altLang="en-US" sz="4000" dirty="0">
                <a:solidFill>
                  <a:prstClr val="black"/>
                </a:solidFill>
                <a:latin typeface="メイリオ" panose="020B0604030504040204" pitchFamily="50" charset="-128"/>
                <a:ea typeface="メイリオ" panose="020B0604030504040204" pitchFamily="50" charset="-128"/>
              </a:rPr>
              <a:t>ビジネスインパクト参考</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671BA1CA-D490-42F9-9881-6DE199AEE794}"/>
              </a:ext>
            </a:extLst>
          </p:cNvPr>
          <p:cNvSpPr>
            <a:spLocks noGrp="1"/>
          </p:cNvSpPr>
          <p:nvPr>
            <p:ph type="sldNum" sz="quarter" idx="12"/>
          </p:nvPr>
        </p:nvSpPr>
        <p:spPr/>
        <p:txBody>
          <a:bodyPr/>
          <a:lstStyle/>
          <a:p>
            <a:fld id="{00000000-1234-1234-1234-123412341234}" type="slidenum">
              <a:rPr lang="en-US" altLang="ja" smtClean="0"/>
              <a:pPr/>
              <a:t>48</a:t>
            </a:fld>
            <a:endParaRPr lang="ja" altLang="en-US"/>
          </a:p>
        </p:txBody>
      </p:sp>
      <p:cxnSp>
        <p:nvCxnSpPr>
          <p:cNvPr id="6" name="直線コネクタ 5">
            <a:extLst>
              <a:ext uri="{FF2B5EF4-FFF2-40B4-BE49-F238E27FC236}">
                <a16:creationId xmlns:a16="http://schemas.microsoft.com/office/drawing/2014/main" id="{7FA13334-7B9E-42B3-82A9-1D024FA84490}"/>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5578E90-74B2-4CB9-814D-56AB56A77111}"/>
              </a:ext>
            </a:extLst>
          </p:cNvPr>
          <p:cNvSpPr txBox="1"/>
          <p:nvPr/>
        </p:nvSpPr>
        <p:spPr>
          <a:xfrm>
            <a:off x="838200" y="1036142"/>
            <a:ext cx="10172700" cy="1015663"/>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センサー技術の進化によって、機器／システムの状態を詳細に取得できるようになり、</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予知保全への期待が高まっている</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下記の予測だと年々市場規模は高まっており、今後も市場規模は大きくなると思われる</a:t>
            </a:r>
            <a:endParaRPr kumimoji="1" lang="en-US" altLang="ja-JP" sz="2000" dirty="0">
              <a:latin typeface="メイリオ" panose="020B0604030504040204" pitchFamily="50" charset="-128"/>
              <a:ea typeface="メイリオ" panose="020B0604030504040204" pitchFamily="50" charset="-128"/>
            </a:endParaRPr>
          </a:p>
        </p:txBody>
      </p:sp>
      <p:pic>
        <p:nvPicPr>
          <p:cNvPr id="9" name="Picture 2" descr="予知保全ソリューションの市場規模予測（出展：ミック経済研究所）">
            <a:extLst>
              <a:ext uri="{FF2B5EF4-FFF2-40B4-BE49-F238E27FC236}">
                <a16:creationId xmlns:a16="http://schemas.microsoft.com/office/drawing/2014/main" id="{05F5372C-3BC8-4651-A742-D058F9FCA9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0033" y="2400300"/>
            <a:ext cx="6229034" cy="413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267399"/>
      </p:ext>
    </p:extLst>
  </p:cSld>
  <p:clrMapOvr>
    <a:masterClrMapping/>
  </p:clrMapOvr>
  <mc:AlternateContent xmlns:mc="http://schemas.openxmlformats.org/markup-compatibility/2006" xmlns:p14="http://schemas.microsoft.com/office/powerpoint/2010/main">
    <mc:Choice Requires="p14">
      <p:transition spd="slow" p14:dur="2000" advTm="33684"/>
    </mc:Choice>
    <mc:Fallback xmlns="">
      <p:transition spd="slow" advTm="336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CCDD5-70FF-4B02-9668-6F56924603E7}"/>
              </a:ext>
            </a:extLst>
          </p:cNvPr>
          <p:cNvSpPr>
            <a:spLocks noGrp="1"/>
          </p:cNvSpPr>
          <p:nvPr>
            <p:ph type="title"/>
          </p:nvPr>
        </p:nvSpPr>
        <p:spPr>
          <a:xfrm>
            <a:off x="838199" y="0"/>
            <a:ext cx="11172826" cy="1325563"/>
          </a:xfrm>
        </p:spPr>
        <p:txBody>
          <a:bodyPr/>
          <a:lstStyle/>
          <a:p>
            <a:r>
              <a:rPr kumimoji="1" lang="en-US" altLang="ja-JP"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感想、今後の課題</a:t>
            </a:r>
            <a:r>
              <a:rPr kumimoji="1" lang="en-US" altLang="ja-JP" sz="36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工夫したところ、難しかったところ</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654B7DEE-5ADF-4A1F-8127-7C9CB0352A49}"/>
              </a:ext>
            </a:extLst>
          </p:cNvPr>
          <p:cNvSpPr>
            <a:spLocks noGrp="1"/>
          </p:cNvSpPr>
          <p:nvPr>
            <p:ph idx="1"/>
          </p:nvPr>
        </p:nvSpPr>
        <p:spPr/>
        <p:txBody>
          <a:bodyPr/>
          <a:lstStyle/>
          <a:p>
            <a:pPr marL="0" indent="0">
              <a:buNone/>
            </a:pPr>
            <a:endParaRPr kumimoji="1" lang="en-US" altLang="ja-JP" sz="2000" dirty="0">
              <a:latin typeface="メイリオ" panose="020B0604030504040204" pitchFamily="50" charset="-128"/>
              <a:ea typeface="メイリオ" panose="020B0604030504040204" pitchFamily="50" charset="-128"/>
            </a:endParaRPr>
          </a:p>
          <a:p>
            <a:pPr marL="0" indent="0">
              <a:buNone/>
            </a:pPr>
            <a:endParaRPr kumimoji="1" lang="ja-JP" altLang="en-US" sz="2000" dirty="0"/>
          </a:p>
        </p:txBody>
      </p:sp>
      <p:sp>
        <p:nvSpPr>
          <p:cNvPr id="4" name="スライド番号プレースホルダー 3">
            <a:extLst>
              <a:ext uri="{FF2B5EF4-FFF2-40B4-BE49-F238E27FC236}">
                <a16:creationId xmlns:a16="http://schemas.microsoft.com/office/drawing/2014/main" id="{FB397BFF-60B9-4EB1-8BBC-CC2B9BB84F75}"/>
              </a:ext>
            </a:extLst>
          </p:cNvPr>
          <p:cNvSpPr>
            <a:spLocks noGrp="1"/>
          </p:cNvSpPr>
          <p:nvPr>
            <p:ph type="sldNum" sz="quarter" idx="12"/>
          </p:nvPr>
        </p:nvSpPr>
        <p:spPr/>
        <p:txBody>
          <a:bodyPr/>
          <a:lstStyle/>
          <a:p>
            <a:fld id="{00000000-1234-1234-1234-123412341234}" type="slidenum">
              <a:rPr lang="en-US" altLang="ja" smtClean="0"/>
              <a:pPr/>
              <a:t>49</a:t>
            </a:fld>
            <a:endParaRPr lang="ja" altLang="en-US"/>
          </a:p>
        </p:txBody>
      </p:sp>
      <p:cxnSp>
        <p:nvCxnSpPr>
          <p:cNvPr id="5" name="直線コネクタ 4">
            <a:extLst>
              <a:ext uri="{FF2B5EF4-FFF2-40B4-BE49-F238E27FC236}">
                <a16:creationId xmlns:a16="http://schemas.microsoft.com/office/drawing/2014/main" id="{B62E9EF8-D309-4B0C-973C-4DED07E0138C}"/>
              </a:ext>
            </a:extLst>
          </p:cNvPr>
          <p:cNvCxnSpPr>
            <a:cxnSpLocks/>
          </p:cNvCxnSpPr>
          <p:nvPr/>
        </p:nvCxnSpPr>
        <p:spPr>
          <a:xfrm>
            <a:off x="838200" y="923925"/>
            <a:ext cx="1102042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DC7E2567-0893-430A-8EFB-6F7AD5640BC3}"/>
              </a:ext>
            </a:extLst>
          </p:cNvPr>
          <p:cNvSpPr/>
          <p:nvPr/>
        </p:nvSpPr>
        <p:spPr>
          <a:xfrm>
            <a:off x="286598" y="3751468"/>
            <a:ext cx="5666700" cy="233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a:latin typeface="メイリオ" panose="020B0604030504040204" pitchFamily="50" charset="-128"/>
                <a:ea typeface="メイリオ" panose="020B0604030504040204" pitchFamily="50" charset="-128"/>
              </a:rPr>
              <a:t>2: 1</a:t>
            </a:r>
            <a:r>
              <a:rPr lang="ja-JP" altLang="en-US" sz="2000" b="1" dirty="0">
                <a:latin typeface="メイリオ" panose="020B0604030504040204" pitchFamily="50" charset="-128"/>
                <a:ea typeface="メイリオ" panose="020B0604030504040204" pitchFamily="50" charset="-128"/>
              </a:rPr>
              <a:t>つの</a:t>
            </a:r>
            <a:r>
              <a:rPr lang="en-US" altLang="ja-JP" sz="2000" b="1" dirty="0">
                <a:latin typeface="メイリオ" panose="020B0604030504040204" pitchFamily="50" charset="-128"/>
                <a:ea typeface="メイリオ" panose="020B0604030504040204" pitchFamily="50" charset="-128"/>
              </a:rPr>
              <a:t>id</a:t>
            </a:r>
            <a:r>
              <a:rPr lang="ja-JP" altLang="en-US" sz="2000" b="1" dirty="0">
                <a:latin typeface="メイリオ" panose="020B0604030504040204" pitchFamily="50" charset="-128"/>
                <a:ea typeface="メイリオ" panose="020B0604030504040204" pitchFamily="50" charset="-128"/>
              </a:rPr>
              <a:t>で複数行を持つデータの扱い</a:t>
            </a:r>
            <a:endParaRPr lang="en-US" altLang="ja-JP" sz="2000" b="1" dirty="0">
              <a:latin typeface="メイリオ" panose="020B0604030504040204" pitchFamily="50" charset="-128"/>
              <a:ea typeface="メイリオ" panose="020B0604030504040204" pitchFamily="50" charset="-128"/>
            </a:endParaRPr>
          </a:p>
          <a:p>
            <a:r>
              <a:rPr lang="en-US" altLang="ja-JP" dirty="0" err="1"/>
              <a:t>engine_no</a:t>
            </a:r>
            <a:r>
              <a:rPr lang="ja-JP" altLang="en-US" dirty="0">
                <a:latin typeface="メイリオ" panose="020B0604030504040204" pitchFamily="50" charset="-128"/>
                <a:ea typeface="メイリオ" panose="020B0604030504040204" pitchFamily="50" charset="-128"/>
              </a:rPr>
              <a:t>ごとにリストに入れる→移動平均→</a:t>
            </a:r>
            <a:r>
              <a:rPr lang="en-US" altLang="ja-JP" dirty="0" err="1">
                <a:latin typeface="メイリオ" panose="020B0604030504040204" pitchFamily="50" charset="-128"/>
                <a:ea typeface="メイリオ" panose="020B0604030504040204" pitchFamily="50" charset="-128"/>
              </a:rPr>
              <a:t>DataFrame</a:t>
            </a:r>
            <a:r>
              <a:rPr lang="ja-JP" altLang="en-US" dirty="0">
                <a:latin typeface="メイリオ" panose="020B0604030504040204" pitchFamily="50" charset="-128"/>
                <a:ea typeface="メイリオ" panose="020B0604030504040204" pitchFamily="50" charset="-128"/>
              </a:rPr>
              <a:t>化→結合→クラスタリング→可視化</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上記の作業に難航した</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メモリ不足で作業中断が起こり、</a:t>
            </a:r>
            <a:r>
              <a:rPr lang="en-US" altLang="ja-JP" dirty="0">
                <a:latin typeface="メイリオ" panose="020B0604030504040204" pitchFamily="50" charset="-128"/>
                <a:ea typeface="メイリオ" panose="020B0604030504040204" pitchFamily="50" charset="-128"/>
              </a:rPr>
              <a:t>for</a:t>
            </a:r>
            <a:r>
              <a:rPr lang="ja-JP" altLang="en-US" dirty="0">
                <a:latin typeface="メイリオ" panose="020B0604030504040204" pitchFamily="50" charset="-128"/>
                <a:ea typeface="メイリオ" panose="020B0604030504040204" pitchFamily="50" charset="-128"/>
              </a:rPr>
              <a:t>文の回数を細かく分けて</a:t>
            </a:r>
            <a:r>
              <a:rPr lang="en-US" altLang="ja-JP" dirty="0">
                <a:latin typeface="メイリオ" panose="020B0604030504040204" pitchFamily="50" charset="-128"/>
                <a:ea typeface="メイリオ" panose="020B0604030504040204" pitchFamily="50" charset="-128"/>
              </a:rPr>
              <a:t>csv</a:t>
            </a:r>
            <a:r>
              <a:rPr lang="ja-JP" altLang="en-US" dirty="0">
                <a:latin typeface="メイリオ" panose="020B0604030504040204" pitchFamily="50" charset="-128"/>
                <a:ea typeface="メイリオ" panose="020B0604030504040204" pitchFamily="50" charset="-128"/>
              </a:rPr>
              <a:t>に出力を繰り返すことで対応した</a:t>
            </a:r>
            <a:endParaRPr kumimoji="1" lang="ja-JP" altLang="en-US" sz="1600" dirty="0"/>
          </a:p>
        </p:txBody>
      </p:sp>
      <p:sp>
        <p:nvSpPr>
          <p:cNvPr id="8" name="四角形: 角を丸くする 7">
            <a:extLst>
              <a:ext uri="{FF2B5EF4-FFF2-40B4-BE49-F238E27FC236}">
                <a16:creationId xmlns:a16="http://schemas.microsoft.com/office/drawing/2014/main" id="{26B214D2-27EA-491F-872A-4D94A9914A9D}"/>
              </a:ext>
            </a:extLst>
          </p:cNvPr>
          <p:cNvSpPr/>
          <p:nvPr/>
        </p:nvSpPr>
        <p:spPr>
          <a:xfrm>
            <a:off x="6239002" y="3751468"/>
            <a:ext cx="5666400" cy="233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b="1" dirty="0">
                <a:latin typeface="メイリオ" panose="020B0604030504040204" pitchFamily="50" charset="-128"/>
                <a:ea typeface="メイリオ" panose="020B0604030504040204" pitchFamily="50" charset="-128"/>
              </a:rPr>
              <a:t>3</a:t>
            </a:r>
            <a:r>
              <a:rPr lang="en-US" altLang="ja-JP" sz="2000" b="1"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生存時間分析</a:t>
            </a:r>
            <a:endParaRPr lang="en-US" altLang="ja-JP" sz="3200" b="1"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生存時間分析の理解、実装、改善が難しく、時間を費やした</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講師の方に助けていただき、何とか実装まで行うことができた</a:t>
            </a:r>
            <a:endParaRPr lang="en-US" altLang="ja-JP" sz="2000" dirty="0">
              <a:latin typeface="メイリオ" panose="020B0604030504040204" pitchFamily="50" charset="-128"/>
              <a:ea typeface="メイリオ" panose="020B0604030504040204" pitchFamily="50" charset="-128"/>
            </a:endParaRPr>
          </a:p>
          <a:p>
            <a:pPr algn="ctr"/>
            <a:endParaRPr kumimoji="1" lang="ja-JP" altLang="en-US" dirty="0"/>
          </a:p>
        </p:txBody>
      </p:sp>
      <p:sp>
        <p:nvSpPr>
          <p:cNvPr id="9" name="四角形: 角を丸くする 8">
            <a:extLst>
              <a:ext uri="{FF2B5EF4-FFF2-40B4-BE49-F238E27FC236}">
                <a16:creationId xmlns:a16="http://schemas.microsoft.com/office/drawing/2014/main" id="{03D09BF5-DDAB-4BE1-A183-B9D62EF41D4B}"/>
              </a:ext>
            </a:extLst>
          </p:cNvPr>
          <p:cNvSpPr/>
          <p:nvPr/>
        </p:nvSpPr>
        <p:spPr>
          <a:xfrm>
            <a:off x="696000" y="993781"/>
            <a:ext cx="10800000" cy="23336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a:latin typeface="メイリオ" panose="020B0604030504040204" pitchFamily="50" charset="-128"/>
                <a:ea typeface="メイリオ" panose="020B0604030504040204" pitchFamily="50" charset="-128"/>
              </a:rPr>
              <a:t>1:</a:t>
            </a:r>
            <a:r>
              <a:rPr lang="ja-JP" altLang="en-US" sz="2000" b="1" dirty="0">
                <a:latin typeface="メイリオ" panose="020B0604030504040204" pitchFamily="50" charset="-128"/>
                <a:ea typeface="メイリオ" panose="020B0604030504040204" pitchFamily="50" charset="-128"/>
              </a:rPr>
              <a:t>作業全体を通して</a:t>
            </a:r>
            <a:endParaRPr lang="en-US" altLang="ja-JP" sz="3600" b="1"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講義の初めに教わった予測モデリングの構築プロセスは</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試行錯誤ということを痛感した</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一度モデルを作った後もデータの処理に何度も戻りながら</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作業を進めた</a:t>
            </a:r>
            <a:endParaRPr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pPr algn="ctr"/>
            <a:endParaRPr kumimoji="1" lang="ja-JP" altLang="en-US" dirty="0"/>
          </a:p>
        </p:txBody>
      </p:sp>
      <p:pic>
        <p:nvPicPr>
          <p:cNvPr id="6" name="図 5">
            <a:extLst>
              <a:ext uri="{FF2B5EF4-FFF2-40B4-BE49-F238E27FC236}">
                <a16:creationId xmlns:a16="http://schemas.microsoft.com/office/drawing/2014/main" id="{78CE9EF6-ECE0-4A43-B807-9E50C93BBCBA}"/>
              </a:ext>
            </a:extLst>
          </p:cNvPr>
          <p:cNvPicPr>
            <a:picLocks noChangeAspect="1"/>
          </p:cNvPicPr>
          <p:nvPr/>
        </p:nvPicPr>
        <p:blipFill>
          <a:blip r:embed="rId2"/>
          <a:stretch>
            <a:fillRect/>
          </a:stretch>
        </p:blipFill>
        <p:spPr>
          <a:xfrm>
            <a:off x="7847066" y="1150942"/>
            <a:ext cx="3262893" cy="2019300"/>
          </a:xfrm>
          <a:prstGeom prst="rect">
            <a:avLst/>
          </a:prstGeom>
        </p:spPr>
      </p:pic>
    </p:spTree>
    <p:extLst>
      <p:ext uri="{BB962C8B-B14F-4D97-AF65-F5344CB8AC3E}">
        <p14:creationId xmlns:p14="http://schemas.microsoft.com/office/powerpoint/2010/main" val="804960666"/>
      </p:ext>
    </p:extLst>
  </p:cSld>
  <p:clrMapOvr>
    <a:masterClrMapping/>
  </p:clrMapOvr>
  <mc:AlternateContent xmlns:mc="http://schemas.openxmlformats.org/markup-compatibility/2006" xmlns:p14="http://schemas.microsoft.com/office/powerpoint/2010/main">
    <mc:Choice Requires="p14">
      <p:transition spd="slow" p14:dur="2000" advTm="24138"/>
    </mc:Choice>
    <mc:Fallback xmlns="">
      <p:transition spd="slow" advTm="2413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CA033-962D-44F0-AAB1-A726855D9553}"/>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現在の課題</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1A26AD9E-E4D3-49EB-90EA-7D97FC7CBBC0}"/>
              </a:ext>
            </a:extLst>
          </p:cNvPr>
          <p:cNvSpPr>
            <a:spLocks noGrp="1"/>
          </p:cNvSpPr>
          <p:nvPr>
            <p:ph type="sldNum" sz="quarter" idx="12"/>
          </p:nvPr>
        </p:nvSpPr>
        <p:spPr>
          <a:xfrm>
            <a:off x="4724400" y="6356350"/>
            <a:ext cx="2743200" cy="365125"/>
          </a:xfrm>
        </p:spPr>
        <p:txBody>
          <a:bodyPr/>
          <a:lstStyle/>
          <a:p>
            <a:fld id="{00000000-1234-1234-1234-123412341234}" type="slidenum">
              <a:rPr lang="en-US" altLang="ja" smtClean="0"/>
              <a:pPr/>
              <a:t>5</a:t>
            </a:fld>
            <a:endParaRPr lang="ja" altLang="en-US"/>
          </a:p>
        </p:txBody>
      </p:sp>
      <p:sp>
        <p:nvSpPr>
          <p:cNvPr id="6" name="矢印: 下 5">
            <a:extLst>
              <a:ext uri="{FF2B5EF4-FFF2-40B4-BE49-F238E27FC236}">
                <a16:creationId xmlns:a16="http://schemas.microsoft.com/office/drawing/2014/main" id="{20CA8732-E2A8-471B-8AA8-9625D3A14CF1}"/>
              </a:ext>
            </a:extLst>
          </p:cNvPr>
          <p:cNvSpPr/>
          <p:nvPr/>
        </p:nvSpPr>
        <p:spPr>
          <a:xfrm>
            <a:off x="5750715" y="2686413"/>
            <a:ext cx="1017143" cy="51370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852680F-E674-489E-A140-B5FD4EBB555C}"/>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D6C31076-CEFD-45BB-B2C4-49D253EE8D40}"/>
              </a:ext>
            </a:extLst>
          </p:cNvPr>
          <p:cNvSpPr/>
          <p:nvPr/>
        </p:nvSpPr>
        <p:spPr>
          <a:xfrm>
            <a:off x="1001486" y="976412"/>
            <a:ext cx="10515600" cy="16555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ja-JP" altLang="en-US" sz="2400" dirty="0">
                <a:solidFill>
                  <a:prstClr val="black"/>
                </a:solidFill>
                <a:latin typeface="メイリオ" panose="020B0604030504040204" pitchFamily="50" charset="-128"/>
                <a:ea typeface="メイリオ" panose="020B0604030504040204" pitchFamily="50" charset="-128"/>
              </a:rPr>
              <a:t>メンテナンスのタイミングは基本的にクライアントの判断に任せている</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すでにスケジュールが埋まっている所に急なメンテナンス依頼や急な故障のよる修理依頼が発生</a:t>
            </a:r>
            <a:endParaRPr kumimoji="1" lang="ja-JP" altLang="en-US" dirty="0"/>
          </a:p>
        </p:txBody>
      </p:sp>
      <p:sp>
        <p:nvSpPr>
          <p:cNvPr id="10" name="四角形: 角を丸くする 9">
            <a:extLst>
              <a:ext uri="{FF2B5EF4-FFF2-40B4-BE49-F238E27FC236}">
                <a16:creationId xmlns:a16="http://schemas.microsoft.com/office/drawing/2014/main" id="{C3606A4F-1999-448D-B836-6F70CFDBE368}"/>
              </a:ext>
            </a:extLst>
          </p:cNvPr>
          <p:cNvSpPr/>
          <p:nvPr/>
        </p:nvSpPr>
        <p:spPr>
          <a:xfrm>
            <a:off x="3613142" y="3232303"/>
            <a:ext cx="5292289" cy="5137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ja-JP" altLang="en-US" sz="2400" dirty="0">
                <a:solidFill>
                  <a:prstClr val="black"/>
                </a:solidFill>
                <a:latin typeface="メイリオ" panose="020B0604030504040204" pitchFamily="50" charset="-128"/>
                <a:ea typeface="メイリオ" panose="020B0604030504040204" pitchFamily="50" charset="-128"/>
              </a:rPr>
              <a:t>スケジュール通りに作業が進まない</a:t>
            </a:r>
            <a:endParaRPr kumimoji="1" lang="ja-JP" altLang="en-US" sz="1600" dirty="0"/>
          </a:p>
        </p:txBody>
      </p:sp>
      <p:sp>
        <p:nvSpPr>
          <p:cNvPr id="12" name="矢印: 下 11">
            <a:extLst>
              <a:ext uri="{FF2B5EF4-FFF2-40B4-BE49-F238E27FC236}">
                <a16:creationId xmlns:a16="http://schemas.microsoft.com/office/drawing/2014/main" id="{66DC748A-243F-4F0A-8359-DD6F1402DE97}"/>
              </a:ext>
            </a:extLst>
          </p:cNvPr>
          <p:cNvSpPr/>
          <p:nvPr/>
        </p:nvSpPr>
        <p:spPr>
          <a:xfrm>
            <a:off x="5750715" y="3793750"/>
            <a:ext cx="1017143" cy="51370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58DD975-6F83-43C3-AC54-BD61D788B7C4}"/>
              </a:ext>
            </a:extLst>
          </p:cNvPr>
          <p:cNvSpPr/>
          <p:nvPr/>
        </p:nvSpPr>
        <p:spPr>
          <a:xfrm>
            <a:off x="2808515" y="4387857"/>
            <a:ext cx="6901543" cy="2247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r>
              <a:rPr lang="ja-JP" altLang="en-US" sz="2400" dirty="0">
                <a:solidFill>
                  <a:prstClr val="black"/>
                </a:solidFill>
                <a:latin typeface="メイリオ" panose="020B0604030504040204" pitchFamily="50" charset="-128"/>
                <a:ea typeface="メイリオ" panose="020B0604030504040204" pitchFamily="50" charset="-128"/>
              </a:rPr>
              <a:t>無理に依頼をこなす</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→残業が多くなり、作業員の負担増、残業代増</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最悪場合、依頼を断る</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→売り上げ低下、信用の低下</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　クライアントの業務に支障が出る</a:t>
            </a:r>
            <a:endParaRPr lang="ja-JP" altLang="en-US" sz="2000" dirty="0">
              <a:solidFill>
                <a:prstClr val="black"/>
              </a:solidFill>
            </a:endParaRPr>
          </a:p>
        </p:txBody>
      </p:sp>
    </p:spTree>
    <p:extLst>
      <p:ext uri="{BB962C8B-B14F-4D97-AF65-F5344CB8AC3E}">
        <p14:creationId xmlns:p14="http://schemas.microsoft.com/office/powerpoint/2010/main" val="1719248564"/>
      </p:ext>
    </p:extLst>
  </p:cSld>
  <p:clrMapOvr>
    <a:masterClrMapping/>
  </p:clrMapOvr>
  <mc:AlternateContent xmlns:mc="http://schemas.openxmlformats.org/markup-compatibility/2006" xmlns:p14="http://schemas.microsoft.com/office/powerpoint/2010/main">
    <mc:Choice Requires="p14">
      <p:transition spd="slow" p14:dur="2000" advTm="44676"/>
    </mc:Choice>
    <mc:Fallback xmlns="">
      <p:transition spd="slow" advTm="4467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09C50-AC61-42E5-9461-14E2106DAB0F}"/>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感想、今後の課題</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今後挑戦したいこと</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73E2336D-B078-4299-B215-A5F9399D084C}"/>
              </a:ext>
            </a:extLst>
          </p:cNvPr>
          <p:cNvSpPr>
            <a:spLocks noGrp="1"/>
          </p:cNvSpPr>
          <p:nvPr>
            <p:ph type="sldNum" sz="quarter" idx="12"/>
          </p:nvPr>
        </p:nvSpPr>
        <p:spPr/>
        <p:txBody>
          <a:bodyPr/>
          <a:lstStyle/>
          <a:p>
            <a:fld id="{00000000-1234-1234-1234-123412341234}" type="slidenum">
              <a:rPr lang="en-US" altLang="ja" smtClean="0"/>
              <a:pPr/>
              <a:t>50</a:t>
            </a:fld>
            <a:endParaRPr lang="ja" altLang="en-US"/>
          </a:p>
        </p:txBody>
      </p:sp>
      <p:cxnSp>
        <p:nvCxnSpPr>
          <p:cNvPr id="5" name="直線コネクタ 4">
            <a:extLst>
              <a:ext uri="{FF2B5EF4-FFF2-40B4-BE49-F238E27FC236}">
                <a16:creationId xmlns:a16="http://schemas.microsoft.com/office/drawing/2014/main" id="{4D4AF87A-7967-4E4A-A24D-F632BCB9D239}"/>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36B93C8-3C45-43C7-A36A-2EE0515D4102}"/>
              </a:ext>
            </a:extLst>
          </p:cNvPr>
          <p:cNvSpPr/>
          <p:nvPr/>
        </p:nvSpPr>
        <p:spPr>
          <a:xfrm>
            <a:off x="696000" y="1286054"/>
            <a:ext cx="10800000" cy="2332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ltLang="ja-JP" sz="2800" b="1" dirty="0">
              <a:latin typeface="メイリオ" panose="020B0604030504040204" pitchFamily="50" charset="-128"/>
              <a:ea typeface="メイリオ" panose="020B0604030504040204" pitchFamily="50" charset="-128"/>
            </a:endParaRPr>
          </a:p>
          <a:p>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ビジネス現場への実装</a:t>
            </a:r>
            <a:endParaRPr lang="en-US" altLang="ja-JP" sz="2800" b="1"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今回の課題では具体的なビジネスの現場への実装は仮定で終わっている</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今後データサイエンティストとして、最終的なビジネス課題の解決まで行っていく</a:t>
            </a:r>
          </a:p>
          <a:p>
            <a:pPr algn="ctr"/>
            <a:endParaRPr kumimoji="1" lang="ja-JP" altLang="en-US" dirty="0"/>
          </a:p>
        </p:txBody>
      </p:sp>
      <p:sp>
        <p:nvSpPr>
          <p:cNvPr id="8" name="四角形: 角を丸くする 7">
            <a:extLst>
              <a:ext uri="{FF2B5EF4-FFF2-40B4-BE49-F238E27FC236}">
                <a16:creationId xmlns:a16="http://schemas.microsoft.com/office/drawing/2014/main" id="{6D931C8C-B646-4E19-93D0-64AEFE5C9E1E}"/>
              </a:ext>
            </a:extLst>
          </p:cNvPr>
          <p:cNvSpPr/>
          <p:nvPr/>
        </p:nvSpPr>
        <p:spPr>
          <a:xfrm>
            <a:off x="6167765" y="3980980"/>
            <a:ext cx="5666400" cy="2333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nSpc>
                <a:spcPct val="90000"/>
              </a:lnSpc>
              <a:spcBef>
                <a:spcPts val="1000"/>
              </a:spcBef>
            </a:pPr>
            <a:r>
              <a:rPr lang="en-US" altLang="ja-JP" sz="2400" b="1" dirty="0">
                <a:solidFill>
                  <a:prstClr val="black"/>
                </a:solidFill>
                <a:latin typeface="メイリオ" panose="020B0604030504040204" pitchFamily="50" charset="-128"/>
                <a:ea typeface="メイリオ" panose="020B0604030504040204" pitchFamily="50" charset="-128"/>
              </a:rPr>
              <a:t>3:</a:t>
            </a:r>
            <a:r>
              <a:rPr lang="ja-JP" altLang="en-US" sz="2400" b="1" dirty="0">
                <a:solidFill>
                  <a:prstClr val="black"/>
                </a:solidFill>
                <a:latin typeface="メイリオ" panose="020B0604030504040204" pitchFamily="50" charset="-128"/>
                <a:ea typeface="メイリオ" panose="020B0604030504040204" pitchFamily="50" charset="-128"/>
              </a:rPr>
              <a:t>ディープラーニングを実装する</a:t>
            </a:r>
            <a:endParaRPr lang="en-US" altLang="ja-JP" sz="24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2400" dirty="0">
                <a:solidFill>
                  <a:prstClr val="black"/>
                </a:solidFill>
                <a:latin typeface="メイリオ" panose="020B0604030504040204" pitchFamily="50" charset="-128"/>
                <a:ea typeface="メイリオ" panose="020B0604030504040204" pitchFamily="50" charset="-128"/>
              </a:rPr>
              <a:t>より予測精度を上げるために、ディープラーニングにも挑戦する</a:t>
            </a:r>
            <a:endParaRPr lang="en-US" altLang="ja-JP" sz="24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2400" dirty="0">
                <a:solidFill>
                  <a:prstClr val="black"/>
                </a:solidFill>
                <a:latin typeface="メイリオ" panose="020B0604030504040204" pitchFamily="50" charset="-128"/>
                <a:ea typeface="メイリオ" panose="020B0604030504040204" pitchFamily="50" charset="-128"/>
              </a:rPr>
              <a:t>時系列分析で使用される</a:t>
            </a:r>
            <a:r>
              <a:rPr lang="en-US" altLang="ja-JP" sz="2400" dirty="0">
                <a:solidFill>
                  <a:prstClr val="black"/>
                </a:solidFill>
                <a:latin typeface="メイリオ" panose="020B0604030504040204" pitchFamily="50" charset="-128"/>
                <a:ea typeface="メイリオ" panose="020B0604030504040204" pitchFamily="50" charset="-128"/>
              </a:rPr>
              <a:t>LSTM</a:t>
            </a:r>
            <a:r>
              <a:rPr lang="ja-JP" altLang="en-US" sz="2400" dirty="0">
                <a:solidFill>
                  <a:prstClr val="black"/>
                </a:solidFill>
                <a:latin typeface="メイリオ" panose="020B0604030504040204" pitchFamily="50" charset="-128"/>
                <a:ea typeface="メイリオ" panose="020B0604030504040204" pitchFamily="50" charset="-128"/>
              </a:rPr>
              <a:t>などを勉強し、実装していきたい</a:t>
            </a:r>
            <a:endParaRPr lang="en-US" altLang="ja-JP" sz="2400" dirty="0">
              <a:solidFill>
                <a:prstClr val="black"/>
              </a:solidFill>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21F1F7D4-277E-4FB3-9997-28495EE15661}"/>
              </a:ext>
            </a:extLst>
          </p:cNvPr>
          <p:cNvSpPr/>
          <p:nvPr/>
        </p:nvSpPr>
        <p:spPr>
          <a:xfrm>
            <a:off x="429600" y="3980981"/>
            <a:ext cx="5666400" cy="2333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nSpc>
                <a:spcPct val="90000"/>
              </a:lnSpc>
              <a:spcBef>
                <a:spcPts val="1000"/>
              </a:spcBef>
            </a:pPr>
            <a:r>
              <a:rPr lang="en-US" altLang="ja-JP" sz="2400" b="1" dirty="0">
                <a:solidFill>
                  <a:prstClr val="black"/>
                </a:solidFill>
                <a:latin typeface="メイリオ" panose="020B0604030504040204" pitchFamily="50" charset="-128"/>
                <a:ea typeface="メイリオ" panose="020B0604030504040204" pitchFamily="50" charset="-128"/>
              </a:rPr>
              <a:t>2:</a:t>
            </a:r>
            <a:r>
              <a:rPr lang="ja-JP" altLang="en-US" sz="2400" b="1" dirty="0">
                <a:solidFill>
                  <a:prstClr val="black"/>
                </a:solidFill>
                <a:latin typeface="メイリオ" panose="020B0604030504040204" pitchFamily="50" charset="-128"/>
                <a:ea typeface="メイリオ" panose="020B0604030504040204" pitchFamily="50" charset="-128"/>
              </a:rPr>
              <a:t>生存時間分析をより詳しく理解する</a:t>
            </a:r>
            <a:endParaRPr lang="en-US" altLang="ja-JP" sz="2400" b="1"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r>
              <a:rPr lang="ja-JP" altLang="en-US" sz="2400" dirty="0">
                <a:solidFill>
                  <a:prstClr val="black"/>
                </a:solidFill>
                <a:latin typeface="メイリオ" panose="020B0604030504040204" pitchFamily="50" charset="-128"/>
                <a:ea typeface="メイリオ" panose="020B0604030504040204" pitchFamily="50" charset="-128"/>
              </a:rPr>
              <a:t>今回、実装まで行うことができたが、細かい理論や他の様々なモデルについてもっと深く勉強していきたい</a:t>
            </a:r>
            <a:endParaRPr lang="en-US" altLang="ja-JP" sz="2400" dirty="0">
              <a:solidFill>
                <a:prstClr val="black"/>
              </a:solidFill>
              <a:latin typeface="メイリオ" panose="020B0604030504040204" pitchFamily="50" charset="-128"/>
              <a:ea typeface="メイリオ" panose="020B0604030504040204" pitchFamily="50" charset="-128"/>
            </a:endParaRPr>
          </a:p>
          <a:p>
            <a:pPr lvl="0">
              <a:lnSpc>
                <a:spcPct val="90000"/>
              </a:lnSpc>
              <a:spcBef>
                <a:spcPts val="1000"/>
              </a:spcBef>
            </a:pPr>
            <a:endParaRPr lang="en-US" altLang="ja-JP" sz="2400" dirty="0">
              <a:solidFill>
                <a:prstClr val="black"/>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4868088"/>
      </p:ext>
    </p:extLst>
  </p:cSld>
  <p:clrMapOvr>
    <a:masterClrMapping/>
  </p:clrMapOvr>
  <mc:AlternateContent xmlns:mc="http://schemas.openxmlformats.org/markup-compatibility/2006" xmlns:p14="http://schemas.microsoft.com/office/powerpoint/2010/main">
    <mc:Choice Requires="p14">
      <p:transition spd="slow" p14:dur="2000" advTm="12326"/>
    </mc:Choice>
    <mc:Fallback xmlns="">
      <p:transition spd="slow" advTm="123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課題なし</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6</a:t>
            </a:fld>
            <a:endParaRPr lang="ja" altLang="en-US"/>
          </a:p>
        </p:txBody>
      </p:sp>
      <p:sp>
        <p:nvSpPr>
          <p:cNvPr id="3" name="テキスト ボックス 2">
            <a:extLst>
              <a:ext uri="{FF2B5EF4-FFF2-40B4-BE49-F238E27FC236}">
                <a16:creationId xmlns:a16="http://schemas.microsoft.com/office/drawing/2014/main" id="{09D4BB5A-7660-450F-AC45-BB7AA1503BA8}"/>
              </a:ext>
            </a:extLst>
          </p:cNvPr>
          <p:cNvSpPr txBox="1"/>
          <p:nvPr/>
        </p:nvSpPr>
        <p:spPr>
          <a:xfrm>
            <a:off x="587024" y="1041922"/>
            <a:ext cx="10766776" cy="1384995"/>
          </a:xfrm>
          <a:prstGeom prst="rect">
            <a:avLst/>
          </a:prstGeom>
          <a:noFill/>
          <a:ln>
            <a:solidFill>
              <a:schemeClr val="tx1"/>
            </a:solidFill>
          </a:ln>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現在の業務でも、およそ</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カ月先までスケジュールが埋まっている</a:t>
            </a:r>
            <a:endParaRPr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急なメンテナンスや、故障による修理案件が発生しなければ、問題なく業務を行えている　　　　　</a:t>
            </a:r>
            <a:r>
              <a:rPr kumimoji="1" lang="ja-JP" altLang="en-US" sz="2800" dirty="0"/>
              <a:t>　　　　　　　　　</a:t>
            </a:r>
          </a:p>
        </p:txBody>
      </p:sp>
      <p:cxnSp>
        <p:nvCxnSpPr>
          <p:cNvPr id="10" name="直線コネクタ 9">
            <a:extLst>
              <a:ext uri="{FF2B5EF4-FFF2-40B4-BE49-F238E27FC236}">
                <a16:creationId xmlns:a16="http://schemas.microsoft.com/office/drawing/2014/main" id="{DFC67520-D3B8-4DB7-A6E3-2A5E64A4C69D}"/>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7CD1617C-C241-4617-BE36-A42BBF357D6E}"/>
              </a:ext>
            </a:extLst>
          </p:cNvPr>
          <p:cNvSpPr/>
          <p:nvPr/>
        </p:nvSpPr>
        <p:spPr>
          <a:xfrm>
            <a:off x="4712029" y="2560601"/>
            <a:ext cx="2198914" cy="6034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ja-JP" altLang="en-US" sz="2800" dirty="0">
                <a:solidFill>
                  <a:prstClr val="black"/>
                </a:solidFill>
                <a:latin typeface="メイリオ" panose="020B0604030504040204" pitchFamily="50" charset="-128"/>
                <a:ea typeface="メイリオ" panose="020B0604030504040204" pitchFamily="50" charset="-128"/>
              </a:rPr>
              <a:t>残業</a:t>
            </a:r>
            <a:r>
              <a:rPr lang="en-US" altLang="ja-JP" sz="2800" dirty="0">
                <a:solidFill>
                  <a:prstClr val="black"/>
                </a:solidFill>
                <a:latin typeface="メイリオ" panose="020B0604030504040204" pitchFamily="50" charset="-128"/>
                <a:ea typeface="メイリオ" panose="020B0604030504040204" pitchFamily="50" charset="-128"/>
              </a:rPr>
              <a:t>10</a:t>
            </a:r>
            <a:r>
              <a:rPr lang="ja-JP" altLang="en-US" sz="2800" dirty="0">
                <a:solidFill>
                  <a:prstClr val="black"/>
                </a:solidFill>
                <a:latin typeface="メイリオ" panose="020B0604030504040204" pitchFamily="50" charset="-128"/>
                <a:ea typeface="メイリオ" panose="020B0604030504040204" pitchFamily="50" charset="-128"/>
              </a:rPr>
              <a:t>時間</a:t>
            </a:r>
          </a:p>
        </p:txBody>
      </p:sp>
      <p:sp>
        <p:nvSpPr>
          <p:cNvPr id="8" name="四角形: 角を丸くする 7">
            <a:extLst>
              <a:ext uri="{FF2B5EF4-FFF2-40B4-BE49-F238E27FC236}">
                <a16:creationId xmlns:a16="http://schemas.microsoft.com/office/drawing/2014/main" id="{A9CD28D0-1B6B-4766-ACBF-482505DF1D6E}"/>
              </a:ext>
            </a:extLst>
          </p:cNvPr>
          <p:cNvSpPr/>
          <p:nvPr/>
        </p:nvSpPr>
        <p:spPr>
          <a:xfrm>
            <a:off x="2318657" y="5570966"/>
            <a:ext cx="8523514" cy="9679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ja-JP" altLang="en-US" sz="3600" b="1" dirty="0">
                <a:solidFill>
                  <a:srgbClr val="FF0000"/>
                </a:solidFill>
                <a:latin typeface="メイリオ" panose="020B0604030504040204" pitchFamily="50" charset="-128"/>
                <a:ea typeface="メイリオ" panose="020B0604030504040204" pitchFamily="50" charset="-128"/>
              </a:rPr>
              <a:t>しかし、常にこのような状況ではない</a:t>
            </a:r>
            <a:endParaRPr kumimoji="1" lang="ja-JP" altLang="en-US" dirty="0"/>
          </a:p>
        </p:txBody>
      </p:sp>
      <p:pic>
        <p:nvPicPr>
          <p:cNvPr id="13" name="図 12">
            <a:extLst>
              <a:ext uri="{FF2B5EF4-FFF2-40B4-BE49-F238E27FC236}">
                <a16:creationId xmlns:a16="http://schemas.microsoft.com/office/drawing/2014/main" id="{5062DE44-306C-4465-AD15-2B0139F8B0CD}"/>
              </a:ext>
            </a:extLst>
          </p:cNvPr>
          <p:cNvPicPr>
            <a:picLocks noChangeAspect="1"/>
          </p:cNvPicPr>
          <p:nvPr/>
        </p:nvPicPr>
        <p:blipFill>
          <a:blip r:embed="rId2"/>
          <a:stretch>
            <a:fillRect/>
          </a:stretch>
        </p:blipFill>
        <p:spPr>
          <a:xfrm>
            <a:off x="587024" y="3375025"/>
            <a:ext cx="11142000" cy="1780760"/>
          </a:xfrm>
          <a:prstGeom prst="rect">
            <a:avLst/>
          </a:prstGeom>
        </p:spPr>
      </p:pic>
    </p:spTree>
    <p:extLst>
      <p:ext uri="{BB962C8B-B14F-4D97-AF65-F5344CB8AC3E}">
        <p14:creationId xmlns:p14="http://schemas.microsoft.com/office/powerpoint/2010/main" val="1465961467"/>
      </p:ext>
    </p:extLst>
  </p:cSld>
  <p:clrMapOvr>
    <a:masterClrMapping/>
  </p:clrMapOvr>
  <mc:AlternateContent xmlns:mc="http://schemas.openxmlformats.org/markup-compatibility/2006" xmlns:p14="http://schemas.microsoft.com/office/powerpoint/2010/main">
    <mc:Choice Requires="p14">
      <p:transition spd="slow" p14:dur="2000" advTm="21279"/>
    </mc:Choice>
    <mc:Fallback xmlns="">
      <p:transition spd="slow" advTm="212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課題発生時</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7</a:t>
            </a:fld>
            <a:endParaRPr lang="ja" altLang="en-US"/>
          </a:p>
        </p:txBody>
      </p:sp>
      <p:sp>
        <p:nvSpPr>
          <p:cNvPr id="3" name="テキスト ボックス 2">
            <a:extLst>
              <a:ext uri="{FF2B5EF4-FFF2-40B4-BE49-F238E27FC236}">
                <a16:creationId xmlns:a16="http://schemas.microsoft.com/office/drawing/2014/main" id="{09D4BB5A-7660-450F-AC45-BB7AA1503BA8}"/>
              </a:ext>
            </a:extLst>
          </p:cNvPr>
          <p:cNvSpPr txBox="1"/>
          <p:nvPr/>
        </p:nvSpPr>
        <p:spPr>
          <a:xfrm>
            <a:off x="485775" y="1124550"/>
            <a:ext cx="10868025" cy="954107"/>
          </a:xfrm>
          <a:prstGeom prst="rect">
            <a:avLst/>
          </a:prstGeom>
          <a:noFill/>
          <a:ln>
            <a:solidFill>
              <a:schemeClr val="tx1"/>
            </a:solidFill>
          </a:ln>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多忙時には、おおよそ</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カ月先までスケジュールが埋まっている</a:t>
            </a:r>
            <a:endParaRPr kumimoji="1"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加えて、急なメンテナンスや故障のよる修理案件が発生してしまう</a:t>
            </a:r>
          </a:p>
        </p:txBody>
      </p:sp>
      <p:cxnSp>
        <p:nvCxnSpPr>
          <p:cNvPr id="23" name="直線コネクタ 22">
            <a:extLst>
              <a:ext uri="{FF2B5EF4-FFF2-40B4-BE49-F238E27FC236}">
                <a16:creationId xmlns:a16="http://schemas.microsoft.com/office/drawing/2014/main" id="{54C9B0E1-BBCB-4CDA-8A2D-70B49B946A0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27" name="図表 26">
            <a:extLst>
              <a:ext uri="{FF2B5EF4-FFF2-40B4-BE49-F238E27FC236}">
                <a16:creationId xmlns:a16="http://schemas.microsoft.com/office/drawing/2014/main" id="{DDFD0452-C20E-4EF9-B188-6023A3B90B46}"/>
              </a:ext>
            </a:extLst>
          </p:cNvPr>
          <p:cNvGraphicFramePr/>
          <p:nvPr>
            <p:extLst>
              <p:ext uri="{D42A27DB-BD31-4B8C-83A1-F6EECF244321}">
                <p14:modId xmlns:p14="http://schemas.microsoft.com/office/powerpoint/2010/main" val="3185341468"/>
              </p:ext>
            </p:extLst>
          </p:nvPr>
        </p:nvGraphicFramePr>
        <p:xfrm>
          <a:off x="1854200" y="3429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5" name="直線矢印コネクタ 34">
            <a:extLst>
              <a:ext uri="{FF2B5EF4-FFF2-40B4-BE49-F238E27FC236}">
                <a16:creationId xmlns:a16="http://schemas.microsoft.com/office/drawing/2014/main" id="{78F0AF5D-E473-44FF-A0A4-FDF43B981BC2}"/>
              </a:ext>
            </a:extLst>
          </p:cNvPr>
          <p:cNvCxnSpPr>
            <a:cxnSpLocks/>
          </p:cNvCxnSpPr>
          <p:nvPr/>
        </p:nvCxnSpPr>
        <p:spPr>
          <a:xfrm flipV="1">
            <a:off x="3790951" y="4333461"/>
            <a:ext cx="2619788" cy="1221091"/>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10" name="図 9">
            <a:extLst>
              <a:ext uri="{FF2B5EF4-FFF2-40B4-BE49-F238E27FC236}">
                <a16:creationId xmlns:a16="http://schemas.microsoft.com/office/drawing/2014/main" id="{A5F9A806-951A-4F05-9C01-64753D1808C5}"/>
              </a:ext>
            </a:extLst>
          </p:cNvPr>
          <p:cNvPicPr>
            <a:picLocks noChangeAspect="1"/>
          </p:cNvPicPr>
          <p:nvPr/>
        </p:nvPicPr>
        <p:blipFill>
          <a:blip r:embed="rId7"/>
          <a:stretch>
            <a:fillRect/>
          </a:stretch>
        </p:blipFill>
        <p:spPr>
          <a:xfrm>
            <a:off x="347200" y="3111915"/>
            <a:ext cx="11142000" cy="1780760"/>
          </a:xfrm>
          <a:prstGeom prst="rect">
            <a:avLst/>
          </a:prstGeom>
        </p:spPr>
      </p:pic>
      <p:sp>
        <p:nvSpPr>
          <p:cNvPr id="13" name="四角形: 角を丸くする 12">
            <a:extLst>
              <a:ext uri="{FF2B5EF4-FFF2-40B4-BE49-F238E27FC236}">
                <a16:creationId xmlns:a16="http://schemas.microsoft.com/office/drawing/2014/main" id="{257E4A41-BDE4-4778-85AF-23AE73643845}"/>
              </a:ext>
            </a:extLst>
          </p:cNvPr>
          <p:cNvSpPr/>
          <p:nvPr/>
        </p:nvSpPr>
        <p:spPr>
          <a:xfrm>
            <a:off x="3816514" y="2301484"/>
            <a:ext cx="4203372" cy="603406"/>
          </a:xfrm>
          <a:prstGeom prst="roundRect">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dirty="0">
                <a:latin typeface="メイリオ" panose="020B0604030504040204" pitchFamily="50" charset="-128"/>
                <a:ea typeface="メイリオ" panose="020B0604030504040204" pitchFamily="50" charset="-128"/>
              </a:rPr>
              <a:t>依頼を断る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残業</a:t>
            </a:r>
            <a:r>
              <a:rPr lang="en-US" altLang="ja-JP" sz="2800" dirty="0">
                <a:latin typeface="メイリオ" panose="020B0604030504040204" pitchFamily="50" charset="-128"/>
                <a:ea typeface="メイリオ" panose="020B0604030504040204" pitchFamily="50" charset="-128"/>
              </a:rPr>
              <a:t>60</a:t>
            </a:r>
            <a:r>
              <a:rPr lang="ja-JP" altLang="en-US" sz="2800" dirty="0">
                <a:latin typeface="メイリオ" panose="020B0604030504040204" pitchFamily="50" charset="-128"/>
                <a:ea typeface="メイリオ" panose="020B0604030504040204" pitchFamily="50" charset="-128"/>
              </a:rPr>
              <a:t>時間</a:t>
            </a:r>
          </a:p>
        </p:txBody>
      </p:sp>
    </p:spTree>
    <p:extLst>
      <p:ext uri="{BB962C8B-B14F-4D97-AF65-F5344CB8AC3E}">
        <p14:creationId xmlns:p14="http://schemas.microsoft.com/office/powerpoint/2010/main" val="3150359592"/>
      </p:ext>
    </p:extLst>
  </p:cSld>
  <p:clrMapOvr>
    <a:masterClrMapping/>
  </p:clrMapOvr>
  <mc:AlternateContent xmlns:mc="http://schemas.openxmlformats.org/markup-compatibility/2006" xmlns:p14="http://schemas.microsoft.com/office/powerpoint/2010/main">
    <mc:Choice Requires="p14">
      <p:transition spd="slow" p14:dur="2000" advTm="24721"/>
    </mc:Choice>
    <mc:Fallback xmlns="">
      <p:transition spd="slow" advTm="247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課題発生時</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8</a:t>
            </a:fld>
            <a:endParaRPr lang="ja" altLang="en-US"/>
          </a:p>
        </p:txBody>
      </p:sp>
      <p:sp>
        <p:nvSpPr>
          <p:cNvPr id="3" name="テキスト ボックス 2">
            <a:extLst>
              <a:ext uri="{FF2B5EF4-FFF2-40B4-BE49-F238E27FC236}">
                <a16:creationId xmlns:a16="http://schemas.microsoft.com/office/drawing/2014/main" id="{09D4BB5A-7660-450F-AC45-BB7AA1503BA8}"/>
              </a:ext>
            </a:extLst>
          </p:cNvPr>
          <p:cNvSpPr txBox="1"/>
          <p:nvPr/>
        </p:nvSpPr>
        <p:spPr>
          <a:xfrm>
            <a:off x="485775" y="1124550"/>
            <a:ext cx="10868025" cy="954107"/>
          </a:xfrm>
          <a:prstGeom prst="rect">
            <a:avLst/>
          </a:prstGeom>
          <a:noFill/>
          <a:ln>
            <a:solidFill>
              <a:schemeClr val="tx1"/>
            </a:solidFill>
          </a:ln>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多忙時には、おおよそ</a:t>
            </a:r>
            <a:r>
              <a:rPr kumimoji="1" lang="en-US" altLang="ja-JP" sz="2800" dirty="0">
                <a:latin typeface="メイリオ" panose="020B0604030504040204" pitchFamily="50" charset="-128"/>
                <a:ea typeface="メイリオ" panose="020B0604030504040204" pitchFamily="50" charset="-128"/>
              </a:rPr>
              <a:t>1</a:t>
            </a:r>
            <a:r>
              <a:rPr kumimoji="1" lang="ja-JP" altLang="en-US" sz="2800" dirty="0">
                <a:latin typeface="メイリオ" panose="020B0604030504040204" pitchFamily="50" charset="-128"/>
                <a:ea typeface="メイリオ" panose="020B0604030504040204" pitchFamily="50" charset="-128"/>
              </a:rPr>
              <a:t>カ月先までスケジュールが埋まっている</a:t>
            </a:r>
            <a:endParaRPr kumimoji="1" lang="en-US" altLang="ja-JP" sz="2800" dirty="0">
              <a:latin typeface="メイリオ" panose="020B0604030504040204" pitchFamily="50" charset="-128"/>
              <a:ea typeface="メイリオ" panose="020B0604030504040204" pitchFamily="50" charset="-128"/>
            </a:endParaRPr>
          </a:p>
          <a:p>
            <a:r>
              <a:rPr kumimoji="1" lang="ja-JP" altLang="en-US" sz="2800" dirty="0">
                <a:latin typeface="メイリオ" panose="020B0604030504040204" pitchFamily="50" charset="-128"/>
                <a:ea typeface="メイリオ" panose="020B0604030504040204" pitchFamily="50" charset="-128"/>
              </a:rPr>
              <a:t>加えて、急なメンテナンスや故障のよる修理案件が発生してしまう</a:t>
            </a:r>
          </a:p>
        </p:txBody>
      </p:sp>
      <p:cxnSp>
        <p:nvCxnSpPr>
          <p:cNvPr id="23" name="直線コネクタ 22">
            <a:extLst>
              <a:ext uri="{FF2B5EF4-FFF2-40B4-BE49-F238E27FC236}">
                <a16:creationId xmlns:a16="http://schemas.microsoft.com/office/drawing/2014/main" id="{54C9B0E1-BBCB-4CDA-8A2D-70B49B946A0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27" name="図表 26">
            <a:extLst>
              <a:ext uri="{FF2B5EF4-FFF2-40B4-BE49-F238E27FC236}">
                <a16:creationId xmlns:a16="http://schemas.microsoft.com/office/drawing/2014/main" id="{DDFD0452-C20E-4EF9-B188-6023A3B90B46}"/>
              </a:ext>
            </a:extLst>
          </p:cNvPr>
          <p:cNvGraphicFramePr/>
          <p:nvPr/>
        </p:nvGraphicFramePr>
        <p:xfrm>
          <a:off x="1854200" y="3429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5" name="直線矢印コネクタ 34">
            <a:extLst>
              <a:ext uri="{FF2B5EF4-FFF2-40B4-BE49-F238E27FC236}">
                <a16:creationId xmlns:a16="http://schemas.microsoft.com/office/drawing/2014/main" id="{78F0AF5D-E473-44FF-A0A4-FDF43B981BC2}"/>
              </a:ext>
            </a:extLst>
          </p:cNvPr>
          <p:cNvCxnSpPr>
            <a:cxnSpLocks/>
          </p:cNvCxnSpPr>
          <p:nvPr/>
        </p:nvCxnSpPr>
        <p:spPr>
          <a:xfrm flipV="1">
            <a:off x="3790951" y="4333461"/>
            <a:ext cx="2619788" cy="1221091"/>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10" name="図 9">
            <a:extLst>
              <a:ext uri="{FF2B5EF4-FFF2-40B4-BE49-F238E27FC236}">
                <a16:creationId xmlns:a16="http://schemas.microsoft.com/office/drawing/2014/main" id="{A5F9A806-951A-4F05-9C01-64753D1808C5}"/>
              </a:ext>
            </a:extLst>
          </p:cNvPr>
          <p:cNvPicPr>
            <a:picLocks noChangeAspect="1"/>
          </p:cNvPicPr>
          <p:nvPr/>
        </p:nvPicPr>
        <p:blipFill>
          <a:blip r:embed="rId7"/>
          <a:stretch>
            <a:fillRect/>
          </a:stretch>
        </p:blipFill>
        <p:spPr>
          <a:xfrm>
            <a:off x="347200" y="3111915"/>
            <a:ext cx="11142000" cy="1780760"/>
          </a:xfrm>
          <a:prstGeom prst="rect">
            <a:avLst/>
          </a:prstGeom>
        </p:spPr>
      </p:pic>
      <p:sp>
        <p:nvSpPr>
          <p:cNvPr id="13" name="四角形: 角を丸くする 12">
            <a:extLst>
              <a:ext uri="{FF2B5EF4-FFF2-40B4-BE49-F238E27FC236}">
                <a16:creationId xmlns:a16="http://schemas.microsoft.com/office/drawing/2014/main" id="{257E4A41-BDE4-4778-85AF-23AE73643845}"/>
              </a:ext>
            </a:extLst>
          </p:cNvPr>
          <p:cNvSpPr/>
          <p:nvPr/>
        </p:nvSpPr>
        <p:spPr>
          <a:xfrm>
            <a:off x="3816514" y="2301484"/>
            <a:ext cx="4203372" cy="603406"/>
          </a:xfrm>
          <a:prstGeom prst="roundRect">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dirty="0">
                <a:latin typeface="メイリオ" panose="020B0604030504040204" pitchFamily="50" charset="-128"/>
                <a:ea typeface="メイリオ" panose="020B0604030504040204" pitchFamily="50" charset="-128"/>
              </a:rPr>
              <a:t>依頼を断る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残業</a:t>
            </a:r>
            <a:r>
              <a:rPr lang="en-US" altLang="ja-JP" sz="2800" dirty="0">
                <a:latin typeface="メイリオ" panose="020B0604030504040204" pitchFamily="50" charset="-128"/>
                <a:ea typeface="メイリオ" panose="020B0604030504040204" pitchFamily="50" charset="-128"/>
              </a:rPr>
              <a:t>60</a:t>
            </a:r>
            <a:r>
              <a:rPr lang="ja-JP" altLang="en-US" sz="2800" dirty="0">
                <a:latin typeface="メイリオ" panose="020B0604030504040204" pitchFamily="50" charset="-128"/>
                <a:ea typeface="メイリオ" panose="020B0604030504040204" pitchFamily="50" charset="-128"/>
              </a:rPr>
              <a:t>時間</a:t>
            </a:r>
          </a:p>
        </p:txBody>
      </p:sp>
      <p:sp>
        <p:nvSpPr>
          <p:cNvPr id="11" name="テキスト ボックス 10">
            <a:extLst>
              <a:ext uri="{FF2B5EF4-FFF2-40B4-BE49-F238E27FC236}">
                <a16:creationId xmlns:a16="http://schemas.microsoft.com/office/drawing/2014/main" id="{76F44C51-71D8-4A53-99DD-E4725D302474}"/>
              </a:ext>
            </a:extLst>
          </p:cNvPr>
          <p:cNvSpPr txBox="1"/>
          <p:nvPr/>
        </p:nvSpPr>
        <p:spPr>
          <a:xfrm>
            <a:off x="948974" y="5038736"/>
            <a:ext cx="2647950"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b="1" dirty="0">
                <a:solidFill>
                  <a:srgbClr val="FF0000"/>
                </a:solidFill>
                <a:latin typeface="メイリオ" panose="020B0604030504040204" pitchFamily="50" charset="-128"/>
                <a:ea typeface="メイリオ" panose="020B0604030504040204" pitchFamily="50" charset="-128"/>
              </a:rPr>
              <a:t>ここを無くしたい</a:t>
            </a:r>
          </a:p>
        </p:txBody>
      </p:sp>
      <p:sp>
        <p:nvSpPr>
          <p:cNvPr id="12" name="正方形/長方形 11">
            <a:extLst>
              <a:ext uri="{FF2B5EF4-FFF2-40B4-BE49-F238E27FC236}">
                <a16:creationId xmlns:a16="http://schemas.microsoft.com/office/drawing/2014/main" id="{3B4FD9BF-6C40-4D9F-95C2-17AAD81C4103}"/>
              </a:ext>
            </a:extLst>
          </p:cNvPr>
          <p:cNvSpPr/>
          <p:nvPr/>
        </p:nvSpPr>
        <p:spPr>
          <a:xfrm>
            <a:off x="948974" y="5038736"/>
            <a:ext cx="9745530" cy="1729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7176755"/>
      </p:ext>
    </p:extLst>
  </p:cSld>
  <p:clrMapOvr>
    <a:masterClrMapping/>
  </p:clrMapOvr>
  <mc:AlternateContent xmlns:mc="http://schemas.openxmlformats.org/markup-compatibility/2006" xmlns:p14="http://schemas.microsoft.com/office/powerpoint/2010/main">
    <mc:Choice Requires="p14">
      <p:transition spd="slow" p14:dur="2000" advTm="5249"/>
    </mc:Choice>
    <mc:Fallback xmlns="">
      <p:transition spd="slow" advTm="524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217F-3329-4C12-8896-BD51737EC796}"/>
              </a:ext>
            </a:extLst>
          </p:cNvPr>
          <p:cNvSpPr>
            <a:spLocks noGrp="1"/>
          </p:cNvSpPr>
          <p:nvPr>
            <p:ph type="title"/>
          </p:nvPr>
        </p:nvSpPr>
        <p:spPr>
          <a:xfrm>
            <a:off x="838200" y="0"/>
            <a:ext cx="10515600" cy="1325563"/>
          </a:xfrm>
        </p:spPr>
        <p:txBody>
          <a:bodyPr/>
          <a:lstStyle/>
          <a:p>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課題設定</a:t>
            </a:r>
            <a:r>
              <a:rPr kumimoji="1" lang="en-US" altLang="ja-JP" dirty="0">
                <a:latin typeface="メイリオ" panose="020B0604030504040204" pitchFamily="50" charset="-128"/>
                <a:ea typeface="メイリオ" panose="020B0604030504040204" pitchFamily="50" charset="-128"/>
              </a:rPr>
              <a:t>-</a:t>
            </a:r>
            <a:r>
              <a:rPr kumimoji="1" lang="en-US" altLang="ja-JP" sz="4000" dirty="0">
                <a:latin typeface="メイリオ" panose="020B0604030504040204" pitchFamily="50" charset="-128"/>
                <a:ea typeface="メイリオ" panose="020B0604030504040204" pitchFamily="50" charset="-128"/>
              </a:rPr>
              <a:t>1</a:t>
            </a:r>
            <a:r>
              <a:rPr kumimoji="1" lang="ja-JP" altLang="en-US" sz="4000" dirty="0">
                <a:latin typeface="メイリオ" panose="020B0604030504040204" pitchFamily="50" charset="-128"/>
                <a:ea typeface="メイリオ" panose="020B0604030504040204" pitchFamily="50" charset="-128"/>
              </a:rPr>
              <a:t>年間の残業時間と断った依頼</a:t>
            </a:r>
          </a:p>
        </p:txBody>
      </p:sp>
      <p:sp>
        <p:nvSpPr>
          <p:cNvPr id="4" name="スライド番号プレースホルダー 3">
            <a:extLst>
              <a:ext uri="{FF2B5EF4-FFF2-40B4-BE49-F238E27FC236}">
                <a16:creationId xmlns:a16="http://schemas.microsoft.com/office/drawing/2014/main" id="{CCE64248-A1B0-457A-A4F2-D38D99231D36}"/>
              </a:ext>
            </a:extLst>
          </p:cNvPr>
          <p:cNvSpPr>
            <a:spLocks noGrp="1"/>
          </p:cNvSpPr>
          <p:nvPr>
            <p:ph type="sldNum" sz="quarter" idx="12"/>
          </p:nvPr>
        </p:nvSpPr>
        <p:spPr/>
        <p:txBody>
          <a:bodyPr/>
          <a:lstStyle/>
          <a:p>
            <a:fld id="{00000000-1234-1234-1234-123412341234}" type="slidenum">
              <a:rPr lang="en-US" altLang="ja" smtClean="0"/>
              <a:pPr/>
              <a:t>9</a:t>
            </a:fld>
            <a:endParaRPr lang="ja" altLang="en-US"/>
          </a:p>
        </p:txBody>
      </p:sp>
      <p:cxnSp>
        <p:nvCxnSpPr>
          <p:cNvPr id="23" name="直線コネクタ 22">
            <a:extLst>
              <a:ext uri="{FF2B5EF4-FFF2-40B4-BE49-F238E27FC236}">
                <a16:creationId xmlns:a16="http://schemas.microsoft.com/office/drawing/2014/main" id="{54C9B0E1-BBCB-4CDA-8A2D-70B49B946A01}"/>
              </a:ext>
            </a:extLst>
          </p:cNvPr>
          <p:cNvCxnSpPr/>
          <p:nvPr/>
        </p:nvCxnSpPr>
        <p:spPr>
          <a:xfrm>
            <a:off x="838200" y="923925"/>
            <a:ext cx="105156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B1C1B121-0E48-4BAD-9058-708531379196}"/>
              </a:ext>
            </a:extLst>
          </p:cNvPr>
          <p:cNvSpPr txBox="1"/>
          <p:nvPr/>
        </p:nvSpPr>
        <p:spPr>
          <a:xfrm>
            <a:off x="1390650" y="1087874"/>
            <a:ext cx="9410700" cy="707886"/>
          </a:xfrm>
          <a:prstGeom prst="rect">
            <a:avLst/>
          </a:prstGeom>
          <a:noFill/>
        </p:spPr>
        <p:txBody>
          <a:bodyPr wrap="square" rtlCol="0">
            <a:spAutoFit/>
          </a:bodyPr>
          <a:lstStyle/>
          <a:p>
            <a:r>
              <a:rPr kumimoji="1" lang="ja-JP" altLang="en-US" sz="2000" dirty="0"/>
              <a:t>ピーク時には残業が</a:t>
            </a:r>
            <a:r>
              <a:rPr kumimoji="1" lang="en-US" altLang="ja-JP" sz="2000" dirty="0"/>
              <a:t>60</a:t>
            </a:r>
            <a:r>
              <a:rPr kumimoji="1" lang="ja-JP" altLang="en-US" sz="2000" dirty="0"/>
              <a:t>時間前後になり、依頼を断るケースも発生している</a:t>
            </a:r>
            <a:endParaRPr kumimoji="1" lang="en-US" altLang="ja-JP" sz="2000" dirty="0"/>
          </a:p>
          <a:p>
            <a:r>
              <a:rPr lang="ja-JP" altLang="en-US" sz="2000" dirty="0"/>
              <a:t>一方で、年間を通してみると、残業が少ない月もある</a:t>
            </a:r>
            <a:endParaRPr lang="en-US" altLang="ja-JP" sz="2000" dirty="0"/>
          </a:p>
        </p:txBody>
      </p:sp>
      <p:pic>
        <p:nvPicPr>
          <p:cNvPr id="5" name="図 4">
            <a:extLst>
              <a:ext uri="{FF2B5EF4-FFF2-40B4-BE49-F238E27FC236}">
                <a16:creationId xmlns:a16="http://schemas.microsoft.com/office/drawing/2014/main" id="{9934C7BB-1D47-4DAE-8C30-4463BE1CFED3}"/>
              </a:ext>
            </a:extLst>
          </p:cNvPr>
          <p:cNvPicPr>
            <a:picLocks noChangeAspect="1"/>
          </p:cNvPicPr>
          <p:nvPr/>
        </p:nvPicPr>
        <p:blipFill>
          <a:blip r:embed="rId2"/>
          <a:stretch>
            <a:fillRect/>
          </a:stretch>
        </p:blipFill>
        <p:spPr>
          <a:xfrm>
            <a:off x="3105615" y="2133761"/>
            <a:ext cx="5980771" cy="3896002"/>
          </a:xfrm>
          <a:prstGeom prst="rect">
            <a:avLst/>
          </a:prstGeom>
        </p:spPr>
      </p:pic>
    </p:spTree>
    <p:extLst>
      <p:ext uri="{BB962C8B-B14F-4D97-AF65-F5344CB8AC3E}">
        <p14:creationId xmlns:p14="http://schemas.microsoft.com/office/powerpoint/2010/main" val="1346189816"/>
      </p:ext>
    </p:extLst>
  </p:cSld>
  <p:clrMapOvr>
    <a:masterClrMapping/>
  </p:clrMapOvr>
  <mc:AlternateContent xmlns:mc="http://schemas.openxmlformats.org/markup-compatibility/2006" xmlns:p14="http://schemas.microsoft.com/office/powerpoint/2010/main">
    <mc:Choice Requires="p14">
      <p:transition spd="slow" p14:dur="2000" advTm="5249"/>
    </mc:Choice>
    <mc:Fallback xmlns="">
      <p:transition spd="slow" advTm="5249"/>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4658</TotalTime>
  <Words>3947</Words>
  <Application>Microsoft Office PowerPoint</Application>
  <PresentationFormat>ワイド画面</PresentationFormat>
  <Paragraphs>657</Paragraphs>
  <Slides>50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Meiryo</vt:lpstr>
      <vt:lpstr>Meiryo</vt:lpstr>
      <vt:lpstr>Arial</vt:lpstr>
      <vt:lpstr>Calibri</vt:lpstr>
      <vt:lpstr>Cambria</vt:lpstr>
      <vt:lpstr>Office テーマ</vt:lpstr>
      <vt:lpstr>PowerPoint プレゼンテーション</vt:lpstr>
      <vt:lpstr>目次</vt:lpstr>
      <vt:lpstr>1.自己紹介</vt:lpstr>
      <vt:lpstr>2.課題設定-現在の業務</vt:lpstr>
      <vt:lpstr>2.課題設定-現在の課題</vt:lpstr>
      <vt:lpstr>2.課題設定-課題なし</vt:lpstr>
      <vt:lpstr>2.課題設定-課題発生時</vt:lpstr>
      <vt:lpstr>2.課題設定-課題発生時</vt:lpstr>
      <vt:lpstr>2.課題設定-1年間の残業時間と断った依頼</vt:lpstr>
      <vt:lpstr>2.課題設定-解決方法</vt:lpstr>
      <vt:lpstr>3.改善方法-予知保全について</vt:lpstr>
      <vt:lpstr>3.改善方法</vt:lpstr>
      <vt:lpstr>3.改善方法-課題改善後</vt:lpstr>
      <vt:lpstr>3.改善方法-課題改善後</vt:lpstr>
      <vt:lpstr>3.改善方法-ビジネスインパクト(KPIとその目標)</vt:lpstr>
      <vt:lpstr>4.使用データ</vt:lpstr>
      <vt:lpstr>4.使用データ-データの詳細</vt:lpstr>
      <vt:lpstr>4.使用データ-データの詳細</vt:lpstr>
      <vt:lpstr>4.使用データ-予測アウトプット</vt:lpstr>
      <vt:lpstr>5.分析-初期仮設</vt:lpstr>
      <vt:lpstr>5.分析-前処理</vt:lpstr>
      <vt:lpstr>5.分析-仮説1の検証</vt:lpstr>
      <vt:lpstr>5.分析-仮説1の検証</vt:lpstr>
      <vt:lpstr>5.分析-仮説1の検証</vt:lpstr>
      <vt:lpstr>5.分析-仮説1の検証</vt:lpstr>
      <vt:lpstr>5.分析-仮説1の検証</vt:lpstr>
      <vt:lpstr>5.分析-仮説1の検証</vt:lpstr>
      <vt:lpstr>5.分析-仮説1の検証</vt:lpstr>
      <vt:lpstr>5.分析-仮説2の検証</vt:lpstr>
      <vt:lpstr>5.分析-仮説2の検証</vt:lpstr>
      <vt:lpstr>5.分析-仮説2の検証</vt:lpstr>
      <vt:lpstr>5.分析-分析手法</vt:lpstr>
      <vt:lpstr>5.分析-ランダムフォレスト</vt:lpstr>
      <vt:lpstr>5.分析-ランダムフォレスト結果</vt:lpstr>
      <vt:lpstr>5.分析-生存時間分析</vt:lpstr>
      <vt:lpstr>5.分析-生存時間分析</vt:lpstr>
      <vt:lpstr>5.分析-生存時間分析</vt:lpstr>
      <vt:lpstr>5.分析-生存時間分析</vt:lpstr>
      <vt:lpstr>5.分析-生存時間分析</vt:lpstr>
      <vt:lpstr>5.分析-生存時間分析</vt:lpstr>
      <vt:lpstr>5.分析-生存時間分析</vt:lpstr>
      <vt:lpstr>5.分析-予測結果比較</vt:lpstr>
      <vt:lpstr>6.分析結果の可視化</vt:lpstr>
      <vt:lpstr>7.実務への適用-実現可能性の検証</vt:lpstr>
      <vt:lpstr>7.実務への適用-適用後の状況(現実的な仮説)</vt:lpstr>
      <vt:lpstr>7.実務への適用-適用後の状況(現実的な仮説)</vt:lpstr>
      <vt:lpstr>7.実務への適用- ビジネスインパクト(仮説)</vt:lpstr>
      <vt:lpstr>7.実務への適用- ビジネスインパクト参考</vt:lpstr>
      <vt:lpstr>8.感想、今後の課題-工夫したところ、難しかったところ</vt:lpstr>
      <vt:lpstr>8.感想、今後の課題-今後挑戦したいこと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dc:creator>山本智</dc:creator>
  <cp:lastModifiedBy>山本 智</cp:lastModifiedBy>
  <cp:revision>276</cp:revision>
  <dcterms:modified xsi:type="dcterms:W3CDTF">2020-08-29T14:15:11Z</dcterms:modified>
</cp:coreProperties>
</file>