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</p:sldIdLst>
  <p:sldSz cy="5143500" cx="9144000"/>
  <p:notesSz cx="6858000" cy="9144000"/>
  <p:embeddedFontLst>
    <p:embeddedFont>
      <p:font typeface="Montserrat"/>
      <p:regular r:id="rId174"/>
      <p:bold r:id="rId175"/>
      <p:italic r:id="rId176"/>
      <p:boldItalic r:id="rId177"/>
    </p:embeddedFont>
    <p:embeddedFont>
      <p:font typeface="Overpass"/>
      <p:regular r:id="rId178"/>
      <p:bold r:id="rId179"/>
      <p:italic r:id="rId180"/>
      <p:boldItalic r:id="rId1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473D1F-7B27-4FB8-941B-8484F1033FD6}">
  <a:tblStyle styleId="{D7473D1F-7B27-4FB8-941B-8484F1033F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181" Type="http://schemas.openxmlformats.org/officeDocument/2006/relationships/font" Target="fonts/Overpass-boldItalic.fntdata"/><Relationship Id="rId34" Type="http://schemas.openxmlformats.org/officeDocument/2006/relationships/slide" Target="slides/slide29.xml"/><Relationship Id="rId180" Type="http://schemas.openxmlformats.org/officeDocument/2006/relationships/font" Target="fonts/Overpass-italic.fntdata"/><Relationship Id="rId37" Type="http://schemas.openxmlformats.org/officeDocument/2006/relationships/slide" Target="slides/slide32.xml"/><Relationship Id="rId176" Type="http://schemas.openxmlformats.org/officeDocument/2006/relationships/font" Target="fonts/Montserrat-italic.fntdata"/><Relationship Id="rId36" Type="http://schemas.openxmlformats.org/officeDocument/2006/relationships/slide" Target="slides/slide31.xml"/><Relationship Id="rId175" Type="http://schemas.openxmlformats.org/officeDocument/2006/relationships/font" Target="fonts/Montserrat-bold.fntdata"/><Relationship Id="rId39" Type="http://schemas.openxmlformats.org/officeDocument/2006/relationships/slide" Target="slides/slide34.xml"/><Relationship Id="rId174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font" Target="fonts/Overpass-bold.fntdata"/><Relationship Id="rId178" Type="http://schemas.openxmlformats.org/officeDocument/2006/relationships/font" Target="fonts/Overpass-regular.fntdata"/><Relationship Id="rId177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3d1ec7a96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3d1ec7a96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b0202da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b0202da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9b0202da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9b0202da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9b0202da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9b0202da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985cde3a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985cde3a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985cde3a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985cde3a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985cde3a2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985cde3a2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985cde3a2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985cde3a2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985cde3a2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985cde3a2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85cde3a2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85cde3a2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b0202da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b0202da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67afd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67afd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b0202da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b0202da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93d1ec7a9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93d1ec7a9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85cde3a2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85cde3a2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9b0202da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9b0202da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985cde3a2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985cde3a2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985cde3a2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985cde3a2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9b0202da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9b0202da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985cde3a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985cde3a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9b0202da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9b0202da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9b0202da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9b0202da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67afd6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67afd6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b0202da1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b0202da1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9b0202da1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9b0202da1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b0202da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b0202da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9b0202da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9b0202da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b0202da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b0202da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85cde3a2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85cde3a2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b0202da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b0202da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b0202da1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b0202da1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9b0202da1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9b0202da1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3d1ec7a9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3d1ec7a9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67afd6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67afd6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b0202d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b0202d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b0202da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b0202da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9b0202da1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9b0202da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9b0202da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9b0202da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9b0202da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9b0202da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9b0202da1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9b0202da1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9b0202da1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9b0202da1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9b0202da1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9b0202da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9b0202da1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9b0202da1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9b0202da1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9b0202da1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67afd6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67afd6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9b0202da1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9b0202da1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b0202da1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b0202da1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202da1d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202da1d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9b0202da1d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9b0202da1d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9b0202da1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9b0202da1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b0202da1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b0202da1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9b0202da1d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9b0202da1d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b0202da1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b0202da1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9b0202da1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9b0202da1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b0202da1d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b0202da1d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b67afd6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b67afd6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b0202da1d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b0202da1d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b0202da1d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b0202da1d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b0202da1d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b0202da1d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9b0202da1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9b0202da1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9b0202da1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9b0202da1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9b0202da1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9b0202da1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9b0202da1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9b0202da1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9b0202da1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9b0202da1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9b0202da1d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9b0202da1d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9b0202da1d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9b0202da1d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67afd6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67afd6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9b0202da1d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9b0202da1d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b0202da1d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b0202da1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b0202da1d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b0202da1d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9b0202da1d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9b0202da1d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9b0202da1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9b0202da1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b0202da1d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b0202da1d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9b0202da1d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9b0202da1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9b0202da1d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9b0202da1d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9b0202da1d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9b0202da1d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42f9fa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42f9fa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67afd6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67afd6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d1ec7a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3d1ec7a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3d1ec7a9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3d1ec7a9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3d1ec7a9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3d1ec7a9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d1ec7a9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d1ec7a9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3d1ec7a9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3d1ec7a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3d1ec7a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3d1ec7a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3d1ec7a9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3d1ec7a9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a4b87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a4b87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5a4b878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5a4b878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5a4b878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5a4b878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5a4b87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5a4b87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3d1ec7a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3d1ec7a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3d1ec7a9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3d1ec7a9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d1ec7a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d1ec7a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3d1ec7a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3d1ec7a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3d1ec7a9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3d1ec7a9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3d1ec7a9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3d1ec7a9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3d1ec7a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3d1ec7a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3d1ec7a9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3d1ec7a9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3d1ec7a9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3d1ec7a9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5a4b878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5a4b878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95a4b878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95a4b878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5a4b878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5a4b878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3d1ec7a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3d1ec7a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5a4b878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5a4b878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5a4b878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5a4b878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a4b878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a4b878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5a4b878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95a4b878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3d1ec7a9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3d1ec7a9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3d1ec7a9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3d1ec7a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3d1ec7a9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3d1ec7a9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4f80f77de9145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4f80f77de914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64f80f77de91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64f80f77de91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3d1ec7a9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3d1ec7a9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3d1ec7a9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3d1ec7a9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64f80f77de9145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64f80f77de9145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3d1ec7a9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3d1ec7a9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3d1ec7a9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3d1ec7a9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3d1ec7a9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93d1ec7a9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3d1ec7a9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3d1ec7a9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3d1ec7a9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3d1ec7a9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3d1ec7a9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3d1ec7a9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3d1ec7a9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3d1ec7a9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3d1ec7a9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3d1ec7a9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3d1ec7a9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3d1ec7a9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3d1ec7a9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3d1ec7a9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3d1ec7a9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3d1ec7a9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3d1ec7a9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3d1ec7a9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3d1ec7a9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93d1ec7a9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3d1ec7a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3d1ec7a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3d1ec7a9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3d1ec7a9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3d1ec7a9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3d1ec7a9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93d1ec7a9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93d1ec7a9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93d1ec7a9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93d1ec7a9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85cde3a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85cde3a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d1ec7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d1ec7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93d1ec7a9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93d1ec7a9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3d1ec7a96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3d1ec7a96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3d1ec7a9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3d1ec7a9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3d1ec7a9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3d1ec7a9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3d1ec7a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3d1ec7a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93d1ec7a9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93d1ec7a9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3d1ec7a9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3d1ec7a9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3d1ec7a96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3d1ec7a96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3d1ec7a9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3d1ec7a9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93d1ec7a96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93d1ec7a96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3d1ec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3d1ec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85cde3a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85cde3a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3d1ec7a9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3d1ec7a9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3d1ec7a96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3d1ec7a9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3d1ec7a9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3d1ec7a9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3d1ec7a9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3d1ec7a9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3d1ec7a9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3d1ec7a9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3d1ec7a96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3d1ec7a96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93d1ec7a9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93d1ec7a9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3d1ec7a96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3d1ec7a96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85cde3a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85cde3a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67afd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67afd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85cde3a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85cde3a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b0202d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b0202d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985cde3a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985cde3a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985cde3a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985cde3a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985cde3a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985cde3a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985cde3a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985cde3a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b0202da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b0202da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85cde3a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85cde3a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b0202da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b0202da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b0202da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b0202da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3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3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3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3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3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.jp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3.jp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3.jp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3.jp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3.jp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3.jp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3.jp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3.jp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3.jp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3.jp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3.jp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3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3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3.jp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3.jp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3.jp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3.jp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3.jp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3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3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3.jp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3.jp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3.jpg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3.jp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ndas.pydata.org/docs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" name="Google Shape;17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also be present in both tables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3" name="Google Shape;1003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4" name="Google Shape;1004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5" name="Google Shape;1005;p11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6" name="Google Shape;1006;p11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we assume names are unique here, will we merge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on= “name”.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5" name="Google Shape;1015;p11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11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merge the tables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5" name="Google Shape;1025;p11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11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5" name="Google Shape;1035;p11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6" name="Google Shape;1036;p11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“inner”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result will be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3" name="Google Shape;1043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4" name="Google Shape;1044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5" name="Google Shape;1045;p11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6" name="Google Shape;1046;p11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47" name="Google Shape;1047;p11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6" name="Google Shape;1056;p11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7" name="Google Shape;1057;p11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8" name="Google Shape;1058;p11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1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17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Merges are often shown as a Venn diagram</a:t>
            </a:r>
            <a:endParaRPr b="1"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6" name="Google Shape;106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7" name="Google Shape;106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9" name="Google Shape;1069;p11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0" name="Google Shape;1070;p11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71" name="Google Shape;1071;p11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1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18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9" name="Google Shape;1079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0" name="Google Shape;1080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2" name="Google Shape;1082;p11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3" name="Google Shape;1083;p11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084" name="Google Shape;1084;p11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1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1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19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4" name="Google Shape;1094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5" name="Google Shape;1095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6" name="Google Shape;1096;p12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7" name="Google Shape;1097;p12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120"/>
          <p:cNvGraphicFramePr/>
          <p:nvPr/>
        </p:nvGraphicFramePr>
        <p:xfrm>
          <a:off x="3042638" y="29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9" name="Google Shape;1099;p120"/>
          <p:cNvSpPr txBox="1"/>
          <p:nvPr>
            <p:ph idx="1" type="body"/>
          </p:nvPr>
        </p:nvSpPr>
        <p:spPr>
          <a:xfrm>
            <a:off x="311725" y="10376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pd.merge(registrations,logins,how='inner',on='name')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6" name="Google Shape;1106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7" name="Google Shape;1107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a data structure in Pandas that holds an array of information along with a named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named index differentiates this from a simple NumPy array.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One-dimensional ndarray with axis labels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“left” and “right” merge</a:t>
            </a:r>
            <a:endParaRPr/>
          </a:p>
        </p:txBody>
      </p:sp>
      <p:pic>
        <p:nvPicPr>
          <p:cNvPr descr="watermark.jpg" id="1114" name="Google Shape;1114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an “inner” merge, let’s explore “left” versus “right” merge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Order of the tables passed in as arguments does matter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2" name="Google Shape;1122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3" name="Google Shape;1123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1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how= “left”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condition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0" name="Google Shape;1130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1" name="Google Shape;1131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2" name="Google Shape;1132;p12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Google Shape;1133;p12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4" name="Google Shape;1134;p12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1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Registrations is the left table, logins will be the right table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3" name="Google Shape;1143;p12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4" name="Google Shape;1144;p12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5" name="Google Shape;1145;p12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2" name="Google Shape;1152;p1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3" name="Google Shape;1153;p12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4" name="Google Shape;1154;p12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5" name="Google Shape;1155;p12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6" name="Google Shape;1156;p126"/>
          <p:cNvSpPr txBox="1"/>
          <p:nvPr>
            <p:ph idx="1" type="body"/>
          </p:nvPr>
        </p:nvSpPr>
        <p:spPr>
          <a:xfrm>
            <a:off x="25" y="10376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4" name="Google Shape;1164;p12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5" name="Google Shape;1165;p12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127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7" name="Google Shape;1167;p127"/>
          <p:cNvSpPr txBox="1"/>
          <p:nvPr>
            <p:ph idx="1" type="body"/>
          </p:nvPr>
        </p:nvSpPr>
        <p:spPr>
          <a:xfrm>
            <a:off x="25" y="1037650"/>
            <a:ext cx="91440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pd.merge(registrations,logins,how='left',on=’name’)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3" name="Google Shape;1173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4" name="Google Shape;1174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5" name="Google Shape;1175;p12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12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7" name="Google Shape;1177;p128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128"/>
          <p:cNvSpPr txBox="1"/>
          <p:nvPr>
            <p:ph idx="1" type="body"/>
          </p:nvPr>
        </p:nvSpPr>
        <p:spPr>
          <a:xfrm>
            <a:off x="25" y="1037650"/>
            <a:ext cx="9144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b="1"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see what happens in a how=“right”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2" name="Google Shape;1192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3" name="Google Shape;1193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4" name="Google Shape;1194;p13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5" name="Google Shape;1195;p13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130"/>
          <p:cNvGraphicFramePr/>
          <p:nvPr/>
        </p:nvGraphicFramePr>
        <p:xfrm>
          <a:off x="3124388" y="2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7" name="Google Shape;1197;p130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7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4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“outer” merge</a:t>
            </a:r>
            <a:endParaRPr/>
          </a:p>
        </p:txBody>
      </p:sp>
      <p:pic>
        <p:nvPicPr>
          <p:cNvPr descr="watermark.jpg" id="1212" name="Google Shape;1212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Setting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include everything present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0" name="Google Shape;1220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8" name="Google Shape;1228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0" name="Google Shape;1230;p134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134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134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1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9" name="Google Shape;1239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0" name="Google Shape;1240;p1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1" name="Google Shape;1241;p13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2" name="Google Shape;1242;p13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135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1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how= “outer”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make sure we grab all names from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0" name="Google Shape;1250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1" name="Google Shape;1251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2" name="Google Shape;1252;p13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3" name="Google Shape;1253;p13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4" name="Google Shape;1254;p13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0" name="Google Shape;1260;p1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1" name="Google Shape;1261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2" name="Google Shape;1262;p1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3" name="Google Shape;1263;p1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4" name="Google Shape;1264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37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1" name="Google Shape;1271;p1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2" name="Google Shape;1272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3" name="Google Shape;1273;p1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4" name="Google Shape;1274;p1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5" name="Google Shape;1275;p138"/>
          <p:cNvGraphicFramePr/>
          <p:nvPr/>
        </p:nvGraphicFramePr>
        <p:xfrm>
          <a:off x="2645900" y="18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228000"/>
                <a:gridCol w="1228000"/>
                <a:gridCol w="1228000"/>
              </a:tblGrid>
              <a:tr h="3087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6" name="Google Shape;1276;p138"/>
          <p:cNvSpPr/>
          <p:nvPr/>
        </p:nvSpPr>
        <p:spPr>
          <a:xfrm>
            <a:off x="5101900" y="34526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38"/>
          <p:cNvSpPr/>
          <p:nvPr/>
        </p:nvSpPr>
        <p:spPr>
          <a:xfrm>
            <a:off x="2645900" y="424507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38"/>
          <p:cNvSpPr txBox="1"/>
          <p:nvPr>
            <p:ph idx="1" type="body"/>
          </p:nvPr>
        </p:nvSpPr>
        <p:spPr>
          <a:xfrm>
            <a:off x="-76200" y="1037650"/>
            <a:ext cx="93483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pd.merge(registrations,logins,how='</a:t>
            </a:r>
            <a:r>
              <a:rPr lang="en" sz="2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',on=’name’)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result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5" name="Google Shape;1285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6" name="Google Shape;1286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on Index and Different Key Names</a:t>
            </a:r>
            <a:endParaRPr/>
          </a:p>
        </p:txBody>
      </p:sp>
      <p:pic>
        <p:nvPicPr>
          <p:cNvPr descr="watermark.jpg" id="1293" name="Google Shape;1293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0" name="Google Shape;130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1" name="Google Shape;130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numeric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5"/>
          <p:cNvGraphicFramePr/>
          <p:nvPr/>
        </p:nvGraphicFramePr>
        <p:xfrm>
          <a:off x="3101650" y="20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text data needs to be cleaned or manipulated for processing.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can always use a custom apply() function for these tasks, pandas comes with many built-in string method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use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8" name="Google Shape;1308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9" name="Google Shape;1309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1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Python has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 containing date and time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allows us to easily extract information from a datetime object to use feature engineering.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1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we may have recent timestamped sales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allow us to extract information from the timestamp,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 of the 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Weekend vs Weekday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AM vs PM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1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data from a wide variety of sources and has excellent online documentation!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series of lectures we will cover some of the most popular ways to read in datasets.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1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know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 location and correct file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need passwords or permissions for certain data inputs (e.g. a SQL database password).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1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datasets outside the course, since they could be incorrectly formatted, in the wrong location, or have a different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1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Lectures: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Databases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1" name="Google Shape;1371;p1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2" name="Google Shape;1372;p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8" name="Google Shape;1378;p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9" name="Google Shape;1379;p1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Series adds on a labeled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6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470350"/>
                <a:gridCol w="1470350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Websites display tabular  information through the use of HTML tables tags: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has the ability to automatically convert these HTML tables into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1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every table in a website is available through HTML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websites may block your computer from scraping the HTML of the site through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more efficient to use an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5" name="Google Shape;1395;p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6" name="Google Shape;1396;p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2" name="Google Shape;1402;p1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an example of grabbing all the tables from a Wikipedia Article and then cleaning and organizing the information to get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to an HTML table is also very useful to display tables on a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1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1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1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only read and write in raw data, it is not able to read in macros,visualizations, or formulas created inside of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9" name="Google Shape;1419;p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0" name="Google Shape;1420;p1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1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treats an Excel Workbook as a dictionary, with the key being the sheet name and the value being the DataFrame representing the sheet itself.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 Using pandas with Excel requires additional libraries!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this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7" name="Google Shape;1427;p1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8" name="Google Shape;1428;p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4" name="Google Shape;1434;p1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5" name="Google Shape;1435;p1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6" name="Google Shape;1436;p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1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and write to various SQL engines through the use of a driver and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does this work?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3" name="Google Shape;1443;p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4" name="Google Shape;1444;p1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1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1: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Figure out what SQL Engine you are connecting to, for just a few examples: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1" name="Google Shape;1451;p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2" name="Google Shape;1452;p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1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2: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appropriate Python driver library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(Most likely requires a Google Search)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psycopg2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MySQL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pymysql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MS SQL Server -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pyodbc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9" name="Google Shape;1459;p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0" name="Google Shape;1460;p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is still numerically organized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7"/>
          <p:cNvGraphicFramePr/>
          <p:nvPr/>
        </p:nvGraphicFramePr>
        <p:xfrm>
          <a:off x="3047325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550"/>
                <a:gridCol w="980225"/>
                <a:gridCol w="980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Numeric 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Labeled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1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3: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library to connect to your SQL database with the driver: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Montserrat"/>
              <a:buChar char="■"/>
            </a:pPr>
            <a:r>
              <a:rPr lang="en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docs.sqlalchemy.org/en/13/dialects/index.html</a:t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7" name="Google Shape;1467;p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8" name="Google Shape;1468;p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4" name="Google Shape;1474;p16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sqlalchemy driver connection with pandas read_sql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in entire tables as a DataFrame or actual parse a SQL query through the connection: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table;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5" name="Google Shape;1475;p1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6" name="Google Shape;1476;p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almost impossible for us to help with your specific work databases outside of the course material, since it requires knowledge of your permissions, database names and locations, and password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16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your skills in information lookup to easily find many online resources regarding examples for all of the major SQL engines,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Oracle SQL + pandas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1" name="Google Shape;1491;p1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2" name="Google Shape;1492;p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1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example, we’ll use SQLite since it comes with Python and we can easily create a temporary database inside of your 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9" name="Google Shape;1499;p1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0" name="Google Shape;1500;p1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6" name="Google Shape;1506;p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7" name="Google Shape;1507;p1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1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Pivot tables allow you to reorganize data, refactoring cells based on columns and a new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visually...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4" name="Google Shape;1514;p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5" name="Google Shape;1515;p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169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169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with repeated values can be pivoted for a reorganization and clarity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3" name="Google Shape;1523;p16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4" name="Google Shape;1524;p16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Google Shape;1529;p170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p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1" name="Google Shape;1531;p170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choose columns to define the new index,columns, and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2" name="Google Shape;1532;p17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3" name="Google Shape;1533;p17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171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171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how the choices for index and column should have repeated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1" name="Google Shape;1541;p17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2" name="Google Shape;1542;p17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ways to create a Pandas Series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learn about some key properties and operations.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combine Series with a shared index to create a tabular data structure called a DataFrame.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" name="Google Shape;1547;p172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p1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9" name="Google Shape;1549;p172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notice how all the information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is now discarded.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0" name="Google Shape;1550;p17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1" name="Google Shape;1551;p17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73"/>
          <p:cNvPicPr preferRelativeResize="0"/>
          <p:nvPr/>
        </p:nvPicPr>
        <p:blipFill rotWithShape="1">
          <a:blip r:embed="rId3">
            <a:alphaModFix/>
          </a:blip>
          <a:srcRect b="0" l="0" r="0" t="16331"/>
          <a:stretch/>
        </p:blipFill>
        <p:spPr>
          <a:xfrm>
            <a:off x="1151975" y="1952825"/>
            <a:ext cx="6840050" cy="2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173"/>
          <p:cNvSpPr txBox="1"/>
          <p:nvPr>
            <p:ph idx="1" type="body"/>
          </p:nvPr>
        </p:nvSpPr>
        <p:spPr>
          <a:xfrm>
            <a:off x="311700" y="1152475"/>
            <a:ext cx="88323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new information is shown, it is merely reorganized.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9" name="Google Shape;1559;p17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0" name="Google Shape;1560;p17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not make sense to pivot every DataFrame, all of the datasets used in this course will have no need for a pivot table operation to use with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7" name="Google Shape;1567;p1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8" name="Google Shape;1568;p1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4" name="Google Shape;1574;p17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first go through this checklist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a pivot():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question are you trying to answer?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dataframe that answers the question look like? Does it need a pivot()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the resulting pivot to look like?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5" name="Google Shape;1575;p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6" name="Google Shape;1576;p1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17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also comes with a pivot_table method that allows for an additional aggregation function to be called.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alternatively be done with a groupby() method call as well.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both .pivot() and pivot_table() methods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3" name="Google Shape;1583;p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4" name="Google Shape;1584;p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Pivot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0" name="Google Shape;1590;p1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1" name="Google Shape;1591;p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78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1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1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1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all your new pandas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questions can be solved in one or two lines of pandas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could be multiple correct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not to run the cell above the expected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1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1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80"/>
          <p:cNvSpPr txBox="1"/>
          <p:nvPr>
            <p:ph type="ctrTitle"/>
          </p:nvPr>
        </p:nvSpPr>
        <p:spPr>
          <a:xfrm>
            <a:off x="311708" y="138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Section Exercise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2" name="Google Shape;1612;p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3" name="Google Shape;1613;p1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33" name="Google Shape;2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a table of columns and rows in pandas that we can easily restructure and filter.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Formal Definition: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 of Pandas Series objects that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same index.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our ML Pathway...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2"/>
          <p:cNvGraphicFramePr/>
          <p:nvPr/>
        </p:nvGraphicFramePr>
        <p:xfrm>
          <a:off x="3101650" y="21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3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33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33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Series with Same Index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34"/>
          <p:cNvGraphicFramePr/>
          <p:nvPr/>
        </p:nvGraphicFramePr>
        <p:xfrm>
          <a:off x="825700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4"/>
          <p:cNvGraphicFramePr/>
          <p:nvPr/>
        </p:nvGraphicFramePr>
        <p:xfrm>
          <a:off x="336872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5833275" y="18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120225"/>
                <a:gridCol w="10296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827075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368725" y="1851675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5834500" y="1853350"/>
            <a:ext cx="11190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35"/>
          <p:cNvSpPr/>
          <p:nvPr/>
        </p:nvSpPr>
        <p:spPr>
          <a:xfrm>
            <a:off x="2732075" y="1853350"/>
            <a:ext cx="1033500" cy="23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is the main Pandas object we will work with and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useful!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covers first the “basics”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DataFrame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column or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 row or multiple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 new column or new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 Each video lecture in this DataFrames series refers to the same 01-DataFrames.ipynb notebook!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</a:t>
            </a:r>
            <a:endParaRPr/>
          </a:p>
        </p:txBody>
      </p:sp>
      <p:pic>
        <p:nvPicPr>
          <p:cNvPr descr="watermark.jpg" id="333" name="Google Shape;33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Conditional Filtering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15"/>
          <p:cNvCxnSpPr>
            <a:stCxn id="73" idx="3"/>
            <a:endCxn id="7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" name="Google Shape;85;p15"/>
          <p:cNvCxnSpPr>
            <a:stCxn id="79" idx="3"/>
            <a:endCxn id="81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9" idx="3"/>
            <a:endCxn id="82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9" idx="3"/>
            <a:endCxn id="83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83" idx="2"/>
            <a:endCxn id="84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data analysis our datasets are large enough that we don’t filter based on position, but instead based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allows us to select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based a condition on a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a discussion on organizing our data...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Organizing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Columns are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4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Rows are instances of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7" name="Google Shape;377;p4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format is required for ML later 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46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to directly answer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47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X?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2" name="Google Shape;40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Google Shape;404;p48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countries have Pop greater than 50?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" name="Google Shape;413;p49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2" name="Google Shape;422;p50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1" name="Google Shape;431;p51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6628600" y="3338450"/>
            <a:ext cx="1655400" cy="138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6"/>
          <p:cNvCxnSpPr>
            <a:stCxn id="99" idx="3"/>
            <a:endCxn id="10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068850" y="45840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Predict Future Outcomes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Gain Insight on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868850" y="378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032325" y="3193550"/>
            <a:ext cx="2836500" cy="980100"/>
          </a:xfrm>
          <a:prstGeom prst="curvedConnector3">
            <a:avLst>
              <a:gd fmla="val 278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6990800" y="3468575"/>
            <a:ext cx="9480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818900" y="3856400"/>
            <a:ext cx="1291800" cy="27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712550" y="4214025"/>
            <a:ext cx="1504500" cy="342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6"/>
          <p:cNvCxnSpPr>
            <a:endCxn id="95" idx="0"/>
          </p:cNvCxnSpPr>
          <p:nvPr/>
        </p:nvCxnSpPr>
        <p:spPr>
          <a:xfrm flipH="1" rot="-5400000">
            <a:off x="7052200" y="2934350"/>
            <a:ext cx="474000" cy="3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95" idx="1"/>
            <a:endCxn id="110" idx="3"/>
          </p:cNvCxnSpPr>
          <p:nvPr/>
        </p:nvCxnSpPr>
        <p:spPr>
          <a:xfrm flipH="1">
            <a:off x="5009800" y="4032800"/>
            <a:ext cx="1618800" cy="1530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52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53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8" name="Google Shape;458;p54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df[“Pop”] &gt; 50]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7" name="Google Shape;467;p55"/>
          <p:cNvGraphicFramePr/>
          <p:nvPr/>
        </p:nvGraphicFramePr>
        <p:xfrm>
          <a:off x="2709463" y="18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34900"/>
                <a:gridCol w="951225"/>
                <a:gridCol w="951225"/>
                <a:gridCol w="951225"/>
              </a:tblGrid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single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 by multiple conditions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against multiple possible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APPLY METHODS</a:t>
            </a:r>
            <a:endParaRPr/>
          </a:p>
        </p:txBody>
      </p:sp>
      <p:pic>
        <p:nvPicPr>
          <p:cNvPr descr="watermark.jpg" id="482" name="Google Shape;48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the basics of how to grab and filter data from a Series or DataFrame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now going to cover a wide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method calls available in Pandas.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part of a series of lectures since there are quite a few methods to cover.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 lecture notebook for this series has a list at the top with links that take you directly to the relevant section of the notebook for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pandas has many built in methods, we can use the .apply() method call to apply any custom python function of our own to every row in a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either one or multiple columns as input, let’s explore this in the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APPLY WITH MULTIPLE COLUMNS </a:t>
            </a:r>
            <a:endParaRPr/>
          </a:p>
        </p:txBody>
      </p:sp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7"/>
          <p:cNvCxnSpPr>
            <a:stCxn id="124" idx="3"/>
            <a:endCxn id="1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rot="5400000">
            <a:off x="4331575" y="2284925"/>
            <a:ext cx="410400" cy="1853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175" y="3444249"/>
            <a:ext cx="1589200" cy="6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DESCRIBING AND SORTING </a:t>
            </a:r>
            <a:endParaRPr/>
          </a:p>
        </p:txBody>
      </p:sp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METHOD CALLS</a:t>
            </a:r>
            <a:endParaRPr/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OVERVIEW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world data will often be missing data for a variety of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machine learning models and statistical methods can not work with missing data points, in which case we need to decide what to do with the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7" name="Google Shape;54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reading in missing values, pandas will display them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newer specialized null pandas values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pd.NaT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imply the value missing should be a timestamp.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 for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is never 100% correct approach that applies to all circumstances, it all depends on the exact situation you encounter!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Keeping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Easiest to do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not manipulate or change the true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methods do not support NaN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there are reasonable guesses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or 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do.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based on rules.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lose a lot of data or useful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Limits trained models for future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Makes sense when a lot of info is missing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8" name="Google Shape;588;p70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Clearly this data point as a row should probably be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5" name="Google Shape;59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6" name="Google Shape;59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71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71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is a library for Data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Extremely powerful table (DataFrame) system built off of NumPy.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Fantastic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https://pandas.pydata.org/docs/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725" y="3626947"/>
            <a:ext cx="2198925" cy="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Row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a good idea to calculate a percentage of what data is dropped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5" name="Google Shape;60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6" name="Google Shape;60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7" name="Google Shape;607;p72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8" name="Google Shape;608;p72"/>
          <p:cNvSpPr/>
          <p:nvPr/>
        </p:nvSpPr>
        <p:spPr>
          <a:xfrm>
            <a:off x="2571750" y="3748950"/>
            <a:ext cx="4721700" cy="39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 or Dropping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Dropping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every row is missing that particular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7" name="Google Shape;617;p73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Area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0.76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p73"/>
          <p:cNvSpPr/>
          <p:nvPr/>
        </p:nvSpPr>
        <p:spPr>
          <a:xfrm>
            <a:off x="6373350" y="3356500"/>
            <a:ext cx="927900" cy="158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save a lot of data for use in training a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Hardest to do and somewhat arbitrary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to lead to false conclusions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75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choice if NaN was a placeholder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4" name="Google Shape;644;p76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76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same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NAN can be filled in with zero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2" name="Google Shape;652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3" name="Google Shape;653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4" name="Google Shape;654;p77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Carriers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Google Shape;655;p77"/>
          <p:cNvSpPr/>
          <p:nvPr/>
        </p:nvSpPr>
        <p:spPr>
          <a:xfrm>
            <a:off x="6373350" y="4148900"/>
            <a:ext cx="927900" cy="79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78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5" name="Google Shape;665;p78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Filling in 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with interpolated or estimated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and requires reasonable assumptions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Google Shape;67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Google Shape;67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4" name="Google Shape;674;p79"/>
          <p:cNvGraphicFramePr/>
          <p:nvPr/>
        </p:nvGraphicFramePr>
        <p:xfrm>
          <a:off x="2579638" y="335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79"/>
          <p:cNvSpPr/>
          <p:nvPr/>
        </p:nvSpPr>
        <p:spPr>
          <a:xfrm>
            <a:off x="6373350" y="4148900"/>
            <a:ext cx="927900" cy="39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7301375" y="3893850"/>
            <a:ext cx="347400" cy="94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code syntax in pandas for dealing with missing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have a deeper discussion on trying to decide between keep,remove, and replace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0" name="Google Shape;690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1" name="Google Shape;691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PANDAS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 with Pandas?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Tools for reading and writing data between many formats.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Intelligently grab data based on indexing,logic, subsetting,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Handle missing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and restructure data.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8" name="Google Shape;69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9" name="Google Shape;69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groupby() operation allows us to examine data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 category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basis.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this looks like in pandas...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2" name="Google Shape;71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4" name="Google Shape;71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5" name="Google Shape;715;p84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2" name="Google Shape;72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8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4" name="Google Shape;724;p85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5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call with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30" name="Google Shape;73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3" name="Google Shape;733;p8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p8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.groupby() call combined with an aggregate function call.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0" name="Google Shape;74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3" name="Google Shape;743;p8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87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5" name="Google Shape;745;p87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6" name="Google Shape;746;p87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7" name="Google Shape;747;p87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87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87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4" name="Google Shape;75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8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8" name="Google Shape;758;p8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9" name="Google Shape;759;p8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0" name="Google Shape;760;p8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1" name="Google Shape;761;p8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8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8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4" name="Google Shape;764;p88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5" name="Google Shape;765;p88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88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88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8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.sum()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6" name="Google Shape;776;p8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7" name="Google Shape;777;p8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8" name="Google Shape;778;p8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9" name="Google Shape;779;p8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0" name="Google Shape;780;p8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8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8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3" name="Google Shape;783;p8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4" name="Google Shape;784;p8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8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8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Google Shape;787;p8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.mean()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92" name="Google Shape;7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5" name="Google Shape;795;p9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Google Shape;796;p9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Google Shape;797;p9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Google Shape;798;p9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Google Shape;799;p9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Google Shape;800;p9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Google Shape;801;p9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2" name="Google Shape;802;p9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3" name="Google Shape;803;p9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9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9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9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.count()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in pandas calling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itself creates a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lazy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groupby object waiting to be evaluated by an aggregate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 - Section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Conditional Filtering and Useful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Methods and Time Methods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and Outputs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INDEX CONTINUED...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data you need exists in two separate sources, fortunately, Pandas makes it easy to combine these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simplest combination is if both sources are already in the same format, then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pd.concat()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call is all that is needed.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7" name="Google Shape;847;p95"/>
          <p:cNvGraphicFramePr/>
          <p:nvPr/>
        </p:nvGraphicFramePr>
        <p:xfrm>
          <a:off x="534820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8" name="Google Shape;848;p95"/>
          <p:cNvGraphicFramePr/>
          <p:nvPr/>
        </p:nvGraphicFramePr>
        <p:xfrm>
          <a:off x="1117750" y="26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9" name="Google Shape;849;p95"/>
          <p:cNvCxnSpPr/>
          <p:nvPr/>
        </p:nvCxnSpPr>
        <p:spPr>
          <a:xfrm>
            <a:off x="4219850" y="3435025"/>
            <a:ext cx="86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columns: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6" name="Google Shape;856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7" name="Google Shape;857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8" name="Google Shape;858;p96"/>
          <p:cNvGraphicFramePr/>
          <p:nvPr/>
        </p:nvGraphicFramePr>
        <p:xfrm>
          <a:off x="2470963" y="279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Perct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25%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6" name="Google Shape;86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7" name="Google Shape;867;p97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8" name="Google Shape;868;p97"/>
          <p:cNvGraphicFramePr/>
          <p:nvPr/>
        </p:nvGraphicFramePr>
        <p:xfrm>
          <a:off x="2650113" y="38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9" name="Google Shape;869;p97"/>
          <p:cNvCxnSpPr/>
          <p:nvPr/>
        </p:nvCxnSpPr>
        <p:spPr>
          <a:xfrm>
            <a:off x="4600250" y="3386750"/>
            <a:ext cx="0" cy="45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7" name="Google Shape;877;p98"/>
          <p:cNvGraphicFramePr/>
          <p:nvPr/>
        </p:nvGraphicFramePr>
        <p:xfrm>
          <a:off x="2650113" y="219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1009625"/>
                <a:gridCol w="928025"/>
                <a:gridCol w="928025"/>
                <a:gridCol w="928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GDP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USA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1776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328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20.5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CANADA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1867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38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1.7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BRAZIL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209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1.86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MEXICO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1821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126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1.22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Concatenation is simply “pasting” the two DataFrames together, by rows: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also automatically fill NaN where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Pandas!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Combining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“Inner” Merge</a:t>
            </a:r>
            <a:endParaRPr/>
          </a:p>
        </p:txBody>
      </p:sp>
      <p:pic>
        <p:nvPicPr>
          <p:cNvPr descr="watermark.jpg" id="893" name="Google Shape;89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DataFrames are not in the exact same order or format, meaning we can not simply concatenate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case, we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DataFrames.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analogous to a JOIN command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.merge() method takes in a key argument labeled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ways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merging tables together 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or Right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the argument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to decide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7" name="Google Shape;91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8" name="Google Shape;91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4" name="Google Shape;92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5" name="Google Shape;92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6" name="Google Shape;92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3" name="Google Shape;9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4" name="Google Shape;9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5" name="Google Shape;935;p105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6" name="Google Shape;936;p105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5" name="Google Shape;945;p10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10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5" name="Google Shape;955;p107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6" name="Google Shape;956;p107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(e.g. There is only one person in the company named “Andrew”)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5" name="Google Shape;965;p10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6" name="Google Shape;966;p10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5" name="Google Shape;975;p10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6" name="Google Shape;976;p10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need to decide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what column to merge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5" name="Google Shape;985;p11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6" name="Google Shape;986;p11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should be a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identifier, meaning unique per row.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5" name="Google Shape;995;p11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6" name="Google Shape;996;p11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{D7473D1F-7B27-4FB8-941B-8484F1033FD6}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