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Montserrat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8C0F27-7BF1-45A8-983D-730CDDF69B78}">
  <a:tblStyle styleId="{138C0F27-7BF1-45A8-983D-730CDDF69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eac3d72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eac3d72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0ad066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0ad066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0eac3d72c_1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0eac3d72c_1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0eac3d72c_1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a0eac3d72c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ad066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ad066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eac3d72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eac3d72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eac3d72c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eac3d72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eac3d72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eac3d72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eac3d72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eac3d72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ad066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ad066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eac3d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eac3d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eac3d72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eac3d72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eac3d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eac3d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eac3d72c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eac3d72c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eac3d72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eac3d72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eac3d72c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eac3d72c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eac3d72c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eac3d72c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eac3d72c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eac3d72c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eac3d72c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eac3d72c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eac3d72c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eac3d72c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eac3d72c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eac3d72c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eac3d72c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eac3d72c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eac3d72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eac3d72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d066e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d066e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0eac3d7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0eac3d7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eac3d7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eac3d7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eac3d72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eac3d72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eac3d72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eac3d72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eac3d72c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eac3d72c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eac3d72c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eac3d72c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eac3d72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eac3d72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eac3d72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eac3d72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eac3d72c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eac3d72c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eac3d72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eac3d72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d066e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d066e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eac3d72c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eac3d72c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d066e8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d066e8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ad066e8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ad066e8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0ad066e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0ad066e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ad066e8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ad066e8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ad066e8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ad066e8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ac3d7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ac3d7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d066e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d066e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ad066e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ad066e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d066e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d066e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ac3d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ac3d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solved by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for 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Discussion on Companion 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5" name="Google Shape;124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6" name="Google Shape;124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8" name="Google Shape;126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9" name="Google Shape;126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5" name="Google Shape;130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6" name="Google Shape;130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4" name="Google Shape;134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5" name="Google Shape;134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7" name="Google Shape;136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coding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Purely a discussion on critically important ideas applied to ML problems.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3"/>
          <p:cNvSpPr txBox="1"/>
          <p:nvPr>
            <p:ph type="ctrTitle"/>
          </p:nvPr>
        </p:nvSpPr>
        <p:spPr>
          <a:xfrm>
            <a:off x="347825" y="1407200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Companion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13" name="Google Shape;1413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4" name="Google Shape;1414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- Introduction to Statistical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Freely available book that gives a fantastic overview of many of the ML algorithms we discuss in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note, it’s code is for R users, but the math behind algorithms is the same regardless of programming language used in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1" name="Google Shape;1421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2" name="Google Shape;1422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refer to the book for optional reading assignments.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examples will line up nicely with the book content.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Book is freely available, simply google search for relevant links: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+ Pdf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9" name="Google Shape;1429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0" name="Google Shape;1430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relevant topics will be discussed later in the course as we “discover” them,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Bias-Variance Trade-off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for Type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code-along of application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Expansion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for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and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Revisit Linear Regression to combine discovered ML ideas for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starting to understand why we use machine learning and the use cases for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general is the study of statistical computer algorithms that improve automatically through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unlike typical computer algorithms that rely on human input for what approach to take, ML algorithms infer best approach from the data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subset of Artificial Intelligence.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 programmed on which decisions to make.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the algorithm is designed to infer from the data the most optimal choices to make.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finally time to dive deep into Machine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Machine Learning Overview section is designed to help get us in the correct frame of mind for the paradigm shift to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quickly review where we are in the Machine Learning Pathway….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problems can ML solve?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Insurance Risk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 Filtering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 of ML Problem framing: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a data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often called “estimators” since they are estimating the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ML be so robust in solving all sorts of problems?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algorithms rely on data and a set of statistical methods to learn what features are important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the price a house should sell at given its current features (Area,Bedrooms,Bathrooms,etc…)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user defines an algorithm to manually set values of importance for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automatically determines importance of each feature from existing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complex problems are only solvable with machine learning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such as spam email or handwriting identification require ML for an effective solution.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not just use machine learning for everything?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caveat to effective ML is good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Majority of development time is spent cleaning and organizing data,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implementing 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we develop our own ML 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Rare to have a need to manually develop and implement a new ML algorithm, since these techniques are well documented and developed.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this discussion by exploring the types of machine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>
            <a:off x="347833" y="132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Machine Learning we will cover in upcoming sections: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predicts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discovers possible patterns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Known results and data from the past.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desired output is known.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label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an assigned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Cancerous vs. Benign Tumor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Fulfillment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Credit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Assigning Image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Handwriting Recognition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continuous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Electricity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loads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and interpret data without a label.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customers into separate groups based off their behaviour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downside is because there was no historical “correct” label, it is much harder to evaluate performance of an unsupervised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supervised learning to build an understanding of machine learning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shift focus to unsupervised learning for clustering and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before we dive into coding and linear regression in the next section, let’s have a deep dive into the entire Supervised Machine Learning process to set ourselves up for success!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Machine Learning Process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152475"/>
            <a:ext cx="86841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54"/>
          <p:cNvCxnSpPr>
            <a:stCxn id="427" idx="3"/>
            <a:endCxn id="42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55"/>
          <p:cNvCxnSpPr>
            <a:stCxn id="439" idx="3"/>
            <a:endCxn id="44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5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6" name="Google Shape;456;p56"/>
          <p:cNvCxnSpPr>
            <a:stCxn id="453" idx="3"/>
            <a:endCxn id="4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5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5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57"/>
          <p:cNvCxnSpPr>
            <a:stCxn id="469" idx="3"/>
            <a:endCxn id="4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5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00800" y="704100"/>
            <a:ext cx="2431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62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63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4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65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66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/>
          <p:nvPr>
            <p:ph idx="1" type="body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4" name="Google Shape;804;p82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1" name="Google Shape;8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2" name="Google Shape;8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83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3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83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4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84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6" name="Google Shape;826;p8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4" name="Google Shape;83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5" name="Google Shape;83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5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5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8" name="Google Shape;838;p8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6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6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0" name="Google Shape;850;p8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8" name="Google Shape;8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9" name="Google Shape;8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8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1" name="Google Shape;871;p8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8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8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8" name="Google Shape;88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9" name="Google Shape;88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0" name="Google Shape;890;p90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7" name="Google Shape;89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8" name="Google Shape;89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9" name="Google Shape;899;p91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0"/>
          <p:cNvCxnSpPr>
            <a:stCxn id="136" idx="3"/>
            <a:endCxn id="138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8" name="Google Shape;90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9" name="Google Shape;90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0" name="Google Shape;910;p92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3" name="Google Shape;923;p93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</a:t>
            </a:r>
            <a:r>
              <a:rPr b="1" lang="en" sz="1900">
                <a:solidFill>
                  <a:srgbClr val="CC0000"/>
                </a:solidFill>
              </a:rPr>
              <a:t> 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 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1" name="Google Shape;941;p9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5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9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6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9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7" name="Google Shape;977;p9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6" name="Google Shape;986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7" name="Google Shape;987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9" name="Google Shape;989;p9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" name="Google Shape;1001;p9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0" name="Google Shape;101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1" name="Google Shape;101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00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01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1"/>
          <p:cNvCxnSpPr>
            <a:stCxn id="154" idx="3"/>
            <a:endCxn id="15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67275" y="1875075"/>
            <a:ext cx="2392200" cy="23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5" name="Google Shape;103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6" name="Google Shape;103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2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8" name="Google Shape;1038;p102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b="1" lang="en" sz="2900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b="1" lang="en" sz="2900">
                <a:solidFill>
                  <a:srgbClr val="434343"/>
                </a:solidFill>
              </a:rPr>
              <a:t>y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46" name="Google Shape;1046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7" name="Google Shape;1047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3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9" name="Google Shape;1049;p103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ŷ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y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59" name="Google Shape;105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0" name="Google Shape;106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2" name="Google Shape;1062;p104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{138C0F27-7BF1-45A8-983D-730CDDF69B78}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5" name="Google Shape;1085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6" name="Google Shape;1086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2" name="Google Shape;110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3" name="Google Shape;110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2" name="Google Shape;1182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3" name="Google Shape;1183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