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8" r:id="rId3"/>
    <p:sldId id="263" r:id="rId4"/>
    <p:sldId id="264" r:id="rId5"/>
    <p:sldId id="266" r:id="rId6"/>
    <p:sldId id="265"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ieLnllyvf5QHgd13Wm71hKGSHAt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62"/>
    <p:restoredTop sz="94593"/>
  </p:normalViewPr>
  <p:slideViewPr>
    <p:cSldViewPr snapToGrid="0" snapToObjects="1">
      <p:cViewPr varScale="1">
        <p:scale>
          <a:sx n="111" d="100"/>
          <a:sy n="111" d="100"/>
        </p:scale>
        <p:origin x="224"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2b903b8ea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g62b903b8e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2b903b8ea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g62b903b8e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66397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2b903b8ea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g62b903b8e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30770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2b903b8ea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g62b903b8e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3242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2b903b8ea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g62b903b8e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08642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 &#10;縦書きテキスト"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縦書きテキスト"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 &#10;コンテンツ"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3999" y="1122363"/>
            <a:ext cx="9668933"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dirty="0"/>
              <a:t>Sprint16 </a:t>
            </a:r>
            <a:r>
              <a:rPr lang="en-US" dirty="0" err="1"/>
              <a:t>論文紹介</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g62b903b8ea_0_60"/>
          <p:cNvSpPr/>
          <p:nvPr/>
        </p:nvSpPr>
        <p:spPr>
          <a:xfrm>
            <a:off x="304797" y="173792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どんなもの？</a:t>
            </a:r>
            <a:endParaRPr sz="1800" b="0" i="0" u="none" strike="noStrike" cap="none">
              <a:solidFill>
                <a:schemeClr val="dk1"/>
              </a:solidFill>
              <a:latin typeface="Calibri"/>
              <a:ea typeface="Calibri"/>
              <a:cs typeface="Calibri"/>
              <a:sym typeface="Calibri"/>
            </a:endParaRPr>
          </a:p>
        </p:txBody>
      </p:sp>
      <p:sp>
        <p:nvSpPr>
          <p:cNvPr id="95" name="Google Shape;95;g62b903b8ea_0_60"/>
          <p:cNvSpPr/>
          <p:nvPr/>
        </p:nvSpPr>
        <p:spPr>
          <a:xfrm>
            <a:off x="6463549" y="343506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先行研究と比べて何がすごい？</a:t>
            </a:r>
            <a:endParaRPr sz="1800" b="0" i="0" u="none" strike="noStrike" cap="none">
              <a:solidFill>
                <a:schemeClr val="dk1"/>
              </a:solidFill>
              <a:latin typeface="Calibri"/>
              <a:ea typeface="Calibri"/>
              <a:cs typeface="Calibri"/>
              <a:sym typeface="Calibri"/>
            </a:endParaRPr>
          </a:p>
        </p:txBody>
      </p:sp>
      <p:sp>
        <p:nvSpPr>
          <p:cNvPr id="96" name="Google Shape;96;g62b903b8ea_0_60"/>
          <p:cNvSpPr/>
          <p:nvPr/>
        </p:nvSpPr>
        <p:spPr>
          <a:xfrm>
            <a:off x="304791" y="516881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技術の手法や肝は？</a:t>
            </a:r>
            <a:endParaRPr sz="1800" b="0" i="0" u="none" strike="noStrike" cap="none">
              <a:solidFill>
                <a:schemeClr val="dk1"/>
              </a:solidFill>
              <a:latin typeface="Calibri"/>
              <a:ea typeface="Calibri"/>
              <a:cs typeface="Calibri"/>
              <a:sym typeface="Calibri"/>
            </a:endParaRPr>
          </a:p>
        </p:txBody>
      </p:sp>
      <p:sp>
        <p:nvSpPr>
          <p:cNvPr id="97" name="Google Shape;97;g62b903b8ea_0_60"/>
          <p:cNvSpPr/>
          <p:nvPr/>
        </p:nvSpPr>
        <p:spPr>
          <a:xfrm>
            <a:off x="6463549" y="1734431"/>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議論はある？</a:t>
            </a:r>
            <a:endParaRPr sz="1800" b="0" i="0" u="none" strike="noStrike" cap="none">
              <a:solidFill>
                <a:schemeClr val="dk1"/>
              </a:solidFill>
              <a:latin typeface="Calibri"/>
              <a:ea typeface="Calibri"/>
              <a:cs typeface="Calibri"/>
              <a:sym typeface="Calibri"/>
            </a:endParaRPr>
          </a:p>
        </p:txBody>
      </p:sp>
      <p:sp>
        <p:nvSpPr>
          <p:cNvPr id="98" name="Google Shape;98;g62b903b8ea_0_60"/>
          <p:cNvSpPr/>
          <p:nvPr/>
        </p:nvSpPr>
        <p:spPr>
          <a:xfrm>
            <a:off x="270738" y="3451581"/>
            <a:ext cx="54546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Calibri"/>
                <a:ea typeface="Calibri"/>
                <a:cs typeface="Calibri"/>
                <a:sym typeface="Calibri"/>
              </a:rPr>
              <a:t>どうやって有効だと検証した</a:t>
            </a:r>
            <a:r>
              <a:rPr lang="en-US" sz="1800" b="0"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p:txBody>
      </p:sp>
      <p:sp>
        <p:nvSpPr>
          <p:cNvPr id="99" name="Google Shape;99;g62b903b8ea_0_60"/>
          <p:cNvSpPr/>
          <p:nvPr/>
        </p:nvSpPr>
        <p:spPr>
          <a:xfrm>
            <a:off x="6463551" y="516881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次に読むべき論文は？</a:t>
            </a:r>
            <a:endParaRPr sz="1800" b="0" i="0" u="none" strike="noStrike" cap="none">
              <a:solidFill>
                <a:schemeClr val="dk1"/>
              </a:solidFill>
              <a:latin typeface="Calibri"/>
              <a:ea typeface="Calibri"/>
              <a:cs typeface="Calibri"/>
              <a:sym typeface="Calibri"/>
            </a:endParaRPr>
          </a:p>
        </p:txBody>
      </p:sp>
      <p:pic>
        <p:nvPicPr>
          <p:cNvPr id="100" name="Google Shape;100;g62b903b8ea_0_60"/>
          <p:cNvPicPr preferRelativeResize="0"/>
          <p:nvPr/>
        </p:nvPicPr>
        <p:blipFill rotWithShape="1">
          <a:blip r:embed="rId3">
            <a:alphaModFix/>
          </a:blip>
          <a:srcRect/>
          <a:stretch/>
        </p:blipFill>
        <p:spPr>
          <a:xfrm>
            <a:off x="1" y="0"/>
            <a:ext cx="12191999" cy="1618117"/>
          </a:xfrm>
          <a:prstGeom prst="rect">
            <a:avLst/>
          </a:prstGeom>
          <a:noFill/>
          <a:ln>
            <a:noFill/>
          </a:ln>
        </p:spPr>
      </p:pic>
      <p:sp>
        <p:nvSpPr>
          <p:cNvPr id="101" name="Google Shape;101;g62b903b8ea_0_60"/>
          <p:cNvSpPr txBox="1"/>
          <p:nvPr/>
        </p:nvSpPr>
        <p:spPr>
          <a:xfrm>
            <a:off x="6463548" y="5870152"/>
            <a:ext cx="5420700" cy="900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n-US" sz="1050" b="0" i="0" u="none" strike="noStrike" cap="none" dirty="0" err="1">
                <a:solidFill>
                  <a:schemeClr val="dk1"/>
                </a:solidFill>
                <a:latin typeface="Calibri"/>
                <a:ea typeface="Calibri"/>
                <a:cs typeface="Calibri"/>
                <a:sym typeface="Calibri"/>
              </a:rPr>
              <a:t>GANは色々なモデルに組み込みが可能という利点があるとのことで、その後発展したGANの論文を読む</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2" name="Google Shape;102;g62b903b8ea_0_60"/>
          <p:cNvSpPr txBox="1"/>
          <p:nvPr/>
        </p:nvSpPr>
        <p:spPr>
          <a:xfrm>
            <a:off x="6463549" y="2438161"/>
            <a:ext cx="5420700" cy="900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n-US" sz="1050" b="0" i="0" u="none" strike="noStrike" cap="none" dirty="0">
                <a:solidFill>
                  <a:schemeClr val="dk1"/>
                </a:solidFill>
                <a:latin typeface="Calibri"/>
                <a:ea typeface="Calibri"/>
                <a:cs typeface="Calibri"/>
                <a:sym typeface="Calibri"/>
              </a:rPr>
              <a:t>欠点として、Generatorの確率分布に明示的な表現方法がないこと、学習中にGeneratorとDescriminatorが適切に同期する必要があることがあげられてい</a:t>
            </a:r>
            <a:endParaRPr lang="en-US" sz="1050" dirty="0">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n-US" sz="1050" b="0" i="0" u="none" strike="noStrike" cap="none" dirty="0" err="1">
                <a:solidFill>
                  <a:schemeClr val="dk1"/>
                </a:solidFill>
                <a:latin typeface="Calibri"/>
                <a:ea typeface="Calibri"/>
                <a:cs typeface="Calibri"/>
                <a:sym typeface="Calibri"/>
              </a:rPr>
              <a:t>利点として、学習中の推論が不要であること、様々な関数をモデルに組み込むことが可能であることがあげられている</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3" name="Google Shape;103;g62b903b8ea_0_60"/>
          <p:cNvSpPr txBox="1"/>
          <p:nvPr/>
        </p:nvSpPr>
        <p:spPr>
          <a:xfrm>
            <a:off x="270738" y="4159920"/>
            <a:ext cx="5420700" cy="900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n-US" altLang="ja-JP" sz="1050" dirty="0">
                <a:solidFill>
                  <a:schemeClr val="dk1"/>
                </a:solidFill>
                <a:latin typeface="Calibri"/>
                <a:ea typeface="Calibri"/>
                <a:cs typeface="Calibri"/>
                <a:sym typeface="Calibri"/>
              </a:rPr>
              <a:t>MNIST, TFD(Toronto Face Database)</a:t>
            </a:r>
            <a:r>
              <a:rPr lang="ja-JP" altLang="en-US" sz="1050">
                <a:solidFill>
                  <a:schemeClr val="dk1"/>
                </a:solidFill>
                <a:latin typeface="Calibri"/>
                <a:ea typeface="Calibri"/>
                <a:cs typeface="Calibri"/>
                <a:sym typeface="Calibri"/>
              </a:rPr>
              <a:t>をデータセット</a:t>
            </a:r>
            <a:endParaRPr lang="en-US" altLang="ja-JP" sz="1050" dirty="0">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n-US" altLang="ja-JP" sz="1050" b="0" i="0" u="none" strike="noStrike" cap="none" dirty="0">
                <a:solidFill>
                  <a:schemeClr val="dk1"/>
                </a:solidFill>
                <a:latin typeface="Calibri"/>
                <a:ea typeface="Calibri"/>
                <a:cs typeface="Calibri"/>
                <a:sym typeface="Calibri"/>
              </a:rPr>
              <a:t>DBN, </a:t>
            </a:r>
            <a:r>
              <a:rPr lang="en-US" altLang="ja-JP" sz="1050" b="0" i="0" u="none" strike="noStrike" cap="none" dirty="0" err="1">
                <a:solidFill>
                  <a:schemeClr val="dk1"/>
                </a:solidFill>
                <a:latin typeface="Calibri"/>
                <a:ea typeface="Calibri"/>
                <a:cs typeface="Calibri"/>
                <a:sym typeface="Calibri"/>
              </a:rPr>
              <a:t>StackedCAE</a:t>
            </a:r>
            <a:r>
              <a:rPr lang="en-US" altLang="ja-JP" sz="1050" b="0" i="0" u="none" strike="noStrike" cap="none" dirty="0">
                <a:solidFill>
                  <a:schemeClr val="dk1"/>
                </a:solidFill>
                <a:latin typeface="Calibri"/>
                <a:ea typeface="Calibri"/>
                <a:cs typeface="Calibri"/>
                <a:sym typeface="Calibri"/>
              </a:rPr>
              <a:t>, </a:t>
            </a:r>
            <a:r>
              <a:rPr lang="en-US" altLang="ja-JP" sz="1050" b="0" i="0" u="none" strike="noStrike" cap="none" dirty="0" err="1">
                <a:solidFill>
                  <a:schemeClr val="dk1"/>
                </a:solidFill>
                <a:latin typeface="Calibri"/>
                <a:ea typeface="Calibri"/>
                <a:cs typeface="Calibri"/>
                <a:sym typeface="Calibri"/>
              </a:rPr>
              <a:t>DeepGSN</a:t>
            </a:r>
            <a:r>
              <a:rPr lang="ja-JP" altLang="en-US" sz="1050" b="0" i="0" u="none" strike="noStrike" cap="none">
                <a:solidFill>
                  <a:schemeClr val="dk1"/>
                </a:solidFill>
                <a:latin typeface="Calibri"/>
                <a:ea typeface="Calibri"/>
                <a:cs typeface="Calibri"/>
                <a:sym typeface="Calibri"/>
              </a:rPr>
              <a:t>のモデルと対数尤度を比較し有効性を研究した</a:t>
            </a:r>
            <a:r>
              <a:rPr lang="en-US" altLang="ja-JP" sz="1050" b="0" i="0" u="none" strike="noStrike" cap="none" dirty="0">
                <a:solidFill>
                  <a:schemeClr val="dk1"/>
                </a:solidFill>
                <a:latin typeface="Calibri"/>
                <a:ea typeface="Calibri"/>
                <a:cs typeface="Calibri"/>
                <a:sym typeface="Calibri"/>
              </a:rPr>
              <a:t> </a:t>
            </a:r>
            <a:endParaRPr sz="105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4" name="Google Shape;104;g62b903b8ea_0_60"/>
          <p:cNvSpPr txBox="1"/>
          <p:nvPr/>
        </p:nvSpPr>
        <p:spPr>
          <a:xfrm>
            <a:off x="304791" y="5878816"/>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en-US" sz="1050" dirty="0" err="1">
                <a:solidFill>
                  <a:schemeClr val="dk1"/>
                </a:solidFill>
                <a:latin typeface="Calibri"/>
                <a:ea typeface="Calibri"/>
                <a:cs typeface="Calibri"/>
                <a:sym typeface="Calibri"/>
              </a:rPr>
              <a:t>Descriminator</a:t>
            </a:r>
            <a:r>
              <a:rPr lang="ja-JP" altLang="en-US" sz="1050">
                <a:solidFill>
                  <a:schemeClr val="dk1"/>
                </a:solidFill>
                <a:latin typeface="Calibri"/>
                <a:ea typeface="Calibri"/>
                <a:cs typeface="Calibri"/>
                <a:sym typeface="Calibri"/>
              </a:rPr>
              <a:t>から流れる勾配によってのみパラメータが更新される点がモデルの他の拡張性に寄与している</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5" name="Google Shape;105;g62b903b8ea_0_60"/>
          <p:cNvSpPr txBox="1"/>
          <p:nvPr/>
        </p:nvSpPr>
        <p:spPr>
          <a:xfrm>
            <a:off x="6463548" y="4126019"/>
            <a:ext cx="5420700" cy="900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n-US" sz="1050" b="0" i="0" u="none" strike="noStrike" cap="none" dirty="0">
                <a:solidFill>
                  <a:schemeClr val="dk1"/>
                </a:solidFill>
                <a:latin typeface="Calibri"/>
                <a:ea typeface="Calibri"/>
                <a:cs typeface="Calibri"/>
                <a:sym typeface="Calibri"/>
              </a:rPr>
              <a:t>DBN(Deep belief networks)</a:t>
            </a:r>
            <a:r>
              <a:rPr lang="en-US" sz="1050" b="0" i="0" u="none" strike="noStrike" cap="none" dirty="0" err="1">
                <a:solidFill>
                  <a:schemeClr val="dk1"/>
                </a:solidFill>
                <a:latin typeface="Calibri"/>
                <a:ea typeface="Calibri"/>
                <a:cs typeface="Calibri"/>
                <a:sym typeface="Calibri"/>
              </a:rPr>
              <a:t>は、単一の無行層と複数の有行層を含んでおり、計算上の問題があった</a:t>
            </a:r>
            <a:endParaRPr lang="en-US" sz="1050" b="0" i="0" u="none" strike="noStrike" cap="none" dirty="0">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n-US" sz="1050" b="0" i="0" u="none" strike="noStrike" cap="none" dirty="0">
                <a:solidFill>
                  <a:schemeClr val="dk1"/>
                </a:solidFill>
                <a:latin typeface="Calibri"/>
                <a:ea typeface="Calibri"/>
                <a:cs typeface="Calibri"/>
                <a:sym typeface="Calibri"/>
              </a:rPr>
              <a:t>GSN(generative stochastic network)は、マルコフ連鎖の１つのステップを実行するものと見て取れるが、GANには生成中のフィードバックを必要としていないため、マルコフ連鎖を使わないでモデル構築を行っている</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6" name="Google Shape;106;g62b903b8ea_0_60"/>
          <p:cNvSpPr txBox="1"/>
          <p:nvPr/>
        </p:nvSpPr>
        <p:spPr>
          <a:xfrm>
            <a:off x="304793" y="2446996"/>
            <a:ext cx="5420700" cy="900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n-US" sz="1050" dirty="0" err="1">
                <a:solidFill>
                  <a:schemeClr val="dk1"/>
                </a:solidFill>
                <a:latin typeface="Calibri"/>
                <a:cs typeface="Calibri"/>
                <a:sym typeface="Calibri"/>
              </a:rPr>
              <a:t>生成モデルの</a:t>
            </a:r>
            <a:r>
              <a:rPr lang="en-US" sz="1050" dirty="0">
                <a:solidFill>
                  <a:schemeClr val="dk1"/>
                </a:solidFill>
                <a:latin typeface="Calibri"/>
                <a:cs typeface="Calibri"/>
                <a:sym typeface="Calibri"/>
              </a:rPr>
              <a:t> </a:t>
            </a:r>
            <a:r>
              <a:rPr lang="en-US" sz="1050" dirty="0" err="1">
                <a:solidFill>
                  <a:schemeClr val="dk1"/>
                </a:solidFill>
                <a:latin typeface="Calibri"/>
                <a:cs typeface="Calibri"/>
                <a:sym typeface="Calibri"/>
              </a:rPr>
              <a:t>Generatorと識別モデルのDescriminatorを敵対させるプロセスを介した、新しく提案されたフレームワーク</a:t>
            </a:r>
            <a:endParaRPr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endParaRPr sz="1050" b="0" i="0" u="none" strike="noStrike" cap="none" dirty="0">
              <a:solidFill>
                <a:schemeClr val="dk1"/>
              </a:solidFill>
              <a:latin typeface="Calibri"/>
              <a:ea typeface="Calibri"/>
              <a:cs typeface="Calibri"/>
              <a:sym typeface="Calibri"/>
            </a:endParaRPr>
          </a:p>
          <a:p>
            <a:pPr marL="171450" lvl="0" indent="-171450">
              <a:buSzPts val="1050"/>
              <a:buFont typeface="Arial" panose="020B0604020202020204" pitchFamily="34" charset="0"/>
              <a:buChar char="•"/>
            </a:pPr>
            <a:r>
              <a:rPr lang="en-US" sz="1050" dirty="0">
                <a:solidFill>
                  <a:schemeClr val="dk1"/>
                </a:solidFill>
                <a:latin typeface="Calibri"/>
                <a:ea typeface="Calibri"/>
                <a:cs typeface="Calibri"/>
                <a:sym typeface="Calibri"/>
              </a:rPr>
              <a:t>Facebook</a:t>
            </a:r>
            <a:r>
              <a:rPr lang="ja-JP" altLang="en-US" sz="1050">
                <a:solidFill>
                  <a:schemeClr val="dk1"/>
                </a:solidFill>
                <a:latin typeface="Calibri"/>
                <a:ea typeface="Calibri"/>
                <a:cs typeface="Calibri"/>
                <a:sym typeface="Calibri"/>
              </a:rPr>
              <a:t>の</a:t>
            </a:r>
            <a:r>
              <a:rPr lang="en-US" sz="1050" dirty="0">
                <a:solidFill>
                  <a:schemeClr val="dk1"/>
                </a:solidFill>
                <a:latin typeface="Calibri"/>
                <a:ea typeface="Calibri"/>
                <a:cs typeface="Calibri"/>
                <a:sym typeface="Calibri"/>
              </a:rPr>
              <a:t>AI</a:t>
            </a:r>
            <a:r>
              <a:rPr lang="ja-JP" altLang="en-US" sz="1050">
                <a:solidFill>
                  <a:schemeClr val="dk1"/>
                </a:solidFill>
                <a:latin typeface="Calibri"/>
                <a:ea typeface="Calibri"/>
                <a:cs typeface="Calibri"/>
                <a:sym typeface="Calibri"/>
              </a:rPr>
              <a:t>研究所所長であるヤン・ ルカン氏によると、「機械学習において、この</a:t>
            </a:r>
            <a:r>
              <a:rPr lang="en-US" altLang="ja-JP" sz="1050" dirty="0">
                <a:solidFill>
                  <a:schemeClr val="dk1"/>
                </a:solidFill>
                <a:latin typeface="Calibri"/>
                <a:ea typeface="Calibri"/>
                <a:cs typeface="Calibri"/>
                <a:sym typeface="Calibri"/>
              </a:rPr>
              <a:t>10</a:t>
            </a:r>
            <a:r>
              <a:rPr lang="ja-JP" altLang="en-US" sz="1050">
                <a:solidFill>
                  <a:schemeClr val="dk1"/>
                </a:solidFill>
                <a:latin typeface="Calibri"/>
                <a:ea typeface="Calibri"/>
                <a:cs typeface="Calibri"/>
                <a:sym typeface="Calibri"/>
              </a:rPr>
              <a:t>年間でもっともおもしろいアイデア」と形容された</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grpSp>
        <p:nvGrpSpPr>
          <p:cNvPr id="107" name="Google Shape;107;g62b903b8ea_0_60"/>
          <p:cNvGrpSpPr/>
          <p:nvPr/>
        </p:nvGrpSpPr>
        <p:grpSpPr>
          <a:xfrm>
            <a:off x="1" y="20937"/>
            <a:ext cx="12192000" cy="1635900"/>
            <a:chOff x="123986" y="23043"/>
            <a:chExt cx="12192000" cy="1635900"/>
          </a:xfrm>
        </p:grpSpPr>
        <p:sp>
          <p:nvSpPr>
            <p:cNvPr id="108" name="Google Shape;108;g62b903b8ea_0_60"/>
            <p:cNvSpPr/>
            <p:nvPr/>
          </p:nvSpPr>
          <p:spPr>
            <a:xfrm>
              <a:off x="123986" y="23043"/>
              <a:ext cx="12192000" cy="1635900"/>
            </a:xfrm>
            <a:prstGeom prst="rect">
              <a:avLst/>
            </a:prstGeom>
            <a:solidFill>
              <a:srgbClr val="595959">
                <a:alpha val="8549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9" name="Google Shape;109;g62b903b8ea_0_60"/>
            <p:cNvSpPr txBox="1"/>
            <p:nvPr/>
          </p:nvSpPr>
          <p:spPr>
            <a:xfrm>
              <a:off x="2790986" y="58425"/>
              <a:ext cx="6858000" cy="831000"/>
            </a:xfrm>
            <a:prstGeom prst="rect">
              <a:avLst/>
            </a:prstGeom>
            <a:noFill/>
            <a:ln>
              <a:noFill/>
            </a:ln>
          </p:spPr>
          <p:txBody>
            <a:bodyPr spcFirstLastPara="1" wrap="square" lIns="91425" tIns="45700" rIns="91425" bIns="45700" anchor="t" anchorCtr="0">
              <a:noAutofit/>
            </a:bodyPr>
            <a:lstStyle/>
            <a:p>
              <a:pPr lvl="0" algn="ctr">
                <a:buSzPts val="1600"/>
              </a:pPr>
              <a:r>
                <a:rPr lang="en-US" sz="3200" b="1" dirty="0">
                  <a:solidFill>
                    <a:schemeClr val="lt1"/>
                  </a:solidFill>
                  <a:latin typeface="Calibri"/>
                  <a:ea typeface="Calibri"/>
                  <a:cs typeface="Calibri"/>
                  <a:sym typeface="Calibri"/>
                </a:rPr>
                <a:t>Generative Adversarial Nets</a:t>
              </a:r>
              <a:endParaRPr sz="3200" b="1" i="0" u="none" strike="noStrike" cap="none" dirty="0">
                <a:solidFill>
                  <a:schemeClr val="lt1"/>
                </a:solidFill>
                <a:latin typeface="Calibri"/>
                <a:ea typeface="Calibri"/>
                <a:cs typeface="Calibri"/>
                <a:sym typeface="Calibri"/>
              </a:endParaRPr>
            </a:p>
          </p:txBody>
        </p:sp>
        <p:sp>
          <p:nvSpPr>
            <p:cNvPr id="110" name="Google Shape;110;g62b903b8ea_0_60"/>
            <p:cNvSpPr txBox="1"/>
            <p:nvPr/>
          </p:nvSpPr>
          <p:spPr>
            <a:xfrm>
              <a:off x="1075601" y="541962"/>
              <a:ext cx="10040798" cy="307800"/>
            </a:xfrm>
            <a:prstGeom prst="rect">
              <a:avLst/>
            </a:prstGeom>
            <a:noFill/>
            <a:ln>
              <a:noFill/>
            </a:ln>
          </p:spPr>
          <p:txBody>
            <a:bodyPr spcFirstLastPara="1" wrap="square" lIns="91425" tIns="45700" rIns="91425" bIns="45700" anchor="t" anchorCtr="0">
              <a:noAutofit/>
            </a:bodyPr>
            <a:lstStyle/>
            <a:p>
              <a:pPr lvl="0" algn="ctr">
                <a:buSzPts val="1400"/>
              </a:pPr>
              <a:r>
                <a:rPr lang="en-US" sz="1600" dirty="0">
                  <a:solidFill>
                    <a:schemeClr val="lt1"/>
                  </a:solidFill>
                  <a:latin typeface="Calibri"/>
                  <a:ea typeface="Calibri"/>
                  <a:cs typeface="Calibri"/>
                  <a:sym typeface="Calibri"/>
                </a:rPr>
                <a:t>2014</a:t>
              </a:r>
            </a:p>
            <a:p>
              <a:pPr lvl="0" algn="ctr">
                <a:buSzPts val="1400"/>
              </a:pPr>
              <a:r>
                <a:rPr lang="en-US" sz="1600" dirty="0">
                  <a:solidFill>
                    <a:schemeClr val="lt1"/>
                  </a:solidFill>
                  <a:latin typeface="Calibri"/>
                  <a:ea typeface="Calibri"/>
                  <a:cs typeface="Calibri"/>
                  <a:sym typeface="Calibri"/>
                </a:rPr>
                <a:t>Ian J. Goodfellow, Jean </a:t>
              </a:r>
              <a:r>
                <a:rPr lang="en-US" sz="1600" dirty="0" err="1">
                  <a:solidFill>
                    <a:schemeClr val="lt1"/>
                  </a:solidFill>
                  <a:latin typeface="Calibri"/>
                  <a:ea typeface="Calibri"/>
                  <a:cs typeface="Calibri"/>
                  <a:sym typeface="Calibri"/>
                </a:rPr>
                <a:t>Pouget</a:t>
              </a:r>
              <a:r>
                <a:rPr lang="en-US" sz="1600" dirty="0">
                  <a:solidFill>
                    <a:schemeClr val="lt1"/>
                  </a:solidFill>
                  <a:latin typeface="Calibri"/>
                  <a:ea typeface="Calibri"/>
                  <a:cs typeface="Calibri"/>
                  <a:sym typeface="Calibri"/>
                </a:rPr>
                <a:t>-Abadie, Mehdi Mirza, Bing Xu, David </a:t>
              </a:r>
              <a:r>
                <a:rPr lang="en-US" sz="1600" dirty="0" err="1">
                  <a:solidFill>
                    <a:schemeClr val="lt1"/>
                  </a:solidFill>
                  <a:latin typeface="Calibri"/>
                  <a:ea typeface="Calibri"/>
                  <a:cs typeface="Calibri"/>
                  <a:sym typeface="Calibri"/>
                </a:rPr>
                <a:t>Warde-Farley,Sherjil</a:t>
              </a:r>
              <a:r>
                <a:rPr lang="en-US" sz="1600" dirty="0">
                  <a:solidFill>
                    <a:schemeClr val="lt1"/>
                  </a:solidFill>
                  <a:latin typeface="Calibri"/>
                  <a:ea typeface="Calibri"/>
                  <a:cs typeface="Calibri"/>
                  <a:sym typeface="Calibri"/>
                </a:rPr>
                <a:t> </a:t>
              </a:r>
              <a:r>
                <a:rPr lang="en-US" sz="1600" dirty="0" err="1">
                  <a:solidFill>
                    <a:schemeClr val="lt1"/>
                  </a:solidFill>
                  <a:latin typeface="Calibri"/>
                  <a:ea typeface="Calibri"/>
                  <a:cs typeface="Calibri"/>
                  <a:sym typeface="Calibri"/>
                </a:rPr>
                <a:t>Ozair</a:t>
              </a:r>
              <a:r>
                <a:rPr lang="en-US" sz="1600" dirty="0">
                  <a:solidFill>
                    <a:schemeClr val="lt1"/>
                  </a:solidFill>
                  <a:latin typeface="Calibri"/>
                  <a:ea typeface="Calibri"/>
                  <a:cs typeface="Calibri"/>
                  <a:sym typeface="Calibri"/>
                </a:rPr>
                <a:t>,</a:t>
              </a:r>
            </a:p>
            <a:p>
              <a:pPr lvl="0" algn="ctr">
                <a:buSzPts val="1400"/>
              </a:pPr>
              <a:r>
                <a:rPr lang="en-US" sz="1600" dirty="0">
                  <a:solidFill>
                    <a:schemeClr val="lt1"/>
                  </a:solidFill>
                  <a:latin typeface="Calibri"/>
                  <a:ea typeface="Calibri"/>
                  <a:cs typeface="Calibri"/>
                  <a:sym typeface="Calibri"/>
                </a:rPr>
                <a:t> Aaron Courville, </a:t>
              </a:r>
              <a:r>
                <a:rPr lang="en-US" sz="1600" dirty="0" err="1">
                  <a:solidFill>
                    <a:schemeClr val="lt1"/>
                  </a:solidFill>
                  <a:latin typeface="Calibri"/>
                  <a:ea typeface="Calibri"/>
                  <a:cs typeface="Calibri"/>
                  <a:sym typeface="Calibri"/>
                </a:rPr>
                <a:t>Yoshua</a:t>
              </a:r>
              <a:r>
                <a:rPr lang="en-US" sz="1600" dirty="0">
                  <a:solidFill>
                    <a:schemeClr val="lt1"/>
                  </a:solidFill>
                  <a:latin typeface="Calibri"/>
                  <a:ea typeface="Calibri"/>
                  <a:cs typeface="Calibri"/>
                  <a:sym typeface="Calibri"/>
                </a:rPr>
                <a:t> </a:t>
              </a:r>
              <a:r>
                <a:rPr lang="en-US" sz="1600" dirty="0" err="1">
                  <a:solidFill>
                    <a:schemeClr val="lt1"/>
                  </a:solidFill>
                  <a:latin typeface="Calibri"/>
                  <a:ea typeface="Calibri"/>
                  <a:cs typeface="Calibri"/>
                  <a:sym typeface="Calibri"/>
                </a:rPr>
                <a:t>Bengio</a:t>
              </a:r>
              <a:endParaRPr sz="1600" b="0" i="0" u="none" strike="noStrike" cap="none" dirty="0">
                <a:solidFill>
                  <a:schemeClr val="lt1"/>
                </a:solidFill>
                <a:latin typeface="Calibri"/>
                <a:ea typeface="Calibri"/>
                <a:cs typeface="Calibri"/>
                <a:sym typeface="Calibri"/>
              </a:endParaRPr>
            </a:p>
          </p:txBody>
        </p:sp>
        <p:sp>
          <p:nvSpPr>
            <p:cNvPr id="111" name="Google Shape;111;g62b903b8ea_0_60"/>
            <p:cNvSpPr txBox="1"/>
            <p:nvPr/>
          </p:nvSpPr>
          <p:spPr>
            <a:xfrm>
              <a:off x="2667000" y="1274386"/>
              <a:ext cx="6858000" cy="276900"/>
            </a:xfrm>
            <a:prstGeom prst="rect">
              <a:avLst/>
            </a:prstGeom>
            <a:noFill/>
            <a:ln>
              <a:noFill/>
            </a:ln>
          </p:spPr>
          <p:txBody>
            <a:bodyPr spcFirstLastPara="1" wrap="square" lIns="91425" tIns="45700" rIns="91425" bIns="45700" anchor="t" anchorCtr="0">
              <a:noAutofit/>
            </a:bodyPr>
            <a:lstStyle/>
            <a:p>
              <a:pPr lvl="0" algn="ctr">
                <a:buSzPts val="1200"/>
              </a:pPr>
              <a:r>
                <a:rPr lang="en-US" sz="1200" u="sng" dirty="0">
                  <a:solidFill>
                    <a:schemeClr val="lt1"/>
                  </a:solidFill>
                </a:rPr>
                <a:t>https://</a:t>
              </a:r>
              <a:r>
                <a:rPr lang="en-US" sz="1200" u="sng" dirty="0" err="1">
                  <a:solidFill>
                    <a:schemeClr val="lt1"/>
                  </a:solidFill>
                </a:rPr>
                <a:t>arxiv.org</a:t>
              </a:r>
              <a:r>
                <a:rPr lang="en-US" sz="1200" u="sng" dirty="0">
                  <a:solidFill>
                    <a:schemeClr val="lt1"/>
                  </a:solidFill>
                </a:rPr>
                <a:t>/pdf/1406.2661.pdf</a:t>
              </a:r>
              <a:r>
                <a:rPr lang="en-US" sz="1200" b="0" i="0" u="none" strike="noStrike" cap="none" dirty="0">
                  <a:solidFill>
                    <a:schemeClr val="lt1"/>
                  </a:solidFill>
                  <a:latin typeface="Arial"/>
                  <a:ea typeface="Arial"/>
                  <a:cs typeface="Arial"/>
                  <a:sym typeface="Arial"/>
                </a:rPr>
                <a:t> </a:t>
              </a:r>
              <a:endParaRPr sz="1200" b="0" i="0" u="none" strike="noStrike" cap="none" dirty="0">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62b903b8ea_0_60"/>
          <p:cNvSpPr/>
          <p:nvPr/>
        </p:nvSpPr>
        <p:spPr>
          <a:xfrm>
            <a:off x="304797" y="173792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どんなもの？</a:t>
            </a:r>
            <a:endParaRPr sz="1800" b="0" i="0" u="none" strike="noStrike" cap="none">
              <a:solidFill>
                <a:schemeClr val="dk1"/>
              </a:solidFill>
              <a:latin typeface="Calibri"/>
              <a:ea typeface="Calibri"/>
              <a:cs typeface="Calibri"/>
              <a:sym typeface="Calibri"/>
            </a:endParaRPr>
          </a:p>
        </p:txBody>
      </p:sp>
      <p:sp>
        <p:nvSpPr>
          <p:cNvPr id="95" name="Google Shape;95;g62b903b8ea_0_60"/>
          <p:cNvSpPr/>
          <p:nvPr/>
        </p:nvSpPr>
        <p:spPr>
          <a:xfrm>
            <a:off x="6463549" y="343506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先行研究と比べて何がすごい？</a:t>
            </a:r>
            <a:endParaRPr sz="1800" b="0" i="0" u="none" strike="noStrike" cap="none">
              <a:solidFill>
                <a:schemeClr val="dk1"/>
              </a:solidFill>
              <a:latin typeface="Calibri"/>
              <a:ea typeface="Calibri"/>
              <a:cs typeface="Calibri"/>
              <a:sym typeface="Calibri"/>
            </a:endParaRPr>
          </a:p>
        </p:txBody>
      </p:sp>
      <p:sp>
        <p:nvSpPr>
          <p:cNvPr id="96" name="Google Shape;96;g62b903b8ea_0_60"/>
          <p:cNvSpPr/>
          <p:nvPr/>
        </p:nvSpPr>
        <p:spPr>
          <a:xfrm>
            <a:off x="304791" y="516881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技術の手法や肝は？</a:t>
            </a:r>
            <a:endParaRPr sz="1800" b="0" i="0" u="none" strike="noStrike" cap="none">
              <a:solidFill>
                <a:schemeClr val="dk1"/>
              </a:solidFill>
              <a:latin typeface="Calibri"/>
              <a:ea typeface="Calibri"/>
              <a:cs typeface="Calibri"/>
              <a:sym typeface="Calibri"/>
            </a:endParaRPr>
          </a:p>
        </p:txBody>
      </p:sp>
      <p:sp>
        <p:nvSpPr>
          <p:cNvPr id="97" name="Google Shape;97;g62b903b8ea_0_60"/>
          <p:cNvSpPr/>
          <p:nvPr/>
        </p:nvSpPr>
        <p:spPr>
          <a:xfrm>
            <a:off x="6463549" y="1734431"/>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議論はある？</a:t>
            </a:r>
            <a:endParaRPr sz="1800" b="0" i="0" u="none" strike="noStrike" cap="none">
              <a:solidFill>
                <a:schemeClr val="dk1"/>
              </a:solidFill>
              <a:latin typeface="Calibri"/>
              <a:ea typeface="Calibri"/>
              <a:cs typeface="Calibri"/>
              <a:sym typeface="Calibri"/>
            </a:endParaRPr>
          </a:p>
        </p:txBody>
      </p:sp>
      <p:sp>
        <p:nvSpPr>
          <p:cNvPr id="98" name="Google Shape;98;g62b903b8ea_0_60"/>
          <p:cNvSpPr/>
          <p:nvPr/>
        </p:nvSpPr>
        <p:spPr>
          <a:xfrm>
            <a:off x="270738" y="3451581"/>
            <a:ext cx="54546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Calibri"/>
                <a:ea typeface="Calibri"/>
                <a:cs typeface="Calibri"/>
                <a:sym typeface="Calibri"/>
              </a:rPr>
              <a:t>どうやって有効だと検証した</a:t>
            </a:r>
            <a:r>
              <a:rPr lang="en-US" sz="1800" b="0"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p:txBody>
      </p:sp>
      <p:sp>
        <p:nvSpPr>
          <p:cNvPr id="99" name="Google Shape;99;g62b903b8ea_0_60"/>
          <p:cNvSpPr/>
          <p:nvPr/>
        </p:nvSpPr>
        <p:spPr>
          <a:xfrm>
            <a:off x="6463551" y="516881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次に読むべき論文は？</a:t>
            </a:r>
            <a:endParaRPr sz="1800" b="0" i="0" u="none" strike="noStrike" cap="none">
              <a:solidFill>
                <a:schemeClr val="dk1"/>
              </a:solidFill>
              <a:latin typeface="Calibri"/>
              <a:ea typeface="Calibri"/>
              <a:cs typeface="Calibri"/>
              <a:sym typeface="Calibri"/>
            </a:endParaRPr>
          </a:p>
        </p:txBody>
      </p:sp>
      <p:pic>
        <p:nvPicPr>
          <p:cNvPr id="100" name="Google Shape;100;g62b903b8ea_0_60"/>
          <p:cNvPicPr preferRelativeResize="0"/>
          <p:nvPr/>
        </p:nvPicPr>
        <p:blipFill rotWithShape="1">
          <a:blip r:embed="rId3">
            <a:alphaModFix/>
          </a:blip>
          <a:srcRect/>
          <a:stretch/>
        </p:blipFill>
        <p:spPr>
          <a:xfrm>
            <a:off x="1" y="0"/>
            <a:ext cx="12191999" cy="1618117"/>
          </a:xfrm>
          <a:prstGeom prst="rect">
            <a:avLst/>
          </a:prstGeom>
          <a:noFill/>
          <a:ln>
            <a:noFill/>
          </a:ln>
        </p:spPr>
      </p:pic>
      <p:sp>
        <p:nvSpPr>
          <p:cNvPr id="101" name="Google Shape;101;g62b903b8ea_0_60"/>
          <p:cNvSpPr txBox="1"/>
          <p:nvPr/>
        </p:nvSpPr>
        <p:spPr>
          <a:xfrm>
            <a:off x="6463548" y="5870152"/>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en-US" sz="1050" dirty="0">
                <a:solidFill>
                  <a:schemeClr val="dk1"/>
                </a:solidFill>
                <a:latin typeface="Calibri"/>
                <a:ea typeface="Calibri"/>
                <a:cs typeface="Calibri"/>
                <a:sym typeface="Calibri"/>
              </a:rPr>
              <a:t>GAN</a:t>
            </a:r>
            <a:r>
              <a:rPr lang="ja-JP" altLang="en-US" sz="1050">
                <a:solidFill>
                  <a:schemeClr val="dk1"/>
                </a:solidFill>
                <a:latin typeface="Calibri"/>
                <a:ea typeface="Calibri"/>
                <a:cs typeface="Calibri"/>
                <a:sym typeface="Calibri"/>
              </a:rPr>
              <a:t>は色々なモデルに組み込みが可能という利点があるとのことで、その後発展した</a:t>
            </a:r>
            <a:r>
              <a:rPr lang="en-US" sz="1050" dirty="0">
                <a:solidFill>
                  <a:schemeClr val="dk1"/>
                </a:solidFill>
                <a:latin typeface="Calibri"/>
                <a:ea typeface="Calibri"/>
                <a:cs typeface="Calibri"/>
                <a:sym typeface="Calibri"/>
              </a:rPr>
              <a:t>GAN</a:t>
            </a:r>
            <a:r>
              <a:rPr lang="ja-JP" altLang="en-US" sz="1050">
                <a:solidFill>
                  <a:schemeClr val="dk1"/>
                </a:solidFill>
                <a:latin typeface="Calibri"/>
                <a:ea typeface="Calibri"/>
                <a:cs typeface="Calibri"/>
                <a:sym typeface="Calibri"/>
              </a:rPr>
              <a:t>の論文を読む</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2" name="Google Shape;102;g62b903b8ea_0_60"/>
          <p:cNvSpPr txBox="1"/>
          <p:nvPr/>
        </p:nvSpPr>
        <p:spPr>
          <a:xfrm>
            <a:off x="6463549" y="2438161"/>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ja-JP" altLang="en-US" sz="1050">
                <a:solidFill>
                  <a:schemeClr val="dk1"/>
                </a:solidFill>
                <a:latin typeface="Calibri"/>
                <a:ea typeface="Calibri"/>
                <a:cs typeface="Calibri"/>
                <a:sym typeface="Calibri"/>
              </a:rPr>
              <a:t>現在の実験では、各タグを個別に使用するしているだけであるが、複数のタグを同時に使用することで（「セット生成」の</a:t>
            </a:r>
            <a:r>
              <a:rPr lang="en-US" altLang="ja-JP" sz="1050" dirty="0">
                <a:solidFill>
                  <a:schemeClr val="dk1"/>
                </a:solidFill>
                <a:latin typeface="Calibri"/>
                <a:ea typeface="Calibri"/>
                <a:cs typeface="Calibri"/>
                <a:sym typeface="Calibri"/>
              </a:rPr>
              <a:t>1</a:t>
            </a:r>
            <a:r>
              <a:rPr lang="ja-JP" altLang="en-US" sz="1050">
                <a:solidFill>
                  <a:schemeClr val="dk1"/>
                </a:solidFill>
                <a:latin typeface="Calibri"/>
                <a:ea typeface="Calibri"/>
                <a:cs typeface="Calibri"/>
                <a:sym typeface="Calibri"/>
              </a:rPr>
              <a:t>つとして生成上の問題を効果的に提起する）、より良い結果が達成できると想定している</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3" name="Google Shape;103;g62b903b8ea_0_60"/>
          <p:cNvSpPr txBox="1"/>
          <p:nvPr/>
        </p:nvSpPr>
        <p:spPr>
          <a:xfrm>
            <a:off x="270738" y="4159920"/>
            <a:ext cx="5420700" cy="900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n-US" altLang="ja-JP" sz="1050" dirty="0">
                <a:solidFill>
                  <a:schemeClr val="dk1"/>
                </a:solidFill>
                <a:latin typeface="Calibri"/>
                <a:ea typeface="Calibri"/>
                <a:cs typeface="Calibri"/>
                <a:sym typeface="Calibri"/>
              </a:rPr>
              <a:t>MNIST, UGM(user-generated metadata)</a:t>
            </a:r>
            <a:r>
              <a:rPr lang="ja-JP" altLang="en-US" sz="1050">
                <a:solidFill>
                  <a:schemeClr val="dk1"/>
                </a:solidFill>
                <a:latin typeface="Calibri"/>
                <a:ea typeface="Calibri"/>
                <a:cs typeface="Calibri"/>
                <a:sym typeface="Calibri"/>
              </a:rPr>
              <a:t>の</a:t>
            </a:r>
            <a:r>
              <a:rPr lang="en-US" altLang="ja-JP" sz="1050" dirty="0">
                <a:solidFill>
                  <a:schemeClr val="dk1"/>
                </a:solidFill>
                <a:latin typeface="Calibri"/>
                <a:ea typeface="Calibri"/>
                <a:cs typeface="Calibri"/>
                <a:sym typeface="Calibri"/>
              </a:rPr>
              <a:t>2</a:t>
            </a:r>
            <a:r>
              <a:rPr lang="ja-JP" altLang="en-US" sz="1050">
                <a:solidFill>
                  <a:schemeClr val="dk1"/>
                </a:solidFill>
                <a:latin typeface="Calibri"/>
                <a:ea typeface="Calibri"/>
                <a:cs typeface="Calibri"/>
                <a:sym typeface="Calibri"/>
              </a:rPr>
              <a:t>つのデータを使って、</a:t>
            </a:r>
            <a:r>
              <a:rPr lang="en-US" altLang="ja-JP" sz="1050" dirty="0">
                <a:solidFill>
                  <a:schemeClr val="dk1"/>
                </a:solidFill>
                <a:latin typeface="Calibri"/>
                <a:ea typeface="Calibri"/>
                <a:cs typeface="Calibri"/>
                <a:sym typeface="Calibri"/>
              </a:rPr>
              <a:t>DBN, </a:t>
            </a:r>
            <a:r>
              <a:rPr lang="en-US" altLang="ja-JP" sz="1050" dirty="0" err="1">
                <a:solidFill>
                  <a:schemeClr val="dk1"/>
                </a:solidFill>
                <a:latin typeface="Calibri"/>
                <a:ea typeface="Calibri"/>
                <a:cs typeface="Calibri"/>
                <a:sym typeface="Calibri"/>
              </a:rPr>
              <a:t>StackedCAE</a:t>
            </a:r>
            <a:r>
              <a:rPr lang="en-US" altLang="ja-JP" sz="1050" dirty="0">
                <a:solidFill>
                  <a:schemeClr val="dk1"/>
                </a:solidFill>
                <a:latin typeface="Calibri"/>
                <a:ea typeface="Calibri"/>
                <a:cs typeface="Calibri"/>
                <a:sym typeface="Calibri"/>
              </a:rPr>
              <a:t>, </a:t>
            </a:r>
            <a:r>
              <a:rPr lang="en-US" altLang="ja-JP" sz="1050" dirty="0" err="1">
                <a:solidFill>
                  <a:schemeClr val="dk1"/>
                </a:solidFill>
                <a:latin typeface="Calibri"/>
                <a:ea typeface="Calibri"/>
                <a:cs typeface="Calibri"/>
                <a:sym typeface="Calibri"/>
              </a:rPr>
              <a:t>DeepGSN</a:t>
            </a:r>
            <a:r>
              <a:rPr lang="en-US" altLang="ja-JP" sz="1050" dirty="0">
                <a:solidFill>
                  <a:schemeClr val="dk1"/>
                </a:solidFill>
                <a:latin typeface="Calibri"/>
                <a:ea typeface="Calibri"/>
                <a:cs typeface="Calibri"/>
                <a:sym typeface="Calibri"/>
              </a:rPr>
              <a:t>, Adversarial nets</a:t>
            </a:r>
            <a:r>
              <a:rPr lang="ja-JP" altLang="en-US" sz="1050">
                <a:solidFill>
                  <a:schemeClr val="dk1"/>
                </a:solidFill>
                <a:latin typeface="Calibri"/>
                <a:ea typeface="Calibri"/>
                <a:cs typeface="Calibri"/>
                <a:sym typeface="Calibri"/>
              </a:rPr>
              <a:t>のモデルと比較し検証した</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4" name="Google Shape;104;g62b903b8ea_0_60"/>
          <p:cNvSpPr txBox="1"/>
          <p:nvPr/>
        </p:nvSpPr>
        <p:spPr>
          <a:xfrm>
            <a:off x="304791" y="5878816"/>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en-US" sz="1050" b="0" i="0" u="none" strike="noStrike" cap="none" dirty="0">
                <a:solidFill>
                  <a:schemeClr val="dk1"/>
                </a:solidFill>
                <a:latin typeface="Calibri"/>
                <a:ea typeface="Calibri"/>
                <a:cs typeface="Calibri"/>
                <a:sym typeface="Calibri"/>
              </a:rPr>
              <a:t>Generator, </a:t>
            </a:r>
            <a:r>
              <a:rPr lang="en-US" sz="1050" b="0" i="0" u="none" strike="noStrike" cap="none" dirty="0" err="1">
                <a:solidFill>
                  <a:schemeClr val="dk1"/>
                </a:solidFill>
                <a:latin typeface="Calibri"/>
                <a:ea typeface="Calibri"/>
                <a:cs typeface="Calibri"/>
                <a:sym typeface="Calibri"/>
              </a:rPr>
              <a:t>Descriminatorともに、クラスラベルもinputのデータとして条件付を行っている</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5" name="Google Shape;105;g62b903b8ea_0_60"/>
          <p:cNvSpPr txBox="1"/>
          <p:nvPr/>
        </p:nvSpPr>
        <p:spPr>
          <a:xfrm>
            <a:off x="6463548" y="4126019"/>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ja-JP" altLang="en-US" sz="1050">
                <a:solidFill>
                  <a:schemeClr val="dk1"/>
                </a:solidFill>
                <a:latin typeface="Calibri"/>
                <a:ea typeface="Calibri"/>
                <a:cs typeface="Calibri"/>
                <a:sym typeface="Calibri"/>
              </a:rPr>
              <a:t>自然言語コーパスを使用して、意味のあるラベルのベクトル表現を学習する際、見学習の言語でも「近い」ことが多いという（たとえば、「椅子」ではなく「テーブル」を予測する）ことでラベル付の意味がある</a:t>
            </a:r>
            <a:endParaRPr lang="en-US" altLang="ja-JP" sz="1050" dirty="0">
              <a:solidFill>
                <a:schemeClr val="dk1"/>
              </a:solidFill>
              <a:latin typeface="Calibri"/>
              <a:ea typeface="Calibri"/>
              <a:cs typeface="Calibri"/>
              <a:sym typeface="Calibri"/>
            </a:endParaRPr>
          </a:p>
          <a:p>
            <a:pPr marL="171450" lvl="0" indent="-171450">
              <a:buSzPts val="1050"/>
              <a:buFont typeface="Arial" panose="020B0604020202020204" pitchFamily="34" charset="0"/>
              <a:buChar char="•"/>
            </a:pPr>
            <a:r>
              <a:rPr lang="en-US" sz="1050" b="0" i="0" u="none" strike="noStrike" cap="none" dirty="0">
                <a:solidFill>
                  <a:schemeClr val="dk1"/>
                </a:solidFill>
                <a:latin typeface="Calibri"/>
                <a:ea typeface="Calibri"/>
                <a:cs typeface="Calibri"/>
                <a:sym typeface="Calibri"/>
              </a:rPr>
              <a:t>画像認識の分野でも、アノテーションを行うことで１枚の画像から複数ラベル付を行うことができている</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6" name="Google Shape;106;g62b903b8ea_0_60"/>
          <p:cNvSpPr txBox="1"/>
          <p:nvPr/>
        </p:nvSpPr>
        <p:spPr>
          <a:xfrm>
            <a:off x="304793" y="2446996"/>
            <a:ext cx="5420700" cy="900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n-US" sz="1050" b="0" i="0" u="none" strike="noStrike" cap="none" dirty="0" err="1">
                <a:solidFill>
                  <a:schemeClr val="dk1"/>
                </a:solidFill>
                <a:latin typeface="Calibri"/>
                <a:ea typeface="Calibri"/>
                <a:cs typeface="Calibri"/>
                <a:sym typeface="Calibri"/>
              </a:rPr>
              <a:t>GeneratorとDescriminatorの両方に条件付けを行い、データを供給するだけで構築できるGANの紹介</a:t>
            </a:r>
            <a:endParaRPr lang="en-US" sz="1050" b="0" i="0" u="none" strike="noStrike" cap="none" dirty="0">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n-US" sz="1050" dirty="0" err="1">
                <a:solidFill>
                  <a:schemeClr val="dk1"/>
                </a:solidFill>
                <a:latin typeface="Calibri"/>
                <a:ea typeface="Calibri"/>
                <a:cs typeface="Calibri"/>
                <a:sym typeface="Calibri"/>
              </a:rPr>
              <a:t>この論文ではクラスラベルを条件とするMNISTの数値を生成することを示す</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grpSp>
        <p:nvGrpSpPr>
          <p:cNvPr id="107" name="Google Shape;107;g62b903b8ea_0_60"/>
          <p:cNvGrpSpPr/>
          <p:nvPr/>
        </p:nvGrpSpPr>
        <p:grpSpPr>
          <a:xfrm>
            <a:off x="1" y="20937"/>
            <a:ext cx="12192000" cy="1635900"/>
            <a:chOff x="123986" y="23043"/>
            <a:chExt cx="12192000" cy="1635900"/>
          </a:xfrm>
        </p:grpSpPr>
        <p:sp>
          <p:nvSpPr>
            <p:cNvPr id="108" name="Google Shape;108;g62b903b8ea_0_60"/>
            <p:cNvSpPr/>
            <p:nvPr/>
          </p:nvSpPr>
          <p:spPr>
            <a:xfrm>
              <a:off x="123986" y="23043"/>
              <a:ext cx="12192000" cy="1635900"/>
            </a:xfrm>
            <a:prstGeom prst="rect">
              <a:avLst/>
            </a:prstGeom>
            <a:solidFill>
              <a:srgbClr val="595959">
                <a:alpha val="8549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9" name="Google Shape;109;g62b903b8ea_0_60"/>
            <p:cNvSpPr txBox="1"/>
            <p:nvPr/>
          </p:nvSpPr>
          <p:spPr>
            <a:xfrm>
              <a:off x="2070896" y="58425"/>
              <a:ext cx="8298180" cy="831000"/>
            </a:xfrm>
            <a:prstGeom prst="rect">
              <a:avLst/>
            </a:prstGeom>
            <a:noFill/>
            <a:ln>
              <a:noFill/>
            </a:ln>
          </p:spPr>
          <p:txBody>
            <a:bodyPr spcFirstLastPara="1" wrap="square" lIns="91425" tIns="45700" rIns="91425" bIns="45700" anchor="t" anchorCtr="0">
              <a:noAutofit/>
            </a:bodyPr>
            <a:lstStyle/>
            <a:p>
              <a:pPr lvl="0" algn="ctr">
                <a:buSzPts val="1600"/>
              </a:pPr>
              <a:r>
                <a:rPr lang="en-US" sz="3200" b="1" dirty="0">
                  <a:solidFill>
                    <a:schemeClr val="lt1"/>
                  </a:solidFill>
                  <a:latin typeface="Calibri"/>
                  <a:ea typeface="Calibri"/>
                  <a:cs typeface="Calibri"/>
                  <a:sym typeface="Calibri"/>
                </a:rPr>
                <a:t>Conditional Generative Adversarial Nets</a:t>
              </a:r>
              <a:endParaRPr sz="3200" b="1" i="0" u="none" strike="noStrike" cap="none" dirty="0">
                <a:solidFill>
                  <a:schemeClr val="lt1"/>
                </a:solidFill>
                <a:latin typeface="Calibri"/>
                <a:ea typeface="Calibri"/>
                <a:cs typeface="Calibri"/>
                <a:sym typeface="Calibri"/>
              </a:endParaRPr>
            </a:p>
          </p:txBody>
        </p:sp>
        <p:sp>
          <p:nvSpPr>
            <p:cNvPr id="110" name="Google Shape;110;g62b903b8ea_0_60"/>
            <p:cNvSpPr txBox="1"/>
            <p:nvPr/>
          </p:nvSpPr>
          <p:spPr>
            <a:xfrm>
              <a:off x="1075601" y="541962"/>
              <a:ext cx="10040798" cy="307800"/>
            </a:xfrm>
            <a:prstGeom prst="rect">
              <a:avLst/>
            </a:prstGeom>
            <a:noFill/>
            <a:ln>
              <a:noFill/>
            </a:ln>
          </p:spPr>
          <p:txBody>
            <a:bodyPr spcFirstLastPara="1" wrap="square" lIns="91425" tIns="45700" rIns="91425" bIns="45700" anchor="t" anchorCtr="0">
              <a:noAutofit/>
            </a:bodyPr>
            <a:lstStyle/>
            <a:p>
              <a:pPr lvl="0" algn="ctr">
                <a:buSzPts val="1400"/>
              </a:pPr>
              <a:r>
                <a:rPr lang="en-US" sz="1600" dirty="0">
                  <a:solidFill>
                    <a:schemeClr val="lt1"/>
                  </a:solidFill>
                  <a:latin typeface="Calibri"/>
                  <a:ea typeface="Calibri"/>
                  <a:cs typeface="Calibri"/>
                  <a:sym typeface="Calibri"/>
                </a:rPr>
                <a:t>2014</a:t>
              </a:r>
            </a:p>
            <a:p>
              <a:pPr lvl="0" algn="ctr">
                <a:buSzPts val="1400"/>
              </a:pPr>
              <a:r>
                <a:rPr lang="en-US" sz="1600" dirty="0">
                  <a:solidFill>
                    <a:schemeClr val="lt1"/>
                  </a:solidFill>
                  <a:latin typeface="Calibri"/>
                  <a:ea typeface="Calibri"/>
                  <a:cs typeface="Calibri"/>
                  <a:sym typeface="Calibri"/>
                </a:rPr>
                <a:t>Mehdi Mirza, Simon </a:t>
              </a:r>
              <a:r>
                <a:rPr lang="en-US" sz="1600" dirty="0" err="1">
                  <a:solidFill>
                    <a:schemeClr val="lt1"/>
                  </a:solidFill>
                  <a:latin typeface="Calibri"/>
                  <a:ea typeface="Calibri"/>
                  <a:cs typeface="Calibri"/>
                  <a:sym typeface="Calibri"/>
                </a:rPr>
                <a:t>Osindero</a:t>
              </a:r>
              <a:r>
                <a:rPr lang="en-US" sz="1600" dirty="0">
                  <a:solidFill>
                    <a:schemeClr val="lt1"/>
                  </a:solidFill>
                  <a:latin typeface="Calibri"/>
                  <a:ea typeface="Calibri"/>
                  <a:cs typeface="Calibri"/>
                  <a:sym typeface="Calibri"/>
                </a:rPr>
                <a:t> </a:t>
              </a:r>
            </a:p>
          </p:txBody>
        </p:sp>
        <p:sp>
          <p:nvSpPr>
            <p:cNvPr id="111" name="Google Shape;111;g62b903b8ea_0_60"/>
            <p:cNvSpPr txBox="1"/>
            <p:nvPr/>
          </p:nvSpPr>
          <p:spPr>
            <a:xfrm>
              <a:off x="2667000" y="1274386"/>
              <a:ext cx="6858000" cy="276900"/>
            </a:xfrm>
            <a:prstGeom prst="rect">
              <a:avLst/>
            </a:prstGeom>
            <a:noFill/>
            <a:ln>
              <a:noFill/>
            </a:ln>
          </p:spPr>
          <p:txBody>
            <a:bodyPr spcFirstLastPara="1" wrap="square" lIns="91425" tIns="45700" rIns="91425" bIns="45700" anchor="t" anchorCtr="0">
              <a:noAutofit/>
            </a:bodyPr>
            <a:lstStyle/>
            <a:p>
              <a:pPr lvl="0" algn="ctr">
                <a:buSzPts val="1200"/>
              </a:pPr>
              <a:r>
                <a:rPr lang="en-US" sz="1200" u="sng" dirty="0">
                  <a:solidFill>
                    <a:schemeClr val="lt1"/>
                  </a:solidFill>
                </a:rPr>
                <a:t>https://</a:t>
              </a:r>
              <a:r>
                <a:rPr lang="en-US" sz="1200" u="sng" dirty="0" err="1">
                  <a:solidFill>
                    <a:schemeClr val="lt1"/>
                  </a:solidFill>
                </a:rPr>
                <a:t>arxiv.org</a:t>
              </a:r>
              <a:r>
                <a:rPr lang="en-US" sz="1200" u="sng" dirty="0">
                  <a:solidFill>
                    <a:schemeClr val="lt1"/>
                  </a:solidFill>
                </a:rPr>
                <a:t>/pdf/1411.1784.pdf</a:t>
              </a:r>
              <a:r>
                <a:rPr lang="en-US" sz="1200" b="0" i="0" u="none" strike="noStrike" cap="none" dirty="0">
                  <a:solidFill>
                    <a:schemeClr val="lt1"/>
                  </a:solidFill>
                  <a:latin typeface="Arial"/>
                  <a:ea typeface="Arial"/>
                  <a:cs typeface="Arial"/>
                  <a:sym typeface="Arial"/>
                </a:rPr>
                <a:t> </a:t>
              </a:r>
              <a:endParaRPr sz="1200" b="0" i="0" u="none" strike="noStrike" cap="none" dirty="0">
                <a:solidFill>
                  <a:schemeClr val="lt1"/>
                </a:solidFill>
                <a:latin typeface="Arial"/>
                <a:ea typeface="Arial"/>
                <a:cs typeface="Arial"/>
                <a:sym typeface="Arial"/>
              </a:endParaRPr>
            </a:p>
          </p:txBody>
        </p:sp>
      </p:grpSp>
    </p:spTree>
    <p:extLst>
      <p:ext uri="{BB962C8B-B14F-4D97-AF65-F5344CB8AC3E}">
        <p14:creationId xmlns:p14="http://schemas.microsoft.com/office/powerpoint/2010/main" val="214160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62b903b8ea_0_60"/>
          <p:cNvSpPr/>
          <p:nvPr/>
        </p:nvSpPr>
        <p:spPr>
          <a:xfrm>
            <a:off x="304797" y="173792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どんなもの？</a:t>
            </a:r>
            <a:endParaRPr sz="1800" b="0" i="0" u="none" strike="noStrike" cap="none">
              <a:solidFill>
                <a:schemeClr val="dk1"/>
              </a:solidFill>
              <a:latin typeface="Calibri"/>
              <a:ea typeface="Calibri"/>
              <a:cs typeface="Calibri"/>
              <a:sym typeface="Calibri"/>
            </a:endParaRPr>
          </a:p>
        </p:txBody>
      </p:sp>
      <p:sp>
        <p:nvSpPr>
          <p:cNvPr id="95" name="Google Shape;95;g62b903b8ea_0_60"/>
          <p:cNvSpPr/>
          <p:nvPr/>
        </p:nvSpPr>
        <p:spPr>
          <a:xfrm>
            <a:off x="6463549" y="343506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先行研究と比べて何がすごい？</a:t>
            </a:r>
            <a:endParaRPr sz="1800" b="0" i="0" u="none" strike="noStrike" cap="none">
              <a:solidFill>
                <a:schemeClr val="dk1"/>
              </a:solidFill>
              <a:latin typeface="Calibri"/>
              <a:ea typeface="Calibri"/>
              <a:cs typeface="Calibri"/>
              <a:sym typeface="Calibri"/>
            </a:endParaRPr>
          </a:p>
        </p:txBody>
      </p:sp>
      <p:sp>
        <p:nvSpPr>
          <p:cNvPr id="96" name="Google Shape;96;g62b903b8ea_0_60"/>
          <p:cNvSpPr/>
          <p:nvPr/>
        </p:nvSpPr>
        <p:spPr>
          <a:xfrm>
            <a:off x="304791" y="516881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技術の手法や肝は？</a:t>
            </a:r>
            <a:endParaRPr sz="1800" b="0" i="0" u="none" strike="noStrike" cap="none">
              <a:solidFill>
                <a:schemeClr val="dk1"/>
              </a:solidFill>
              <a:latin typeface="Calibri"/>
              <a:ea typeface="Calibri"/>
              <a:cs typeface="Calibri"/>
              <a:sym typeface="Calibri"/>
            </a:endParaRPr>
          </a:p>
        </p:txBody>
      </p:sp>
      <p:sp>
        <p:nvSpPr>
          <p:cNvPr id="97" name="Google Shape;97;g62b903b8ea_0_60"/>
          <p:cNvSpPr/>
          <p:nvPr/>
        </p:nvSpPr>
        <p:spPr>
          <a:xfrm>
            <a:off x="6463549" y="1734431"/>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議論はある？</a:t>
            </a:r>
            <a:endParaRPr sz="1800" b="0" i="0" u="none" strike="noStrike" cap="none">
              <a:solidFill>
                <a:schemeClr val="dk1"/>
              </a:solidFill>
              <a:latin typeface="Calibri"/>
              <a:ea typeface="Calibri"/>
              <a:cs typeface="Calibri"/>
              <a:sym typeface="Calibri"/>
            </a:endParaRPr>
          </a:p>
        </p:txBody>
      </p:sp>
      <p:sp>
        <p:nvSpPr>
          <p:cNvPr id="98" name="Google Shape;98;g62b903b8ea_0_60"/>
          <p:cNvSpPr/>
          <p:nvPr/>
        </p:nvSpPr>
        <p:spPr>
          <a:xfrm>
            <a:off x="270738" y="3451581"/>
            <a:ext cx="54546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Calibri"/>
                <a:ea typeface="Calibri"/>
                <a:cs typeface="Calibri"/>
                <a:sym typeface="Calibri"/>
              </a:rPr>
              <a:t>どうやって有効だと検証した</a:t>
            </a:r>
            <a:r>
              <a:rPr lang="en-US" sz="1800" b="0"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p:txBody>
      </p:sp>
      <p:sp>
        <p:nvSpPr>
          <p:cNvPr id="99" name="Google Shape;99;g62b903b8ea_0_60"/>
          <p:cNvSpPr/>
          <p:nvPr/>
        </p:nvSpPr>
        <p:spPr>
          <a:xfrm>
            <a:off x="6463551" y="516881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次に読むべき論文は？</a:t>
            </a:r>
            <a:endParaRPr sz="1800" b="0" i="0" u="none" strike="noStrike" cap="none">
              <a:solidFill>
                <a:schemeClr val="dk1"/>
              </a:solidFill>
              <a:latin typeface="Calibri"/>
              <a:ea typeface="Calibri"/>
              <a:cs typeface="Calibri"/>
              <a:sym typeface="Calibri"/>
            </a:endParaRPr>
          </a:p>
        </p:txBody>
      </p:sp>
      <p:pic>
        <p:nvPicPr>
          <p:cNvPr id="100" name="Google Shape;100;g62b903b8ea_0_60"/>
          <p:cNvPicPr preferRelativeResize="0"/>
          <p:nvPr/>
        </p:nvPicPr>
        <p:blipFill rotWithShape="1">
          <a:blip r:embed="rId3">
            <a:alphaModFix/>
          </a:blip>
          <a:srcRect/>
          <a:stretch/>
        </p:blipFill>
        <p:spPr>
          <a:xfrm>
            <a:off x="1" y="0"/>
            <a:ext cx="12191999" cy="1618117"/>
          </a:xfrm>
          <a:prstGeom prst="rect">
            <a:avLst/>
          </a:prstGeom>
          <a:noFill/>
          <a:ln>
            <a:noFill/>
          </a:ln>
        </p:spPr>
      </p:pic>
      <p:sp>
        <p:nvSpPr>
          <p:cNvPr id="101" name="Google Shape;101;g62b903b8ea_0_60"/>
          <p:cNvSpPr txBox="1"/>
          <p:nvPr/>
        </p:nvSpPr>
        <p:spPr>
          <a:xfrm>
            <a:off x="6463548" y="5870152"/>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en-US" sz="1050" dirty="0">
                <a:solidFill>
                  <a:schemeClr val="dk1"/>
                </a:solidFill>
                <a:latin typeface="Calibri"/>
                <a:ea typeface="Calibri"/>
                <a:cs typeface="Calibri"/>
                <a:sym typeface="Calibri"/>
              </a:rPr>
              <a:t>GAN</a:t>
            </a:r>
            <a:r>
              <a:rPr lang="ja-JP" altLang="en-US" sz="1050">
                <a:solidFill>
                  <a:schemeClr val="dk1"/>
                </a:solidFill>
                <a:latin typeface="Calibri"/>
                <a:ea typeface="Calibri"/>
                <a:cs typeface="Calibri"/>
                <a:sym typeface="Calibri"/>
              </a:rPr>
              <a:t>は色々なモデルに組み込みが可能という利点があるとのことで、その後発展した</a:t>
            </a:r>
            <a:r>
              <a:rPr lang="en-US" sz="1050" dirty="0">
                <a:solidFill>
                  <a:schemeClr val="dk1"/>
                </a:solidFill>
                <a:latin typeface="Calibri"/>
                <a:ea typeface="Calibri"/>
                <a:cs typeface="Calibri"/>
                <a:sym typeface="Calibri"/>
              </a:rPr>
              <a:t>GAN</a:t>
            </a:r>
            <a:r>
              <a:rPr lang="ja-JP" altLang="en-US" sz="1050">
                <a:solidFill>
                  <a:schemeClr val="dk1"/>
                </a:solidFill>
                <a:latin typeface="Calibri"/>
                <a:ea typeface="Calibri"/>
                <a:cs typeface="Calibri"/>
                <a:sym typeface="Calibri"/>
              </a:rPr>
              <a:t>の論文を読む</a:t>
            </a: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2" name="Google Shape;102;g62b903b8ea_0_60"/>
          <p:cNvSpPr txBox="1"/>
          <p:nvPr/>
        </p:nvSpPr>
        <p:spPr>
          <a:xfrm>
            <a:off x="6463549" y="2438161"/>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ja-JP" altLang="en-US" sz="1050" b="0" i="0" u="none" strike="noStrike" cap="none">
                <a:solidFill>
                  <a:schemeClr val="dk1"/>
                </a:solidFill>
                <a:latin typeface="Calibri"/>
                <a:ea typeface="Calibri"/>
                <a:cs typeface="Calibri"/>
                <a:sym typeface="Calibri"/>
              </a:rPr>
              <a:t>色を変換するタスク（馬をシマウマに変換する）などは成功していたが、ジオメトリを変形するタスクでは失敗（犬を猫に変換する）</a:t>
            </a:r>
            <a:endParaRPr lang="en-US" altLang="ja-JP" sz="1050" b="0" i="0" u="none" strike="noStrike" cap="none" dirty="0">
              <a:solidFill>
                <a:schemeClr val="dk1"/>
              </a:solidFill>
              <a:latin typeface="Calibri"/>
              <a:ea typeface="Calibri"/>
              <a:cs typeface="Calibri"/>
              <a:sym typeface="Calibri"/>
            </a:endParaRPr>
          </a:p>
          <a:p>
            <a:pPr marL="171450" lvl="0" indent="-171450">
              <a:buSzPts val="1050"/>
              <a:buFont typeface="Arial" panose="020B0604020202020204" pitchFamily="34" charset="0"/>
              <a:buChar char="•"/>
            </a:pPr>
            <a:r>
              <a:rPr lang="ja-JP" altLang="en-US" sz="1050">
                <a:solidFill>
                  <a:schemeClr val="dk1"/>
                </a:solidFill>
                <a:latin typeface="Calibri"/>
                <a:ea typeface="Calibri"/>
                <a:cs typeface="Calibri"/>
                <a:sym typeface="Calibri"/>
              </a:rPr>
              <a:t>写真からラベルに変換するタスクにおいては、木と建物を混同してしまうといったこともあり、曖昧さを解決するためには、何らかの弱い制約が必要だと考えられている</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3" name="Google Shape;103;g62b903b8ea_0_60"/>
          <p:cNvSpPr txBox="1"/>
          <p:nvPr/>
        </p:nvSpPr>
        <p:spPr>
          <a:xfrm>
            <a:off x="270738" y="4159920"/>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ja-JP" altLang="en-US" sz="1050">
                <a:solidFill>
                  <a:schemeClr val="dk1"/>
                </a:solidFill>
                <a:latin typeface="Calibri"/>
                <a:ea typeface="Calibri"/>
                <a:cs typeface="Calibri"/>
                <a:sym typeface="Calibri"/>
              </a:rPr>
              <a:t>次の５つのモデルと比較して有効性を検証</a:t>
            </a:r>
            <a:endParaRPr lang="en-US" altLang="ja-JP" sz="1050" dirty="0">
              <a:solidFill>
                <a:schemeClr val="dk1"/>
              </a:solidFill>
              <a:latin typeface="Calibri"/>
              <a:ea typeface="Calibri"/>
              <a:cs typeface="Calibri"/>
              <a:sym typeface="Calibri"/>
            </a:endParaRPr>
          </a:p>
          <a:p>
            <a:pPr marL="171450" lvl="0" indent="-171450">
              <a:buSzPts val="1050"/>
              <a:buFont typeface="Arial" panose="020B0604020202020204" pitchFamily="34" charset="0"/>
              <a:buChar char="•"/>
            </a:pPr>
            <a:r>
              <a:rPr lang="en" altLang="ja-JP" sz="1050" dirty="0" err="1">
                <a:solidFill>
                  <a:schemeClr val="dk1"/>
                </a:solidFill>
                <a:latin typeface="Calibri"/>
                <a:ea typeface="Calibri"/>
                <a:cs typeface="Calibri"/>
                <a:sym typeface="Calibri"/>
              </a:rPr>
              <a:t>CoGAN</a:t>
            </a:r>
            <a:r>
              <a:rPr lang="en" altLang="ja-JP" sz="1050" dirty="0">
                <a:solidFill>
                  <a:schemeClr val="dk1"/>
                </a:solidFill>
                <a:latin typeface="Calibri"/>
                <a:ea typeface="Calibri"/>
                <a:cs typeface="Calibri"/>
                <a:sym typeface="Calibri"/>
              </a:rPr>
              <a:t>, </a:t>
            </a:r>
            <a:r>
              <a:rPr lang="en" altLang="ja-JP" sz="1050" dirty="0" err="1">
                <a:solidFill>
                  <a:schemeClr val="dk1"/>
                </a:solidFill>
                <a:latin typeface="Calibri"/>
                <a:ea typeface="Calibri"/>
                <a:cs typeface="Calibri"/>
                <a:sym typeface="Calibri"/>
              </a:rPr>
              <a:t>SimGAN</a:t>
            </a:r>
            <a:r>
              <a:rPr lang="en" altLang="ja-JP" sz="1050" dirty="0">
                <a:solidFill>
                  <a:schemeClr val="dk1"/>
                </a:solidFill>
                <a:latin typeface="Calibri"/>
                <a:ea typeface="Calibri"/>
                <a:cs typeface="Calibri"/>
                <a:sym typeface="Calibri"/>
              </a:rPr>
              <a:t>, Feature loss + GAN, </a:t>
            </a:r>
            <a:r>
              <a:rPr lang="en" altLang="ja-JP" sz="1050" dirty="0" err="1">
                <a:solidFill>
                  <a:schemeClr val="dk1"/>
                </a:solidFill>
                <a:latin typeface="Calibri"/>
                <a:ea typeface="Calibri"/>
                <a:cs typeface="Calibri"/>
                <a:sym typeface="Calibri"/>
              </a:rPr>
              <a:t>BiGAN</a:t>
            </a:r>
            <a:r>
              <a:rPr lang="en" altLang="ja-JP" sz="1050" dirty="0">
                <a:solidFill>
                  <a:schemeClr val="dk1"/>
                </a:solidFill>
                <a:latin typeface="Calibri"/>
                <a:ea typeface="Calibri"/>
                <a:cs typeface="Calibri"/>
                <a:sym typeface="Calibri"/>
              </a:rPr>
              <a:t> / ALI, pix2pix</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4" name="Google Shape;104;g62b903b8ea_0_60"/>
          <p:cNvSpPr txBox="1"/>
          <p:nvPr/>
        </p:nvSpPr>
        <p:spPr>
          <a:xfrm>
            <a:off x="304791" y="5878816"/>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en-US" sz="1050" dirty="0" err="1">
                <a:solidFill>
                  <a:schemeClr val="dk1"/>
                </a:solidFill>
                <a:latin typeface="Calibri"/>
                <a:ea typeface="Calibri"/>
                <a:cs typeface="Calibri"/>
                <a:sym typeface="Calibri"/>
              </a:rPr>
              <a:t>ソースドメイン→ターゲットドメインへの敵対性損失（従来のGANと同様</a:t>
            </a:r>
            <a:r>
              <a:rPr lang="en-US" sz="1050" dirty="0">
                <a:solidFill>
                  <a:schemeClr val="dk1"/>
                </a:solidFill>
                <a:latin typeface="Calibri"/>
                <a:ea typeface="Calibri"/>
                <a:cs typeface="Calibri"/>
                <a:sym typeface="Calibri"/>
              </a:rPr>
              <a:t>）</a:t>
            </a:r>
          </a:p>
          <a:p>
            <a:pPr marL="171450" lvl="0" indent="-171450">
              <a:buSzPts val="1050"/>
              <a:buFont typeface="Arial" panose="020B0604020202020204" pitchFamily="34" charset="0"/>
              <a:buChar char="•"/>
            </a:pPr>
            <a:r>
              <a:rPr lang="en-US" sz="1050" b="0" i="0" u="none" strike="noStrike" cap="none" dirty="0" err="1">
                <a:solidFill>
                  <a:schemeClr val="dk1"/>
                </a:solidFill>
                <a:latin typeface="Calibri"/>
                <a:ea typeface="Calibri"/>
                <a:cs typeface="Calibri"/>
                <a:sym typeface="Calibri"/>
              </a:rPr>
              <a:t>ターゲットドメイン→ソースドメインへの敵対性損失（逆も行う</a:t>
            </a:r>
            <a:r>
              <a:rPr lang="en-US" sz="1050" b="0" i="0" u="none" strike="noStrike" cap="none" dirty="0">
                <a:solidFill>
                  <a:schemeClr val="dk1"/>
                </a:solidFill>
                <a:latin typeface="Calibri"/>
                <a:ea typeface="Calibri"/>
                <a:cs typeface="Calibri"/>
                <a:sym typeface="Calibri"/>
              </a:rPr>
              <a:t>）</a:t>
            </a:r>
          </a:p>
          <a:p>
            <a:pPr marL="171450" lvl="0" indent="-171450">
              <a:buSzPts val="1050"/>
              <a:buFont typeface="Arial" panose="020B0604020202020204" pitchFamily="34" charset="0"/>
              <a:buChar char="•"/>
            </a:pPr>
            <a:r>
              <a:rPr lang="en-US" sz="1050" dirty="0" err="1">
                <a:solidFill>
                  <a:schemeClr val="dk1"/>
                </a:solidFill>
                <a:latin typeface="Calibri"/>
                <a:ea typeface="Calibri"/>
                <a:cs typeface="Calibri"/>
                <a:sym typeface="Calibri"/>
              </a:rPr>
              <a:t>上記に一貫性を持たせるために</a:t>
            </a:r>
            <a:r>
              <a:rPr lang="en-US" sz="1050" dirty="0">
                <a:solidFill>
                  <a:schemeClr val="dk1"/>
                </a:solidFill>
                <a:latin typeface="Calibri"/>
                <a:ea typeface="Calibri"/>
                <a:cs typeface="Calibri"/>
                <a:sym typeface="Calibri"/>
              </a:rPr>
              <a:t>、</a:t>
            </a:r>
            <a:r>
              <a:rPr lang="ja-JP" altLang="en-US" sz="1050">
                <a:solidFill>
                  <a:schemeClr val="dk1"/>
                </a:solidFill>
                <a:latin typeface="Calibri"/>
                <a:ea typeface="Calibri"/>
                <a:cs typeface="Calibri"/>
                <a:sym typeface="Calibri"/>
              </a:rPr>
              <a:t>「変換後のイメージから入力データを復元したイメージ」と「元の入力データ」を比較するサイクル一貫性損失も導入してモデル学習を行った</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5" name="Google Shape;105;g62b903b8ea_0_60"/>
          <p:cNvSpPr txBox="1"/>
          <p:nvPr/>
        </p:nvSpPr>
        <p:spPr>
          <a:xfrm>
            <a:off x="6463548" y="4126019"/>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ja-JP" altLang="en-US" sz="1050">
                <a:solidFill>
                  <a:schemeClr val="dk1"/>
                </a:solidFill>
                <a:latin typeface="Calibri"/>
                <a:ea typeface="Calibri"/>
                <a:cs typeface="Calibri"/>
                <a:sym typeface="Calibri"/>
              </a:rPr>
              <a:t>写真のテイストを変えたり、物体を変身させたり、季節の遷移させたり、画像のエンハンスメントなど、多くの事例で成果をあげている</a:t>
            </a:r>
            <a:endParaRPr sz="1050" b="0" i="0" u="none" strike="noStrike" cap="none" dirty="0">
              <a:solidFill>
                <a:schemeClr val="dk1"/>
              </a:solidFill>
              <a:latin typeface="Calibri"/>
              <a:ea typeface="Calibri"/>
              <a:cs typeface="Calibri"/>
              <a:sym typeface="Calibri"/>
            </a:endParaRPr>
          </a:p>
        </p:txBody>
      </p:sp>
      <p:sp>
        <p:nvSpPr>
          <p:cNvPr id="106" name="Google Shape;106;g62b903b8ea_0_60"/>
          <p:cNvSpPr txBox="1"/>
          <p:nvPr/>
        </p:nvSpPr>
        <p:spPr>
          <a:xfrm>
            <a:off x="304793" y="2446996"/>
            <a:ext cx="5420700" cy="900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n-US" sz="1050" dirty="0" err="1">
                <a:solidFill>
                  <a:schemeClr val="dk1"/>
                </a:solidFill>
                <a:latin typeface="Calibri"/>
                <a:ea typeface="Calibri"/>
                <a:cs typeface="Calibri"/>
                <a:sym typeface="Calibri"/>
              </a:rPr>
              <a:t>ソースドメインからターゲットドメインへの変換タスク（ある風景写真をモネ風のイメージへ</a:t>
            </a:r>
            <a:r>
              <a:rPr lang="en-US" sz="1050" dirty="0">
                <a:solidFill>
                  <a:schemeClr val="dk1"/>
                </a:solidFill>
                <a:latin typeface="Calibri"/>
                <a:ea typeface="Calibri"/>
                <a:cs typeface="Calibri"/>
                <a:sym typeface="Calibri"/>
              </a:rPr>
              <a:t>）</a:t>
            </a:r>
          </a:p>
          <a:p>
            <a:pPr marL="171450" lvl="0" indent="-171450">
              <a:buSzPts val="1050"/>
              <a:buFont typeface="Arial" panose="020B0604020202020204" pitchFamily="34" charset="0"/>
              <a:buChar char="•"/>
            </a:pPr>
            <a:r>
              <a:rPr lang="en-US" sz="1050" b="0" i="0" u="none" strike="noStrike" cap="none" dirty="0" err="1">
                <a:solidFill>
                  <a:schemeClr val="dk1"/>
                </a:solidFill>
                <a:latin typeface="Calibri"/>
                <a:ea typeface="Calibri"/>
                <a:cs typeface="Calibri"/>
                <a:sym typeface="Calibri"/>
              </a:rPr>
              <a:t>多くの場合、pairとなる画像イメージを入手することができないため</a:t>
            </a:r>
            <a:r>
              <a:rPr lang="en-US" sz="1050" b="0" i="0" u="none" strike="noStrike" cap="none" dirty="0">
                <a:solidFill>
                  <a:schemeClr val="dk1"/>
                </a:solidFill>
                <a:latin typeface="Calibri"/>
                <a:ea typeface="Calibri"/>
                <a:cs typeface="Calibri"/>
                <a:sym typeface="Calibri"/>
              </a:rPr>
              <a:t>、</a:t>
            </a:r>
            <a:r>
              <a:rPr lang="ja-JP" altLang="en-US" sz="1050">
                <a:solidFill>
                  <a:schemeClr val="dk1"/>
                </a:solidFill>
                <a:latin typeface="Calibri"/>
                <a:ea typeface="Calibri"/>
                <a:cs typeface="Calibri"/>
                <a:sym typeface="Calibri"/>
              </a:rPr>
              <a:t>「循環による一貫性を持つ敵対性ネットワーク」を用いた「教師なし学習」によって画像変換タスクのモデルを構築</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grpSp>
        <p:nvGrpSpPr>
          <p:cNvPr id="107" name="Google Shape;107;g62b903b8ea_0_60"/>
          <p:cNvGrpSpPr/>
          <p:nvPr/>
        </p:nvGrpSpPr>
        <p:grpSpPr>
          <a:xfrm>
            <a:off x="1" y="20937"/>
            <a:ext cx="12216196" cy="1635900"/>
            <a:chOff x="123986" y="23043"/>
            <a:chExt cx="12216196" cy="1635900"/>
          </a:xfrm>
        </p:grpSpPr>
        <p:sp>
          <p:nvSpPr>
            <p:cNvPr id="108" name="Google Shape;108;g62b903b8ea_0_60"/>
            <p:cNvSpPr/>
            <p:nvPr/>
          </p:nvSpPr>
          <p:spPr>
            <a:xfrm>
              <a:off x="123986" y="23043"/>
              <a:ext cx="12192000" cy="1635900"/>
            </a:xfrm>
            <a:prstGeom prst="rect">
              <a:avLst/>
            </a:prstGeom>
            <a:solidFill>
              <a:srgbClr val="595959">
                <a:alpha val="8549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9" name="Google Shape;109;g62b903b8ea_0_60"/>
            <p:cNvSpPr txBox="1"/>
            <p:nvPr/>
          </p:nvSpPr>
          <p:spPr>
            <a:xfrm>
              <a:off x="1095080" y="58425"/>
              <a:ext cx="11245102" cy="831000"/>
            </a:xfrm>
            <a:prstGeom prst="rect">
              <a:avLst/>
            </a:prstGeom>
            <a:noFill/>
            <a:ln>
              <a:noFill/>
            </a:ln>
          </p:spPr>
          <p:txBody>
            <a:bodyPr spcFirstLastPara="1" wrap="square" lIns="91425" tIns="45700" rIns="91425" bIns="45700" anchor="t" anchorCtr="0">
              <a:noAutofit/>
            </a:bodyPr>
            <a:lstStyle/>
            <a:p>
              <a:pPr lvl="0" algn="ctr">
                <a:buSzPts val="1600"/>
              </a:pPr>
              <a:r>
                <a:rPr lang="en-US" sz="3200" b="1" dirty="0">
                  <a:solidFill>
                    <a:schemeClr val="lt1"/>
                  </a:solidFill>
                  <a:latin typeface="Calibri"/>
                  <a:ea typeface="Calibri"/>
                  <a:cs typeface="Calibri"/>
                  <a:sym typeface="Calibri"/>
                </a:rPr>
                <a:t>Unpaired Image-to-Image Translation</a:t>
              </a:r>
            </a:p>
            <a:p>
              <a:pPr lvl="0" algn="ctr">
                <a:buSzPts val="1600"/>
              </a:pPr>
              <a:r>
                <a:rPr lang="en-US" sz="3200" b="1" dirty="0">
                  <a:solidFill>
                    <a:schemeClr val="lt1"/>
                  </a:solidFill>
                  <a:latin typeface="Calibri"/>
                  <a:ea typeface="Calibri"/>
                  <a:cs typeface="Calibri"/>
                  <a:sym typeface="Calibri"/>
                </a:rPr>
                <a:t> using Cycle-Consistent Adversarial Networks</a:t>
              </a:r>
              <a:endParaRPr sz="3200" b="1" i="0" u="none" strike="noStrike" cap="none" dirty="0">
                <a:solidFill>
                  <a:schemeClr val="lt1"/>
                </a:solidFill>
                <a:latin typeface="Calibri"/>
                <a:ea typeface="Calibri"/>
                <a:cs typeface="Calibri"/>
                <a:sym typeface="Calibri"/>
              </a:endParaRPr>
            </a:p>
          </p:txBody>
        </p:sp>
        <p:sp>
          <p:nvSpPr>
            <p:cNvPr id="110" name="Google Shape;110;g62b903b8ea_0_60"/>
            <p:cNvSpPr txBox="1"/>
            <p:nvPr/>
          </p:nvSpPr>
          <p:spPr>
            <a:xfrm>
              <a:off x="1075601" y="898794"/>
              <a:ext cx="10040798" cy="307800"/>
            </a:xfrm>
            <a:prstGeom prst="rect">
              <a:avLst/>
            </a:prstGeom>
            <a:noFill/>
            <a:ln>
              <a:noFill/>
            </a:ln>
          </p:spPr>
          <p:txBody>
            <a:bodyPr spcFirstLastPara="1" wrap="square" lIns="91425" tIns="45700" rIns="91425" bIns="45700" anchor="t" anchorCtr="0">
              <a:noAutofit/>
            </a:bodyPr>
            <a:lstStyle/>
            <a:p>
              <a:pPr lvl="0" algn="ctr">
                <a:buSzPts val="1400"/>
              </a:pPr>
              <a:r>
                <a:rPr lang="en-US" sz="1600" dirty="0">
                  <a:solidFill>
                    <a:schemeClr val="lt1"/>
                  </a:solidFill>
                  <a:latin typeface="Calibri"/>
                  <a:ea typeface="Calibri"/>
                  <a:cs typeface="Calibri"/>
                  <a:sym typeface="Calibri"/>
                </a:rPr>
                <a:t>2017</a:t>
              </a:r>
            </a:p>
            <a:p>
              <a:pPr lvl="0" algn="ctr">
                <a:buSzPts val="1400"/>
              </a:pPr>
              <a:r>
                <a:rPr lang="en-US" sz="1600" dirty="0">
                  <a:solidFill>
                    <a:schemeClr val="lt1"/>
                  </a:solidFill>
                  <a:latin typeface="Calibri"/>
                  <a:ea typeface="Calibri"/>
                  <a:cs typeface="Calibri"/>
                  <a:sym typeface="Calibri"/>
                </a:rPr>
                <a:t>Jun-Yan Zhu, </a:t>
              </a:r>
              <a:r>
                <a:rPr lang="en-US" sz="1600" dirty="0" err="1">
                  <a:solidFill>
                    <a:schemeClr val="lt1"/>
                  </a:solidFill>
                  <a:latin typeface="Calibri"/>
                  <a:ea typeface="Calibri"/>
                  <a:cs typeface="Calibri"/>
                  <a:sym typeface="Calibri"/>
                </a:rPr>
                <a:t>Taesung</a:t>
              </a:r>
              <a:r>
                <a:rPr lang="en-US" sz="1600" dirty="0">
                  <a:solidFill>
                    <a:schemeClr val="lt1"/>
                  </a:solidFill>
                  <a:latin typeface="Calibri"/>
                  <a:ea typeface="Calibri"/>
                  <a:cs typeface="Calibri"/>
                  <a:sym typeface="Calibri"/>
                </a:rPr>
                <a:t> Park, Phillip Isola, Alexei A. </a:t>
              </a:r>
              <a:r>
                <a:rPr lang="en-US" sz="1600" dirty="0" err="1">
                  <a:solidFill>
                    <a:schemeClr val="lt1"/>
                  </a:solidFill>
                  <a:latin typeface="Calibri"/>
                  <a:ea typeface="Calibri"/>
                  <a:cs typeface="Calibri"/>
                  <a:sym typeface="Calibri"/>
                </a:rPr>
                <a:t>Efros</a:t>
              </a:r>
              <a:endParaRPr lang="en-US" sz="1600" dirty="0">
                <a:solidFill>
                  <a:schemeClr val="lt1"/>
                </a:solidFill>
                <a:latin typeface="Calibri"/>
                <a:ea typeface="Calibri"/>
                <a:cs typeface="Calibri"/>
                <a:sym typeface="Calibri"/>
              </a:endParaRPr>
            </a:p>
          </p:txBody>
        </p:sp>
        <p:sp>
          <p:nvSpPr>
            <p:cNvPr id="111" name="Google Shape;111;g62b903b8ea_0_60"/>
            <p:cNvSpPr txBox="1"/>
            <p:nvPr/>
          </p:nvSpPr>
          <p:spPr>
            <a:xfrm>
              <a:off x="2667000" y="1352443"/>
              <a:ext cx="6858000" cy="276900"/>
            </a:xfrm>
            <a:prstGeom prst="rect">
              <a:avLst/>
            </a:prstGeom>
            <a:noFill/>
            <a:ln>
              <a:noFill/>
            </a:ln>
          </p:spPr>
          <p:txBody>
            <a:bodyPr spcFirstLastPara="1" wrap="square" lIns="91425" tIns="45700" rIns="91425" bIns="45700" anchor="t" anchorCtr="0">
              <a:noAutofit/>
            </a:bodyPr>
            <a:lstStyle/>
            <a:p>
              <a:pPr lvl="0" algn="ctr">
                <a:buSzPts val="1200"/>
              </a:pPr>
              <a:r>
                <a:rPr lang="en-US" sz="1200" u="sng" dirty="0">
                  <a:solidFill>
                    <a:schemeClr val="lt1"/>
                  </a:solidFill>
                </a:rPr>
                <a:t>https://</a:t>
              </a:r>
              <a:r>
                <a:rPr lang="en-US" sz="1200" u="sng" dirty="0" err="1">
                  <a:solidFill>
                    <a:schemeClr val="lt1"/>
                  </a:solidFill>
                </a:rPr>
                <a:t>arxiv.org</a:t>
              </a:r>
              <a:r>
                <a:rPr lang="en-US" sz="1200" u="sng" dirty="0">
                  <a:solidFill>
                    <a:schemeClr val="lt1"/>
                  </a:solidFill>
                </a:rPr>
                <a:t>/pdf/1703.10593</a:t>
              </a:r>
              <a:r>
                <a:rPr lang="en-US" sz="1200" b="0" i="0" u="none" strike="noStrike" cap="none" dirty="0">
                  <a:solidFill>
                    <a:schemeClr val="lt1"/>
                  </a:solidFill>
                  <a:latin typeface="Arial"/>
                  <a:ea typeface="Arial"/>
                  <a:cs typeface="Arial"/>
                  <a:sym typeface="Arial"/>
                </a:rPr>
                <a:t> </a:t>
              </a:r>
              <a:endParaRPr sz="1200" b="0" i="0" u="none" strike="noStrike" cap="none" dirty="0">
                <a:solidFill>
                  <a:schemeClr val="lt1"/>
                </a:solidFill>
                <a:latin typeface="Arial"/>
                <a:ea typeface="Arial"/>
                <a:cs typeface="Arial"/>
                <a:sym typeface="Arial"/>
              </a:endParaRPr>
            </a:p>
          </p:txBody>
        </p:sp>
      </p:grpSp>
    </p:spTree>
    <p:extLst>
      <p:ext uri="{BB962C8B-B14F-4D97-AF65-F5344CB8AC3E}">
        <p14:creationId xmlns:p14="http://schemas.microsoft.com/office/powerpoint/2010/main" val="2513695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62b903b8ea_0_60"/>
          <p:cNvSpPr/>
          <p:nvPr/>
        </p:nvSpPr>
        <p:spPr>
          <a:xfrm>
            <a:off x="304797" y="173792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どんなもの？</a:t>
            </a:r>
            <a:endParaRPr sz="1800" b="0" i="0" u="none" strike="noStrike" cap="none">
              <a:solidFill>
                <a:schemeClr val="dk1"/>
              </a:solidFill>
              <a:latin typeface="Calibri"/>
              <a:ea typeface="Calibri"/>
              <a:cs typeface="Calibri"/>
              <a:sym typeface="Calibri"/>
            </a:endParaRPr>
          </a:p>
        </p:txBody>
      </p:sp>
      <p:sp>
        <p:nvSpPr>
          <p:cNvPr id="95" name="Google Shape;95;g62b903b8ea_0_60"/>
          <p:cNvSpPr/>
          <p:nvPr/>
        </p:nvSpPr>
        <p:spPr>
          <a:xfrm>
            <a:off x="6463549" y="343506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先行研究と比べて何がすごい？</a:t>
            </a:r>
            <a:endParaRPr sz="1800" b="0" i="0" u="none" strike="noStrike" cap="none">
              <a:solidFill>
                <a:schemeClr val="dk1"/>
              </a:solidFill>
              <a:latin typeface="Calibri"/>
              <a:ea typeface="Calibri"/>
              <a:cs typeface="Calibri"/>
              <a:sym typeface="Calibri"/>
            </a:endParaRPr>
          </a:p>
        </p:txBody>
      </p:sp>
      <p:sp>
        <p:nvSpPr>
          <p:cNvPr id="96" name="Google Shape;96;g62b903b8ea_0_60"/>
          <p:cNvSpPr/>
          <p:nvPr/>
        </p:nvSpPr>
        <p:spPr>
          <a:xfrm>
            <a:off x="304791" y="516881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技術の手法や肝は？</a:t>
            </a:r>
            <a:endParaRPr sz="1800" b="0" i="0" u="none" strike="noStrike" cap="none">
              <a:solidFill>
                <a:schemeClr val="dk1"/>
              </a:solidFill>
              <a:latin typeface="Calibri"/>
              <a:ea typeface="Calibri"/>
              <a:cs typeface="Calibri"/>
              <a:sym typeface="Calibri"/>
            </a:endParaRPr>
          </a:p>
        </p:txBody>
      </p:sp>
      <p:sp>
        <p:nvSpPr>
          <p:cNvPr id="97" name="Google Shape;97;g62b903b8ea_0_60"/>
          <p:cNvSpPr/>
          <p:nvPr/>
        </p:nvSpPr>
        <p:spPr>
          <a:xfrm>
            <a:off x="6463549" y="1734431"/>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議論はある？</a:t>
            </a:r>
            <a:endParaRPr sz="1800" b="0" i="0" u="none" strike="noStrike" cap="none">
              <a:solidFill>
                <a:schemeClr val="dk1"/>
              </a:solidFill>
              <a:latin typeface="Calibri"/>
              <a:ea typeface="Calibri"/>
              <a:cs typeface="Calibri"/>
              <a:sym typeface="Calibri"/>
            </a:endParaRPr>
          </a:p>
        </p:txBody>
      </p:sp>
      <p:sp>
        <p:nvSpPr>
          <p:cNvPr id="98" name="Google Shape;98;g62b903b8ea_0_60"/>
          <p:cNvSpPr/>
          <p:nvPr/>
        </p:nvSpPr>
        <p:spPr>
          <a:xfrm>
            <a:off x="270738" y="3451581"/>
            <a:ext cx="54546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Calibri"/>
                <a:ea typeface="Calibri"/>
                <a:cs typeface="Calibri"/>
                <a:sym typeface="Calibri"/>
              </a:rPr>
              <a:t>どうやって有効だと検証した</a:t>
            </a:r>
            <a:r>
              <a:rPr lang="en-US" sz="1800" b="0"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p:txBody>
      </p:sp>
      <p:sp>
        <p:nvSpPr>
          <p:cNvPr id="99" name="Google Shape;99;g62b903b8ea_0_60"/>
          <p:cNvSpPr/>
          <p:nvPr/>
        </p:nvSpPr>
        <p:spPr>
          <a:xfrm>
            <a:off x="6463551" y="516881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次に読むべき論文は？</a:t>
            </a:r>
            <a:endParaRPr sz="1800" b="0" i="0" u="none" strike="noStrike" cap="none">
              <a:solidFill>
                <a:schemeClr val="dk1"/>
              </a:solidFill>
              <a:latin typeface="Calibri"/>
              <a:ea typeface="Calibri"/>
              <a:cs typeface="Calibri"/>
              <a:sym typeface="Calibri"/>
            </a:endParaRPr>
          </a:p>
        </p:txBody>
      </p:sp>
      <p:pic>
        <p:nvPicPr>
          <p:cNvPr id="100" name="Google Shape;100;g62b903b8ea_0_60"/>
          <p:cNvPicPr preferRelativeResize="0"/>
          <p:nvPr/>
        </p:nvPicPr>
        <p:blipFill rotWithShape="1">
          <a:blip r:embed="rId3">
            <a:alphaModFix/>
          </a:blip>
          <a:srcRect/>
          <a:stretch/>
        </p:blipFill>
        <p:spPr>
          <a:xfrm>
            <a:off x="1" y="0"/>
            <a:ext cx="12191999" cy="1618117"/>
          </a:xfrm>
          <a:prstGeom prst="rect">
            <a:avLst/>
          </a:prstGeom>
          <a:noFill/>
          <a:ln>
            <a:noFill/>
          </a:ln>
        </p:spPr>
      </p:pic>
      <p:sp>
        <p:nvSpPr>
          <p:cNvPr id="101" name="Google Shape;101;g62b903b8ea_0_60"/>
          <p:cNvSpPr txBox="1"/>
          <p:nvPr/>
        </p:nvSpPr>
        <p:spPr>
          <a:xfrm>
            <a:off x="6463548" y="5870152"/>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en-US" sz="1050" b="0" i="0" u="none" strike="noStrike" cap="none" dirty="0">
                <a:solidFill>
                  <a:schemeClr val="dk1"/>
                </a:solidFill>
                <a:latin typeface="Calibri"/>
                <a:ea typeface="Calibri"/>
                <a:cs typeface="Calibri"/>
                <a:sym typeface="Calibri"/>
              </a:rPr>
              <a:t>本論文は顔写真のみにフォーカスしているが、画像全体をアニメ風にする研究もあり、アルゴリズムの違いを把握したい（AnimeGAN</a:t>
            </a:r>
            <a:r>
              <a:rPr lang="en-US" sz="1050" dirty="0">
                <a:solidFill>
                  <a:schemeClr val="dk1"/>
                </a:solidFill>
                <a:latin typeface="Calibri"/>
                <a:ea typeface="Calibri"/>
                <a:cs typeface="Calibri"/>
                <a:sym typeface="Calibri"/>
              </a:rPr>
              <a:t>）</a:t>
            </a: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2" name="Google Shape;102;g62b903b8ea_0_60"/>
          <p:cNvSpPr txBox="1"/>
          <p:nvPr/>
        </p:nvSpPr>
        <p:spPr>
          <a:xfrm>
            <a:off x="6463549" y="2438161"/>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ja-JP" altLang="en-US" sz="1050" b="0" i="0" u="none" strike="noStrike" cap="none">
                <a:solidFill>
                  <a:schemeClr val="dk1"/>
                </a:solidFill>
                <a:latin typeface="Calibri"/>
                <a:ea typeface="Calibri"/>
                <a:cs typeface="Calibri"/>
                <a:sym typeface="Calibri"/>
              </a:rPr>
              <a:t>１グループ数ショットの画像でグループの特徴を抽出し、画像生成を試みているが、少しぼやけている生成結果もある</a:t>
            </a:r>
            <a:endParaRPr lang="en-US" altLang="ja-JP" sz="1050" b="0" i="0" u="none" strike="noStrike" cap="none" dirty="0">
              <a:solidFill>
                <a:schemeClr val="dk1"/>
              </a:solidFill>
              <a:latin typeface="Calibri"/>
              <a:ea typeface="Calibri"/>
              <a:cs typeface="Calibri"/>
              <a:sym typeface="Calibri"/>
            </a:endParaRPr>
          </a:p>
          <a:p>
            <a:pPr marL="171450" lvl="0" indent="-171450">
              <a:buSzPts val="1050"/>
              <a:buFont typeface="Arial" panose="020B0604020202020204" pitchFamily="34" charset="0"/>
              <a:buChar char="•"/>
            </a:pPr>
            <a:r>
              <a:rPr lang="ja-JP" altLang="en-US" sz="1050">
                <a:solidFill>
                  <a:schemeClr val="dk1"/>
                </a:solidFill>
                <a:latin typeface="Calibri"/>
                <a:ea typeface="Calibri"/>
                <a:cs typeface="Calibri"/>
                <a:sym typeface="Calibri"/>
              </a:rPr>
              <a:t>グループ間の違いを明示的に捉えるために新しいアテンションブロックを導入することで改善を図ることを検討できる</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3" name="Google Shape;103;g62b903b8ea_0_60"/>
          <p:cNvSpPr txBox="1"/>
          <p:nvPr/>
        </p:nvSpPr>
        <p:spPr>
          <a:xfrm>
            <a:off x="270738" y="4159920"/>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ja-JP" altLang="en-US" sz="1050" b="0" i="0" u="none" strike="noStrike" cap="none">
                <a:solidFill>
                  <a:schemeClr val="dk1"/>
                </a:solidFill>
                <a:latin typeface="Calibri"/>
                <a:ea typeface="Calibri"/>
                <a:cs typeface="Calibri"/>
                <a:sym typeface="Calibri"/>
              </a:rPr>
              <a:t>基本となるモデルと、そのモデルから重みを転移させた数パターンでの生成結果を比較し、重みを転移させたことの有効性を検証した</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4" name="Google Shape;104;g62b903b8ea_0_60"/>
          <p:cNvSpPr txBox="1"/>
          <p:nvPr/>
        </p:nvSpPr>
        <p:spPr>
          <a:xfrm>
            <a:off x="304791" y="5878816"/>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en-US" sz="1050" b="0" i="0" u="none" strike="noStrike" cap="none" dirty="0" err="1">
                <a:solidFill>
                  <a:schemeClr val="dk1"/>
                </a:solidFill>
                <a:latin typeface="Calibri"/>
                <a:ea typeface="Calibri"/>
                <a:cs typeface="Calibri"/>
                <a:sym typeface="Calibri"/>
              </a:rPr>
              <a:t>比較的多くのリアル写真と漫画画像が入手できるグループ</a:t>
            </a:r>
            <a:r>
              <a:rPr lang="en-US" sz="1050" dirty="0" err="1">
                <a:solidFill>
                  <a:schemeClr val="dk1"/>
                </a:solidFill>
                <a:latin typeface="Calibri"/>
                <a:ea typeface="Calibri"/>
                <a:cs typeface="Calibri"/>
                <a:sym typeface="Calibri"/>
              </a:rPr>
              <a:t>を軸として、Generatorを学習</a:t>
            </a:r>
            <a:endParaRPr lang="en-US" sz="1050" dirty="0">
              <a:solidFill>
                <a:schemeClr val="dk1"/>
              </a:solidFill>
              <a:latin typeface="Calibri"/>
              <a:ea typeface="Calibri"/>
              <a:cs typeface="Calibri"/>
              <a:sym typeface="Calibri"/>
            </a:endParaRPr>
          </a:p>
          <a:p>
            <a:pPr marL="171450" lvl="0" indent="-171450">
              <a:buSzPts val="1050"/>
              <a:buFont typeface="Arial" panose="020B0604020202020204" pitchFamily="34" charset="0"/>
              <a:buChar char="•"/>
            </a:pPr>
            <a:r>
              <a:rPr lang="en-US" sz="1050" dirty="0">
                <a:solidFill>
                  <a:schemeClr val="dk1"/>
                </a:solidFill>
                <a:latin typeface="Calibri"/>
                <a:ea typeface="Calibri"/>
                <a:cs typeface="Calibri"/>
                <a:sym typeface="Calibri"/>
              </a:rPr>
              <a:t>他のグループでも漫画のタッチは同一なので、Generatorの中間部分を他のグループと共有として、入力層と出力層を個別に学習させていくことで、少ないイメージしかないグループでも特徴を抽出できることに成功した</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5" name="Google Shape;105;g62b903b8ea_0_60"/>
          <p:cNvSpPr txBox="1"/>
          <p:nvPr/>
        </p:nvSpPr>
        <p:spPr>
          <a:xfrm>
            <a:off x="6463548" y="4126019"/>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ja-JP" altLang="en-US" sz="1050" b="0" i="0" u="none" strike="noStrike" cap="none">
                <a:solidFill>
                  <a:schemeClr val="dk1"/>
                </a:solidFill>
                <a:latin typeface="Calibri"/>
                <a:ea typeface="Calibri"/>
                <a:cs typeface="Calibri"/>
                <a:sym typeface="Calibri"/>
              </a:rPr>
              <a:t>少ない画像しか入手できないセグメントであっても</a:t>
            </a:r>
            <a:r>
              <a:rPr lang="ja-JP" altLang="en-US" sz="1050">
                <a:solidFill>
                  <a:schemeClr val="dk1"/>
                </a:solidFill>
                <a:latin typeface="Calibri"/>
                <a:ea typeface="Calibri"/>
                <a:cs typeface="Calibri"/>
                <a:sym typeface="Calibri"/>
              </a:rPr>
              <a:t>そのセグメントの特徴をうまく反映させてアニメ画像の生成に成功している</a:t>
            </a:r>
            <a:endParaRPr sz="1050" b="0" i="0" u="none" strike="noStrike" cap="none" dirty="0">
              <a:solidFill>
                <a:schemeClr val="dk1"/>
              </a:solidFill>
              <a:latin typeface="Calibri"/>
              <a:ea typeface="Calibri"/>
              <a:cs typeface="Calibri"/>
              <a:sym typeface="Calibri"/>
            </a:endParaRPr>
          </a:p>
        </p:txBody>
      </p:sp>
      <p:sp>
        <p:nvSpPr>
          <p:cNvPr id="106" name="Google Shape;106;g62b903b8ea_0_60"/>
          <p:cNvSpPr txBox="1"/>
          <p:nvPr/>
        </p:nvSpPr>
        <p:spPr>
          <a:xfrm>
            <a:off x="304793" y="2446996"/>
            <a:ext cx="5420700" cy="900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n-US" sz="1050" dirty="0" err="1">
                <a:solidFill>
                  <a:schemeClr val="dk1"/>
                </a:solidFill>
                <a:latin typeface="Calibri"/>
                <a:ea typeface="Calibri"/>
                <a:cs typeface="Calibri"/>
                <a:sym typeface="Calibri"/>
              </a:rPr>
              <a:t>ソースドメインからターゲットドメインへの変換タスク（ある風景写真をモネ風のイメージへ</a:t>
            </a:r>
            <a:r>
              <a:rPr lang="en-US" sz="1050" dirty="0">
                <a:solidFill>
                  <a:schemeClr val="dk1"/>
                </a:solidFill>
                <a:latin typeface="Calibri"/>
                <a:ea typeface="Calibri"/>
                <a:cs typeface="Calibri"/>
                <a:sym typeface="Calibri"/>
              </a:rPr>
              <a:t>）</a:t>
            </a:r>
          </a:p>
          <a:p>
            <a:pPr marL="171450" lvl="0" indent="-171450">
              <a:buSzPts val="1050"/>
              <a:buFont typeface="Arial" panose="020B0604020202020204" pitchFamily="34" charset="0"/>
              <a:buChar char="•"/>
            </a:pPr>
            <a:r>
              <a:rPr lang="en-US" sz="1050" b="0" i="0" u="none" strike="noStrike" cap="none" dirty="0" err="1">
                <a:solidFill>
                  <a:schemeClr val="dk1"/>
                </a:solidFill>
                <a:latin typeface="Calibri"/>
                <a:ea typeface="Calibri"/>
                <a:cs typeface="Calibri"/>
                <a:sym typeface="Calibri"/>
              </a:rPr>
              <a:t>多くの場合、pairとなる画像イメージを入手することができないため</a:t>
            </a:r>
            <a:r>
              <a:rPr lang="en-US" sz="1050" b="0" i="0" u="none" strike="noStrike" cap="none" dirty="0">
                <a:solidFill>
                  <a:schemeClr val="dk1"/>
                </a:solidFill>
                <a:latin typeface="Calibri"/>
                <a:ea typeface="Calibri"/>
                <a:cs typeface="Calibri"/>
                <a:sym typeface="Calibri"/>
              </a:rPr>
              <a:t>、</a:t>
            </a:r>
            <a:r>
              <a:rPr lang="ja-JP" altLang="en-US" sz="1050">
                <a:solidFill>
                  <a:schemeClr val="dk1"/>
                </a:solidFill>
                <a:latin typeface="Calibri"/>
                <a:ea typeface="Calibri"/>
                <a:cs typeface="Calibri"/>
                <a:sym typeface="Calibri"/>
              </a:rPr>
              <a:t>「循環による一貫性を持つ敵対性ネットワーク」を用いた「教師なし学習」によって画像変換タスクのモデルを構築</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grpSp>
        <p:nvGrpSpPr>
          <p:cNvPr id="107" name="Google Shape;107;g62b903b8ea_0_60"/>
          <p:cNvGrpSpPr/>
          <p:nvPr/>
        </p:nvGrpSpPr>
        <p:grpSpPr>
          <a:xfrm>
            <a:off x="-104111" y="20937"/>
            <a:ext cx="12369612" cy="1635900"/>
            <a:chOff x="19874" y="23043"/>
            <a:chExt cx="12369612" cy="1635900"/>
          </a:xfrm>
        </p:grpSpPr>
        <p:sp>
          <p:nvSpPr>
            <p:cNvPr id="108" name="Google Shape;108;g62b903b8ea_0_60"/>
            <p:cNvSpPr/>
            <p:nvPr/>
          </p:nvSpPr>
          <p:spPr>
            <a:xfrm>
              <a:off x="123986" y="23043"/>
              <a:ext cx="12192000" cy="1635900"/>
            </a:xfrm>
            <a:prstGeom prst="rect">
              <a:avLst/>
            </a:prstGeom>
            <a:solidFill>
              <a:srgbClr val="595959">
                <a:alpha val="8549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9" name="Google Shape;109;g62b903b8ea_0_60"/>
            <p:cNvSpPr txBox="1"/>
            <p:nvPr/>
          </p:nvSpPr>
          <p:spPr>
            <a:xfrm>
              <a:off x="19874" y="58425"/>
              <a:ext cx="12369612" cy="831000"/>
            </a:xfrm>
            <a:prstGeom prst="rect">
              <a:avLst/>
            </a:prstGeom>
            <a:noFill/>
            <a:ln>
              <a:noFill/>
            </a:ln>
          </p:spPr>
          <p:txBody>
            <a:bodyPr spcFirstLastPara="1" wrap="square" lIns="91425" tIns="45700" rIns="91425" bIns="45700" anchor="t" anchorCtr="0">
              <a:noAutofit/>
            </a:bodyPr>
            <a:lstStyle/>
            <a:p>
              <a:pPr lvl="0" algn="ctr">
                <a:buSzPts val="1600"/>
              </a:pPr>
              <a:r>
                <a:rPr lang="en" sz="3200" b="1" dirty="0">
                  <a:solidFill>
                    <a:schemeClr val="lt1"/>
                  </a:solidFill>
                  <a:latin typeface="Calibri"/>
                  <a:ea typeface="Calibri"/>
                  <a:cs typeface="Calibri"/>
                  <a:sym typeface="Calibri"/>
                </a:rPr>
                <a:t>Few-shot Knowledge Transfer </a:t>
              </a:r>
            </a:p>
            <a:p>
              <a:pPr lvl="0" algn="ctr">
                <a:buSzPts val="1600"/>
              </a:pPr>
              <a:r>
                <a:rPr lang="en" sz="3200" b="1" dirty="0">
                  <a:solidFill>
                    <a:schemeClr val="lt1"/>
                  </a:solidFill>
                  <a:latin typeface="Calibri"/>
                  <a:ea typeface="Calibri"/>
                  <a:cs typeface="Calibri"/>
                  <a:sym typeface="Calibri"/>
                </a:rPr>
                <a:t>for Fine-grained Cartoon Face Generation</a:t>
              </a:r>
              <a:endParaRPr sz="3200" b="1" i="0" u="none" strike="noStrike" cap="none" dirty="0">
                <a:solidFill>
                  <a:schemeClr val="lt1"/>
                </a:solidFill>
                <a:latin typeface="Calibri"/>
                <a:ea typeface="Calibri"/>
                <a:cs typeface="Calibri"/>
                <a:sym typeface="Calibri"/>
              </a:endParaRPr>
            </a:p>
          </p:txBody>
        </p:sp>
        <p:sp>
          <p:nvSpPr>
            <p:cNvPr id="110" name="Google Shape;110;g62b903b8ea_0_60"/>
            <p:cNvSpPr txBox="1"/>
            <p:nvPr/>
          </p:nvSpPr>
          <p:spPr>
            <a:xfrm>
              <a:off x="1075601" y="898794"/>
              <a:ext cx="10040798" cy="307800"/>
            </a:xfrm>
            <a:prstGeom prst="rect">
              <a:avLst/>
            </a:prstGeom>
            <a:noFill/>
            <a:ln>
              <a:noFill/>
            </a:ln>
          </p:spPr>
          <p:txBody>
            <a:bodyPr spcFirstLastPara="1" wrap="square" lIns="91425" tIns="45700" rIns="91425" bIns="45700" anchor="t" anchorCtr="0">
              <a:noAutofit/>
            </a:bodyPr>
            <a:lstStyle/>
            <a:p>
              <a:pPr lvl="0" algn="ctr">
                <a:buSzPts val="1400"/>
              </a:pPr>
              <a:r>
                <a:rPr lang="en-US" sz="1600" dirty="0">
                  <a:solidFill>
                    <a:schemeClr val="lt1"/>
                  </a:solidFill>
                  <a:latin typeface="Calibri"/>
                  <a:ea typeface="Calibri"/>
                  <a:cs typeface="Calibri"/>
                  <a:sym typeface="Calibri"/>
                </a:rPr>
                <a:t>2020</a:t>
              </a:r>
            </a:p>
            <a:p>
              <a:pPr lvl="0" algn="ctr">
                <a:buSzPts val="1400"/>
              </a:pPr>
              <a:r>
                <a:rPr lang="en-US" sz="1600" dirty="0">
                  <a:solidFill>
                    <a:schemeClr val="lt1"/>
                  </a:solidFill>
                  <a:latin typeface="Calibri"/>
                  <a:ea typeface="Calibri"/>
                  <a:cs typeface="Calibri"/>
                  <a:sym typeface="Calibri"/>
                </a:rPr>
                <a:t>Nan Zhuang, Cheng Yang</a:t>
              </a:r>
            </a:p>
          </p:txBody>
        </p:sp>
        <p:sp>
          <p:nvSpPr>
            <p:cNvPr id="111" name="Google Shape;111;g62b903b8ea_0_60"/>
            <p:cNvSpPr txBox="1"/>
            <p:nvPr/>
          </p:nvSpPr>
          <p:spPr>
            <a:xfrm>
              <a:off x="2667000" y="1352443"/>
              <a:ext cx="6858000" cy="276900"/>
            </a:xfrm>
            <a:prstGeom prst="rect">
              <a:avLst/>
            </a:prstGeom>
            <a:noFill/>
            <a:ln>
              <a:noFill/>
            </a:ln>
          </p:spPr>
          <p:txBody>
            <a:bodyPr spcFirstLastPara="1" wrap="square" lIns="91425" tIns="45700" rIns="91425" bIns="45700" anchor="t" anchorCtr="0">
              <a:noAutofit/>
            </a:bodyPr>
            <a:lstStyle/>
            <a:p>
              <a:pPr lvl="0" algn="ctr">
                <a:buSzPts val="1200"/>
              </a:pPr>
              <a:r>
                <a:rPr lang="en-US" sz="1200" u="sng" dirty="0">
                  <a:solidFill>
                    <a:schemeClr val="lt1"/>
                  </a:solidFill>
                </a:rPr>
                <a:t>https://</a:t>
              </a:r>
              <a:r>
                <a:rPr lang="en-US" sz="1200" u="sng" dirty="0" err="1">
                  <a:solidFill>
                    <a:schemeClr val="lt1"/>
                  </a:solidFill>
                </a:rPr>
                <a:t>arxiv.org</a:t>
              </a:r>
              <a:r>
                <a:rPr lang="en-US" sz="1200" u="sng" dirty="0">
                  <a:solidFill>
                    <a:schemeClr val="lt1"/>
                  </a:solidFill>
                </a:rPr>
                <a:t>/pdf/2007.13332</a:t>
              </a:r>
              <a:r>
                <a:rPr lang="en-US" sz="1200" b="0" i="0" u="none" strike="noStrike" cap="none" dirty="0">
                  <a:solidFill>
                    <a:schemeClr val="lt1"/>
                  </a:solidFill>
                  <a:latin typeface="Arial"/>
                  <a:ea typeface="Arial"/>
                  <a:cs typeface="Arial"/>
                  <a:sym typeface="Arial"/>
                </a:rPr>
                <a:t> </a:t>
              </a:r>
              <a:endParaRPr sz="1200" b="0" i="0" u="none" strike="noStrike" cap="none" dirty="0">
                <a:solidFill>
                  <a:schemeClr val="lt1"/>
                </a:solidFill>
                <a:latin typeface="Arial"/>
                <a:ea typeface="Arial"/>
                <a:cs typeface="Arial"/>
                <a:sym typeface="Arial"/>
              </a:endParaRPr>
            </a:p>
          </p:txBody>
        </p:sp>
      </p:grpSp>
    </p:spTree>
    <p:extLst>
      <p:ext uri="{BB962C8B-B14F-4D97-AF65-F5344CB8AC3E}">
        <p14:creationId xmlns:p14="http://schemas.microsoft.com/office/powerpoint/2010/main" val="1698886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62b903b8ea_0_60"/>
          <p:cNvSpPr/>
          <p:nvPr/>
        </p:nvSpPr>
        <p:spPr>
          <a:xfrm>
            <a:off x="304797" y="173792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どんなもの？</a:t>
            </a:r>
            <a:endParaRPr sz="1800" b="0" i="0" u="none" strike="noStrike" cap="none">
              <a:solidFill>
                <a:schemeClr val="dk1"/>
              </a:solidFill>
              <a:latin typeface="Calibri"/>
              <a:ea typeface="Calibri"/>
              <a:cs typeface="Calibri"/>
              <a:sym typeface="Calibri"/>
            </a:endParaRPr>
          </a:p>
        </p:txBody>
      </p:sp>
      <p:sp>
        <p:nvSpPr>
          <p:cNvPr id="95" name="Google Shape;95;g62b903b8ea_0_60"/>
          <p:cNvSpPr/>
          <p:nvPr/>
        </p:nvSpPr>
        <p:spPr>
          <a:xfrm>
            <a:off x="6463549" y="343506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先行研究と比べて何がすごい？</a:t>
            </a:r>
            <a:endParaRPr sz="1800" b="0" i="0" u="none" strike="noStrike" cap="none">
              <a:solidFill>
                <a:schemeClr val="dk1"/>
              </a:solidFill>
              <a:latin typeface="Calibri"/>
              <a:ea typeface="Calibri"/>
              <a:cs typeface="Calibri"/>
              <a:sym typeface="Calibri"/>
            </a:endParaRPr>
          </a:p>
        </p:txBody>
      </p:sp>
      <p:sp>
        <p:nvSpPr>
          <p:cNvPr id="96" name="Google Shape;96;g62b903b8ea_0_60"/>
          <p:cNvSpPr/>
          <p:nvPr/>
        </p:nvSpPr>
        <p:spPr>
          <a:xfrm>
            <a:off x="304791" y="516881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技術の手法や肝は？</a:t>
            </a:r>
            <a:endParaRPr sz="1800" b="0" i="0" u="none" strike="noStrike" cap="none">
              <a:solidFill>
                <a:schemeClr val="dk1"/>
              </a:solidFill>
              <a:latin typeface="Calibri"/>
              <a:ea typeface="Calibri"/>
              <a:cs typeface="Calibri"/>
              <a:sym typeface="Calibri"/>
            </a:endParaRPr>
          </a:p>
        </p:txBody>
      </p:sp>
      <p:sp>
        <p:nvSpPr>
          <p:cNvPr id="97" name="Google Shape;97;g62b903b8ea_0_60"/>
          <p:cNvSpPr/>
          <p:nvPr/>
        </p:nvSpPr>
        <p:spPr>
          <a:xfrm>
            <a:off x="6463549" y="1734431"/>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議論はある？</a:t>
            </a:r>
            <a:endParaRPr sz="1800" b="0" i="0" u="none" strike="noStrike" cap="none">
              <a:solidFill>
                <a:schemeClr val="dk1"/>
              </a:solidFill>
              <a:latin typeface="Calibri"/>
              <a:ea typeface="Calibri"/>
              <a:cs typeface="Calibri"/>
              <a:sym typeface="Calibri"/>
            </a:endParaRPr>
          </a:p>
        </p:txBody>
      </p:sp>
      <p:sp>
        <p:nvSpPr>
          <p:cNvPr id="98" name="Google Shape;98;g62b903b8ea_0_60"/>
          <p:cNvSpPr/>
          <p:nvPr/>
        </p:nvSpPr>
        <p:spPr>
          <a:xfrm>
            <a:off x="270738" y="3451581"/>
            <a:ext cx="54546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Calibri"/>
                <a:ea typeface="Calibri"/>
                <a:cs typeface="Calibri"/>
                <a:sym typeface="Calibri"/>
              </a:rPr>
              <a:t>どうやって有効だと検証した</a:t>
            </a:r>
            <a:r>
              <a:rPr lang="en-US" sz="1800" b="0"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p:txBody>
      </p:sp>
      <p:sp>
        <p:nvSpPr>
          <p:cNvPr id="99" name="Google Shape;99;g62b903b8ea_0_60"/>
          <p:cNvSpPr/>
          <p:nvPr/>
        </p:nvSpPr>
        <p:spPr>
          <a:xfrm>
            <a:off x="6463551" y="516881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次に読むべき論文は？</a:t>
            </a:r>
            <a:endParaRPr sz="1800" b="0" i="0" u="none" strike="noStrike" cap="none">
              <a:solidFill>
                <a:schemeClr val="dk1"/>
              </a:solidFill>
              <a:latin typeface="Calibri"/>
              <a:ea typeface="Calibri"/>
              <a:cs typeface="Calibri"/>
              <a:sym typeface="Calibri"/>
            </a:endParaRPr>
          </a:p>
        </p:txBody>
      </p:sp>
      <p:pic>
        <p:nvPicPr>
          <p:cNvPr id="100" name="Google Shape;100;g62b903b8ea_0_60"/>
          <p:cNvPicPr preferRelativeResize="0"/>
          <p:nvPr/>
        </p:nvPicPr>
        <p:blipFill rotWithShape="1">
          <a:blip r:embed="rId3">
            <a:alphaModFix/>
          </a:blip>
          <a:srcRect/>
          <a:stretch/>
        </p:blipFill>
        <p:spPr>
          <a:xfrm>
            <a:off x="1" y="0"/>
            <a:ext cx="12191999" cy="1618117"/>
          </a:xfrm>
          <a:prstGeom prst="rect">
            <a:avLst/>
          </a:prstGeom>
          <a:noFill/>
          <a:ln>
            <a:noFill/>
          </a:ln>
        </p:spPr>
      </p:pic>
      <p:sp>
        <p:nvSpPr>
          <p:cNvPr id="101" name="Google Shape;101;g62b903b8ea_0_60"/>
          <p:cNvSpPr txBox="1"/>
          <p:nvPr/>
        </p:nvSpPr>
        <p:spPr>
          <a:xfrm>
            <a:off x="6463548" y="5870152"/>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en-US" sz="1050" b="0" i="0" u="none" strike="noStrike" cap="none" dirty="0" err="1">
                <a:solidFill>
                  <a:schemeClr val="dk1"/>
                </a:solidFill>
                <a:latin typeface="Calibri"/>
                <a:ea typeface="Calibri"/>
                <a:cs typeface="Calibri"/>
                <a:sym typeface="Calibri"/>
              </a:rPr>
              <a:t>画像セグメンテーションで直近の研究論文を確認</a:t>
            </a: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2" name="Google Shape;102;g62b903b8ea_0_60"/>
          <p:cNvSpPr txBox="1"/>
          <p:nvPr/>
        </p:nvSpPr>
        <p:spPr>
          <a:xfrm>
            <a:off x="6463549" y="2438161"/>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en-US" sz="1050" b="0" i="0" u="none" strike="noStrike" cap="none" dirty="0" err="1">
                <a:solidFill>
                  <a:schemeClr val="dk1"/>
                </a:solidFill>
                <a:latin typeface="Calibri"/>
                <a:ea typeface="Calibri"/>
                <a:cs typeface="Calibri"/>
                <a:sym typeface="Calibri"/>
              </a:rPr>
              <a:t>特になし</a:t>
            </a: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3" name="Google Shape;103;g62b903b8ea_0_60"/>
          <p:cNvSpPr txBox="1"/>
          <p:nvPr/>
        </p:nvSpPr>
        <p:spPr>
          <a:xfrm>
            <a:off x="270738" y="4159920"/>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en-US" sz="1050" b="0" i="0" u="none" strike="noStrike" cap="none" dirty="0">
                <a:solidFill>
                  <a:schemeClr val="dk1"/>
                </a:solidFill>
                <a:latin typeface="Calibri"/>
                <a:ea typeface="Calibri"/>
                <a:cs typeface="Calibri"/>
                <a:sym typeface="Calibri"/>
              </a:rPr>
              <a:t>3つの異なるセグメーテーションタスクで従来の手法と比較して検証</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4" name="Google Shape;104;g62b903b8ea_0_60"/>
          <p:cNvSpPr txBox="1"/>
          <p:nvPr/>
        </p:nvSpPr>
        <p:spPr>
          <a:xfrm>
            <a:off x="304791" y="5878816"/>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en-US" sz="1050" dirty="0" err="1">
                <a:solidFill>
                  <a:schemeClr val="dk1"/>
                </a:solidFill>
                <a:latin typeface="Calibri"/>
                <a:ea typeface="Calibri"/>
                <a:cs typeface="Calibri"/>
                <a:sym typeface="Calibri"/>
              </a:rPr>
              <a:t>downsampling</a:t>
            </a:r>
            <a:r>
              <a:rPr lang="ja-JP" altLang="en-US" sz="1050">
                <a:solidFill>
                  <a:schemeClr val="dk1"/>
                </a:solidFill>
                <a:latin typeface="Calibri"/>
                <a:ea typeface="Calibri"/>
                <a:cs typeface="Calibri"/>
                <a:sym typeface="Calibri"/>
              </a:rPr>
              <a:t>と</a:t>
            </a:r>
            <a:r>
              <a:rPr lang="en-US" sz="1050" dirty="0" err="1">
                <a:solidFill>
                  <a:schemeClr val="dk1"/>
                </a:solidFill>
                <a:latin typeface="Calibri"/>
                <a:ea typeface="Calibri"/>
                <a:cs typeface="Calibri"/>
                <a:sym typeface="Calibri"/>
              </a:rPr>
              <a:t>upsampling</a:t>
            </a:r>
            <a:r>
              <a:rPr lang="ja-JP" altLang="en-US" sz="1050">
                <a:solidFill>
                  <a:schemeClr val="dk1"/>
                </a:solidFill>
                <a:latin typeface="Calibri"/>
                <a:ea typeface="Calibri"/>
                <a:cs typeface="Calibri"/>
                <a:sym typeface="Calibri"/>
              </a:rPr>
              <a:t>が対称的に構成されており、</a:t>
            </a:r>
            <a:r>
              <a:rPr lang="en-US" altLang="ja-JP" sz="1050" dirty="0" err="1">
                <a:solidFill>
                  <a:schemeClr val="dk1"/>
                </a:solidFill>
                <a:latin typeface="Calibri"/>
                <a:ea typeface="Calibri"/>
                <a:cs typeface="Calibri"/>
                <a:sym typeface="Calibri"/>
              </a:rPr>
              <a:t>downsampling</a:t>
            </a:r>
            <a:r>
              <a:rPr lang="ja-JP" altLang="en-US" sz="1050">
                <a:solidFill>
                  <a:schemeClr val="dk1"/>
                </a:solidFill>
                <a:latin typeface="Calibri"/>
                <a:ea typeface="Calibri"/>
                <a:cs typeface="Calibri"/>
                <a:sym typeface="Calibri"/>
              </a:rPr>
              <a:t>においては画像のサイズが縦横それぞれ半分になる際にチャネルの数を倍に増やしている</a:t>
            </a:r>
          </a:p>
          <a:p>
            <a:pPr marL="171450" lvl="0" indent="-171450">
              <a:buSzPts val="1050"/>
              <a:buFont typeface="Arial" panose="020B0604020202020204" pitchFamily="34" charset="0"/>
              <a:buChar char="•"/>
            </a:pPr>
            <a:r>
              <a:rPr lang="ja-JP" altLang="en-US" sz="1050">
                <a:solidFill>
                  <a:schemeClr val="dk1"/>
                </a:solidFill>
                <a:latin typeface="Calibri"/>
                <a:ea typeface="Calibri"/>
                <a:cs typeface="Calibri"/>
                <a:sym typeface="Calibri"/>
              </a:rPr>
              <a:t>・</a:t>
            </a:r>
            <a:r>
              <a:rPr lang="en-US" sz="1050" dirty="0" err="1">
                <a:solidFill>
                  <a:schemeClr val="dk1"/>
                </a:solidFill>
                <a:latin typeface="Calibri"/>
                <a:ea typeface="Calibri"/>
                <a:cs typeface="Calibri"/>
                <a:sym typeface="Calibri"/>
              </a:rPr>
              <a:t>upsampling</a:t>
            </a:r>
            <a:r>
              <a:rPr lang="ja-JP" altLang="en-US" sz="1050">
                <a:solidFill>
                  <a:schemeClr val="dk1"/>
                </a:solidFill>
                <a:latin typeface="Calibri"/>
                <a:ea typeface="Calibri"/>
                <a:cs typeface="Calibri"/>
                <a:sym typeface="Calibri"/>
              </a:rPr>
              <a:t>の際は対称となる</a:t>
            </a:r>
            <a:r>
              <a:rPr lang="en-US" sz="1050" dirty="0" err="1">
                <a:solidFill>
                  <a:schemeClr val="dk1"/>
                </a:solidFill>
                <a:latin typeface="Calibri"/>
                <a:ea typeface="Calibri"/>
                <a:cs typeface="Calibri"/>
                <a:sym typeface="Calibri"/>
              </a:rPr>
              <a:t>downsampling</a:t>
            </a:r>
            <a:r>
              <a:rPr lang="ja-JP" altLang="en-US" sz="1050">
                <a:solidFill>
                  <a:schemeClr val="dk1"/>
                </a:solidFill>
                <a:latin typeface="Calibri"/>
                <a:ea typeface="Calibri"/>
                <a:cs typeface="Calibri"/>
                <a:sym typeface="Calibri"/>
              </a:rPr>
              <a:t>のパスから切り出した</a:t>
            </a:r>
            <a:r>
              <a:rPr lang="en-US" altLang="ja-JP" sz="1050" dirty="0">
                <a:solidFill>
                  <a:schemeClr val="dk1"/>
                </a:solidFill>
                <a:latin typeface="Calibri"/>
                <a:ea typeface="Calibri"/>
                <a:cs typeface="Calibri"/>
                <a:sym typeface="Calibri"/>
              </a:rPr>
              <a:t>(</a:t>
            </a:r>
            <a:r>
              <a:rPr lang="en-US" sz="1050" dirty="0">
                <a:solidFill>
                  <a:schemeClr val="dk1"/>
                </a:solidFill>
                <a:latin typeface="Calibri"/>
                <a:ea typeface="Calibri"/>
                <a:cs typeface="Calibri"/>
                <a:sym typeface="Calibri"/>
              </a:rPr>
              <a:t>cropped)</a:t>
            </a:r>
            <a:r>
              <a:rPr lang="ja-JP" altLang="en-US" sz="1050">
                <a:solidFill>
                  <a:schemeClr val="dk1"/>
                </a:solidFill>
                <a:latin typeface="Calibri"/>
                <a:ea typeface="Calibri"/>
                <a:cs typeface="Calibri"/>
                <a:sym typeface="Calibri"/>
              </a:rPr>
              <a:t>画像を足し合わせている。画像を切り出す理由は、畳み込み処理の際にパディングを行わないことで画像が小さくなってしまうのが理由</a:t>
            </a:r>
            <a:endParaRPr sz="1050" b="0" i="0" u="none" strike="noStrike" cap="none" dirty="0">
              <a:solidFill>
                <a:schemeClr val="dk1"/>
              </a:solidFill>
              <a:latin typeface="Calibri"/>
              <a:ea typeface="Calibri"/>
              <a:cs typeface="Calibri"/>
              <a:sym typeface="Calibri"/>
            </a:endParaRPr>
          </a:p>
        </p:txBody>
      </p:sp>
      <p:sp>
        <p:nvSpPr>
          <p:cNvPr id="105" name="Google Shape;105;g62b903b8ea_0_60"/>
          <p:cNvSpPr txBox="1"/>
          <p:nvPr/>
        </p:nvSpPr>
        <p:spPr>
          <a:xfrm>
            <a:off x="6463548" y="4126019"/>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en" altLang="ja-JP" sz="1050" dirty="0">
                <a:solidFill>
                  <a:schemeClr val="dk1"/>
                </a:solidFill>
                <a:latin typeface="Calibri"/>
                <a:ea typeface="Calibri"/>
                <a:cs typeface="Calibri"/>
                <a:sym typeface="Calibri"/>
              </a:rPr>
              <a:t>u-net</a:t>
            </a:r>
            <a:r>
              <a:rPr lang="ja-JP" altLang="en-US" sz="1050">
                <a:solidFill>
                  <a:schemeClr val="dk1"/>
                </a:solidFill>
                <a:latin typeface="Calibri"/>
                <a:ea typeface="Calibri"/>
                <a:cs typeface="Calibri"/>
                <a:sym typeface="Calibri"/>
              </a:rPr>
              <a:t>アーキテクチャは、生物医学で非常に優れたパフォーマンスを実現した。</a:t>
            </a:r>
            <a:endParaRPr sz="1050" b="0" i="0" u="none" strike="noStrike" cap="none" dirty="0">
              <a:solidFill>
                <a:schemeClr val="dk1"/>
              </a:solidFill>
              <a:latin typeface="Calibri"/>
              <a:ea typeface="Calibri"/>
              <a:cs typeface="Calibri"/>
              <a:sym typeface="Calibri"/>
            </a:endParaRPr>
          </a:p>
        </p:txBody>
      </p:sp>
      <p:sp>
        <p:nvSpPr>
          <p:cNvPr id="106" name="Google Shape;106;g62b903b8ea_0_60"/>
          <p:cNvSpPr txBox="1"/>
          <p:nvPr/>
        </p:nvSpPr>
        <p:spPr>
          <a:xfrm>
            <a:off x="304793" y="2446996"/>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ja-JP" altLang="en-US" sz="1050">
                <a:solidFill>
                  <a:schemeClr val="dk1"/>
                </a:solidFill>
                <a:latin typeface="Calibri"/>
                <a:ea typeface="Calibri"/>
                <a:cs typeface="Calibri"/>
                <a:sym typeface="Calibri"/>
              </a:rPr>
              <a:t>ネットワーク構造はコンテクストを掴むための収縮パスと正確なローカライゼーションを可能にする収縮パスに対称的な構造を持つ拡張パスによって構成されている</a:t>
            </a:r>
            <a:endParaRPr lang="en-US" altLang="ja-JP" sz="1050" dirty="0">
              <a:solidFill>
                <a:schemeClr val="dk1"/>
              </a:solidFill>
              <a:latin typeface="Calibri"/>
              <a:ea typeface="Calibri"/>
              <a:cs typeface="Calibri"/>
              <a:sym typeface="Calibri"/>
            </a:endParaRPr>
          </a:p>
          <a:p>
            <a:pPr marL="171450" lvl="0" indent="-171450">
              <a:buSzPts val="1050"/>
              <a:buFont typeface="Arial" panose="020B0604020202020204" pitchFamily="34" charset="0"/>
              <a:buChar char="•"/>
            </a:pPr>
            <a:r>
              <a:rPr lang="en-US" sz="1050" dirty="0">
                <a:solidFill>
                  <a:schemeClr val="dk1"/>
                </a:solidFill>
                <a:latin typeface="Calibri"/>
                <a:ea typeface="Calibri"/>
                <a:cs typeface="Calibri"/>
                <a:sym typeface="Calibri"/>
              </a:rPr>
              <a:t>U-Net</a:t>
            </a:r>
            <a:r>
              <a:rPr lang="ja-JP" altLang="en-US" sz="1050">
                <a:solidFill>
                  <a:schemeClr val="dk1"/>
                </a:solidFill>
                <a:latin typeface="Calibri"/>
                <a:ea typeface="Calibri"/>
                <a:cs typeface="Calibri"/>
                <a:sym typeface="Calibri"/>
              </a:rPr>
              <a:t>のネットワークがとても少ない訓練画像から</a:t>
            </a:r>
            <a:r>
              <a:rPr lang="en-US" sz="1050" dirty="0">
                <a:solidFill>
                  <a:schemeClr val="dk1"/>
                </a:solidFill>
                <a:latin typeface="Calibri"/>
                <a:ea typeface="Calibri"/>
                <a:cs typeface="Calibri"/>
                <a:sym typeface="Calibri"/>
              </a:rPr>
              <a:t>end-to-end</a:t>
            </a:r>
            <a:r>
              <a:rPr lang="ja-JP" altLang="en-US" sz="1050">
                <a:solidFill>
                  <a:schemeClr val="dk1"/>
                </a:solidFill>
                <a:latin typeface="Calibri"/>
                <a:ea typeface="Calibri"/>
                <a:cs typeface="Calibri"/>
                <a:sym typeface="Calibri"/>
              </a:rPr>
              <a:t>で学習し、</a:t>
            </a:r>
            <a:r>
              <a:rPr lang="en-US" sz="1050" dirty="0">
                <a:solidFill>
                  <a:schemeClr val="dk1"/>
                </a:solidFill>
                <a:latin typeface="Calibri"/>
                <a:ea typeface="Calibri"/>
                <a:cs typeface="Calibri"/>
                <a:sym typeface="Calibri"/>
              </a:rPr>
              <a:t>ISBI</a:t>
            </a:r>
            <a:r>
              <a:rPr lang="ja-JP" altLang="en-US" sz="1050">
                <a:solidFill>
                  <a:schemeClr val="dk1"/>
                </a:solidFill>
                <a:latin typeface="Calibri"/>
                <a:ea typeface="Calibri"/>
                <a:cs typeface="Calibri"/>
                <a:sym typeface="Calibri"/>
              </a:rPr>
              <a:t>チャレンジにおけるセグメンテーションにおいて従来のベストな手法（</a:t>
            </a:r>
            <a:r>
              <a:rPr lang="en-US" sz="1050" dirty="0">
                <a:solidFill>
                  <a:schemeClr val="dk1"/>
                </a:solidFill>
                <a:latin typeface="Calibri"/>
                <a:ea typeface="Calibri"/>
                <a:cs typeface="Calibri"/>
                <a:sym typeface="Calibri"/>
              </a:rPr>
              <a:t>sliding-window convolutional </a:t>
            </a:r>
            <a:r>
              <a:rPr lang="en-US" sz="1050" dirty="0" err="1">
                <a:solidFill>
                  <a:schemeClr val="dk1"/>
                </a:solidFill>
                <a:latin typeface="Calibri"/>
                <a:ea typeface="Calibri"/>
                <a:cs typeface="Calibri"/>
                <a:sym typeface="Calibri"/>
              </a:rPr>
              <a:t>netowrk</a:t>
            </a:r>
            <a:r>
              <a:rPr lang="en-US" sz="1050" dirty="0">
                <a:solidFill>
                  <a:schemeClr val="dk1"/>
                </a:solidFill>
                <a:latin typeface="Calibri"/>
                <a:ea typeface="Calibri"/>
                <a:cs typeface="Calibri"/>
                <a:sym typeface="Calibri"/>
              </a:rPr>
              <a:t>）</a:t>
            </a:r>
            <a:r>
              <a:rPr lang="ja-JP" altLang="en-US" sz="1050">
                <a:solidFill>
                  <a:schemeClr val="dk1"/>
                </a:solidFill>
                <a:latin typeface="Calibri"/>
                <a:ea typeface="Calibri"/>
                <a:cs typeface="Calibri"/>
                <a:sym typeface="Calibri"/>
              </a:rPr>
              <a:t>を上回ったことを示している</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grpSp>
        <p:nvGrpSpPr>
          <p:cNvPr id="107" name="Google Shape;107;g62b903b8ea_0_60"/>
          <p:cNvGrpSpPr/>
          <p:nvPr/>
        </p:nvGrpSpPr>
        <p:grpSpPr>
          <a:xfrm>
            <a:off x="-104111" y="20937"/>
            <a:ext cx="12369612" cy="1635900"/>
            <a:chOff x="19874" y="23043"/>
            <a:chExt cx="12369612" cy="1635900"/>
          </a:xfrm>
        </p:grpSpPr>
        <p:sp>
          <p:nvSpPr>
            <p:cNvPr id="108" name="Google Shape;108;g62b903b8ea_0_60"/>
            <p:cNvSpPr/>
            <p:nvPr/>
          </p:nvSpPr>
          <p:spPr>
            <a:xfrm>
              <a:off x="123986" y="23043"/>
              <a:ext cx="12192000" cy="1635900"/>
            </a:xfrm>
            <a:prstGeom prst="rect">
              <a:avLst/>
            </a:prstGeom>
            <a:solidFill>
              <a:srgbClr val="595959">
                <a:alpha val="8549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9" name="Google Shape;109;g62b903b8ea_0_60"/>
            <p:cNvSpPr txBox="1"/>
            <p:nvPr/>
          </p:nvSpPr>
          <p:spPr>
            <a:xfrm>
              <a:off x="19874" y="58425"/>
              <a:ext cx="12369612" cy="831000"/>
            </a:xfrm>
            <a:prstGeom prst="rect">
              <a:avLst/>
            </a:prstGeom>
            <a:noFill/>
            <a:ln>
              <a:noFill/>
            </a:ln>
          </p:spPr>
          <p:txBody>
            <a:bodyPr spcFirstLastPara="1" wrap="square" lIns="91425" tIns="45700" rIns="91425" bIns="45700" anchor="t" anchorCtr="0">
              <a:noAutofit/>
            </a:bodyPr>
            <a:lstStyle/>
            <a:p>
              <a:pPr lvl="0" algn="ctr">
                <a:buSzPts val="1600"/>
              </a:pPr>
              <a:r>
                <a:rPr lang="en" sz="3200" b="1" dirty="0">
                  <a:solidFill>
                    <a:schemeClr val="lt1"/>
                  </a:solidFill>
                  <a:latin typeface="Calibri"/>
                  <a:ea typeface="Calibri"/>
                  <a:cs typeface="Calibri"/>
                  <a:sym typeface="Calibri"/>
                </a:rPr>
                <a:t>U-Net:</a:t>
              </a:r>
            </a:p>
            <a:p>
              <a:pPr lvl="0" algn="ctr">
                <a:buSzPts val="1600"/>
              </a:pPr>
              <a:r>
                <a:rPr lang="en" sz="3200" b="1" dirty="0">
                  <a:solidFill>
                    <a:schemeClr val="lt1"/>
                  </a:solidFill>
                  <a:latin typeface="Calibri"/>
                  <a:ea typeface="Calibri"/>
                  <a:cs typeface="Calibri"/>
                  <a:sym typeface="Calibri"/>
                </a:rPr>
                <a:t> Convolutional Networks for </a:t>
              </a:r>
              <a:r>
                <a:rPr lang="en" sz="3200" b="1" dirty="0" err="1">
                  <a:solidFill>
                    <a:schemeClr val="lt1"/>
                  </a:solidFill>
                  <a:latin typeface="Calibri"/>
                  <a:ea typeface="Calibri"/>
                  <a:cs typeface="Calibri"/>
                  <a:sym typeface="Calibri"/>
                </a:rPr>
                <a:t>BiomedicalImage</a:t>
              </a:r>
              <a:r>
                <a:rPr lang="en" sz="3200" b="1" dirty="0">
                  <a:solidFill>
                    <a:schemeClr val="lt1"/>
                  </a:solidFill>
                  <a:latin typeface="Calibri"/>
                  <a:ea typeface="Calibri"/>
                  <a:cs typeface="Calibri"/>
                  <a:sym typeface="Calibri"/>
                </a:rPr>
                <a:t> Segmentation</a:t>
              </a:r>
              <a:endParaRPr sz="3200" b="1" i="0" u="none" strike="noStrike" cap="none" dirty="0">
                <a:solidFill>
                  <a:schemeClr val="lt1"/>
                </a:solidFill>
                <a:latin typeface="Calibri"/>
                <a:ea typeface="Calibri"/>
                <a:cs typeface="Calibri"/>
                <a:sym typeface="Calibri"/>
              </a:endParaRPr>
            </a:p>
          </p:txBody>
        </p:sp>
        <p:sp>
          <p:nvSpPr>
            <p:cNvPr id="110" name="Google Shape;110;g62b903b8ea_0_60"/>
            <p:cNvSpPr txBox="1"/>
            <p:nvPr/>
          </p:nvSpPr>
          <p:spPr>
            <a:xfrm>
              <a:off x="1075601" y="898794"/>
              <a:ext cx="10040798" cy="307800"/>
            </a:xfrm>
            <a:prstGeom prst="rect">
              <a:avLst/>
            </a:prstGeom>
            <a:noFill/>
            <a:ln>
              <a:noFill/>
            </a:ln>
          </p:spPr>
          <p:txBody>
            <a:bodyPr spcFirstLastPara="1" wrap="square" lIns="91425" tIns="45700" rIns="91425" bIns="45700" anchor="t" anchorCtr="0">
              <a:noAutofit/>
            </a:bodyPr>
            <a:lstStyle/>
            <a:p>
              <a:pPr lvl="0" algn="ctr">
                <a:buSzPts val="1400"/>
              </a:pPr>
              <a:r>
                <a:rPr lang="en-US" sz="1600" dirty="0">
                  <a:solidFill>
                    <a:schemeClr val="lt1"/>
                  </a:solidFill>
                  <a:latin typeface="Calibri"/>
                  <a:ea typeface="Calibri"/>
                  <a:cs typeface="Calibri"/>
                  <a:sym typeface="Calibri"/>
                </a:rPr>
                <a:t>2015</a:t>
              </a:r>
            </a:p>
            <a:p>
              <a:pPr lvl="0" algn="ctr">
                <a:buSzPts val="1400"/>
              </a:pPr>
              <a:r>
                <a:rPr lang="en-US" sz="1600" dirty="0">
                  <a:solidFill>
                    <a:schemeClr val="lt1"/>
                  </a:solidFill>
                  <a:latin typeface="Calibri"/>
                  <a:ea typeface="Calibri"/>
                  <a:cs typeface="Calibri"/>
                  <a:sym typeface="Calibri"/>
                </a:rPr>
                <a:t>Olaf </a:t>
              </a:r>
              <a:r>
                <a:rPr lang="en-US" sz="1600" dirty="0" err="1">
                  <a:solidFill>
                    <a:schemeClr val="lt1"/>
                  </a:solidFill>
                  <a:latin typeface="Calibri"/>
                  <a:ea typeface="Calibri"/>
                  <a:cs typeface="Calibri"/>
                  <a:sym typeface="Calibri"/>
                </a:rPr>
                <a:t>Ronneberger</a:t>
              </a:r>
              <a:r>
                <a:rPr lang="en-US" sz="1600" dirty="0">
                  <a:solidFill>
                    <a:schemeClr val="lt1"/>
                  </a:solidFill>
                  <a:latin typeface="Calibri"/>
                  <a:ea typeface="Calibri"/>
                  <a:cs typeface="Calibri"/>
                  <a:sym typeface="Calibri"/>
                </a:rPr>
                <a:t>, Philipp Fischer, Thomas </a:t>
              </a:r>
              <a:r>
                <a:rPr lang="en-US" sz="1600" dirty="0" err="1">
                  <a:solidFill>
                    <a:schemeClr val="lt1"/>
                  </a:solidFill>
                  <a:latin typeface="Calibri"/>
                  <a:ea typeface="Calibri"/>
                  <a:cs typeface="Calibri"/>
                  <a:sym typeface="Calibri"/>
                </a:rPr>
                <a:t>Brox</a:t>
              </a:r>
              <a:endParaRPr lang="en-US" sz="1600" dirty="0">
                <a:solidFill>
                  <a:schemeClr val="lt1"/>
                </a:solidFill>
                <a:latin typeface="Calibri"/>
                <a:ea typeface="Calibri"/>
                <a:cs typeface="Calibri"/>
                <a:sym typeface="Calibri"/>
              </a:endParaRPr>
            </a:p>
          </p:txBody>
        </p:sp>
        <p:sp>
          <p:nvSpPr>
            <p:cNvPr id="111" name="Google Shape;111;g62b903b8ea_0_60"/>
            <p:cNvSpPr txBox="1"/>
            <p:nvPr/>
          </p:nvSpPr>
          <p:spPr>
            <a:xfrm>
              <a:off x="2667000" y="1352443"/>
              <a:ext cx="6858000" cy="276900"/>
            </a:xfrm>
            <a:prstGeom prst="rect">
              <a:avLst/>
            </a:prstGeom>
            <a:noFill/>
            <a:ln>
              <a:noFill/>
            </a:ln>
          </p:spPr>
          <p:txBody>
            <a:bodyPr spcFirstLastPara="1" wrap="square" lIns="91425" tIns="45700" rIns="91425" bIns="45700" anchor="t" anchorCtr="0">
              <a:noAutofit/>
            </a:bodyPr>
            <a:lstStyle/>
            <a:p>
              <a:pPr lvl="0" algn="ctr">
                <a:buSzPts val="1200"/>
              </a:pPr>
              <a:r>
                <a:rPr lang="en-US" sz="1200" u="sng" dirty="0">
                  <a:solidFill>
                    <a:schemeClr val="lt1"/>
                  </a:solidFill>
                </a:rPr>
                <a:t>https://</a:t>
              </a:r>
              <a:r>
                <a:rPr lang="en-US" sz="1200" u="sng" dirty="0" err="1">
                  <a:solidFill>
                    <a:schemeClr val="lt1"/>
                  </a:solidFill>
                </a:rPr>
                <a:t>arxiv.org</a:t>
              </a:r>
              <a:r>
                <a:rPr lang="en-US" sz="1200" u="sng" dirty="0">
                  <a:solidFill>
                    <a:schemeClr val="lt1"/>
                  </a:solidFill>
                </a:rPr>
                <a:t>/abs/1505.04597</a:t>
              </a:r>
              <a:r>
                <a:rPr lang="en-US" sz="1200" b="0" i="0" u="none" strike="noStrike" cap="none" dirty="0">
                  <a:solidFill>
                    <a:schemeClr val="lt1"/>
                  </a:solidFill>
                  <a:latin typeface="Arial"/>
                  <a:ea typeface="Arial"/>
                  <a:cs typeface="Arial"/>
                  <a:sym typeface="Arial"/>
                </a:rPr>
                <a:t> </a:t>
              </a:r>
              <a:endParaRPr sz="1200" b="0" i="0" u="none" strike="noStrike" cap="none" dirty="0">
                <a:solidFill>
                  <a:schemeClr val="lt1"/>
                </a:solidFill>
                <a:latin typeface="Arial"/>
                <a:ea typeface="Arial"/>
                <a:cs typeface="Arial"/>
                <a:sym typeface="Arial"/>
              </a:endParaRPr>
            </a:p>
          </p:txBody>
        </p:sp>
      </p:grpSp>
    </p:spTree>
    <p:extLst>
      <p:ext uri="{BB962C8B-B14F-4D97-AF65-F5344CB8AC3E}">
        <p14:creationId xmlns:p14="http://schemas.microsoft.com/office/powerpoint/2010/main" val="1800095320"/>
      </p:ext>
    </p:extLst>
  </p:cSld>
  <p:clrMapOvr>
    <a:masterClrMapping/>
  </p:clrMapOvr>
</p:sld>
</file>

<file path=ppt/theme/theme1.xml><?xml version="1.0" encoding="utf-8"?>
<a:theme xmlns:a="http://schemas.openxmlformats.org/drawingml/2006/main" name="Office Theme">
  <a:themeElements>
    <a:clrScheme name="ユーザー設定 3">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7EBE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TotalTime>
  <Words>1222</Words>
  <Application>Microsoft Macintosh PowerPoint</Application>
  <PresentationFormat>ワイド画面</PresentationFormat>
  <Paragraphs>103</Paragraphs>
  <Slides>6</Slides>
  <Notes>6</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6</vt:i4>
      </vt:variant>
    </vt:vector>
  </HeadingPairs>
  <TitlesOfParts>
    <vt:vector size="9" baseType="lpstr">
      <vt:lpstr>Arial</vt:lpstr>
      <vt:lpstr>Calibri</vt:lpstr>
      <vt:lpstr>Office Theme</vt:lpstr>
      <vt:lpstr>Sprint16 論文紹介</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落合流論文読み方メソッド</dc:title>
  <dc:creator>森哲也</dc:creator>
  <cp:lastModifiedBy>ikeda.satoshi30@gmail.com</cp:lastModifiedBy>
  <cp:revision>21</cp:revision>
  <dcterms:created xsi:type="dcterms:W3CDTF">2017-10-29T01:39:23Z</dcterms:created>
  <dcterms:modified xsi:type="dcterms:W3CDTF">2020-10-27T07:41:33Z</dcterms:modified>
</cp:coreProperties>
</file>