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74" r:id="rId3"/>
    <p:sldId id="275" r:id="rId4"/>
    <p:sldId id="285" r:id="rId5"/>
    <p:sldId id="259" r:id="rId6"/>
    <p:sldId id="260" r:id="rId7"/>
    <p:sldId id="262" r:id="rId8"/>
    <p:sldId id="263" r:id="rId9"/>
    <p:sldId id="286" r:id="rId10"/>
    <p:sldId id="264" r:id="rId11"/>
    <p:sldId id="266" r:id="rId12"/>
    <p:sldId id="288" r:id="rId13"/>
    <p:sldId id="265" r:id="rId14"/>
    <p:sldId id="268" r:id="rId15"/>
    <p:sldId id="267" r:id="rId16"/>
    <p:sldId id="269" r:id="rId17"/>
    <p:sldId id="270" r:id="rId18"/>
    <p:sldId id="272" r:id="rId19"/>
    <p:sldId id="273" r:id="rId20"/>
    <p:sldId id="289" r:id="rId21"/>
    <p:sldId id="276" r:id="rId22"/>
    <p:sldId id="277" r:id="rId23"/>
    <p:sldId id="278" r:id="rId24"/>
    <p:sldId id="279" r:id="rId25"/>
    <p:sldId id="280" r:id="rId26"/>
    <p:sldId id="290" r:id="rId27"/>
    <p:sldId id="291" r:id="rId28"/>
    <p:sldId id="284" r:id="rId29"/>
    <p:sldId id="282" r:id="rId30"/>
    <p:sldId id="261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5F8EC-502F-42B3-8555-1BF1CA996CF5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DB8E6-15FC-45F4-A73A-42735EA0A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5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DB8E6-15FC-45F4-A73A-42735EA0AC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12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DB8E6-15FC-45F4-A73A-42735EA0AC9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7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DB8E6-15FC-45F4-A73A-42735EA0AC9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38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DB8E6-15FC-45F4-A73A-42735EA0AC9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93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0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9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12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4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44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1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13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CA01-2D03-49C6-8E88-F395EE1BEB7E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FF15-4520-4D67-BCDD-CB167A33C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08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qywEafvq_Q" TargetMode="External"/><Relationship Id="rId2" Type="http://schemas.openxmlformats.org/officeDocument/2006/relationships/hyperlink" Target="http://www.atmarkit.co.jp/ait/articles/1607/13/news04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.hatena.ne.jp/Zellij/20130607/p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知識（推論）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1114" y="1107966"/>
            <a:ext cx="962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</a:rPr>
              <a:t>人間の赤ちゃん</a:t>
            </a:r>
            <a:r>
              <a:rPr kumimoji="1" lang="ja-JP" altLang="en-US" sz="3200" dirty="0" smtClean="0"/>
              <a:t>　→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人間</a:t>
            </a:r>
            <a:r>
              <a:rPr kumimoji="1" lang="ja-JP" altLang="en-US" sz="3200" dirty="0" smtClean="0"/>
              <a:t>　</a:t>
            </a:r>
            <a:r>
              <a:rPr kumimoji="1" lang="en-US" altLang="ja-JP" sz="3200" dirty="0" smtClean="0"/>
              <a:t>AND</a:t>
            </a:r>
            <a:r>
              <a:rPr kumimoji="1" lang="ja-JP" altLang="en-US" sz="3200" dirty="0" smtClean="0"/>
              <a:t>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人間</a:t>
            </a:r>
            <a:r>
              <a:rPr kumimoji="1" lang="ja-JP" altLang="en-US" sz="3200" dirty="0" smtClean="0"/>
              <a:t>　→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哺乳類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1114" y="2722494"/>
            <a:ext cx="83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</a:rPr>
              <a:t>人間の赤ちゃん</a:t>
            </a:r>
            <a:r>
              <a:rPr kumimoji="1" lang="ja-JP" altLang="en-US" sz="3200" dirty="0" smtClean="0"/>
              <a:t>　→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哺乳類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3226948" y="1742826"/>
            <a:ext cx="3380330" cy="929583"/>
          </a:xfrm>
          <a:prstGeom prst="downArrow">
            <a:avLst>
              <a:gd name="adj1" fmla="val 50000"/>
              <a:gd name="adj2" fmla="val 4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推論規則</a:t>
            </a:r>
            <a:endParaRPr kumimoji="1" lang="ja-JP" altLang="en-US" sz="2800" dirty="0"/>
          </a:p>
        </p:txBody>
      </p:sp>
      <p:pic>
        <p:nvPicPr>
          <p:cNvPr id="2050" name="Picture 2" descr="http://blog-imgs-44.fc2.com/t/e/l/telracsmoratori/semantic-net_convert_20130226030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22210"/>
            <a:ext cx="4953000" cy="35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7727171" y="6188428"/>
            <a:ext cx="25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意味ネットワーク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3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知識（推論）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1114" y="1107966"/>
            <a:ext cx="962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</a:rPr>
              <a:t>イルカ</a:t>
            </a:r>
            <a:r>
              <a:rPr kumimoji="1" lang="ja-JP" altLang="en-US" sz="3200" dirty="0" smtClean="0"/>
              <a:t>　→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哺乳類</a:t>
            </a:r>
            <a:r>
              <a:rPr kumimoji="1" lang="ja-JP" altLang="en-US" sz="3200" dirty="0" smtClean="0"/>
              <a:t>　</a:t>
            </a:r>
            <a:r>
              <a:rPr kumimoji="1" lang="en-US" altLang="ja-JP" sz="3200" dirty="0" smtClean="0"/>
              <a:t>AND</a:t>
            </a:r>
            <a:r>
              <a:rPr kumimoji="1" lang="ja-JP" altLang="en-US" sz="3200" dirty="0" smtClean="0"/>
              <a:t>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哺乳類</a:t>
            </a:r>
            <a:r>
              <a:rPr kumimoji="1" lang="ja-JP" altLang="en-US" sz="3200" dirty="0" smtClean="0"/>
              <a:t>　→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人間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1114" y="2874365"/>
            <a:ext cx="83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</a:rPr>
              <a:t>イルカ</a:t>
            </a:r>
            <a:r>
              <a:rPr kumimoji="1" lang="ja-JP" altLang="en-US" sz="3200" dirty="0" smtClean="0"/>
              <a:t>　→　</a:t>
            </a:r>
            <a:r>
              <a:rPr kumimoji="1" lang="ja-JP" altLang="en-US" sz="3200" dirty="0" smtClean="0">
                <a:solidFill>
                  <a:schemeClr val="accent2"/>
                </a:solidFill>
              </a:rPr>
              <a:t>人間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3226948" y="1742826"/>
            <a:ext cx="3380330" cy="929583"/>
          </a:xfrm>
          <a:prstGeom prst="downArrow">
            <a:avLst>
              <a:gd name="adj1" fmla="val 50000"/>
              <a:gd name="adj2" fmla="val 4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推論規則</a:t>
            </a:r>
            <a:endParaRPr kumimoji="1" lang="ja-JP" altLang="en-US" sz="2800" dirty="0"/>
          </a:p>
        </p:txBody>
      </p:sp>
      <p:pic>
        <p:nvPicPr>
          <p:cNvPr id="2050" name="Picture 2" descr="http://blog-imgs-44.fc2.com/t/e/l/telracsmoratori/semantic-net_convert_20130226030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22210"/>
            <a:ext cx="4953000" cy="35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7727171" y="6188428"/>
            <a:ext cx="25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意味ネットワーク</a:t>
            </a:r>
            <a:endParaRPr kumimoji="1" lang="ja-JP" altLang="en-US" sz="2400" dirty="0"/>
          </a:p>
        </p:txBody>
      </p:sp>
      <p:sp>
        <p:nvSpPr>
          <p:cNvPr id="8" name="爆発 2 7"/>
          <p:cNvSpPr/>
          <p:nvPr/>
        </p:nvSpPr>
        <p:spPr>
          <a:xfrm>
            <a:off x="377559" y="1714856"/>
            <a:ext cx="2725502" cy="116805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矛盾！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9443" y="3831918"/>
            <a:ext cx="615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推論ひとつとっても様々な種類があり、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一つの課題となっている。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3426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知識（推論）</a:t>
            </a:r>
            <a:endParaRPr kumimoji="1" lang="ja-JP" altLang="en-US" sz="4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85457"/>
              </p:ext>
            </p:extLst>
          </p:nvPr>
        </p:nvGraphicFramePr>
        <p:xfrm>
          <a:off x="2704526" y="3710639"/>
          <a:ext cx="6617109" cy="152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03"/>
                <a:gridCol w="2205703"/>
                <a:gridCol w="2205703"/>
              </a:tblGrid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アプローチ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思考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探索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人間が定義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知識（推論）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人間が定義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2530823" y="798183"/>
            <a:ext cx="2648809" cy="2529156"/>
            <a:chOff x="3958467" y="845378"/>
            <a:chExt cx="2648809" cy="2529156"/>
          </a:xfrm>
        </p:grpSpPr>
        <p:pic>
          <p:nvPicPr>
            <p:cNvPr id="1026" name="Picture 2" descr="「頭」の画像検索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467" y="845378"/>
              <a:ext cx="2648809" cy="252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円/楕円 5"/>
            <p:cNvSpPr/>
            <p:nvPr/>
          </p:nvSpPr>
          <p:spPr>
            <a:xfrm>
              <a:off x="4220987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思考</a:t>
              </a:r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318268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知識</a:t>
              </a:r>
              <a:endParaRPr kumimoji="1" lang="ja-JP" altLang="en-US" dirty="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5542441" y="1138575"/>
            <a:ext cx="5483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人工知能 </a:t>
            </a:r>
            <a:r>
              <a:rPr lang="en-US" altLang="ja-JP" sz="2800" dirty="0" smtClean="0"/>
              <a:t>= </a:t>
            </a:r>
            <a:r>
              <a:rPr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コンピュータ</a:t>
            </a:r>
            <a:r>
              <a:rPr lang="ja-JP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で人間の脳を作り出す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95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探索・知識（推論）の問題点</a:t>
            </a:r>
            <a:endParaRPr kumimoji="1" lang="ja-JP" altLang="en-US" sz="40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1659438" y="522448"/>
            <a:ext cx="10532562" cy="2981062"/>
            <a:chOff x="960611" y="564449"/>
            <a:chExt cx="10532562" cy="2981062"/>
          </a:xfrm>
        </p:grpSpPr>
        <p:sp>
          <p:nvSpPr>
            <p:cNvPr id="5" name="円/楕円 4"/>
            <p:cNvSpPr/>
            <p:nvPr/>
          </p:nvSpPr>
          <p:spPr>
            <a:xfrm>
              <a:off x="960611" y="1047130"/>
              <a:ext cx="7782233" cy="24983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1578569" y="1354965"/>
              <a:ext cx="3108960" cy="1858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探索</a:t>
              </a:r>
              <a:endParaRPr kumimoji="1" lang="ja-JP" altLang="en-US" sz="2400" dirty="0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4966274" y="1367171"/>
              <a:ext cx="3108960" cy="1858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知識（推論）</a:t>
              </a:r>
              <a:endParaRPr kumimoji="1" lang="en-US" altLang="ja-JP" sz="2400" dirty="0" smtClean="0"/>
            </a:p>
          </p:txBody>
        </p:sp>
        <p:sp>
          <p:nvSpPr>
            <p:cNvPr id="6" name="爆発 2 5"/>
            <p:cNvSpPr/>
            <p:nvPr/>
          </p:nvSpPr>
          <p:spPr>
            <a:xfrm>
              <a:off x="8206249" y="564449"/>
              <a:ext cx="3286924" cy="2648813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全て人間が定義する必要がある！</a:t>
              </a:r>
              <a:endParaRPr kumimoji="1" lang="ja-JP" altLang="en-US" dirty="0"/>
            </a:p>
          </p:txBody>
        </p:sp>
      </p:grpSp>
      <p:sp>
        <p:nvSpPr>
          <p:cNvPr id="7" name="下矢印 6"/>
          <p:cNvSpPr/>
          <p:nvPr/>
        </p:nvSpPr>
        <p:spPr>
          <a:xfrm>
            <a:off x="4588959" y="3591189"/>
            <a:ext cx="1923189" cy="743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59914" y="4364409"/>
            <a:ext cx="615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人間が暗黙的に行っている探索（課題）、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知識（推論）を定義するのは膨大なため大変！</a:t>
            </a:r>
            <a:endParaRPr kumimoji="1" lang="ja-JP" altLang="en-US" sz="2400" dirty="0"/>
          </a:p>
        </p:txBody>
      </p:sp>
      <p:sp>
        <p:nvSpPr>
          <p:cNvPr id="11" name="下矢印 10"/>
          <p:cNvSpPr/>
          <p:nvPr/>
        </p:nvSpPr>
        <p:spPr>
          <a:xfrm>
            <a:off x="4588958" y="5254196"/>
            <a:ext cx="1923189" cy="743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59914" y="6056304"/>
            <a:ext cx="615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</a:rPr>
              <a:t>第</a:t>
            </a:r>
            <a:r>
              <a:rPr kumimoji="1" lang="en-US" altLang="ja-JP" sz="2400" dirty="0" smtClean="0">
                <a:solidFill>
                  <a:schemeClr val="accent2"/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</a:rPr>
              <a:t>次ブーム終了</a:t>
            </a:r>
            <a:r>
              <a:rPr kumimoji="1" lang="ja-JP" altLang="en-US" sz="2400" dirty="0" smtClean="0"/>
              <a:t>！冬の時代へ！</a:t>
            </a:r>
            <a:endParaRPr kumimoji="1" lang="ja-JP" altLang="en-US" sz="2400" dirty="0"/>
          </a:p>
        </p:txBody>
      </p:sp>
      <p:pic>
        <p:nvPicPr>
          <p:cNvPr id="1028" name="Picture 4" descr="http://ichiokuen-wo.jp/wp-content/uploads/2015/10/snow-974875_6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06" y="5296468"/>
            <a:ext cx="1869454" cy="140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歴史</a:t>
            </a:r>
            <a:endParaRPr kumimoji="1" lang="ja-JP" altLang="en-US" sz="40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47870" y="4810539"/>
            <a:ext cx="11509513" cy="1490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9088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1956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02297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</a:t>
            </a:r>
            <a:r>
              <a:rPr kumimoji="1" lang="en-US" altLang="ja-JP" dirty="0" smtClean="0"/>
              <a:t>70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06896" y="5476461"/>
            <a:ext cx="1886779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第１次ブーム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46176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198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20581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1995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55838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29461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85542" y="5476461"/>
            <a:ext cx="1886779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第２次ブーム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8209722" y="5476461"/>
            <a:ext cx="340249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第３次ブーム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506896" y="3657601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探索</a:t>
            </a:r>
            <a:endParaRPr kumimoji="1" lang="en-US" altLang="ja-JP" dirty="0" smtClean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 flipV="1">
            <a:off x="2097157" y="4025127"/>
            <a:ext cx="9515060" cy="2507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913244" y="3605241"/>
            <a:ext cx="118275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オセロ</a:t>
            </a:r>
            <a:endParaRPr lang="en-US" altLang="ja-JP" dirty="0" smtClean="0"/>
          </a:p>
          <a:p>
            <a:r>
              <a:rPr lang="en-US" altLang="ja-JP" dirty="0" err="1" smtClean="0"/>
              <a:t>Logistello</a:t>
            </a:r>
            <a:endParaRPr lang="en-US" altLang="ja-JP" dirty="0" smtClean="0"/>
          </a:p>
          <a:p>
            <a:r>
              <a:rPr lang="en-US" altLang="ja-JP" dirty="0" smtClean="0"/>
              <a:t>(1992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90252" y="3594423"/>
            <a:ext cx="118275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チェス</a:t>
            </a:r>
            <a:endParaRPr lang="en-US" altLang="ja-JP" dirty="0" smtClean="0"/>
          </a:p>
          <a:p>
            <a:r>
              <a:rPr lang="en-US" altLang="ja-JP" dirty="0" smtClean="0"/>
              <a:t>Deep Blue</a:t>
            </a:r>
          </a:p>
          <a:p>
            <a:r>
              <a:rPr lang="en-US" altLang="ja-JP" dirty="0" smtClean="0"/>
              <a:t>(1997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12086" y="3594423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将棋</a:t>
            </a:r>
            <a:endParaRPr lang="en-US" altLang="ja-JP" dirty="0" smtClean="0"/>
          </a:p>
          <a:p>
            <a:r>
              <a:rPr lang="ja-JP" altLang="en-US" dirty="0" smtClean="0"/>
              <a:t>電王戦</a:t>
            </a:r>
            <a:endParaRPr lang="en-US" altLang="ja-JP" dirty="0" smtClean="0"/>
          </a:p>
          <a:p>
            <a:r>
              <a:rPr lang="en-US" altLang="ja-JP" dirty="0" smtClean="0"/>
              <a:t>(2012</a:t>
            </a:r>
            <a:r>
              <a:rPr lang="ja-JP" altLang="en-US" dirty="0" smtClean="0"/>
              <a:t>年～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2097156" y="2997160"/>
            <a:ext cx="9515061" cy="662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06895" y="2638842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知識（推論）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86612" y="2535495"/>
            <a:ext cx="150080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対話システム</a:t>
            </a:r>
            <a:endParaRPr lang="en-US" altLang="ja-JP" dirty="0" smtClean="0"/>
          </a:p>
          <a:p>
            <a:r>
              <a:rPr lang="en-US" altLang="ja-JP" dirty="0" smtClean="0"/>
              <a:t>ELIZA</a:t>
            </a:r>
          </a:p>
          <a:p>
            <a:r>
              <a:rPr lang="en-US" altLang="ja-JP" dirty="0" smtClean="0"/>
              <a:t>(1976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99100" y="2551975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Apple</a:t>
            </a:r>
          </a:p>
          <a:p>
            <a:r>
              <a:rPr lang="en-US" altLang="ja-JP" dirty="0" err="1" smtClean="0"/>
              <a:t>Siri</a:t>
            </a:r>
            <a:endParaRPr lang="en-US" altLang="ja-JP" dirty="0" smtClean="0"/>
          </a:p>
          <a:p>
            <a:r>
              <a:rPr lang="en-US" altLang="ja-JP" dirty="0" smtClean="0"/>
              <a:t>(2012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113639" y="2559956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IBM</a:t>
            </a:r>
          </a:p>
          <a:p>
            <a:r>
              <a:rPr lang="en-US" altLang="ja-JP" dirty="0" smtClean="0"/>
              <a:t>Watson</a:t>
            </a:r>
          </a:p>
          <a:p>
            <a:r>
              <a:rPr lang="en-US" altLang="ja-JP" dirty="0" smtClean="0"/>
              <a:t>(2011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393675" y="1429017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機械学習</a:t>
            </a:r>
            <a:endParaRPr kumimoji="1" lang="en-US" altLang="ja-JP" dirty="0" smtClean="0"/>
          </a:p>
        </p:txBody>
      </p:sp>
      <p:cxnSp>
        <p:nvCxnSpPr>
          <p:cNvPr id="27" name="直線矢印コネクタ 26"/>
          <p:cNvCxnSpPr>
            <a:stCxn id="24" idx="3"/>
          </p:cNvCxnSpPr>
          <p:nvPr/>
        </p:nvCxnSpPr>
        <p:spPr>
          <a:xfrm>
            <a:off x="3983936" y="1821613"/>
            <a:ext cx="7628281" cy="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667703" y="1248474"/>
            <a:ext cx="1762298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Deep Learning</a:t>
            </a:r>
          </a:p>
          <a:p>
            <a:r>
              <a:rPr lang="en-US" altLang="ja-JP" dirty="0" err="1" smtClean="0"/>
              <a:t>AlphaGo</a:t>
            </a:r>
            <a:endParaRPr lang="en-US" altLang="ja-JP" dirty="0" smtClean="0"/>
          </a:p>
          <a:p>
            <a:r>
              <a:rPr lang="en-US" altLang="ja-JP" dirty="0" smtClean="0"/>
              <a:t>(2016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46299" y="1265741"/>
            <a:ext cx="5482553" cy="1060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11478" y="1304051"/>
            <a:ext cx="150080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ニューラルネットワーク</a:t>
            </a:r>
            <a:r>
              <a:rPr lang="en-US" altLang="ja-JP" dirty="0" smtClean="0"/>
              <a:t>(1988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機械</a:t>
            </a:r>
            <a:r>
              <a:rPr kumimoji="1" lang="ja-JP" altLang="en-US" sz="4000" dirty="0" smtClean="0"/>
              <a:t>学習（ニューラルネットワーク）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345" y="1048972"/>
            <a:ext cx="677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思考と知識の定義を自動化させる！</a:t>
            </a:r>
            <a:endParaRPr lang="ja-JP" altLang="en-US" sz="2800" dirty="0"/>
          </a:p>
        </p:txBody>
      </p:sp>
      <p:sp>
        <p:nvSpPr>
          <p:cNvPr id="3" name="右矢印 2"/>
          <p:cNvSpPr/>
          <p:nvPr/>
        </p:nvSpPr>
        <p:spPr>
          <a:xfrm>
            <a:off x="6072953" y="960158"/>
            <a:ext cx="678426" cy="69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27852" y="1047466"/>
            <a:ext cx="2930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</a:rPr>
              <a:t>機械的に学習</a:t>
            </a:r>
            <a:endParaRPr kumimoji="1" lang="en-US" altLang="ja-JP" sz="2800" dirty="0" smtClean="0">
              <a:solidFill>
                <a:schemeClr val="accent2"/>
              </a:solidFill>
            </a:endParaRPr>
          </a:p>
          <a:p>
            <a:r>
              <a:rPr kumimoji="1" lang="ja-JP" altLang="en-US" sz="2800" dirty="0" smtClean="0"/>
              <a:t>人間の脳に着目</a:t>
            </a:r>
            <a:endParaRPr kumimoji="1" lang="ja-JP" altLang="en-US" sz="28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686181" y="2347944"/>
            <a:ext cx="1328945" cy="1075652"/>
            <a:chOff x="2079653" y="2347943"/>
            <a:chExt cx="982112" cy="831809"/>
          </a:xfrm>
        </p:grpSpPr>
        <p:sp>
          <p:nvSpPr>
            <p:cNvPr id="13" name="円/楕円 1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079653" y="2594570"/>
              <a:ext cx="964673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86182" y="3509133"/>
            <a:ext cx="1317148" cy="1075652"/>
            <a:chOff x="2088372" y="2347943"/>
            <a:chExt cx="973393" cy="831809"/>
          </a:xfrm>
        </p:grpSpPr>
        <p:sp>
          <p:nvSpPr>
            <p:cNvPr id="18" name="円/楕円 17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9709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1674382" y="4670321"/>
            <a:ext cx="1317147" cy="1075652"/>
            <a:chOff x="2088372" y="2347943"/>
            <a:chExt cx="973393" cy="831809"/>
          </a:xfrm>
        </p:grpSpPr>
        <p:sp>
          <p:nvSpPr>
            <p:cNvPr id="21" name="円/楕円 20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95021" y="2858236"/>
            <a:ext cx="1317148" cy="1075652"/>
            <a:chOff x="2088372" y="2347943"/>
            <a:chExt cx="973393" cy="831809"/>
          </a:xfrm>
        </p:grpSpPr>
        <p:sp>
          <p:nvSpPr>
            <p:cNvPr id="24" name="円/楕円 2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088372" y="2594570"/>
              <a:ext cx="973392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095021" y="4047613"/>
            <a:ext cx="1317148" cy="1075652"/>
            <a:chOff x="2088372" y="2347943"/>
            <a:chExt cx="973393" cy="831809"/>
          </a:xfrm>
        </p:grpSpPr>
        <p:sp>
          <p:nvSpPr>
            <p:cNvPr id="27" name="円/楕円 26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674952" y="2347943"/>
            <a:ext cx="1317148" cy="1075652"/>
            <a:chOff x="2088372" y="2347943"/>
            <a:chExt cx="973393" cy="831809"/>
          </a:xfrm>
        </p:grpSpPr>
        <p:sp>
          <p:nvSpPr>
            <p:cNvPr id="30" name="円/楕円 29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698550" y="3532727"/>
            <a:ext cx="1317148" cy="1075652"/>
            <a:chOff x="2088372" y="2347943"/>
            <a:chExt cx="973393" cy="831809"/>
          </a:xfrm>
        </p:grpSpPr>
        <p:sp>
          <p:nvSpPr>
            <p:cNvPr id="33" name="円/楕円 3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118128" y="2594570"/>
              <a:ext cx="926199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722148" y="4670321"/>
            <a:ext cx="1317148" cy="1075652"/>
            <a:chOff x="2088372" y="2347943"/>
            <a:chExt cx="973393" cy="831809"/>
          </a:xfrm>
        </p:grpSpPr>
        <p:sp>
          <p:nvSpPr>
            <p:cNvPr id="36" name="円/楕円 3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00690" y="2594570"/>
              <a:ext cx="926198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cxnSp>
        <p:nvCxnSpPr>
          <p:cNvPr id="39" name="直線コネクタ 38"/>
          <p:cNvCxnSpPr>
            <a:stCxn id="13" idx="6"/>
            <a:endCxn id="25" idx="1"/>
          </p:cNvCxnSpPr>
          <p:nvPr/>
        </p:nvCxnSpPr>
        <p:spPr>
          <a:xfrm>
            <a:off x="3015126" y="2885770"/>
            <a:ext cx="2079894" cy="460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9" idx="3"/>
            <a:endCxn id="25" idx="1"/>
          </p:cNvCxnSpPr>
          <p:nvPr/>
        </p:nvCxnSpPr>
        <p:spPr>
          <a:xfrm flipV="1">
            <a:off x="2991530" y="3346438"/>
            <a:ext cx="2103491" cy="6508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5" idx="3"/>
            <a:endCxn id="30" idx="2"/>
          </p:cNvCxnSpPr>
          <p:nvPr/>
        </p:nvCxnSpPr>
        <p:spPr>
          <a:xfrm flipV="1">
            <a:off x="6412168" y="2885769"/>
            <a:ext cx="2262784" cy="4606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2" idx="3"/>
            <a:endCxn id="27" idx="2"/>
          </p:cNvCxnSpPr>
          <p:nvPr/>
        </p:nvCxnSpPr>
        <p:spPr>
          <a:xfrm flipV="1">
            <a:off x="2991529" y="4585439"/>
            <a:ext cx="2103492" cy="5730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endCxn id="33" idx="2"/>
          </p:cNvCxnSpPr>
          <p:nvPr/>
        </p:nvCxnSpPr>
        <p:spPr>
          <a:xfrm>
            <a:off x="6400369" y="3377740"/>
            <a:ext cx="2298181" cy="692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28" idx="3"/>
          </p:cNvCxnSpPr>
          <p:nvPr/>
        </p:nvCxnSpPr>
        <p:spPr>
          <a:xfrm>
            <a:off x="6412168" y="4535815"/>
            <a:ext cx="2321781" cy="7919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28" idx="3"/>
            <a:endCxn id="33" idx="2"/>
          </p:cNvCxnSpPr>
          <p:nvPr/>
        </p:nvCxnSpPr>
        <p:spPr>
          <a:xfrm flipV="1">
            <a:off x="6412166" y="4070553"/>
            <a:ext cx="2286382" cy="4652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9" idx="3"/>
            <a:endCxn id="27" idx="2"/>
          </p:cNvCxnSpPr>
          <p:nvPr/>
        </p:nvCxnSpPr>
        <p:spPr>
          <a:xfrm>
            <a:off x="2991530" y="3997335"/>
            <a:ext cx="2103491" cy="588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機械</a:t>
            </a:r>
            <a:r>
              <a:rPr lang="ja-JP" altLang="en-US" sz="4000" dirty="0"/>
              <a:t>学習（ニューラルネットワーク）</a:t>
            </a:r>
            <a:endParaRPr kumimoji="1" lang="ja-JP" altLang="en-US" sz="40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686181" y="2347944"/>
            <a:ext cx="1328945" cy="1075652"/>
            <a:chOff x="2079653" y="2347943"/>
            <a:chExt cx="982112" cy="831809"/>
          </a:xfrm>
        </p:grpSpPr>
        <p:sp>
          <p:nvSpPr>
            <p:cNvPr id="13" name="円/楕円 1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079653" y="2594570"/>
              <a:ext cx="964673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86182" y="3509133"/>
            <a:ext cx="1317148" cy="1075652"/>
            <a:chOff x="2088372" y="2347943"/>
            <a:chExt cx="973393" cy="831809"/>
          </a:xfrm>
        </p:grpSpPr>
        <p:sp>
          <p:nvSpPr>
            <p:cNvPr id="18" name="円/楕円 17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9709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1674382" y="4670321"/>
            <a:ext cx="1317147" cy="1075652"/>
            <a:chOff x="2088372" y="2347943"/>
            <a:chExt cx="973393" cy="831809"/>
          </a:xfrm>
        </p:grpSpPr>
        <p:sp>
          <p:nvSpPr>
            <p:cNvPr id="21" name="円/楕円 20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95021" y="2858236"/>
            <a:ext cx="1317148" cy="1075652"/>
            <a:chOff x="2088372" y="2347943"/>
            <a:chExt cx="973393" cy="831809"/>
          </a:xfrm>
        </p:grpSpPr>
        <p:sp>
          <p:nvSpPr>
            <p:cNvPr id="24" name="円/楕円 2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088372" y="2594570"/>
              <a:ext cx="973392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095021" y="4047613"/>
            <a:ext cx="1317148" cy="1075652"/>
            <a:chOff x="2088372" y="2347943"/>
            <a:chExt cx="973393" cy="831809"/>
          </a:xfrm>
        </p:grpSpPr>
        <p:sp>
          <p:nvSpPr>
            <p:cNvPr id="27" name="円/楕円 26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674952" y="2347943"/>
            <a:ext cx="1317148" cy="1075652"/>
            <a:chOff x="2088372" y="2347943"/>
            <a:chExt cx="973393" cy="831809"/>
          </a:xfrm>
        </p:grpSpPr>
        <p:sp>
          <p:nvSpPr>
            <p:cNvPr id="30" name="円/楕円 29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698550" y="3532727"/>
            <a:ext cx="1317148" cy="1075652"/>
            <a:chOff x="2088372" y="2347943"/>
            <a:chExt cx="973393" cy="831809"/>
          </a:xfrm>
        </p:grpSpPr>
        <p:sp>
          <p:nvSpPr>
            <p:cNvPr id="33" name="円/楕円 3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118128" y="2594570"/>
              <a:ext cx="926199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722148" y="4670321"/>
            <a:ext cx="1317148" cy="1075652"/>
            <a:chOff x="2088372" y="2347943"/>
            <a:chExt cx="973393" cy="831809"/>
          </a:xfrm>
        </p:grpSpPr>
        <p:sp>
          <p:nvSpPr>
            <p:cNvPr id="36" name="円/楕円 3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00690" y="2594570"/>
              <a:ext cx="926198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cxnSp>
        <p:nvCxnSpPr>
          <p:cNvPr id="39" name="直線コネクタ 38"/>
          <p:cNvCxnSpPr>
            <a:stCxn id="13" idx="6"/>
            <a:endCxn id="25" idx="1"/>
          </p:cNvCxnSpPr>
          <p:nvPr/>
        </p:nvCxnSpPr>
        <p:spPr>
          <a:xfrm>
            <a:off x="3015126" y="2885770"/>
            <a:ext cx="2079894" cy="460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9" idx="3"/>
            <a:endCxn id="25" idx="1"/>
          </p:cNvCxnSpPr>
          <p:nvPr/>
        </p:nvCxnSpPr>
        <p:spPr>
          <a:xfrm flipV="1">
            <a:off x="2991530" y="3346438"/>
            <a:ext cx="2103491" cy="6508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5" idx="3"/>
            <a:endCxn id="30" idx="2"/>
          </p:cNvCxnSpPr>
          <p:nvPr/>
        </p:nvCxnSpPr>
        <p:spPr>
          <a:xfrm flipV="1">
            <a:off x="6412168" y="2885769"/>
            <a:ext cx="2262784" cy="4606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2" idx="3"/>
            <a:endCxn id="27" idx="2"/>
          </p:cNvCxnSpPr>
          <p:nvPr/>
        </p:nvCxnSpPr>
        <p:spPr>
          <a:xfrm flipV="1">
            <a:off x="2991529" y="4585439"/>
            <a:ext cx="2103492" cy="5730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endCxn id="33" idx="2"/>
          </p:cNvCxnSpPr>
          <p:nvPr/>
        </p:nvCxnSpPr>
        <p:spPr>
          <a:xfrm>
            <a:off x="6400369" y="3377740"/>
            <a:ext cx="2298181" cy="692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28" idx="3"/>
          </p:cNvCxnSpPr>
          <p:nvPr/>
        </p:nvCxnSpPr>
        <p:spPr>
          <a:xfrm>
            <a:off x="6412168" y="4535815"/>
            <a:ext cx="2321781" cy="7919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28" idx="3"/>
            <a:endCxn id="33" idx="2"/>
          </p:cNvCxnSpPr>
          <p:nvPr/>
        </p:nvCxnSpPr>
        <p:spPr>
          <a:xfrm flipV="1">
            <a:off x="6412166" y="4070553"/>
            <a:ext cx="2286382" cy="4652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9" idx="3"/>
            <a:endCxn id="27" idx="2"/>
          </p:cNvCxnSpPr>
          <p:nvPr/>
        </p:nvCxnSpPr>
        <p:spPr>
          <a:xfrm>
            <a:off x="2991530" y="3997335"/>
            <a:ext cx="2103491" cy="588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i0.wp.com/morakijidog.jp/wp/wp-content/uploads/2016/03/si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3" y="2448931"/>
            <a:ext cx="1460854" cy="9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422404" y="1924060"/>
            <a:ext cx="9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入力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3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機械</a:t>
            </a:r>
            <a:r>
              <a:rPr lang="ja-JP" altLang="en-US" sz="4000" dirty="0"/>
              <a:t>学習（ニューラルネットワーク）</a:t>
            </a:r>
            <a:endParaRPr kumimoji="1" lang="ja-JP" altLang="en-US" sz="40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697979" y="2347944"/>
            <a:ext cx="1317147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円/楕円 1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171972" y="2594570"/>
              <a:ext cx="818543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86182" y="3509133"/>
            <a:ext cx="1317148" cy="1075652"/>
            <a:chOff x="2088372" y="2347943"/>
            <a:chExt cx="973393" cy="831809"/>
          </a:xfrm>
        </p:grpSpPr>
        <p:sp>
          <p:nvSpPr>
            <p:cNvPr id="18" name="円/楕円 17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9709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1674382" y="4670321"/>
            <a:ext cx="1317147" cy="1075652"/>
            <a:chOff x="2088372" y="2347943"/>
            <a:chExt cx="973393" cy="831809"/>
          </a:xfrm>
        </p:grpSpPr>
        <p:sp>
          <p:nvSpPr>
            <p:cNvPr id="21" name="円/楕円 20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95021" y="2858236"/>
            <a:ext cx="1317148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円/楕円 2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159621" y="2594570"/>
              <a:ext cx="821453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095021" y="4047613"/>
            <a:ext cx="1317148" cy="1075652"/>
            <a:chOff x="2088372" y="2347943"/>
            <a:chExt cx="973393" cy="831809"/>
          </a:xfrm>
        </p:grpSpPr>
        <p:sp>
          <p:nvSpPr>
            <p:cNvPr id="27" name="円/楕円 26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674952" y="2347943"/>
            <a:ext cx="1317148" cy="1075652"/>
            <a:chOff x="2088372" y="2347943"/>
            <a:chExt cx="973393" cy="831809"/>
          </a:xfrm>
        </p:grpSpPr>
        <p:sp>
          <p:nvSpPr>
            <p:cNvPr id="30" name="円/楕円 29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698550" y="3532727"/>
            <a:ext cx="1317148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円/楕円 3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169063" y="2594570"/>
              <a:ext cx="810907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722148" y="4670321"/>
            <a:ext cx="1317148" cy="1075652"/>
            <a:chOff x="2088372" y="2347943"/>
            <a:chExt cx="973393" cy="831809"/>
          </a:xfrm>
        </p:grpSpPr>
        <p:sp>
          <p:nvSpPr>
            <p:cNvPr id="36" name="円/楕円 3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00690" y="2594570"/>
              <a:ext cx="926198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cxnSp>
        <p:nvCxnSpPr>
          <p:cNvPr id="39" name="直線コネクタ 38"/>
          <p:cNvCxnSpPr>
            <a:stCxn id="13" idx="6"/>
            <a:endCxn id="24" idx="2"/>
          </p:cNvCxnSpPr>
          <p:nvPr/>
        </p:nvCxnSpPr>
        <p:spPr>
          <a:xfrm>
            <a:off x="3015126" y="2885770"/>
            <a:ext cx="2079895" cy="51029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9" idx="3"/>
            <a:endCxn id="24" idx="2"/>
          </p:cNvCxnSpPr>
          <p:nvPr/>
        </p:nvCxnSpPr>
        <p:spPr>
          <a:xfrm flipV="1">
            <a:off x="2991530" y="3396062"/>
            <a:ext cx="2103491" cy="6012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4" idx="6"/>
            <a:endCxn id="30" idx="2"/>
          </p:cNvCxnSpPr>
          <p:nvPr/>
        </p:nvCxnSpPr>
        <p:spPr>
          <a:xfrm flipV="1">
            <a:off x="6412169" y="2885769"/>
            <a:ext cx="2262783" cy="5102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2" idx="3"/>
            <a:endCxn id="27" idx="2"/>
          </p:cNvCxnSpPr>
          <p:nvPr/>
        </p:nvCxnSpPr>
        <p:spPr>
          <a:xfrm flipV="1">
            <a:off x="2991529" y="4585439"/>
            <a:ext cx="2103492" cy="5730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4" idx="6"/>
            <a:endCxn id="33" idx="2"/>
          </p:cNvCxnSpPr>
          <p:nvPr/>
        </p:nvCxnSpPr>
        <p:spPr>
          <a:xfrm>
            <a:off x="6412169" y="3396062"/>
            <a:ext cx="2286381" cy="67449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28" idx="3"/>
          </p:cNvCxnSpPr>
          <p:nvPr/>
        </p:nvCxnSpPr>
        <p:spPr>
          <a:xfrm>
            <a:off x="6412168" y="4535815"/>
            <a:ext cx="2321781" cy="7919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28" idx="3"/>
            <a:endCxn id="33" idx="2"/>
          </p:cNvCxnSpPr>
          <p:nvPr/>
        </p:nvCxnSpPr>
        <p:spPr>
          <a:xfrm flipV="1">
            <a:off x="6412166" y="4070553"/>
            <a:ext cx="2286382" cy="4652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9" idx="3"/>
            <a:endCxn id="27" idx="2"/>
          </p:cNvCxnSpPr>
          <p:nvPr/>
        </p:nvCxnSpPr>
        <p:spPr>
          <a:xfrm>
            <a:off x="2991530" y="3997335"/>
            <a:ext cx="2103491" cy="588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i0.wp.com/morakijidog.jp/wp/wp-content/uploads/2016/03/si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3" y="2448931"/>
            <a:ext cx="1460854" cy="9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422404" y="1924060"/>
            <a:ext cx="9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入力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5547" y="6045754"/>
            <a:ext cx="496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情報に対してニューロンが反応</a:t>
            </a:r>
            <a:endParaRPr kumimoji="1" lang="ja-JP" altLang="en-US" sz="2800" dirty="0"/>
          </a:p>
        </p:txBody>
      </p:sp>
      <p:sp>
        <p:nvSpPr>
          <p:cNvPr id="51" name="右矢印 50"/>
          <p:cNvSpPr/>
          <p:nvPr/>
        </p:nvSpPr>
        <p:spPr>
          <a:xfrm>
            <a:off x="5539491" y="5958651"/>
            <a:ext cx="678426" cy="69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400368" y="6045297"/>
            <a:ext cx="552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モデル化（ニューラルネットワーク）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68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08960" y="1692251"/>
            <a:ext cx="1864196" cy="459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91867" y="1699104"/>
            <a:ext cx="1864196" cy="459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615463" y="1836978"/>
            <a:ext cx="184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</a:t>
            </a:r>
            <a:r>
              <a:rPr kumimoji="1" lang="en-US" altLang="ja-JP" sz="2800" dirty="0" smtClean="0"/>
              <a:t>*X &gt; 1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機械</a:t>
            </a:r>
            <a:r>
              <a:rPr lang="ja-JP" altLang="en-US" sz="4000" dirty="0"/>
              <a:t>学習（ニューラルネットワーク）</a:t>
            </a:r>
            <a:endParaRPr kumimoji="1" lang="ja-JP" altLang="en-US" sz="40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697979" y="2347944"/>
            <a:ext cx="1317147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円/楕円 1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171972" y="2594570"/>
              <a:ext cx="818543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86182" y="3509133"/>
            <a:ext cx="1317148" cy="1075652"/>
            <a:chOff x="2088372" y="2347943"/>
            <a:chExt cx="973393" cy="831809"/>
          </a:xfrm>
        </p:grpSpPr>
        <p:sp>
          <p:nvSpPr>
            <p:cNvPr id="18" name="円/楕円 17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9709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1674382" y="4670321"/>
            <a:ext cx="1317147" cy="1075652"/>
            <a:chOff x="2088372" y="2347943"/>
            <a:chExt cx="973393" cy="831809"/>
          </a:xfrm>
        </p:grpSpPr>
        <p:sp>
          <p:nvSpPr>
            <p:cNvPr id="21" name="円/楕円 20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95021" y="2858236"/>
            <a:ext cx="1317148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円/楕円 2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159621" y="2594570"/>
              <a:ext cx="821453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095021" y="4047613"/>
            <a:ext cx="1317148" cy="1075652"/>
            <a:chOff x="2088372" y="2347943"/>
            <a:chExt cx="973393" cy="831809"/>
          </a:xfrm>
        </p:grpSpPr>
        <p:sp>
          <p:nvSpPr>
            <p:cNvPr id="27" name="円/楕円 26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674952" y="2347943"/>
            <a:ext cx="1317148" cy="1075652"/>
            <a:chOff x="2088372" y="2347943"/>
            <a:chExt cx="973393" cy="831809"/>
          </a:xfrm>
        </p:grpSpPr>
        <p:sp>
          <p:nvSpPr>
            <p:cNvPr id="30" name="円/楕円 29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698550" y="3532727"/>
            <a:ext cx="1317148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円/楕円 3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169063" y="2594570"/>
              <a:ext cx="810907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722148" y="4670321"/>
            <a:ext cx="1317148" cy="1075652"/>
            <a:chOff x="2088372" y="2347943"/>
            <a:chExt cx="973393" cy="831809"/>
          </a:xfrm>
        </p:grpSpPr>
        <p:sp>
          <p:nvSpPr>
            <p:cNvPr id="36" name="円/楕円 3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00690" y="2594570"/>
              <a:ext cx="926198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cxnSp>
        <p:nvCxnSpPr>
          <p:cNvPr id="39" name="直線コネクタ 38"/>
          <p:cNvCxnSpPr>
            <a:stCxn id="13" idx="6"/>
            <a:endCxn id="24" idx="2"/>
          </p:cNvCxnSpPr>
          <p:nvPr/>
        </p:nvCxnSpPr>
        <p:spPr>
          <a:xfrm>
            <a:off x="3015126" y="2885770"/>
            <a:ext cx="2079895" cy="51029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9" idx="3"/>
            <a:endCxn id="24" idx="2"/>
          </p:cNvCxnSpPr>
          <p:nvPr/>
        </p:nvCxnSpPr>
        <p:spPr>
          <a:xfrm flipV="1">
            <a:off x="2991530" y="3396062"/>
            <a:ext cx="2103491" cy="6012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4" idx="6"/>
            <a:endCxn id="30" idx="2"/>
          </p:cNvCxnSpPr>
          <p:nvPr/>
        </p:nvCxnSpPr>
        <p:spPr>
          <a:xfrm flipV="1">
            <a:off x="6412169" y="2885769"/>
            <a:ext cx="2262783" cy="5102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2" idx="3"/>
            <a:endCxn id="27" idx="2"/>
          </p:cNvCxnSpPr>
          <p:nvPr/>
        </p:nvCxnSpPr>
        <p:spPr>
          <a:xfrm flipV="1">
            <a:off x="2991529" y="4585439"/>
            <a:ext cx="2103492" cy="5730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4" idx="6"/>
            <a:endCxn id="33" idx="2"/>
          </p:cNvCxnSpPr>
          <p:nvPr/>
        </p:nvCxnSpPr>
        <p:spPr>
          <a:xfrm>
            <a:off x="6412169" y="3396062"/>
            <a:ext cx="2286381" cy="67449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28" idx="3"/>
          </p:cNvCxnSpPr>
          <p:nvPr/>
        </p:nvCxnSpPr>
        <p:spPr>
          <a:xfrm>
            <a:off x="6412168" y="4535815"/>
            <a:ext cx="2321781" cy="7919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28" idx="3"/>
            <a:endCxn id="33" idx="2"/>
          </p:cNvCxnSpPr>
          <p:nvPr/>
        </p:nvCxnSpPr>
        <p:spPr>
          <a:xfrm flipV="1">
            <a:off x="6412166" y="4070553"/>
            <a:ext cx="2286382" cy="4652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9" idx="3"/>
            <a:endCxn id="27" idx="2"/>
          </p:cNvCxnSpPr>
          <p:nvPr/>
        </p:nvCxnSpPr>
        <p:spPr>
          <a:xfrm>
            <a:off x="2991530" y="3997335"/>
            <a:ext cx="2103491" cy="588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i0.wp.com/morakijidog.jp/wp/wp-content/uploads/2016/03/si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3" y="2448931"/>
            <a:ext cx="1460854" cy="9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58260" y="1494170"/>
            <a:ext cx="230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入力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（訓練データ）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479716" y="1692251"/>
            <a:ext cx="9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出力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9034" y="3435088"/>
            <a:ext cx="78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X=3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79716" y="3851652"/>
            <a:ext cx="44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犬</a:t>
            </a:r>
            <a:endParaRPr kumimoji="1" lang="ja-JP" altLang="en-US" sz="28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79715" y="2534397"/>
            <a:ext cx="136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犬以外</a:t>
            </a:r>
            <a:endParaRPr kumimoji="1" lang="ja-JP" altLang="en-US" sz="28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479714" y="4946537"/>
            <a:ext cx="136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犬以外</a:t>
            </a:r>
            <a:endParaRPr kumimoji="1" lang="ja-JP" altLang="en-US" sz="28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32556" y="1830125"/>
            <a:ext cx="184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</a:t>
            </a:r>
            <a:r>
              <a:rPr kumimoji="1" lang="en-US" altLang="ja-JP" sz="2800" dirty="0" smtClean="0"/>
              <a:t>*X &gt; 1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502741" y="2948778"/>
            <a:ext cx="831682" cy="3385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6130" y="3534671"/>
            <a:ext cx="831682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16293" y="4100245"/>
            <a:ext cx="831682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12908" y="4767418"/>
            <a:ext cx="831682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031644" y="4770807"/>
            <a:ext cx="831682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055354" y="4191687"/>
            <a:ext cx="831682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079061" y="3016516"/>
            <a:ext cx="831682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068886" y="3500804"/>
            <a:ext cx="831682" cy="3385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25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08960" y="1692251"/>
            <a:ext cx="1864196" cy="459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91867" y="1699104"/>
            <a:ext cx="1864196" cy="459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615463" y="1836978"/>
            <a:ext cx="184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</a:t>
            </a:r>
            <a:r>
              <a:rPr kumimoji="1" lang="en-US" altLang="ja-JP" sz="2800" dirty="0" smtClean="0"/>
              <a:t>*X &gt; 1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機械</a:t>
            </a:r>
            <a:r>
              <a:rPr lang="ja-JP" altLang="en-US" sz="4000" dirty="0"/>
              <a:t>学習（ニューラルネットワーク）</a:t>
            </a:r>
            <a:endParaRPr kumimoji="1" lang="ja-JP" altLang="en-US" sz="40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697979" y="2347944"/>
            <a:ext cx="1317147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円/楕円 1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171972" y="2594570"/>
              <a:ext cx="818543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86182" y="3509133"/>
            <a:ext cx="1317148" cy="1075652"/>
            <a:chOff x="2088372" y="2347943"/>
            <a:chExt cx="973393" cy="831809"/>
          </a:xfrm>
        </p:grpSpPr>
        <p:sp>
          <p:nvSpPr>
            <p:cNvPr id="18" name="円/楕円 17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9709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1674382" y="4670321"/>
            <a:ext cx="1317147" cy="1075652"/>
            <a:chOff x="2088372" y="2347943"/>
            <a:chExt cx="973393" cy="831809"/>
          </a:xfrm>
        </p:grpSpPr>
        <p:sp>
          <p:nvSpPr>
            <p:cNvPr id="21" name="円/楕円 20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95021" y="2858236"/>
            <a:ext cx="1317148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円/楕円 2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159621" y="2594570"/>
              <a:ext cx="821453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095021" y="4047613"/>
            <a:ext cx="1317148" cy="1075652"/>
            <a:chOff x="2088372" y="2347943"/>
            <a:chExt cx="973393" cy="831809"/>
          </a:xfrm>
        </p:grpSpPr>
        <p:sp>
          <p:nvSpPr>
            <p:cNvPr id="27" name="円/楕円 26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674952" y="2347943"/>
            <a:ext cx="1317148" cy="1075652"/>
            <a:chOff x="2088372" y="2347943"/>
            <a:chExt cx="973393" cy="831809"/>
          </a:xfrm>
        </p:grpSpPr>
        <p:sp>
          <p:nvSpPr>
            <p:cNvPr id="30" name="円/楕円 29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698550" y="3532727"/>
            <a:ext cx="1317148" cy="1075652"/>
            <a:chOff x="2088372" y="2347943"/>
            <a:chExt cx="973393" cy="8318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円/楕円 3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169063" y="2594570"/>
              <a:ext cx="810907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722148" y="4670321"/>
            <a:ext cx="1317148" cy="1075652"/>
            <a:chOff x="2088372" y="2347943"/>
            <a:chExt cx="973393" cy="831809"/>
          </a:xfrm>
        </p:grpSpPr>
        <p:sp>
          <p:nvSpPr>
            <p:cNvPr id="36" name="円/楕円 3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00690" y="2594570"/>
              <a:ext cx="926198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cxnSp>
        <p:nvCxnSpPr>
          <p:cNvPr id="39" name="直線コネクタ 38"/>
          <p:cNvCxnSpPr>
            <a:stCxn id="13" idx="6"/>
            <a:endCxn id="24" idx="2"/>
          </p:cNvCxnSpPr>
          <p:nvPr/>
        </p:nvCxnSpPr>
        <p:spPr>
          <a:xfrm>
            <a:off x="3015126" y="2885770"/>
            <a:ext cx="2079895" cy="51029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9" idx="3"/>
            <a:endCxn id="24" idx="2"/>
          </p:cNvCxnSpPr>
          <p:nvPr/>
        </p:nvCxnSpPr>
        <p:spPr>
          <a:xfrm flipV="1">
            <a:off x="2991530" y="3396062"/>
            <a:ext cx="2103491" cy="6012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4" idx="6"/>
            <a:endCxn id="30" idx="2"/>
          </p:cNvCxnSpPr>
          <p:nvPr/>
        </p:nvCxnSpPr>
        <p:spPr>
          <a:xfrm flipV="1">
            <a:off x="6412169" y="2885769"/>
            <a:ext cx="2262783" cy="5102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2" idx="3"/>
            <a:endCxn id="27" idx="2"/>
          </p:cNvCxnSpPr>
          <p:nvPr/>
        </p:nvCxnSpPr>
        <p:spPr>
          <a:xfrm flipV="1">
            <a:off x="2991529" y="4585439"/>
            <a:ext cx="2103492" cy="5730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4" idx="6"/>
            <a:endCxn id="33" idx="2"/>
          </p:cNvCxnSpPr>
          <p:nvPr/>
        </p:nvCxnSpPr>
        <p:spPr>
          <a:xfrm>
            <a:off x="6412169" y="3396062"/>
            <a:ext cx="2286381" cy="67449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28" idx="3"/>
          </p:cNvCxnSpPr>
          <p:nvPr/>
        </p:nvCxnSpPr>
        <p:spPr>
          <a:xfrm>
            <a:off x="6412168" y="4535815"/>
            <a:ext cx="2321781" cy="7919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28" idx="3"/>
            <a:endCxn id="33" idx="2"/>
          </p:cNvCxnSpPr>
          <p:nvPr/>
        </p:nvCxnSpPr>
        <p:spPr>
          <a:xfrm flipV="1">
            <a:off x="6412166" y="4070553"/>
            <a:ext cx="2286382" cy="4652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9" idx="3"/>
            <a:endCxn id="27" idx="2"/>
          </p:cNvCxnSpPr>
          <p:nvPr/>
        </p:nvCxnSpPr>
        <p:spPr>
          <a:xfrm>
            <a:off x="2991530" y="3997335"/>
            <a:ext cx="2103491" cy="588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i0.wp.com/morakijidog.jp/wp/wp-content/uploads/2016/03/si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3" y="2448931"/>
            <a:ext cx="1460854" cy="9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58260" y="1494170"/>
            <a:ext cx="230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入力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（訓練データ）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479716" y="1692251"/>
            <a:ext cx="9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出力</a:t>
            </a:r>
            <a:endParaRPr kumimoji="1"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9034" y="3435088"/>
            <a:ext cx="78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X=3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479716" y="3851652"/>
            <a:ext cx="44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犬</a:t>
            </a:r>
            <a:endParaRPr kumimoji="1" lang="ja-JP" altLang="en-US" sz="28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79715" y="2534397"/>
            <a:ext cx="136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犬以外</a:t>
            </a:r>
            <a:endParaRPr kumimoji="1" lang="ja-JP" altLang="en-US" sz="28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479714" y="4946537"/>
            <a:ext cx="136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犬以外</a:t>
            </a:r>
            <a:endParaRPr kumimoji="1" lang="ja-JP" altLang="en-US" sz="28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32556" y="1830125"/>
            <a:ext cx="184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</a:t>
            </a:r>
            <a:r>
              <a:rPr kumimoji="1" lang="en-US" altLang="ja-JP" sz="2800" dirty="0" smtClean="0"/>
              <a:t>*X &gt; 1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502741" y="2948778"/>
            <a:ext cx="831682" cy="3385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6130" y="3534671"/>
            <a:ext cx="964270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lang="en-US" altLang="ja-JP" sz="1600" dirty="0" smtClean="0"/>
              <a:t>0.3</a:t>
            </a:r>
            <a:endParaRPr kumimoji="1" lang="ja-JP" altLang="en-US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16292" y="4100245"/>
            <a:ext cx="954107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0.3</a:t>
            </a:r>
            <a:endParaRPr kumimoji="1" lang="ja-JP" altLang="en-US" sz="16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12908" y="4767418"/>
            <a:ext cx="989376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0.3</a:t>
            </a:r>
            <a:endParaRPr kumimoji="1" lang="ja-JP" altLang="en-US" sz="16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031643" y="4770807"/>
            <a:ext cx="927023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0.3</a:t>
            </a:r>
            <a:endParaRPr kumimoji="1" lang="ja-JP" altLang="en-US" sz="16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055353" y="4191687"/>
            <a:ext cx="954401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lang="en-US" altLang="ja-JP" sz="1600" dirty="0" smtClean="0"/>
              <a:t>0.3</a:t>
            </a:r>
            <a:endParaRPr kumimoji="1" lang="ja-JP" altLang="en-US" sz="16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079061" y="3016516"/>
            <a:ext cx="930694" cy="3385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lang="en-US" altLang="ja-JP" sz="1600" dirty="0" smtClean="0"/>
              <a:t>0.3</a:t>
            </a:r>
            <a:endParaRPr kumimoji="1" lang="ja-JP" altLang="en-US" sz="16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068886" y="3500804"/>
            <a:ext cx="831682" cy="3385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係数 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07345" y="1008334"/>
            <a:ext cx="907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係数を変えながらニューラルネットワークを構築していく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49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目次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5594" y="1066639"/>
            <a:ext cx="85418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・人工知能のはじまり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・歴史　第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次ブーム～第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次ブーム（現在）</a:t>
            </a:r>
            <a:endParaRPr kumimoji="1" lang="en-US" altLang="ja-JP" sz="2800" dirty="0" smtClean="0"/>
          </a:p>
          <a:p>
            <a:r>
              <a:rPr lang="ja-JP" altLang="en-US" sz="2800" dirty="0"/>
              <a:t>・第</a:t>
            </a:r>
            <a:r>
              <a:rPr lang="en-US" altLang="ja-JP" sz="2800" dirty="0"/>
              <a:t>1</a:t>
            </a:r>
            <a:r>
              <a:rPr lang="ja-JP" altLang="en-US" sz="2800" dirty="0"/>
              <a:t>次</a:t>
            </a:r>
            <a:r>
              <a:rPr lang="ja-JP" altLang="en-US" sz="2800" dirty="0" smtClean="0"/>
              <a:t>ブーム</a:t>
            </a:r>
            <a:endParaRPr lang="en-US" altLang="ja-JP" sz="2800" dirty="0" smtClean="0"/>
          </a:p>
          <a:p>
            <a:r>
              <a:rPr lang="ja-JP" altLang="en-US" sz="2800" dirty="0" smtClean="0"/>
              <a:t>　　探索</a:t>
            </a:r>
            <a:endParaRPr lang="en-US" altLang="ja-JP" sz="2800" dirty="0" smtClean="0"/>
          </a:p>
          <a:p>
            <a:r>
              <a:rPr lang="ja-JP" altLang="en-US" sz="2800" dirty="0" smtClean="0"/>
              <a:t>　　知識（推論）</a:t>
            </a:r>
            <a:endParaRPr lang="en-US" altLang="ja-JP" sz="2800" dirty="0" smtClean="0"/>
          </a:p>
          <a:p>
            <a:r>
              <a:rPr lang="ja-JP" altLang="en-US" sz="2800" dirty="0" smtClean="0"/>
              <a:t>　　</a:t>
            </a:r>
            <a:r>
              <a:rPr lang="ja-JP" altLang="en-US" sz="2800" dirty="0"/>
              <a:t>探索・知識（推論）の問題点</a:t>
            </a:r>
            <a:endParaRPr lang="en-US" altLang="ja-JP" sz="2800" dirty="0" smtClean="0"/>
          </a:p>
          <a:p>
            <a:r>
              <a:rPr lang="ja-JP" altLang="en-US" sz="2800" dirty="0" smtClean="0"/>
              <a:t>・第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次ブーム</a:t>
            </a:r>
            <a:endParaRPr lang="en-US" altLang="ja-JP" sz="2800" dirty="0" smtClean="0"/>
          </a:p>
          <a:p>
            <a:r>
              <a:rPr lang="ja-JP" altLang="en-US" sz="2800" dirty="0" smtClean="0"/>
              <a:t>　　機械学習（ニューラルネットワーク）</a:t>
            </a:r>
            <a:endParaRPr lang="en-US" altLang="ja-JP" sz="2800" dirty="0" smtClean="0"/>
          </a:p>
          <a:p>
            <a:r>
              <a:rPr lang="ja-JP" altLang="en-US" sz="2800" dirty="0" smtClean="0"/>
              <a:t>　　機械学習の問題点</a:t>
            </a:r>
            <a:endParaRPr lang="en-US" altLang="ja-JP" sz="2800" dirty="0" smtClean="0"/>
          </a:p>
          <a:p>
            <a:r>
              <a:rPr lang="ja-JP" altLang="en-US" sz="2800" dirty="0" smtClean="0"/>
              <a:t>・第</a:t>
            </a:r>
            <a:r>
              <a:rPr lang="en-US" altLang="ja-JP" sz="2800" dirty="0" smtClean="0"/>
              <a:t>3</a:t>
            </a:r>
            <a:r>
              <a:rPr lang="ja-JP" altLang="en-US" sz="2800" dirty="0"/>
              <a:t>次</a:t>
            </a:r>
            <a:r>
              <a:rPr lang="ja-JP" altLang="en-US" sz="2800" dirty="0" smtClean="0"/>
              <a:t>ブーム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　　</a:t>
            </a:r>
            <a:r>
              <a:rPr lang="ja-JP" altLang="en-US" sz="2800" dirty="0"/>
              <a:t>機械学習（</a:t>
            </a:r>
            <a:r>
              <a:rPr lang="en-US" altLang="ja-JP" sz="2800" dirty="0"/>
              <a:t>Deep Learning</a:t>
            </a:r>
            <a:r>
              <a:rPr lang="ja-JP" altLang="en-US" sz="2800" dirty="0"/>
              <a:t>）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・最新の動向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・最後に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457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機械学習（ニューラルネットワーク）</a:t>
            </a:r>
            <a:endParaRPr kumimoji="1" lang="ja-JP" altLang="en-US" sz="4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36779"/>
              </p:ext>
            </p:extLst>
          </p:nvPr>
        </p:nvGraphicFramePr>
        <p:xfrm>
          <a:off x="2704526" y="3710639"/>
          <a:ext cx="6617109" cy="2101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03"/>
                <a:gridCol w="2205703"/>
                <a:gridCol w="2205703"/>
              </a:tblGrid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アプローチ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思考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探索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人間が定義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知識（推論）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人間が定義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機械学習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ニューラルネットワーク）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自動で定義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（学習データ作成：困難）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自動で定義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（学習データ作成：困難）</a:t>
                      </a:r>
                      <a:endParaRPr kumimoji="1" lang="en-US" altLang="ja-JP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2530823" y="798183"/>
            <a:ext cx="2648809" cy="2529156"/>
            <a:chOff x="3958467" y="845378"/>
            <a:chExt cx="2648809" cy="2529156"/>
          </a:xfrm>
        </p:grpSpPr>
        <p:pic>
          <p:nvPicPr>
            <p:cNvPr id="1026" name="Picture 2" descr="「頭」の画像検索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467" y="845378"/>
              <a:ext cx="2648809" cy="252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円/楕円 5"/>
            <p:cNvSpPr/>
            <p:nvPr/>
          </p:nvSpPr>
          <p:spPr>
            <a:xfrm>
              <a:off x="4220987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思考</a:t>
              </a:r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318268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知識</a:t>
              </a:r>
              <a:endParaRPr kumimoji="1" lang="ja-JP" altLang="en-US" dirty="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5542441" y="1138575"/>
            <a:ext cx="5483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人工知能 </a:t>
            </a:r>
            <a:r>
              <a:rPr lang="en-US" altLang="ja-JP" sz="2800" dirty="0" smtClean="0"/>
              <a:t>= </a:t>
            </a:r>
            <a:r>
              <a:rPr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コンピュータ</a:t>
            </a:r>
            <a:r>
              <a:rPr lang="ja-JP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で人間の脳を作り出す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39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機械学習の問題点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339" y="1184657"/>
            <a:ext cx="51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学習させること実現できた！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6339" y="2577323"/>
            <a:ext cx="8766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しかし！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・訓練データを集めるのが大変！</a:t>
            </a:r>
            <a:endParaRPr kumimoji="1" lang="en-US" altLang="ja-JP" sz="2800" dirty="0" smtClean="0"/>
          </a:p>
          <a:p>
            <a:r>
              <a:rPr lang="ja-JP" altLang="en-US" sz="2800" dirty="0"/>
              <a:t>・</a:t>
            </a:r>
            <a:r>
              <a:rPr lang="ja-JP" altLang="en-US" sz="2800" dirty="0" smtClean="0"/>
              <a:t>計算量が多いのでコンピュータのスペックが足りない！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3391389" y="4404208"/>
            <a:ext cx="1923189" cy="743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6339" y="5300705"/>
            <a:ext cx="615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</a:rPr>
              <a:t>第</a:t>
            </a:r>
            <a:r>
              <a:rPr kumimoji="1" lang="en-US" altLang="ja-JP" sz="2400" dirty="0" smtClean="0">
                <a:solidFill>
                  <a:schemeClr val="accent2"/>
                </a:solidFill>
              </a:rPr>
              <a:t>2</a:t>
            </a:r>
            <a:r>
              <a:rPr kumimoji="1" lang="ja-JP" altLang="en-US" sz="2400" dirty="0" smtClean="0">
                <a:solidFill>
                  <a:schemeClr val="accent2"/>
                </a:solidFill>
              </a:rPr>
              <a:t>次ブーム終了</a:t>
            </a:r>
            <a:r>
              <a:rPr kumimoji="1" lang="ja-JP" altLang="en-US" sz="2400" dirty="0" smtClean="0"/>
              <a:t>！またもや冬の時代へ！</a:t>
            </a:r>
            <a:endParaRPr kumimoji="1" lang="ja-JP" altLang="en-US" sz="2400" dirty="0"/>
          </a:p>
        </p:txBody>
      </p:sp>
      <p:sp>
        <p:nvSpPr>
          <p:cNvPr id="16" name="下矢印 15"/>
          <p:cNvSpPr/>
          <p:nvPr/>
        </p:nvSpPr>
        <p:spPr>
          <a:xfrm>
            <a:off x="3391389" y="1766667"/>
            <a:ext cx="1923189" cy="743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s://pic.prepics-cdn.com/green2525skys/302855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73" y="4277982"/>
            <a:ext cx="2811800" cy="20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歴史</a:t>
            </a:r>
            <a:endParaRPr kumimoji="1" lang="ja-JP" altLang="en-US" sz="40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47870" y="4810539"/>
            <a:ext cx="11509513" cy="1490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9088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1956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02297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</a:t>
            </a:r>
            <a:r>
              <a:rPr kumimoji="1" lang="en-US" altLang="ja-JP" dirty="0" smtClean="0"/>
              <a:t>70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06896" y="5476461"/>
            <a:ext cx="1886779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第１次ブーム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46176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198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20581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1995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55838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29461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85542" y="5476461"/>
            <a:ext cx="1886779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第２次ブーム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8209722" y="5476461"/>
            <a:ext cx="340249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第３次ブーム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506896" y="3657601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探索</a:t>
            </a:r>
            <a:endParaRPr kumimoji="1" lang="en-US" altLang="ja-JP" dirty="0" smtClean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 flipV="1">
            <a:off x="2097157" y="4025127"/>
            <a:ext cx="9515060" cy="2507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913244" y="3605241"/>
            <a:ext cx="118275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オセロ</a:t>
            </a:r>
            <a:endParaRPr lang="en-US" altLang="ja-JP" dirty="0" smtClean="0"/>
          </a:p>
          <a:p>
            <a:r>
              <a:rPr lang="en-US" altLang="ja-JP" dirty="0" err="1" smtClean="0"/>
              <a:t>Logistello</a:t>
            </a:r>
            <a:endParaRPr lang="en-US" altLang="ja-JP" dirty="0" smtClean="0"/>
          </a:p>
          <a:p>
            <a:r>
              <a:rPr lang="en-US" altLang="ja-JP" dirty="0" smtClean="0"/>
              <a:t>(1992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90252" y="3594423"/>
            <a:ext cx="118275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チェス</a:t>
            </a:r>
            <a:endParaRPr lang="en-US" altLang="ja-JP" dirty="0" smtClean="0"/>
          </a:p>
          <a:p>
            <a:r>
              <a:rPr lang="en-US" altLang="ja-JP" dirty="0" smtClean="0"/>
              <a:t>Deep Blue</a:t>
            </a:r>
          </a:p>
          <a:p>
            <a:r>
              <a:rPr lang="en-US" altLang="ja-JP" dirty="0" smtClean="0"/>
              <a:t>(1997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12086" y="3594423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将棋</a:t>
            </a:r>
            <a:endParaRPr lang="en-US" altLang="ja-JP" dirty="0" smtClean="0"/>
          </a:p>
          <a:p>
            <a:r>
              <a:rPr lang="ja-JP" altLang="en-US" dirty="0" smtClean="0"/>
              <a:t>電王戦</a:t>
            </a:r>
            <a:endParaRPr lang="en-US" altLang="ja-JP" dirty="0" smtClean="0"/>
          </a:p>
          <a:p>
            <a:r>
              <a:rPr lang="en-US" altLang="ja-JP" dirty="0" smtClean="0"/>
              <a:t>(2012</a:t>
            </a:r>
            <a:r>
              <a:rPr lang="ja-JP" altLang="en-US" dirty="0" smtClean="0"/>
              <a:t>年～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2097156" y="2997160"/>
            <a:ext cx="9515061" cy="662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06895" y="2638842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知識（推論）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86612" y="2535495"/>
            <a:ext cx="150080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対話システム</a:t>
            </a:r>
            <a:endParaRPr lang="en-US" altLang="ja-JP" dirty="0" smtClean="0"/>
          </a:p>
          <a:p>
            <a:r>
              <a:rPr lang="en-US" altLang="ja-JP" dirty="0" smtClean="0"/>
              <a:t>ELIZA</a:t>
            </a:r>
          </a:p>
          <a:p>
            <a:r>
              <a:rPr lang="en-US" altLang="ja-JP" dirty="0" smtClean="0"/>
              <a:t>(1976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99100" y="2551975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Apple</a:t>
            </a:r>
          </a:p>
          <a:p>
            <a:r>
              <a:rPr lang="en-US" altLang="ja-JP" dirty="0" err="1" smtClean="0"/>
              <a:t>Siri</a:t>
            </a:r>
            <a:endParaRPr lang="en-US" altLang="ja-JP" dirty="0" smtClean="0"/>
          </a:p>
          <a:p>
            <a:r>
              <a:rPr lang="en-US" altLang="ja-JP" dirty="0" smtClean="0"/>
              <a:t>(2012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113639" y="2559956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IBM</a:t>
            </a:r>
          </a:p>
          <a:p>
            <a:r>
              <a:rPr lang="en-US" altLang="ja-JP" dirty="0" smtClean="0"/>
              <a:t>Watson</a:t>
            </a:r>
          </a:p>
          <a:p>
            <a:r>
              <a:rPr lang="en-US" altLang="ja-JP" dirty="0" smtClean="0"/>
              <a:t>(2011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393675" y="1429017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機械学習</a:t>
            </a:r>
            <a:endParaRPr kumimoji="1" lang="en-US" altLang="ja-JP" dirty="0" smtClean="0"/>
          </a:p>
        </p:txBody>
      </p:sp>
      <p:cxnSp>
        <p:nvCxnSpPr>
          <p:cNvPr id="27" name="直線矢印コネクタ 26"/>
          <p:cNvCxnSpPr>
            <a:stCxn id="24" idx="3"/>
          </p:cNvCxnSpPr>
          <p:nvPr/>
        </p:nvCxnSpPr>
        <p:spPr>
          <a:xfrm>
            <a:off x="3983936" y="1821613"/>
            <a:ext cx="7628281" cy="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667703" y="1248474"/>
            <a:ext cx="1762298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Deep Learning</a:t>
            </a:r>
          </a:p>
          <a:p>
            <a:r>
              <a:rPr lang="en-US" altLang="ja-JP" dirty="0" err="1" smtClean="0"/>
              <a:t>AlphaGo</a:t>
            </a:r>
            <a:endParaRPr lang="en-US" altLang="ja-JP" dirty="0" smtClean="0"/>
          </a:p>
          <a:p>
            <a:r>
              <a:rPr lang="en-US" altLang="ja-JP" dirty="0" smtClean="0"/>
              <a:t>(2016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916934" y="1198541"/>
            <a:ext cx="3922825" cy="1060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11478" y="1304051"/>
            <a:ext cx="150080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ニューラルネットワーク</a:t>
            </a:r>
            <a:r>
              <a:rPr lang="en-US" altLang="ja-JP" dirty="0" smtClean="0"/>
              <a:t>(1988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2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機械学習</a:t>
            </a:r>
            <a:r>
              <a:rPr lang="ja-JP" altLang="en-US" sz="4000" dirty="0" smtClean="0"/>
              <a:t>（</a:t>
            </a:r>
            <a:r>
              <a:rPr lang="en-US" altLang="ja-JP" sz="4000" dirty="0" smtClean="0"/>
              <a:t>Deep Learning</a:t>
            </a:r>
            <a:r>
              <a:rPr lang="ja-JP" altLang="en-US" sz="4000" dirty="0" smtClean="0"/>
              <a:t>）</a:t>
            </a:r>
            <a:endParaRPr kumimoji="1" lang="ja-JP" altLang="en-US" sz="4000" dirty="0"/>
          </a:p>
        </p:txBody>
      </p:sp>
      <p:sp>
        <p:nvSpPr>
          <p:cNvPr id="4" name="フローチャート: 結合子 3"/>
          <p:cNvSpPr/>
          <p:nvPr/>
        </p:nvSpPr>
        <p:spPr>
          <a:xfrm>
            <a:off x="2849607" y="1056967"/>
            <a:ext cx="5958348" cy="1699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技術の発展</a:t>
            </a:r>
            <a:endParaRPr kumimoji="1" lang="en-US" altLang="ja-JP" sz="2800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677920" y="1788159"/>
            <a:ext cx="2038773" cy="670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ビックデータ</a:t>
            </a:r>
            <a:endParaRPr kumimoji="1" lang="ja-JP" altLang="en-US" sz="2400" dirty="0"/>
          </a:p>
        </p:txBody>
      </p:sp>
      <p:sp>
        <p:nvSpPr>
          <p:cNvPr id="43" name="正方形/長方形 42"/>
          <p:cNvSpPr/>
          <p:nvPr/>
        </p:nvSpPr>
        <p:spPr>
          <a:xfrm>
            <a:off x="5865707" y="1788159"/>
            <a:ext cx="1964265" cy="670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GPU</a:t>
            </a:r>
            <a:r>
              <a:rPr kumimoji="1" lang="ja-JP" altLang="en-US" sz="2400" dirty="0" smtClean="0"/>
              <a:t>処理向上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3472" y="3657272"/>
            <a:ext cx="8766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機械学習の課題を解消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・訓練データを集めるのが大変！</a:t>
            </a:r>
            <a:endParaRPr kumimoji="1" lang="en-US" altLang="ja-JP" sz="2800" dirty="0" smtClean="0"/>
          </a:p>
          <a:p>
            <a:r>
              <a:rPr lang="ja-JP" altLang="en-US" sz="2800" dirty="0"/>
              <a:t>・</a:t>
            </a:r>
            <a:r>
              <a:rPr lang="ja-JP" altLang="en-US" sz="2800" dirty="0" smtClean="0"/>
              <a:t>計算量が多いのでコンピュータのスペックが足りない！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4944861" y="2926080"/>
            <a:ext cx="1767840" cy="56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爆発 1 8"/>
          <p:cNvSpPr/>
          <p:nvPr/>
        </p:nvSpPr>
        <p:spPr>
          <a:xfrm>
            <a:off x="6495284" y="5150977"/>
            <a:ext cx="3604629" cy="134508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解消！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/>
          <p:cNvSpPr/>
          <p:nvPr/>
        </p:nvSpPr>
        <p:spPr>
          <a:xfrm>
            <a:off x="4496381" y="1737176"/>
            <a:ext cx="1864196" cy="3466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機械学習（</a:t>
            </a:r>
            <a:r>
              <a:rPr lang="en-US" altLang="ja-JP" sz="4000" dirty="0"/>
              <a:t>Deep Learning</a:t>
            </a:r>
            <a:r>
              <a:rPr lang="ja-JP" altLang="en-US" sz="4000" dirty="0"/>
              <a:t>）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345" y="1048972"/>
            <a:ext cx="915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ニューラルネットワークの中間層を深く（</a:t>
            </a:r>
            <a:r>
              <a:rPr kumimoji="1" lang="en-US" altLang="ja-JP" sz="2800" dirty="0" smtClean="0"/>
              <a:t>Deep)</a:t>
            </a:r>
            <a:r>
              <a:rPr kumimoji="1" lang="ja-JP" altLang="en-US" sz="2800" dirty="0" smtClean="0"/>
              <a:t>する！</a:t>
            </a:r>
            <a:endParaRPr kumimoji="1" lang="ja-JP" altLang="en-US" sz="28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717595" y="1657858"/>
            <a:ext cx="1328945" cy="1075652"/>
            <a:chOff x="2079653" y="2347943"/>
            <a:chExt cx="982112" cy="831809"/>
          </a:xfrm>
        </p:grpSpPr>
        <p:sp>
          <p:nvSpPr>
            <p:cNvPr id="13" name="円/楕円 1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079653" y="2594570"/>
              <a:ext cx="964673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717596" y="2819047"/>
            <a:ext cx="1317148" cy="1075652"/>
            <a:chOff x="2088372" y="2347943"/>
            <a:chExt cx="973393" cy="831809"/>
          </a:xfrm>
        </p:grpSpPr>
        <p:sp>
          <p:nvSpPr>
            <p:cNvPr id="18" name="円/楕円 17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09709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705796" y="3980235"/>
            <a:ext cx="1317147" cy="1075652"/>
            <a:chOff x="2088372" y="2347943"/>
            <a:chExt cx="973393" cy="831809"/>
          </a:xfrm>
        </p:grpSpPr>
        <p:sp>
          <p:nvSpPr>
            <p:cNvPr id="21" name="円/楕円 20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2797487" y="2281221"/>
            <a:ext cx="1317148" cy="1075652"/>
            <a:chOff x="2088372" y="2347943"/>
            <a:chExt cx="973393" cy="831809"/>
          </a:xfrm>
        </p:grpSpPr>
        <p:sp>
          <p:nvSpPr>
            <p:cNvPr id="24" name="円/楕円 2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088372" y="2594570"/>
              <a:ext cx="973392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797487" y="3470598"/>
            <a:ext cx="1317148" cy="1075652"/>
            <a:chOff x="2088372" y="2347943"/>
            <a:chExt cx="973393" cy="831809"/>
          </a:xfrm>
        </p:grpSpPr>
        <p:sp>
          <p:nvSpPr>
            <p:cNvPr id="27" name="円/楕円 26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810418" y="1582559"/>
            <a:ext cx="1317148" cy="1075652"/>
            <a:chOff x="2088372" y="2347943"/>
            <a:chExt cx="973393" cy="831809"/>
          </a:xfrm>
        </p:grpSpPr>
        <p:sp>
          <p:nvSpPr>
            <p:cNvPr id="30" name="円/楕円 29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834016" y="2767343"/>
            <a:ext cx="1317148" cy="1075652"/>
            <a:chOff x="2088372" y="2347943"/>
            <a:chExt cx="973393" cy="831809"/>
          </a:xfrm>
        </p:grpSpPr>
        <p:sp>
          <p:nvSpPr>
            <p:cNvPr id="33" name="円/楕円 3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118128" y="2594570"/>
              <a:ext cx="926199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857614" y="3904937"/>
            <a:ext cx="1317148" cy="1075652"/>
            <a:chOff x="2088372" y="2347943"/>
            <a:chExt cx="973393" cy="831809"/>
          </a:xfrm>
        </p:grpSpPr>
        <p:sp>
          <p:nvSpPr>
            <p:cNvPr id="36" name="円/楕円 3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00690" y="2594570"/>
              <a:ext cx="926198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cxnSp>
        <p:nvCxnSpPr>
          <p:cNvPr id="39" name="直線コネクタ 38"/>
          <p:cNvCxnSpPr>
            <a:stCxn id="13" idx="6"/>
            <a:endCxn id="25" idx="1"/>
          </p:cNvCxnSpPr>
          <p:nvPr/>
        </p:nvCxnSpPr>
        <p:spPr>
          <a:xfrm>
            <a:off x="2046540" y="2195684"/>
            <a:ext cx="750947" cy="5737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9" idx="3"/>
            <a:endCxn id="25" idx="1"/>
          </p:cNvCxnSpPr>
          <p:nvPr/>
        </p:nvCxnSpPr>
        <p:spPr>
          <a:xfrm flipV="1">
            <a:off x="2022944" y="2769423"/>
            <a:ext cx="774543" cy="5378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5" idx="3"/>
            <a:endCxn id="30" idx="2"/>
          </p:cNvCxnSpPr>
          <p:nvPr/>
        </p:nvCxnSpPr>
        <p:spPr>
          <a:xfrm flipV="1">
            <a:off x="7992352" y="2120385"/>
            <a:ext cx="818066" cy="6659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22" idx="3"/>
            <a:endCxn id="27" idx="2"/>
          </p:cNvCxnSpPr>
          <p:nvPr/>
        </p:nvCxnSpPr>
        <p:spPr>
          <a:xfrm flipV="1">
            <a:off x="2022943" y="4008424"/>
            <a:ext cx="774544" cy="4600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45" idx="3"/>
            <a:endCxn id="33" idx="2"/>
          </p:cNvCxnSpPr>
          <p:nvPr/>
        </p:nvCxnSpPr>
        <p:spPr>
          <a:xfrm>
            <a:off x="7992352" y="2786357"/>
            <a:ext cx="841664" cy="518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36" idx="2"/>
            <a:endCxn id="48" idx="6"/>
          </p:cNvCxnSpPr>
          <p:nvPr/>
        </p:nvCxnSpPr>
        <p:spPr>
          <a:xfrm flipH="1" flipV="1">
            <a:off x="7992353" y="4025358"/>
            <a:ext cx="865261" cy="417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endCxn id="33" idx="2"/>
          </p:cNvCxnSpPr>
          <p:nvPr/>
        </p:nvCxnSpPr>
        <p:spPr>
          <a:xfrm flipV="1">
            <a:off x="7992352" y="3305169"/>
            <a:ext cx="841664" cy="7808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19" idx="3"/>
            <a:endCxn id="27" idx="2"/>
          </p:cNvCxnSpPr>
          <p:nvPr/>
        </p:nvCxnSpPr>
        <p:spPr>
          <a:xfrm>
            <a:off x="2022944" y="3307249"/>
            <a:ext cx="774543" cy="701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6675205" y="2298155"/>
            <a:ext cx="1317148" cy="1075652"/>
            <a:chOff x="2088372" y="2347943"/>
            <a:chExt cx="973393" cy="831809"/>
          </a:xfrm>
        </p:grpSpPr>
        <p:sp>
          <p:nvSpPr>
            <p:cNvPr id="44" name="円/楕円 4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88372" y="2594570"/>
              <a:ext cx="973392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6675205" y="3487532"/>
            <a:ext cx="1317148" cy="1075652"/>
            <a:chOff x="2088372" y="2347943"/>
            <a:chExt cx="973393" cy="831809"/>
          </a:xfrm>
        </p:grpSpPr>
        <p:sp>
          <p:nvSpPr>
            <p:cNvPr id="48" name="円/楕円 47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4877378" y="3163212"/>
            <a:ext cx="152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・・・・</a:t>
            </a:r>
            <a:endParaRPr kumimoji="1" lang="ja-JP" altLang="en-US" sz="2800" dirty="0"/>
          </a:p>
        </p:txBody>
      </p:sp>
      <p:cxnSp>
        <p:nvCxnSpPr>
          <p:cNvPr id="55" name="直線コネクタ 54"/>
          <p:cNvCxnSpPr>
            <a:stCxn id="25" idx="3"/>
          </p:cNvCxnSpPr>
          <p:nvPr/>
        </p:nvCxnSpPr>
        <p:spPr>
          <a:xfrm>
            <a:off x="4114634" y="2769423"/>
            <a:ext cx="480420" cy="16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28" idx="3"/>
          </p:cNvCxnSpPr>
          <p:nvPr/>
        </p:nvCxnSpPr>
        <p:spPr>
          <a:xfrm>
            <a:off x="4114634" y="3958800"/>
            <a:ext cx="4804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endCxn id="45" idx="1"/>
          </p:cNvCxnSpPr>
          <p:nvPr/>
        </p:nvCxnSpPr>
        <p:spPr>
          <a:xfrm>
            <a:off x="6226829" y="2786357"/>
            <a:ext cx="4483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endCxn id="48" idx="2"/>
          </p:cNvCxnSpPr>
          <p:nvPr/>
        </p:nvCxnSpPr>
        <p:spPr>
          <a:xfrm>
            <a:off x="6212590" y="4025358"/>
            <a:ext cx="4626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爆発 1 62"/>
          <p:cNvSpPr/>
          <p:nvPr/>
        </p:nvSpPr>
        <p:spPr>
          <a:xfrm>
            <a:off x="6190037" y="5150977"/>
            <a:ext cx="3604629" cy="134508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認識率の向上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86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機械学習（</a:t>
            </a:r>
            <a:r>
              <a:rPr lang="en-US" altLang="ja-JP" sz="4000" dirty="0"/>
              <a:t>Deep Learning</a:t>
            </a:r>
            <a:r>
              <a:rPr lang="ja-JP" altLang="en-US" sz="4000" dirty="0"/>
              <a:t>）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344" y="1048972"/>
            <a:ext cx="1084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Google</a:t>
            </a:r>
            <a:r>
              <a:rPr kumimoji="1" lang="ja-JP" altLang="en-US" sz="2800" dirty="0" smtClean="0"/>
              <a:t>の研究「猫認識」　⇒</a:t>
            </a:r>
            <a:r>
              <a:rPr lang="ja-JP" altLang="en-US" sz="2800" dirty="0"/>
              <a:t>　人間に教えられること無く、自力で</a:t>
            </a:r>
            <a:r>
              <a:rPr lang="ja-JP" altLang="en-US" sz="2800" dirty="0" smtClean="0"/>
              <a:t>理解</a:t>
            </a:r>
            <a:endParaRPr kumimoji="1" lang="ja-JP" altLang="en-US" sz="2800" dirty="0"/>
          </a:p>
        </p:txBody>
      </p:sp>
      <p:sp>
        <p:nvSpPr>
          <p:cNvPr id="51" name="正方形/長方形 50"/>
          <p:cNvSpPr/>
          <p:nvPr/>
        </p:nvSpPr>
        <p:spPr>
          <a:xfrm>
            <a:off x="5329504" y="1988745"/>
            <a:ext cx="1864196" cy="3466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/>
          <p:cNvGrpSpPr/>
          <p:nvPr/>
        </p:nvGrpSpPr>
        <p:grpSpPr>
          <a:xfrm>
            <a:off x="1562516" y="1909427"/>
            <a:ext cx="1317147" cy="1075652"/>
            <a:chOff x="2088372" y="2347943"/>
            <a:chExt cx="973393" cy="831809"/>
          </a:xfrm>
          <a:solidFill>
            <a:schemeClr val="accent2"/>
          </a:solidFill>
        </p:grpSpPr>
        <p:sp>
          <p:nvSpPr>
            <p:cNvPr id="53" name="円/楕円 52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2144703" y="2594570"/>
              <a:ext cx="863272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1550719" y="3070616"/>
            <a:ext cx="1317148" cy="1075652"/>
            <a:chOff x="2088372" y="2347943"/>
            <a:chExt cx="973393" cy="831809"/>
          </a:xfrm>
        </p:grpSpPr>
        <p:sp>
          <p:nvSpPr>
            <p:cNvPr id="61" name="円/楕円 60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209709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1538919" y="4231804"/>
            <a:ext cx="1317147" cy="1075652"/>
            <a:chOff x="2088372" y="2347943"/>
            <a:chExt cx="973393" cy="831809"/>
          </a:xfrm>
        </p:grpSpPr>
        <p:sp>
          <p:nvSpPr>
            <p:cNvPr id="66" name="円/楕円 6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3630610" y="2532790"/>
            <a:ext cx="1317148" cy="1075652"/>
            <a:chOff x="2088372" y="2347943"/>
            <a:chExt cx="973393" cy="831809"/>
          </a:xfrm>
          <a:solidFill>
            <a:schemeClr val="accent2"/>
          </a:solidFill>
        </p:grpSpPr>
        <p:sp>
          <p:nvSpPr>
            <p:cNvPr id="70" name="円/楕円 69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129100" y="2594570"/>
              <a:ext cx="880226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3630610" y="3722167"/>
            <a:ext cx="1317148" cy="1075652"/>
            <a:chOff x="2088372" y="2347943"/>
            <a:chExt cx="973393" cy="831809"/>
          </a:xfrm>
        </p:grpSpPr>
        <p:sp>
          <p:nvSpPr>
            <p:cNvPr id="74" name="円/楕円 73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9792552" y="1827355"/>
            <a:ext cx="1317148" cy="1075652"/>
            <a:chOff x="2088372" y="2347943"/>
            <a:chExt cx="973393" cy="831809"/>
          </a:xfrm>
        </p:grpSpPr>
        <p:sp>
          <p:nvSpPr>
            <p:cNvPr id="79" name="円/楕円 78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105811" y="2594570"/>
              <a:ext cx="95595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9667139" y="3018912"/>
            <a:ext cx="1317148" cy="1075652"/>
            <a:chOff x="2088372" y="2347943"/>
            <a:chExt cx="973393" cy="831809"/>
          </a:xfrm>
          <a:solidFill>
            <a:schemeClr val="accent2"/>
          </a:solidFill>
        </p:grpSpPr>
        <p:sp>
          <p:nvSpPr>
            <p:cNvPr id="82" name="円/楕円 81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2118128" y="2594570"/>
              <a:ext cx="926199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9690737" y="4156506"/>
            <a:ext cx="1317148" cy="1075652"/>
            <a:chOff x="2088372" y="2347943"/>
            <a:chExt cx="973393" cy="831809"/>
          </a:xfrm>
        </p:grpSpPr>
        <p:sp>
          <p:nvSpPr>
            <p:cNvPr id="85" name="円/楕円 84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2100690" y="2594570"/>
              <a:ext cx="926198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cxnSp>
        <p:nvCxnSpPr>
          <p:cNvPr id="87" name="直線コネクタ 86"/>
          <p:cNvCxnSpPr>
            <a:stCxn id="53" idx="6"/>
            <a:endCxn id="70" idx="2"/>
          </p:cNvCxnSpPr>
          <p:nvPr/>
        </p:nvCxnSpPr>
        <p:spPr>
          <a:xfrm>
            <a:off x="2879663" y="2447253"/>
            <a:ext cx="750947" cy="6233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2" idx="3"/>
            <a:endCxn id="70" idx="2"/>
          </p:cNvCxnSpPr>
          <p:nvPr/>
        </p:nvCxnSpPr>
        <p:spPr>
          <a:xfrm flipV="1">
            <a:off x="2856067" y="3070616"/>
            <a:ext cx="774543" cy="4882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96" idx="6"/>
          </p:cNvCxnSpPr>
          <p:nvPr/>
        </p:nvCxnSpPr>
        <p:spPr>
          <a:xfrm flipV="1">
            <a:off x="8825476" y="2371954"/>
            <a:ext cx="818065" cy="715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68" idx="3"/>
            <a:endCxn id="74" idx="2"/>
          </p:cNvCxnSpPr>
          <p:nvPr/>
        </p:nvCxnSpPr>
        <p:spPr>
          <a:xfrm flipV="1">
            <a:off x="2856066" y="4259993"/>
            <a:ext cx="774544" cy="4600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97" idx="3"/>
            <a:endCxn id="82" idx="2"/>
          </p:cNvCxnSpPr>
          <p:nvPr/>
        </p:nvCxnSpPr>
        <p:spPr>
          <a:xfrm>
            <a:off x="8724053" y="3037926"/>
            <a:ext cx="943086" cy="518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5" idx="2"/>
            <a:endCxn id="99" idx="6"/>
          </p:cNvCxnSpPr>
          <p:nvPr/>
        </p:nvCxnSpPr>
        <p:spPr>
          <a:xfrm flipH="1" flipV="1">
            <a:off x="8825476" y="4276927"/>
            <a:ext cx="865261" cy="417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endCxn id="82" idx="2"/>
          </p:cNvCxnSpPr>
          <p:nvPr/>
        </p:nvCxnSpPr>
        <p:spPr>
          <a:xfrm flipV="1">
            <a:off x="8825475" y="3556738"/>
            <a:ext cx="841664" cy="7808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62" idx="3"/>
            <a:endCxn id="74" idx="2"/>
          </p:cNvCxnSpPr>
          <p:nvPr/>
        </p:nvCxnSpPr>
        <p:spPr>
          <a:xfrm>
            <a:off x="2856067" y="3558818"/>
            <a:ext cx="774543" cy="701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7508328" y="2549724"/>
            <a:ext cx="1317148" cy="1075652"/>
            <a:chOff x="2088372" y="2347943"/>
            <a:chExt cx="973393" cy="831809"/>
          </a:xfrm>
          <a:solidFill>
            <a:schemeClr val="accent2"/>
          </a:solidFill>
        </p:grpSpPr>
        <p:sp>
          <p:nvSpPr>
            <p:cNvPr id="96" name="円/楕円 95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2137973" y="2594570"/>
              <a:ext cx="848839" cy="2618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grpSp>
        <p:nvGrpSpPr>
          <p:cNvPr id="98" name="グループ化 97"/>
          <p:cNvGrpSpPr/>
          <p:nvPr/>
        </p:nvGrpSpPr>
        <p:grpSpPr>
          <a:xfrm>
            <a:off x="7508328" y="3739101"/>
            <a:ext cx="1317148" cy="1075652"/>
            <a:chOff x="2088372" y="2347943"/>
            <a:chExt cx="973393" cy="831809"/>
          </a:xfrm>
        </p:grpSpPr>
        <p:sp>
          <p:nvSpPr>
            <p:cNvPr id="99" name="円/楕円 98"/>
            <p:cNvSpPr/>
            <p:nvPr/>
          </p:nvSpPr>
          <p:spPr>
            <a:xfrm>
              <a:off x="2088372" y="2347943"/>
              <a:ext cx="973393" cy="8318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2129100" y="2594570"/>
              <a:ext cx="932664" cy="26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ニューロン</a:t>
              </a:r>
              <a:endParaRPr kumimoji="1" lang="ja-JP" altLang="en-US" sz="1600" dirty="0"/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5710501" y="3414781"/>
            <a:ext cx="152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・・・・</a:t>
            </a:r>
            <a:endParaRPr kumimoji="1" lang="ja-JP" altLang="en-US" sz="2800" dirty="0"/>
          </a:p>
        </p:txBody>
      </p:sp>
      <p:cxnSp>
        <p:nvCxnSpPr>
          <p:cNvPr id="102" name="直線コネクタ 101"/>
          <p:cNvCxnSpPr>
            <a:stCxn id="70" idx="6"/>
          </p:cNvCxnSpPr>
          <p:nvPr/>
        </p:nvCxnSpPr>
        <p:spPr>
          <a:xfrm>
            <a:off x="4947758" y="3070616"/>
            <a:ext cx="4804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3"/>
          </p:cNvCxnSpPr>
          <p:nvPr/>
        </p:nvCxnSpPr>
        <p:spPr>
          <a:xfrm>
            <a:off x="4947757" y="4210369"/>
            <a:ext cx="4804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endCxn id="96" idx="2"/>
          </p:cNvCxnSpPr>
          <p:nvPr/>
        </p:nvCxnSpPr>
        <p:spPr>
          <a:xfrm>
            <a:off x="7045713" y="3070616"/>
            <a:ext cx="462615" cy="16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99" idx="2"/>
          </p:cNvCxnSpPr>
          <p:nvPr/>
        </p:nvCxnSpPr>
        <p:spPr>
          <a:xfrm>
            <a:off x="7045713" y="4276927"/>
            <a:ext cx="4626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g.gathery.recruit-lifestyle.co.jp/r/article/1145801255137170701/f02a6b030a0c49961a28c8b7bca042b8.jpg?size=pict300_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8" y="1923085"/>
            <a:ext cx="1239732" cy="12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テキスト ボックス 105"/>
          <p:cNvSpPr txBox="1"/>
          <p:nvPr/>
        </p:nvSpPr>
        <p:spPr>
          <a:xfrm>
            <a:off x="647429" y="4608185"/>
            <a:ext cx="781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ja-JP" altLang="en-US" sz="28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54110" y="1486029"/>
            <a:ext cx="114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入力</a:t>
            </a:r>
            <a:endParaRPr kumimoji="1" lang="en-US" altLang="ja-JP" sz="2800" dirty="0" smtClean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1156896" y="1370088"/>
            <a:ext cx="95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出力</a:t>
            </a:r>
            <a:endParaRPr kumimoji="1" lang="en-US" altLang="ja-JP" sz="2800" dirty="0" smtClean="0"/>
          </a:p>
        </p:txBody>
      </p:sp>
      <p:sp>
        <p:nvSpPr>
          <p:cNvPr id="109" name="爆発 1 108"/>
          <p:cNvSpPr/>
          <p:nvPr/>
        </p:nvSpPr>
        <p:spPr>
          <a:xfrm>
            <a:off x="10806723" y="2834571"/>
            <a:ext cx="1435670" cy="134508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</a:t>
            </a:r>
            <a:endParaRPr kumimoji="1" lang="ja-JP" altLang="en-US" dirty="0"/>
          </a:p>
        </p:txBody>
      </p:sp>
      <p:pic>
        <p:nvPicPr>
          <p:cNvPr id="1032" name="Picture 8" descr="「Youtube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0" y="3308165"/>
            <a:ext cx="822575" cy="3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まとめ</a:t>
            </a:r>
            <a:endParaRPr kumimoji="1" lang="ja-JP" altLang="en-US" sz="4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2704526" y="3710639"/>
          <a:ext cx="6617109" cy="27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03"/>
                <a:gridCol w="2205703"/>
                <a:gridCol w="2205703"/>
              </a:tblGrid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アプローチ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思考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探索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人間が定義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知識（推論）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人間が定義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機械学習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ニューラルネットワーク）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自動で定義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（学習データ作成：困難）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自動で定義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（学習データ作成：困難）</a:t>
                      </a:r>
                      <a:endParaRPr kumimoji="1" lang="en-US" altLang="ja-JP" sz="1400" dirty="0" smtClean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機械学習</a:t>
                      </a:r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err="1" smtClean="0"/>
                        <a:t>DeepLearning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自動で定義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（学習データ作成：簡単）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自動で定義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（学習データ作成：簡単）</a:t>
                      </a:r>
                      <a:endParaRPr kumimoji="1" lang="en-US" altLang="ja-JP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2530823" y="798183"/>
            <a:ext cx="2648809" cy="2529156"/>
            <a:chOff x="3958467" y="845378"/>
            <a:chExt cx="2648809" cy="2529156"/>
          </a:xfrm>
        </p:grpSpPr>
        <p:pic>
          <p:nvPicPr>
            <p:cNvPr id="1026" name="Picture 2" descr="「頭」の画像検索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467" y="845378"/>
              <a:ext cx="2648809" cy="252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円/楕円 5"/>
            <p:cNvSpPr/>
            <p:nvPr/>
          </p:nvSpPr>
          <p:spPr>
            <a:xfrm>
              <a:off x="4220987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思考</a:t>
              </a:r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318268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知識</a:t>
              </a:r>
              <a:endParaRPr kumimoji="1" lang="ja-JP" altLang="en-US" dirty="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5542441" y="1138575"/>
            <a:ext cx="5483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人工知能 </a:t>
            </a:r>
            <a:r>
              <a:rPr lang="en-US" altLang="ja-JP" sz="2800" dirty="0" smtClean="0"/>
              <a:t>= </a:t>
            </a:r>
            <a:r>
              <a:rPr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コンピュータ</a:t>
            </a:r>
            <a:r>
              <a:rPr lang="ja-JP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で人間の脳を作り出す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18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最新の動向</a:t>
            </a:r>
            <a:endParaRPr kumimoji="1" lang="ja-JP" altLang="en-US" sz="4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69967"/>
              </p:ext>
            </p:extLst>
          </p:nvPr>
        </p:nvGraphicFramePr>
        <p:xfrm>
          <a:off x="905222" y="1138520"/>
          <a:ext cx="2587196" cy="536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196"/>
              </a:tblGrid>
              <a:tr h="43632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アプローチ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202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探索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2021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知識（推論）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2785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機械学習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ニューラルネットワーク）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413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機械学習</a:t>
                      </a:r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err="1" smtClean="0"/>
                        <a:t>DeepLearning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3940766" y="1722914"/>
            <a:ext cx="678426" cy="69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3940766" y="2896325"/>
            <a:ext cx="678426" cy="69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3987961" y="4507409"/>
            <a:ext cx="678426" cy="138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「将棋ソフト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79" y="1557741"/>
            <a:ext cx="1558642" cy="103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461008" y="1557741"/>
            <a:ext cx="4318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ゲームソフトの</a:t>
            </a:r>
            <a:r>
              <a:rPr kumimoji="1" lang="en-US" altLang="ja-JP" sz="2800" dirty="0" smtClean="0"/>
              <a:t>CP</a:t>
            </a:r>
          </a:p>
          <a:p>
            <a:r>
              <a:rPr lang="en-US" altLang="ja-JP" sz="2800" dirty="0" err="1" smtClean="0"/>
              <a:t>ponanza</a:t>
            </a:r>
            <a:r>
              <a:rPr lang="en-US" altLang="ja-JP" sz="2800" dirty="0"/>
              <a:t> ..</a:t>
            </a:r>
            <a:r>
              <a:rPr lang="en-US" altLang="ja-JP" sz="2800" dirty="0" err="1"/>
              <a:t>etc</a:t>
            </a:r>
            <a:endParaRPr kumimoji="1" lang="en-US" altLang="ja-JP" sz="2800" dirty="0" smtClean="0"/>
          </a:p>
        </p:txBody>
      </p:sp>
      <p:pic>
        <p:nvPicPr>
          <p:cNvPr id="2052" name="Picture 4" descr="「siri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79" y="2672582"/>
            <a:ext cx="1558642" cy="11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461008" y="2672582"/>
            <a:ext cx="4318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対話システム</a:t>
            </a:r>
            <a:endParaRPr kumimoji="1" lang="en-US" altLang="ja-JP" sz="2800" dirty="0" smtClean="0"/>
          </a:p>
          <a:p>
            <a:r>
              <a:rPr kumimoji="1" lang="en-US" altLang="ja-JP" sz="2800" dirty="0" err="1" smtClean="0"/>
              <a:t>Siri</a:t>
            </a:r>
            <a:r>
              <a:rPr kumimoji="1" lang="ja-JP" altLang="en-US" sz="2800" dirty="0" err="1" smtClean="0"/>
              <a:t>、</a:t>
            </a:r>
            <a:r>
              <a:rPr kumimoji="1" lang="ja-JP" altLang="en-US" sz="2800" dirty="0" smtClean="0"/>
              <a:t>自動診断</a:t>
            </a:r>
            <a:r>
              <a:rPr kumimoji="1" lang="en-US" altLang="ja-JP" sz="2800" dirty="0" smtClean="0"/>
              <a:t>..</a:t>
            </a:r>
            <a:r>
              <a:rPr kumimoji="1" lang="en-US" altLang="ja-JP" sz="2800" dirty="0" err="1" smtClean="0"/>
              <a:t>etc</a:t>
            </a:r>
            <a:endParaRPr kumimoji="1" lang="en-US" altLang="ja-JP" sz="2800" dirty="0" smtClean="0"/>
          </a:p>
        </p:txBody>
      </p:sp>
      <p:pic>
        <p:nvPicPr>
          <p:cNvPr id="16" name="Picture 2" descr="「自動運転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7" y="4414651"/>
            <a:ext cx="1201337" cy="8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「ワイン工場」の画像検索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5283474"/>
            <a:ext cx="1201337" cy="7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「教師」の画像検索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24" y="4410274"/>
            <a:ext cx="1230942" cy="8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「医療」の画像検索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23" y="5283474"/>
            <a:ext cx="1230943" cy="8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7321331" y="4323504"/>
            <a:ext cx="4318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ありとあらゆるもの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自動運転、教育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品質管理、自動診断</a:t>
            </a:r>
            <a:r>
              <a:rPr kumimoji="1" lang="en-US" altLang="ja-JP" sz="2800" dirty="0" smtClean="0"/>
              <a:t>..</a:t>
            </a:r>
            <a:r>
              <a:rPr kumimoji="1" lang="en-US" altLang="ja-JP" sz="2800" dirty="0" err="1" smtClean="0"/>
              <a:t>etc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1162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最後に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0081" y="2227624"/>
            <a:ext cx="953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人間</a:t>
            </a:r>
            <a:r>
              <a:rPr kumimoji="1" lang="ja-JP" altLang="en-US" sz="2800" dirty="0" smtClean="0"/>
              <a:t>の作業が不要になっていく</a:t>
            </a:r>
            <a:r>
              <a:rPr kumimoji="1" lang="ja-JP" altLang="en-US" sz="2800" dirty="0" smtClean="0"/>
              <a:t>。人間の価値とは</a:t>
            </a:r>
            <a:r>
              <a:rPr kumimoji="1" lang="ja-JP" altLang="en-US" sz="2800" dirty="0" err="1" smtClean="0"/>
              <a:t>。。。。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4974576" y="2800417"/>
            <a:ext cx="1767840" cy="56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2341" y="3424571"/>
            <a:ext cx="4748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アンテナをはって動向を確認・予測していく必要がある。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自分たちの価値を見出す。</a:t>
            </a:r>
            <a:endParaRPr kumimoji="1" lang="ja-JP" altLang="en-US" sz="2800" dirty="0"/>
          </a:p>
        </p:txBody>
      </p:sp>
      <p:pic>
        <p:nvPicPr>
          <p:cNvPr id="3074" name="Picture 2" descr="「価値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5" y="3500371"/>
            <a:ext cx="4656487" cy="29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020081" y="1017730"/>
            <a:ext cx="1007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人間しか出来なかったことが、</a:t>
            </a:r>
            <a:r>
              <a:rPr kumimoji="1" lang="en-US" altLang="ja-JP" sz="2800" dirty="0" smtClean="0"/>
              <a:t>AI</a:t>
            </a:r>
            <a:r>
              <a:rPr kumimoji="1" lang="ja-JP" altLang="en-US" sz="2800" dirty="0" err="1" smtClean="0"/>
              <a:t>で</a:t>
            </a:r>
            <a:r>
              <a:rPr kumimoji="1" lang="ja-JP" altLang="en-US" sz="2800" dirty="0" smtClean="0"/>
              <a:t>出来るようになってきた。</a:t>
            </a:r>
            <a:endParaRPr kumimoji="1" lang="ja-JP" altLang="en-US" sz="2800" dirty="0"/>
          </a:p>
        </p:txBody>
      </p:sp>
      <p:sp>
        <p:nvSpPr>
          <p:cNvPr id="8" name="下矢印 7"/>
          <p:cNvSpPr/>
          <p:nvPr/>
        </p:nvSpPr>
        <p:spPr>
          <a:xfrm>
            <a:off x="4883612" y="1621826"/>
            <a:ext cx="1767840" cy="561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5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人工知能の始まり</a:t>
            </a:r>
            <a:endParaRPr kumimoji="1" lang="ja-JP" altLang="en-US" sz="4000" dirty="0"/>
          </a:p>
        </p:txBody>
      </p:sp>
      <p:pic>
        <p:nvPicPr>
          <p:cNvPr id="1026" name="Picture 2" descr="https://i.ytimg.com/vi/kH8gehlirrE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6490"/>
            <a:ext cx="1953126" cy="14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262563" y="987075"/>
            <a:ext cx="437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1946</a:t>
            </a:r>
            <a:r>
              <a:rPr kumimoji="1" lang="ja-JP" altLang="en-US" sz="2800" dirty="0" smtClean="0"/>
              <a:t>年に初代コンピュータ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ENIAC</a:t>
            </a:r>
            <a:r>
              <a:rPr kumimoji="1" lang="ja-JP" altLang="en-US" sz="2800" dirty="0" smtClean="0"/>
              <a:t>誕生</a:t>
            </a:r>
            <a:endParaRPr kumimoji="1" lang="en-US" altLang="ja-JP" sz="2800" dirty="0" smtClean="0"/>
          </a:p>
        </p:txBody>
      </p:sp>
      <p:sp>
        <p:nvSpPr>
          <p:cNvPr id="3" name="右矢印 2"/>
          <p:cNvSpPr/>
          <p:nvPr/>
        </p:nvSpPr>
        <p:spPr>
          <a:xfrm rot="5400000">
            <a:off x="3449053" y="2352179"/>
            <a:ext cx="607593" cy="98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1682" y="3263049"/>
            <a:ext cx="876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コンピュータを使って人間の脳を真似できないだろうか？</a:t>
            </a:r>
            <a:endParaRPr kumimoji="1" lang="en-US" altLang="ja-JP" sz="28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562" y="3863708"/>
            <a:ext cx="651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1956</a:t>
            </a:r>
            <a:r>
              <a:rPr kumimoji="1" lang="ja-JP" altLang="en-US" sz="2800" dirty="0" smtClean="0"/>
              <a:t>年　ダートマス会議にて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人工知能</a:t>
            </a:r>
            <a:r>
              <a:rPr kumimoji="1" lang="en-US" altLang="ja-JP" sz="2800" dirty="0" smtClean="0"/>
              <a:t>(A</a:t>
            </a:r>
            <a:r>
              <a:rPr lang="en-US" altLang="ja-JP" sz="2800" dirty="0" smtClean="0"/>
              <a:t>rtificial Intelligence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と命名</a:t>
            </a:r>
            <a:endParaRPr kumimoji="1" lang="en-US" altLang="ja-JP" sz="2800" dirty="0" smtClean="0"/>
          </a:p>
        </p:txBody>
      </p:sp>
      <p:pic>
        <p:nvPicPr>
          <p:cNvPr id="1028" name="Picture 4" descr="http://www.playnote.net/archives/img/john-mccarth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6" y="3903055"/>
            <a:ext cx="2004520" cy="187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47009" y="5849363"/>
            <a:ext cx="328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ジョン・マッカーシー</a:t>
            </a:r>
            <a:endParaRPr kumimoji="1" lang="en-US" altLang="ja-JP" sz="28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62562" y="4965904"/>
            <a:ext cx="651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つまり</a:t>
            </a:r>
            <a:r>
              <a:rPr kumimoji="1" lang="ja-JP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人工知能</a:t>
            </a:r>
            <a:r>
              <a:rPr kumimoji="1" lang="ja-JP" altLang="en-US" sz="2800" dirty="0" smtClean="0"/>
              <a:t>とは</a:t>
            </a:r>
            <a:endParaRPr kumimoji="1" lang="en-US" altLang="ja-JP" sz="2800" dirty="0" smtClean="0"/>
          </a:p>
          <a:p>
            <a:r>
              <a:rPr kumimoji="1"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コンピュータで人間の脳を作り出す</a:t>
            </a:r>
            <a:r>
              <a:rPr kumimoji="1" lang="ja-JP" altLang="en-US" sz="2800" dirty="0" smtClean="0"/>
              <a:t>技術。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8913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hlinkClick r:id="rId2"/>
              </a:rPr>
              <a:t>http://</a:t>
            </a:r>
            <a:r>
              <a:rPr lang="en-US" altLang="ja-JP" sz="2800" dirty="0" smtClean="0">
                <a:hlinkClick r:id="rId2"/>
              </a:rPr>
              <a:t>www.atmarkit.co.jp/ait/articles/1607/13/news043.html</a:t>
            </a:r>
            <a:endParaRPr lang="en-US" altLang="ja-JP" sz="2800" dirty="0" smtClean="0"/>
          </a:p>
          <a:p>
            <a:r>
              <a:rPr lang="en-US" altLang="ja-JP" sz="2800" dirty="0">
                <a:hlinkClick r:id="rId3"/>
              </a:rPr>
              <a:t>https://</a:t>
            </a:r>
            <a:r>
              <a:rPr lang="en-US" altLang="ja-JP" sz="2800" dirty="0" smtClean="0">
                <a:hlinkClick r:id="rId3"/>
              </a:rPr>
              <a:t>www.youtube.com/watch?v=lqywEafvq_Q</a:t>
            </a:r>
            <a:endParaRPr lang="en-US" altLang="ja-JP" sz="2800" dirty="0" smtClean="0"/>
          </a:p>
          <a:p>
            <a:r>
              <a:rPr lang="en-US" altLang="ja-JP" sz="2800" dirty="0">
                <a:hlinkClick r:id="rId4"/>
              </a:rPr>
              <a:t>http://</a:t>
            </a:r>
            <a:r>
              <a:rPr lang="en-US" altLang="ja-JP" sz="2800" dirty="0" smtClean="0">
                <a:hlinkClick r:id="rId4"/>
              </a:rPr>
              <a:t>d.hatena.ne.jp/Zellij/20130607/p1</a:t>
            </a:r>
            <a:endParaRPr lang="en-US" altLang="ja-JP" sz="2800" dirty="0" smtClean="0"/>
          </a:p>
          <a:p>
            <a:r>
              <a:rPr lang="en-US" altLang="ja-JP" sz="2800" dirty="0"/>
              <a:t>http://d.hatena.ne.jp/Zellij/20130608/p1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1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歴史</a:t>
            </a:r>
            <a:endParaRPr kumimoji="1" lang="ja-JP" altLang="en-US" sz="40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47870" y="4810539"/>
            <a:ext cx="11509513" cy="1490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9088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1956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02297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</a:t>
            </a:r>
            <a:r>
              <a:rPr kumimoji="1" lang="en-US" altLang="ja-JP" dirty="0" smtClean="0"/>
              <a:t>70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06896" y="5476461"/>
            <a:ext cx="1886779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第１次ブーム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46176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198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20581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1995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55838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2010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29461" y="5029200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85542" y="5476461"/>
            <a:ext cx="1886779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第２次ブーム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8209722" y="5476461"/>
            <a:ext cx="340249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第３次ブーム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506896" y="3657601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探索</a:t>
            </a:r>
            <a:endParaRPr kumimoji="1" lang="en-US" altLang="ja-JP" dirty="0" smtClean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 flipV="1">
            <a:off x="2097157" y="4025127"/>
            <a:ext cx="9515060" cy="2507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913244" y="3605241"/>
            <a:ext cx="118275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オセロ</a:t>
            </a:r>
            <a:endParaRPr lang="en-US" altLang="ja-JP" dirty="0" smtClean="0"/>
          </a:p>
          <a:p>
            <a:r>
              <a:rPr lang="en-US" altLang="ja-JP" dirty="0" err="1" smtClean="0"/>
              <a:t>Logistello</a:t>
            </a:r>
            <a:endParaRPr lang="en-US" altLang="ja-JP" dirty="0" smtClean="0"/>
          </a:p>
          <a:p>
            <a:r>
              <a:rPr lang="en-US" altLang="ja-JP" dirty="0" smtClean="0"/>
              <a:t>(1992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90252" y="3594423"/>
            <a:ext cx="118275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チェス</a:t>
            </a:r>
            <a:endParaRPr lang="en-US" altLang="ja-JP" dirty="0" smtClean="0"/>
          </a:p>
          <a:p>
            <a:r>
              <a:rPr lang="en-US" altLang="ja-JP" dirty="0" smtClean="0"/>
              <a:t>Deep Blue</a:t>
            </a:r>
          </a:p>
          <a:p>
            <a:r>
              <a:rPr lang="en-US" altLang="ja-JP" dirty="0" smtClean="0"/>
              <a:t>(1997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12086" y="3594423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将棋</a:t>
            </a:r>
            <a:endParaRPr lang="en-US" altLang="ja-JP" dirty="0" smtClean="0"/>
          </a:p>
          <a:p>
            <a:r>
              <a:rPr lang="ja-JP" altLang="en-US" dirty="0" smtClean="0"/>
              <a:t>電王戦</a:t>
            </a:r>
            <a:endParaRPr lang="en-US" altLang="ja-JP" dirty="0" smtClean="0"/>
          </a:p>
          <a:p>
            <a:r>
              <a:rPr lang="en-US" altLang="ja-JP" dirty="0" smtClean="0"/>
              <a:t>(2012</a:t>
            </a:r>
            <a:r>
              <a:rPr lang="ja-JP" altLang="en-US" dirty="0" smtClean="0"/>
              <a:t>年～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2097156" y="2997160"/>
            <a:ext cx="9515061" cy="662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06895" y="2638842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知識（推論）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86612" y="2535495"/>
            <a:ext cx="150080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対話システム</a:t>
            </a:r>
            <a:endParaRPr lang="en-US" altLang="ja-JP" dirty="0" smtClean="0"/>
          </a:p>
          <a:p>
            <a:r>
              <a:rPr lang="en-US" altLang="ja-JP" dirty="0" smtClean="0"/>
              <a:t>ELIZA</a:t>
            </a:r>
          </a:p>
          <a:p>
            <a:r>
              <a:rPr lang="en-US" altLang="ja-JP" dirty="0" smtClean="0"/>
              <a:t>(1976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99100" y="2551975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Apple</a:t>
            </a:r>
          </a:p>
          <a:p>
            <a:r>
              <a:rPr lang="en-US" altLang="ja-JP" dirty="0" err="1" smtClean="0"/>
              <a:t>Siri</a:t>
            </a:r>
            <a:endParaRPr lang="en-US" altLang="ja-JP" dirty="0" smtClean="0"/>
          </a:p>
          <a:p>
            <a:r>
              <a:rPr lang="en-US" altLang="ja-JP" dirty="0" smtClean="0"/>
              <a:t>(2012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113639" y="2559956"/>
            <a:ext cx="1285461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IBM</a:t>
            </a:r>
          </a:p>
          <a:p>
            <a:r>
              <a:rPr lang="en-US" altLang="ja-JP" dirty="0" smtClean="0"/>
              <a:t>Watson</a:t>
            </a:r>
          </a:p>
          <a:p>
            <a:r>
              <a:rPr lang="en-US" altLang="ja-JP" dirty="0" smtClean="0"/>
              <a:t>(2011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393675" y="1429017"/>
            <a:ext cx="1590261" cy="785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機械学習</a:t>
            </a:r>
            <a:endParaRPr kumimoji="1" lang="en-US" altLang="ja-JP" dirty="0" smtClean="0"/>
          </a:p>
        </p:txBody>
      </p:sp>
      <p:cxnSp>
        <p:nvCxnSpPr>
          <p:cNvPr id="27" name="直線矢印コネクタ 26"/>
          <p:cNvCxnSpPr>
            <a:stCxn id="24" idx="3"/>
          </p:cNvCxnSpPr>
          <p:nvPr/>
        </p:nvCxnSpPr>
        <p:spPr>
          <a:xfrm>
            <a:off x="3983936" y="1821613"/>
            <a:ext cx="7628281" cy="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667703" y="1248474"/>
            <a:ext cx="1762298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Deep Learning</a:t>
            </a:r>
          </a:p>
          <a:p>
            <a:r>
              <a:rPr lang="en-US" altLang="ja-JP" dirty="0" err="1" smtClean="0"/>
              <a:t>AlphaGo</a:t>
            </a:r>
            <a:endParaRPr lang="en-US" altLang="ja-JP" dirty="0" smtClean="0"/>
          </a:p>
          <a:p>
            <a:r>
              <a:rPr lang="en-US" altLang="ja-JP" dirty="0" smtClean="0"/>
              <a:t>(2016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11478" y="1304051"/>
            <a:ext cx="1500806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ニューラルネットワーク</a:t>
            </a:r>
            <a:r>
              <a:rPr lang="en-US" altLang="ja-JP" dirty="0" smtClean="0"/>
              <a:t>(1988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87626" y="2405274"/>
            <a:ext cx="11411084" cy="2255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探索</a:t>
            </a:r>
            <a:endParaRPr kumimoji="1" lang="ja-JP" altLang="en-US" sz="40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17296" y="1804523"/>
            <a:ext cx="5130350" cy="4559187"/>
            <a:chOff x="817296" y="351329"/>
            <a:chExt cx="6012382" cy="601238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96" y="351329"/>
              <a:ext cx="6012382" cy="6012382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3916544" y="2799170"/>
              <a:ext cx="574535" cy="558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204445" y="3526105"/>
              <a:ext cx="574535" cy="558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196353" y="2799170"/>
              <a:ext cx="574535" cy="558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916543" y="3526105"/>
              <a:ext cx="574535" cy="558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6224221" y="1745065"/>
            <a:ext cx="550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パズル・ゲーム（将棋・囲碁・オセロ）などを解かせる手法！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1637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探索</a:t>
            </a:r>
            <a:endParaRPr kumimoji="1" lang="ja-JP" altLang="en-US" sz="40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17296" y="1804523"/>
            <a:ext cx="5130350" cy="4559187"/>
            <a:chOff x="817296" y="351329"/>
            <a:chExt cx="6012382" cy="601238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96" y="351329"/>
              <a:ext cx="6012382" cy="6012382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3916544" y="2799170"/>
              <a:ext cx="574535" cy="558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204445" y="3526105"/>
              <a:ext cx="574535" cy="558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196353" y="2799170"/>
              <a:ext cx="574535" cy="558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916543" y="3526105"/>
              <a:ext cx="574535" cy="558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4027850" y="4140760"/>
            <a:ext cx="568425" cy="56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rgbClr val="0070C0"/>
                </a:solidFill>
              </a:rPr>
              <a:t>３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815155" y="3049566"/>
            <a:ext cx="568425" cy="56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rgbClr val="0070C0"/>
                </a:solidFill>
              </a:rPr>
              <a:t>１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223091" y="3574198"/>
            <a:ext cx="568425" cy="56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rgbClr val="0070C0"/>
                </a:solidFill>
              </a:rPr>
              <a:t>２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419602" y="4673484"/>
            <a:ext cx="568425" cy="56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rgbClr val="0070C0"/>
                </a:solidFill>
              </a:rPr>
              <a:t>４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8415717" y="792683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最初</a:t>
            </a:r>
            <a:endParaRPr kumimoji="1" lang="ja-JP" altLang="en-US" sz="2000" dirty="0"/>
          </a:p>
        </p:txBody>
      </p:sp>
      <p:sp>
        <p:nvSpPr>
          <p:cNvPr id="18" name="円/楕円 17"/>
          <p:cNvSpPr/>
          <p:nvPr/>
        </p:nvSpPr>
        <p:spPr>
          <a:xfrm>
            <a:off x="6549949" y="2300545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１</a:t>
            </a:r>
            <a:endParaRPr kumimoji="1" lang="ja-JP" altLang="en-US" sz="5400" dirty="0"/>
          </a:p>
        </p:txBody>
      </p:sp>
      <p:sp>
        <p:nvSpPr>
          <p:cNvPr id="19" name="円/楕円 18"/>
          <p:cNvSpPr/>
          <p:nvPr/>
        </p:nvSpPr>
        <p:spPr>
          <a:xfrm>
            <a:off x="7727021" y="2318409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２</a:t>
            </a:r>
            <a:endParaRPr kumimoji="1" lang="ja-JP" altLang="en-US" sz="5400" dirty="0"/>
          </a:p>
        </p:txBody>
      </p:sp>
      <p:sp>
        <p:nvSpPr>
          <p:cNvPr id="20" name="円/楕円 19"/>
          <p:cNvSpPr/>
          <p:nvPr/>
        </p:nvSpPr>
        <p:spPr>
          <a:xfrm>
            <a:off x="8951770" y="2343750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３</a:t>
            </a:r>
            <a:endParaRPr kumimoji="1" lang="ja-JP" altLang="en-US" sz="5400" dirty="0"/>
          </a:p>
        </p:txBody>
      </p:sp>
      <p:sp>
        <p:nvSpPr>
          <p:cNvPr id="21" name="円/楕円 20"/>
          <p:cNvSpPr/>
          <p:nvPr/>
        </p:nvSpPr>
        <p:spPr>
          <a:xfrm>
            <a:off x="10186125" y="2391172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４</a:t>
            </a:r>
            <a:endParaRPr kumimoji="1" lang="ja-JP" altLang="en-US" sz="5400" dirty="0"/>
          </a:p>
        </p:txBody>
      </p:sp>
      <p:cxnSp>
        <p:nvCxnSpPr>
          <p:cNvPr id="23" name="直線矢印コネクタ 22"/>
          <p:cNvCxnSpPr>
            <a:stCxn id="14" idx="3"/>
            <a:endCxn id="18" idx="0"/>
          </p:cNvCxnSpPr>
          <p:nvPr/>
        </p:nvCxnSpPr>
        <p:spPr>
          <a:xfrm flipH="1">
            <a:off x="7011195" y="1566266"/>
            <a:ext cx="1539618" cy="734279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4" idx="4"/>
            <a:endCxn id="19" idx="0"/>
          </p:cNvCxnSpPr>
          <p:nvPr/>
        </p:nvCxnSpPr>
        <p:spPr>
          <a:xfrm flipH="1">
            <a:off x="8188267" y="1698992"/>
            <a:ext cx="688696" cy="619417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4" idx="4"/>
            <a:endCxn id="20" idx="0"/>
          </p:cNvCxnSpPr>
          <p:nvPr/>
        </p:nvCxnSpPr>
        <p:spPr>
          <a:xfrm>
            <a:off x="8876963" y="1698992"/>
            <a:ext cx="536053" cy="644758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4" idx="5"/>
            <a:endCxn id="21" idx="0"/>
          </p:cNvCxnSpPr>
          <p:nvPr/>
        </p:nvCxnSpPr>
        <p:spPr>
          <a:xfrm>
            <a:off x="9203112" y="1566266"/>
            <a:ext cx="1444259" cy="824906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12062" y="960671"/>
            <a:ext cx="1558756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黒番</a:t>
            </a:r>
            <a:endParaRPr kumimoji="1" lang="ja-JP" altLang="en-US" sz="5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6096000" y="2070562"/>
            <a:ext cx="5733011" cy="129678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4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探索</a:t>
            </a:r>
            <a:endParaRPr kumimoji="1" lang="ja-JP" altLang="en-US" sz="40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17296" y="1804523"/>
            <a:ext cx="5130350" cy="4559187"/>
            <a:chOff x="817296" y="351329"/>
            <a:chExt cx="6012382" cy="601238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96" y="351329"/>
              <a:ext cx="6012382" cy="6012382"/>
            </a:xfrm>
            <a:prstGeom prst="rect">
              <a:avLst/>
            </a:prstGeom>
          </p:spPr>
        </p:pic>
        <p:sp>
          <p:nvSpPr>
            <p:cNvPr id="6" name="円/楕円 5"/>
            <p:cNvSpPr/>
            <p:nvPr/>
          </p:nvSpPr>
          <p:spPr>
            <a:xfrm>
              <a:off x="3916544" y="2799170"/>
              <a:ext cx="574535" cy="558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204445" y="3526105"/>
              <a:ext cx="574535" cy="558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196353" y="2799170"/>
              <a:ext cx="574535" cy="5583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916543" y="3526105"/>
              <a:ext cx="574535" cy="558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421022" y="3060104"/>
            <a:ext cx="568425" cy="56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222353" y="3071209"/>
            <a:ext cx="568425" cy="56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205944" y="4141472"/>
            <a:ext cx="568425" cy="56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>
                <a:solidFill>
                  <a:srgbClr val="0070C0"/>
                </a:solidFill>
              </a:rPr>
              <a:t>3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8415717" y="792683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最初</a:t>
            </a:r>
            <a:endParaRPr kumimoji="1" lang="ja-JP" altLang="en-US" sz="2000" dirty="0"/>
          </a:p>
        </p:txBody>
      </p:sp>
      <p:sp>
        <p:nvSpPr>
          <p:cNvPr id="18" name="円/楕円 17"/>
          <p:cNvSpPr/>
          <p:nvPr/>
        </p:nvSpPr>
        <p:spPr>
          <a:xfrm>
            <a:off x="6549949" y="2300545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１</a:t>
            </a:r>
            <a:endParaRPr kumimoji="1" lang="ja-JP" altLang="en-US" sz="5400" dirty="0"/>
          </a:p>
        </p:txBody>
      </p:sp>
      <p:sp>
        <p:nvSpPr>
          <p:cNvPr id="19" name="円/楕円 18"/>
          <p:cNvSpPr/>
          <p:nvPr/>
        </p:nvSpPr>
        <p:spPr>
          <a:xfrm>
            <a:off x="7727021" y="2318409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２</a:t>
            </a:r>
            <a:endParaRPr kumimoji="1" lang="ja-JP" altLang="en-US" sz="5400" dirty="0"/>
          </a:p>
        </p:txBody>
      </p:sp>
      <p:sp>
        <p:nvSpPr>
          <p:cNvPr id="20" name="円/楕円 19"/>
          <p:cNvSpPr/>
          <p:nvPr/>
        </p:nvSpPr>
        <p:spPr>
          <a:xfrm>
            <a:off x="8951770" y="2343750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３</a:t>
            </a:r>
            <a:endParaRPr kumimoji="1" lang="ja-JP" altLang="en-US" sz="5400" dirty="0"/>
          </a:p>
        </p:txBody>
      </p:sp>
      <p:sp>
        <p:nvSpPr>
          <p:cNvPr id="21" name="円/楕円 20"/>
          <p:cNvSpPr/>
          <p:nvPr/>
        </p:nvSpPr>
        <p:spPr>
          <a:xfrm>
            <a:off x="10186125" y="2391172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４</a:t>
            </a:r>
            <a:endParaRPr kumimoji="1" lang="ja-JP" altLang="en-US" sz="5400" dirty="0"/>
          </a:p>
        </p:txBody>
      </p:sp>
      <p:cxnSp>
        <p:nvCxnSpPr>
          <p:cNvPr id="23" name="直線矢印コネクタ 22"/>
          <p:cNvCxnSpPr>
            <a:stCxn id="14" idx="3"/>
            <a:endCxn id="18" idx="0"/>
          </p:cNvCxnSpPr>
          <p:nvPr/>
        </p:nvCxnSpPr>
        <p:spPr>
          <a:xfrm flipH="1">
            <a:off x="7011195" y="1566266"/>
            <a:ext cx="1539618" cy="734279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4" idx="4"/>
            <a:endCxn id="19" idx="0"/>
          </p:cNvCxnSpPr>
          <p:nvPr/>
        </p:nvCxnSpPr>
        <p:spPr>
          <a:xfrm flipH="1">
            <a:off x="8188267" y="1698992"/>
            <a:ext cx="688696" cy="619417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4" idx="4"/>
            <a:endCxn id="20" idx="0"/>
          </p:cNvCxnSpPr>
          <p:nvPr/>
        </p:nvCxnSpPr>
        <p:spPr>
          <a:xfrm>
            <a:off x="8876963" y="1698992"/>
            <a:ext cx="536053" cy="644758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4" idx="5"/>
            <a:endCxn id="21" idx="0"/>
          </p:cNvCxnSpPr>
          <p:nvPr/>
        </p:nvCxnSpPr>
        <p:spPr>
          <a:xfrm>
            <a:off x="9203112" y="1566266"/>
            <a:ext cx="1444259" cy="824906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2847339" y="3114648"/>
            <a:ext cx="490249" cy="423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22428" y="3071210"/>
            <a:ext cx="568425" cy="5496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5400" dirty="0">
              <a:solidFill>
                <a:srgbClr val="0070C0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6521374" y="3824545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１</a:t>
            </a:r>
            <a:endParaRPr kumimoji="1" lang="ja-JP" altLang="en-US" sz="5400" dirty="0"/>
          </a:p>
        </p:txBody>
      </p:sp>
      <p:sp>
        <p:nvSpPr>
          <p:cNvPr id="27" name="円/楕円 26"/>
          <p:cNvSpPr/>
          <p:nvPr/>
        </p:nvSpPr>
        <p:spPr>
          <a:xfrm>
            <a:off x="7698446" y="3842409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２</a:t>
            </a:r>
            <a:endParaRPr kumimoji="1" lang="ja-JP" altLang="en-US" sz="5400" dirty="0"/>
          </a:p>
        </p:txBody>
      </p:sp>
      <p:sp>
        <p:nvSpPr>
          <p:cNvPr id="29" name="円/楕円 28"/>
          <p:cNvSpPr/>
          <p:nvPr/>
        </p:nvSpPr>
        <p:spPr>
          <a:xfrm>
            <a:off x="8923195" y="3867750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３</a:t>
            </a:r>
            <a:endParaRPr kumimoji="1" lang="ja-JP" altLang="en-US" sz="5400" dirty="0"/>
          </a:p>
        </p:txBody>
      </p:sp>
      <p:cxnSp>
        <p:nvCxnSpPr>
          <p:cNvPr id="30" name="直線矢印コネクタ 29"/>
          <p:cNvCxnSpPr>
            <a:stCxn id="18" idx="4"/>
            <a:endCxn id="26" idx="0"/>
          </p:cNvCxnSpPr>
          <p:nvPr/>
        </p:nvCxnSpPr>
        <p:spPr>
          <a:xfrm flipH="1">
            <a:off x="6982620" y="3206854"/>
            <a:ext cx="28575" cy="617691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8" idx="4"/>
            <a:endCxn id="27" idx="0"/>
          </p:cNvCxnSpPr>
          <p:nvPr/>
        </p:nvCxnSpPr>
        <p:spPr>
          <a:xfrm>
            <a:off x="7011195" y="3206854"/>
            <a:ext cx="1148497" cy="635555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4"/>
            <a:endCxn id="29" idx="0"/>
          </p:cNvCxnSpPr>
          <p:nvPr/>
        </p:nvCxnSpPr>
        <p:spPr>
          <a:xfrm>
            <a:off x="7011195" y="3206854"/>
            <a:ext cx="2373246" cy="660896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312062" y="960671"/>
            <a:ext cx="1558756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/>
              <a:t>白</a:t>
            </a:r>
            <a:r>
              <a:rPr kumimoji="1" lang="ja-JP" altLang="en-US" sz="5400" dirty="0" smtClean="0"/>
              <a:t>番</a:t>
            </a:r>
            <a:endParaRPr kumimoji="1" lang="ja-JP" altLang="en-US" sz="54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096000" y="3546937"/>
            <a:ext cx="5733011" cy="129678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探索</a:t>
            </a:r>
            <a:endParaRPr kumimoji="1" lang="ja-JP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6" y="1804523"/>
            <a:ext cx="5130350" cy="4559187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2854244" y="4211954"/>
            <a:ext cx="490249" cy="423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847339" y="3660720"/>
            <a:ext cx="490249" cy="423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8415717" y="792683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最初</a:t>
            </a:r>
            <a:endParaRPr kumimoji="1" lang="ja-JP" altLang="en-US" sz="2000" dirty="0"/>
          </a:p>
        </p:txBody>
      </p:sp>
      <p:sp>
        <p:nvSpPr>
          <p:cNvPr id="18" name="円/楕円 17"/>
          <p:cNvSpPr/>
          <p:nvPr/>
        </p:nvSpPr>
        <p:spPr>
          <a:xfrm>
            <a:off x="6549949" y="2300545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１</a:t>
            </a:r>
            <a:endParaRPr kumimoji="1" lang="ja-JP" altLang="en-US" sz="5400" dirty="0"/>
          </a:p>
        </p:txBody>
      </p:sp>
      <p:sp>
        <p:nvSpPr>
          <p:cNvPr id="19" name="円/楕円 18"/>
          <p:cNvSpPr/>
          <p:nvPr/>
        </p:nvSpPr>
        <p:spPr>
          <a:xfrm>
            <a:off x="7727021" y="2318409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２</a:t>
            </a:r>
            <a:endParaRPr kumimoji="1" lang="ja-JP" altLang="en-US" sz="5400" dirty="0"/>
          </a:p>
        </p:txBody>
      </p:sp>
      <p:sp>
        <p:nvSpPr>
          <p:cNvPr id="20" name="円/楕円 19"/>
          <p:cNvSpPr/>
          <p:nvPr/>
        </p:nvSpPr>
        <p:spPr>
          <a:xfrm>
            <a:off x="8951770" y="2343750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３</a:t>
            </a:r>
            <a:endParaRPr kumimoji="1" lang="ja-JP" altLang="en-US" sz="5400" dirty="0"/>
          </a:p>
        </p:txBody>
      </p:sp>
      <p:sp>
        <p:nvSpPr>
          <p:cNvPr id="21" name="円/楕円 20"/>
          <p:cNvSpPr/>
          <p:nvPr/>
        </p:nvSpPr>
        <p:spPr>
          <a:xfrm>
            <a:off x="10186125" y="2391172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４</a:t>
            </a:r>
            <a:endParaRPr kumimoji="1" lang="ja-JP" altLang="en-US" sz="5400" dirty="0"/>
          </a:p>
        </p:txBody>
      </p:sp>
      <p:cxnSp>
        <p:nvCxnSpPr>
          <p:cNvPr id="23" name="直線矢印コネクタ 22"/>
          <p:cNvCxnSpPr>
            <a:stCxn id="14" idx="3"/>
            <a:endCxn id="18" idx="0"/>
          </p:cNvCxnSpPr>
          <p:nvPr/>
        </p:nvCxnSpPr>
        <p:spPr>
          <a:xfrm flipH="1">
            <a:off x="7011195" y="1566266"/>
            <a:ext cx="1539618" cy="734279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4" idx="4"/>
            <a:endCxn id="19" idx="0"/>
          </p:cNvCxnSpPr>
          <p:nvPr/>
        </p:nvCxnSpPr>
        <p:spPr>
          <a:xfrm flipH="1">
            <a:off x="8188267" y="1698992"/>
            <a:ext cx="688696" cy="619417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4" idx="4"/>
            <a:endCxn id="20" idx="0"/>
          </p:cNvCxnSpPr>
          <p:nvPr/>
        </p:nvCxnSpPr>
        <p:spPr>
          <a:xfrm>
            <a:off x="8876963" y="1698992"/>
            <a:ext cx="536053" cy="644758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4" idx="5"/>
            <a:endCxn id="21" idx="0"/>
          </p:cNvCxnSpPr>
          <p:nvPr/>
        </p:nvCxnSpPr>
        <p:spPr>
          <a:xfrm>
            <a:off x="9203112" y="1566266"/>
            <a:ext cx="1444259" cy="824906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2847339" y="3114648"/>
            <a:ext cx="490249" cy="423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6521374" y="3824545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１</a:t>
            </a:r>
            <a:endParaRPr kumimoji="1" lang="ja-JP" altLang="en-US" sz="5400" dirty="0"/>
          </a:p>
        </p:txBody>
      </p:sp>
      <p:sp>
        <p:nvSpPr>
          <p:cNvPr id="27" name="円/楕円 26"/>
          <p:cNvSpPr/>
          <p:nvPr/>
        </p:nvSpPr>
        <p:spPr>
          <a:xfrm>
            <a:off x="7698446" y="3842409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２</a:t>
            </a:r>
            <a:endParaRPr kumimoji="1" lang="ja-JP" altLang="en-US" sz="5400" dirty="0"/>
          </a:p>
        </p:txBody>
      </p:sp>
      <p:sp>
        <p:nvSpPr>
          <p:cNvPr id="29" name="円/楕円 28"/>
          <p:cNvSpPr/>
          <p:nvPr/>
        </p:nvSpPr>
        <p:spPr>
          <a:xfrm>
            <a:off x="8923195" y="3867750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３</a:t>
            </a:r>
            <a:endParaRPr kumimoji="1" lang="ja-JP" altLang="en-US" sz="5400" dirty="0"/>
          </a:p>
        </p:txBody>
      </p:sp>
      <p:cxnSp>
        <p:nvCxnSpPr>
          <p:cNvPr id="30" name="直線矢印コネクタ 29"/>
          <p:cNvCxnSpPr>
            <a:stCxn id="18" idx="4"/>
            <a:endCxn id="26" idx="0"/>
          </p:cNvCxnSpPr>
          <p:nvPr/>
        </p:nvCxnSpPr>
        <p:spPr>
          <a:xfrm flipH="1">
            <a:off x="6982620" y="3206854"/>
            <a:ext cx="28575" cy="617691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8" idx="4"/>
            <a:endCxn id="27" idx="0"/>
          </p:cNvCxnSpPr>
          <p:nvPr/>
        </p:nvCxnSpPr>
        <p:spPr>
          <a:xfrm>
            <a:off x="7011195" y="3206854"/>
            <a:ext cx="1148497" cy="635555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4"/>
            <a:endCxn id="29" idx="0"/>
          </p:cNvCxnSpPr>
          <p:nvPr/>
        </p:nvCxnSpPr>
        <p:spPr>
          <a:xfrm>
            <a:off x="7011195" y="3206854"/>
            <a:ext cx="2373246" cy="660896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312062" y="960671"/>
            <a:ext cx="1558756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黒番</a:t>
            </a:r>
            <a:endParaRPr kumimoji="1" lang="ja-JP" altLang="en-US" sz="54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096000" y="5391913"/>
            <a:ext cx="5733011" cy="129678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147944" y="4162496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・・・・・・・・・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83366" y="5080533"/>
            <a:ext cx="4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・・・・・・・・・・・・・・・・・・・・・・・・・・・・・・・・・・・・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26" idx="4"/>
          </p:cNvCxnSpPr>
          <p:nvPr/>
        </p:nvCxnSpPr>
        <p:spPr>
          <a:xfrm>
            <a:off x="6982620" y="4730854"/>
            <a:ext cx="14287" cy="435087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45" idx="0"/>
          </p:cNvCxnSpPr>
          <p:nvPr/>
        </p:nvCxnSpPr>
        <p:spPr>
          <a:xfrm>
            <a:off x="8876962" y="5322349"/>
            <a:ext cx="1963" cy="342305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8417679" y="5664654"/>
            <a:ext cx="922491" cy="906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終了</a:t>
            </a:r>
            <a:endParaRPr kumimoji="1" lang="ja-JP" altLang="en-US" sz="2000" dirty="0"/>
          </a:p>
        </p:txBody>
      </p:sp>
      <p:sp>
        <p:nvSpPr>
          <p:cNvPr id="46" name="円/楕円 45"/>
          <p:cNvSpPr/>
          <p:nvPr/>
        </p:nvSpPr>
        <p:spPr>
          <a:xfrm>
            <a:off x="2845991" y="2571136"/>
            <a:ext cx="490249" cy="423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844643" y="2059992"/>
            <a:ext cx="490249" cy="423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854083" y="4767976"/>
            <a:ext cx="490249" cy="423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60827" y="5276424"/>
            <a:ext cx="490249" cy="423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2851387" y="5752504"/>
            <a:ext cx="490249" cy="4233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3458287" y="2058644"/>
            <a:ext cx="506433" cy="4115909"/>
            <a:chOff x="3450195" y="2058644"/>
            <a:chExt cx="506433" cy="4115909"/>
          </a:xfrm>
        </p:grpSpPr>
        <p:sp>
          <p:nvSpPr>
            <p:cNvPr id="51" name="円/楕円 50"/>
            <p:cNvSpPr/>
            <p:nvPr/>
          </p:nvSpPr>
          <p:spPr>
            <a:xfrm>
              <a:off x="3459796" y="4210606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452891" y="3659372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452891" y="3113300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3451543" y="2569788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3450195" y="2058644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3459635" y="4766628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466379" y="527507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456939" y="575115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4047655" y="2057296"/>
            <a:ext cx="506433" cy="4115909"/>
            <a:chOff x="3450195" y="2058644"/>
            <a:chExt cx="506433" cy="4115909"/>
          </a:xfrm>
        </p:grpSpPr>
        <p:sp>
          <p:nvSpPr>
            <p:cNvPr id="60" name="円/楕円 59"/>
            <p:cNvSpPr/>
            <p:nvPr/>
          </p:nvSpPr>
          <p:spPr>
            <a:xfrm>
              <a:off x="3459796" y="4210606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3452891" y="3659372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3452891" y="3113300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3451543" y="2569788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450195" y="2058644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3459635" y="4766628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3466379" y="527507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3456939" y="575115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4653207" y="2055948"/>
            <a:ext cx="506433" cy="4115909"/>
            <a:chOff x="3450195" y="2058644"/>
            <a:chExt cx="506433" cy="4115909"/>
          </a:xfrm>
        </p:grpSpPr>
        <p:sp>
          <p:nvSpPr>
            <p:cNvPr id="69" name="円/楕円 68"/>
            <p:cNvSpPr/>
            <p:nvPr/>
          </p:nvSpPr>
          <p:spPr>
            <a:xfrm>
              <a:off x="3459796" y="4210606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3452891" y="3659372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3452891" y="3113300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3451543" y="2569788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3450195" y="2058644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3459635" y="4766628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3466379" y="527507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3456939" y="575115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5226391" y="2062692"/>
            <a:ext cx="506433" cy="4115909"/>
            <a:chOff x="3450195" y="2058644"/>
            <a:chExt cx="506433" cy="4115909"/>
          </a:xfrm>
        </p:grpSpPr>
        <p:sp>
          <p:nvSpPr>
            <p:cNvPr id="78" name="円/楕円 77"/>
            <p:cNvSpPr/>
            <p:nvPr/>
          </p:nvSpPr>
          <p:spPr>
            <a:xfrm>
              <a:off x="3459796" y="4210606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3452891" y="3659372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3452891" y="3113300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3451543" y="2569788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3450195" y="2058644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3459635" y="4766628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3466379" y="527507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3456939" y="575115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2247187" y="2053252"/>
            <a:ext cx="506433" cy="4115909"/>
            <a:chOff x="3450195" y="2058644"/>
            <a:chExt cx="506433" cy="4115909"/>
          </a:xfrm>
        </p:grpSpPr>
        <p:sp>
          <p:nvSpPr>
            <p:cNvPr id="87" name="円/楕円 86"/>
            <p:cNvSpPr/>
            <p:nvPr/>
          </p:nvSpPr>
          <p:spPr>
            <a:xfrm>
              <a:off x="3459796" y="4210606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3452891" y="3659372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3452891" y="3113300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3451543" y="2569788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3450195" y="2058644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3459635" y="4766628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3466379" y="527507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3456939" y="575115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1655123" y="2051904"/>
            <a:ext cx="506433" cy="4115909"/>
            <a:chOff x="3450195" y="2058644"/>
            <a:chExt cx="506433" cy="4115909"/>
          </a:xfrm>
        </p:grpSpPr>
        <p:sp>
          <p:nvSpPr>
            <p:cNvPr id="96" name="円/楕円 95"/>
            <p:cNvSpPr/>
            <p:nvPr/>
          </p:nvSpPr>
          <p:spPr>
            <a:xfrm>
              <a:off x="3459796" y="4210606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3452891" y="3659372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3452891" y="3113300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3451543" y="2569788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3450195" y="2058644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459635" y="4766628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3466379" y="527507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3456939" y="575115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1079243" y="2058648"/>
            <a:ext cx="506433" cy="4115909"/>
            <a:chOff x="3450195" y="2058644"/>
            <a:chExt cx="506433" cy="4115909"/>
          </a:xfrm>
        </p:grpSpPr>
        <p:sp>
          <p:nvSpPr>
            <p:cNvPr id="105" name="円/楕円 104"/>
            <p:cNvSpPr/>
            <p:nvPr/>
          </p:nvSpPr>
          <p:spPr>
            <a:xfrm>
              <a:off x="3459796" y="4210606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3452891" y="3659372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3452891" y="3113300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3451543" y="2569788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3450195" y="2058644"/>
              <a:ext cx="490249" cy="4233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3459635" y="4766628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3466379" y="527507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3456939" y="5751156"/>
              <a:ext cx="490249" cy="4233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6177027" y="5691733"/>
            <a:ext cx="2355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黒</a:t>
            </a:r>
            <a:r>
              <a:rPr kumimoji="1" lang="en-US" altLang="ja-JP" sz="2400" dirty="0" smtClean="0"/>
              <a:t>64</a:t>
            </a:r>
            <a:r>
              <a:rPr kumimoji="1" lang="ja-JP" altLang="en-US" sz="2400" dirty="0" smtClean="0"/>
              <a:t>石（勝ち！）</a:t>
            </a:r>
            <a:r>
              <a:rPr kumimoji="1" lang="en-US" altLang="ja-JP" sz="2400" dirty="0" smtClean="0"/>
              <a:t> </a:t>
            </a:r>
          </a:p>
          <a:p>
            <a:r>
              <a:rPr kumimoji="1" lang="ja-JP" altLang="en-US" sz="2400" dirty="0" smtClean="0"/>
              <a:t>白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石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51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623578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探索</a:t>
            </a:r>
            <a:endParaRPr kumimoji="1" lang="ja-JP" altLang="en-US" sz="4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53901"/>
              </p:ext>
            </p:extLst>
          </p:nvPr>
        </p:nvGraphicFramePr>
        <p:xfrm>
          <a:off x="2704526" y="3710639"/>
          <a:ext cx="6617109" cy="101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03"/>
                <a:gridCol w="2205703"/>
                <a:gridCol w="2205703"/>
              </a:tblGrid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アプローチ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思考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知識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739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探索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人間が定義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2530823" y="798183"/>
            <a:ext cx="2648809" cy="2529156"/>
            <a:chOff x="3958467" y="845378"/>
            <a:chExt cx="2648809" cy="2529156"/>
          </a:xfrm>
        </p:grpSpPr>
        <p:pic>
          <p:nvPicPr>
            <p:cNvPr id="1026" name="Picture 2" descr="「頭」の画像検索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467" y="845378"/>
              <a:ext cx="2648809" cy="252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円/楕円 5"/>
            <p:cNvSpPr/>
            <p:nvPr/>
          </p:nvSpPr>
          <p:spPr>
            <a:xfrm>
              <a:off x="4220987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思考</a:t>
              </a:r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318268" y="1114995"/>
              <a:ext cx="1061884" cy="7079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知識</a:t>
              </a:r>
              <a:endParaRPr kumimoji="1" lang="ja-JP" altLang="en-US" dirty="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5542441" y="1138575"/>
            <a:ext cx="5483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人工知能 </a:t>
            </a:r>
            <a:r>
              <a:rPr lang="en-US" altLang="ja-JP" sz="2800" dirty="0" smtClean="0"/>
              <a:t>= </a:t>
            </a:r>
            <a:r>
              <a:rPr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コンピュータ</a:t>
            </a:r>
            <a:r>
              <a:rPr lang="ja-JP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で人間の脳を作り出す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26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1133</Words>
  <Application>Microsoft Office PowerPoint</Application>
  <PresentationFormat>ワイド画面</PresentationFormat>
  <Paragraphs>423</Paragraphs>
  <Slides>30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ＭＳ Ｐゴシック</vt:lpstr>
      <vt:lpstr>Arial</vt:lpstr>
      <vt:lpstr>Calibri</vt:lpstr>
      <vt:lpstr>Blank</vt:lpstr>
      <vt:lpstr>人工知能</vt:lpstr>
      <vt:lpstr>目次</vt:lpstr>
      <vt:lpstr>人工知能の始まり</vt:lpstr>
      <vt:lpstr>歴史</vt:lpstr>
      <vt:lpstr>探索</vt:lpstr>
      <vt:lpstr>探索</vt:lpstr>
      <vt:lpstr>探索</vt:lpstr>
      <vt:lpstr>探索</vt:lpstr>
      <vt:lpstr>探索</vt:lpstr>
      <vt:lpstr>知識（推論）</vt:lpstr>
      <vt:lpstr>知識（推論）</vt:lpstr>
      <vt:lpstr>知識（推論）</vt:lpstr>
      <vt:lpstr>探索・知識（推論）の問題点</vt:lpstr>
      <vt:lpstr>歴史</vt:lpstr>
      <vt:lpstr>機械学習（ニューラルネットワーク）</vt:lpstr>
      <vt:lpstr>機械学習（ニューラルネットワーク）</vt:lpstr>
      <vt:lpstr>機械学習（ニューラルネットワーク）</vt:lpstr>
      <vt:lpstr>機械学習（ニューラルネットワーク）</vt:lpstr>
      <vt:lpstr>機械学習（ニューラルネットワーク）</vt:lpstr>
      <vt:lpstr>機械学習（ニューラルネットワーク）</vt:lpstr>
      <vt:lpstr>機械学習の問題点</vt:lpstr>
      <vt:lpstr>歴史</vt:lpstr>
      <vt:lpstr>機械学習（Deep Learning）</vt:lpstr>
      <vt:lpstr>機械学習（Deep Learning）</vt:lpstr>
      <vt:lpstr>機械学習（Deep Learning）</vt:lpstr>
      <vt:lpstr>まとめ</vt:lpstr>
      <vt:lpstr>最新の動向</vt:lpstr>
      <vt:lpstr>最後に</vt:lpstr>
      <vt:lpstr>ご清聴ありがとうございました。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人工知能</dc:title>
  <dc:creator>satoshi</dc:creator>
  <cp:lastModifiedBy>satoshi</cp:lastModifiedBy>
  <cp:revision>237</cp:revision>
  <dcterms:created xsi:type="dcterms:W3CDTF">2017-01-04T09:55:16Z</dcterms:created>
  <dcterms:modified xsi:type="dcterms:W3CDTF">2017-01-29T13:20:43Z</dcterms:modified>
</cp:coreProperties>
</file>