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85" r:id="rId7"/>
    <p:sldId id="290" r:id="rId8"/>
    <p:sldId id="283" r:id="rId9"/>
    <p:sldId id="286" r:id="rId10"/>
    <p:sldId id="269" r:id="rId11"/>
    <p:sldId id="287" r:id="rId12"/>
    <p:sldId id="268" r:id="rId13"/>
    <p:sldId id="270" r:id="rId14"/>
    <p:sldId id="272" r:id="rId15"/>
    <p:sldId id="294" r:id="rId16"/>
    <p:sldId id="273" r:id="rId17"/>
    <p:sldId id="274" r:id="rId18"/>
    <p:sldId id="275" r:id="rId19"/>
    <p:sldId id="296" r:id="rId20"/>
    <p:sldId id="291" r:id="rId21"/>
    <p:sldId id="292" r:id="rId22"/>
    <p:sldId id="293" r:id="rId23"/>
    <p:sldId id="278" r:id="rId24"/>
    <p:sldId id="300" r:id="rId25"/>
    <p:sldId id="297" r:id="rId26"/>
    <p:sldId id="299" r:id="rId27"/>
    <p:sldId id="281" r:id="rId28"/>
    <p:sldId id="29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99"/>
    <a:srgbClr val="66CCFF"/>
    <a:srgbClr val="FF0066"/>
    <a:srgbClr val="FF5050"/>
    <a:srgbClr val="FF9900"/>
    <a:srgbClr val="FF66CC"/>
    <a:srgbClr val="FFCCFF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57CE-1C20-4A0B-96FA-37938FE98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45BA-B84C-4E88-90EE-89D0F89F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0631-170D-405F-8B52-104C94C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785C-7EA3-4579-BDEA-8FA2C928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D1D9-EE26-4DE4-B4FD-28BD9DF7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3C57-90F4-4E6F-B360-CC4C0E6A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2E19-1F13-47CE-A0ED-EFAF77E5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B7B3-9BD2-4BDF-9B14-141CD455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5A29-AB69-459F-BB53-3F9336F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807F-8482-4765-9A3C-16989C1A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8D6A2-40E8-48C9-A869-6FDBB87FF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B9FC-6AD4-464C-8B98-AFE42F8C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7EB9-38BC-4BC5-871E-295FBAA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761F-0C34-440B-934B-08B9853E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E16A-1E30-4A26-B5A6-F55F3D5C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39B0-44E9-4BFF-B011-404E24F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0A50-4835-4467-8DD6-6591AB0B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0C92-ADDD-40BF-A638-40ACDEAC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B090-F837-4481-9A57-566E24CA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3831-B57C-4752-9E05-B5A8E11F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967A-E19A-4784-97FF-3BE2AD19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64CD-46D7-459D-AA2D-039DBC157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900F-3D0E-4980-A7E2-6C27F210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A1CB-AF5E-47E2-B584-85FD491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03507-1030-40DF-A131-1DD5019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9C80-26DA-4344-AA7F-D621F5E5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C56F-0CAA-472A-A17A-B8DACA448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70F4-AEB2-42AE-8C5C-CEE4F472F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CEDD-77EF-4483-9A61-279A378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31386-BB33-4DE9-A7B7-809B1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62BB-E4B5-43F6-A487-4B557C9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7287-BFAF-4D87-B217-77819E7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1BEE-8445-42D5-AD3F-71FDB95B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333FE-142F-449C-A80D-A69AAAB4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1D60D-26A4-49FA-9331-A5DB94080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7183-C8A7-48C5-AEF3-D18416C73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382BD-5043-4877-A850-0702C210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7575A-F891-42A3-B124-C8B6012F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B9BF5-2FF0-451B-8A36-CB1F80DF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5DB4-20C2-4DF1-B9C1-B38035B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9AFDC-D752-4DEA-8F67-B1A00212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92019-1026-4CCA-BA82-D6230C7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E58BD-FE80-4D10-929C-072266EB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6B1F-5E6C-4FC1-9922-6C52AAD9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2726C-ADA2-4C76-8734-3FE453D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69BF-EB6A-4F0D-9FAF-B75FA35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CF3D-247D-483C-8352-1A698BD7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300F-46A3-40C1-8959-673140A0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240D-E0BE-407B-9D54-91B79370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EC1F-8134-47F4-82EF-BACD808D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7789-ACCA-439E-B1C5-91432621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2BDA-7C8B-4F84-BA56-C9198EDA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921C-2BC3-4706-8995-187478D7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479D-9419-41A7-A896-98B9A9FFA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069-2D05-40AB-84E8-C4BF569A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3A7A-AA8D-4CFB-A2CF-71C5679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D7D52-A631-4411-B369-BA9B6EA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CBD7C-F1A1-4038-81E9-22C33044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E95AF-1664-4B2B-87A6-9FE8232D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F6CD3-F690-4CE4-91F3-92E95038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42EA-56A6-405E-B66F-4BD91BAE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29A5-B7BC-47A4-8E33-2DD8BBA27E7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0A94-2EA1-43C2-9F62-B1878C1D4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65C2-AAA6-41AD-A54A-BDF16C92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0D2-D788-4256-A96B-8806F7C4E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DB7B-6ACA-4A73-B6FE-EEA8C19F6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8183-FF8C-4FA3-A035-44D224089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Aug 2018</a:t>
            </a:r>
          </a:p>
          <a:p>
            <a:r>
              <a:rPr lang="en-US" dirty="0"/>
              <a:t>Satoshi Iriyama</a:t>
            </a:r>
          </a:p>
        </p:txBody>
      </p:sp>
    </p:spTree>
    <p:extLst>
      <p:ext uri="{BB962C8B-B14F-4D97-AF65-F5344CB8AC3E}">
        <p14:creationId xmlns:p14="http://schemas.microsoft.com/office/powerpoint/2010/main" val="381686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 </a:t>
            </a:r>
            <a:r>
              <a:rPr lang="en-US" sz="2800" b="1" dirty="0">
                <a:solidFill>
                  <a:srgbClr val="0033CC"/>
                </a:solidFill>
              </a:rPr>
              <a:t>by Word </a:t>
            </a:r>
            <a:r>
              <a:rPr lang="en-US" sz="1600" b="1" dirty="0"/>
              <a:t>for Headline Search &amp; Sponsored Products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FA798-1B87-4F18-8224-31AABD804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5" t="20146" r="50000" b="6311"/>
          <a:stretch/>
        </p:blipFill>
        <p:spPr>
          <a:xfrm>
            <a:off x="8427098" y="523875"/>
            <a:ext cx="3186594" cy="6213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F9163-8D49-4A10-8EE7-7A4A808CDF1D}"/>
              </a:ext>
            </a:extLst>
          </p:cNvPr>
          <p:cNvSpPr txBox="1"/>
          <p:nvPr/>
        </p:nvSpPr>
        <p:spPr>
          <a:xfrm>
            <a:off x="8465198" y="120883"/>
            <a:ext cx="2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“</a:t>
            </a:r>
            <a:r>
              <a:rPr lang="en-US" sz="2000" b="1" dirty="0" err="1">
                <a:solidFill>
                  <a:srgbClr val="0033CC"/>
                </a:solidFill>
              </a:rPr>
              <a:t>iterrows</a:t>
            </a:r>
            <a:r>
              <a:rPr lang="en-US" sz="2000" b="1" dirty="0">
                <a:solidFill>
                  <a:srgbClr val="0033CC"/>
                </a:solidFill>
              </a:rPr>
              <a:t>” &amp; “if”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96C3C7-C1FB-42EA-A2D2-0BC3C768DA47}"/>
              </a:ext>
            </a:extLst>
          </p:cNvPr>
          <p:cNvSpPr/>
          <p:nvPr/>
        </p:nvSpPr>
        <p:spPr>
          <a:xfrm rot="10800000">
            <a:off x="7646043" y="3238500"/>
            <a:ext cx="400050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C8D2822-852D-4F3A-A912-3278688C922B}"/>
              </a:ext>
            </a:extLst>
          </p:cNvPr>
          <p:cNvSpPr/>
          <p:nvPr/>
        </p:nvSpPr>
        <p:spPr>
          <a:xfrm rot="16200000">
            <a:off x="3649525" y="-2296406"/>
            <a:ext cx="212268" cy="71863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5A122-3B3E-45A0-B1ED-28058B28075C}"/>
              </a:ext>
            </a:extLst>
          </p:cNvPr>
          <p:cNvSpPr txBox="1"/>
          <p:nvPr/>
        </p:nvSpPr>
        <p:spPr>
          <a:xfrm>
            <a:off x="2276475" y="682336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11,289 words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85E2AB-8EA4-446D-B5EB-4DB464195FA3}"/>
              </a:ext>
            </a:extLst>
          </p:cNvPr>
          <p:cNvSpPr/>
          <p:nvPr/>
        </p:nvSpPr>
        <p:spPr>
          <a:xfrm>
            <a:off x="190789" y="1688313"/>
            <a:ext cx="7158035" cy="1400175"/>
          </a:xfrm>
          <a:prstGeom prst="rect">
            <a:avLst/>
          </a:prstGeom>
          <a:solidFill>
            <a:srgbClr val="FF66CC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“Brand”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91A4CA-970D-4ECE-8207-651D6898F9DA}"/>
              </a:ext>
            </a:extLst>
          </p:cNvPr>
          <p:cNvSpPr/>
          <p:nvPr/>
        </p:nvSpPr>
        <p:spPr>
          <a:xfrm>
            <a:off x="184639" y="3392555"/>
            <a:ext cx="7158035" cy="1400175"/>
          </a:xfrm>
          <a:prstGeom prst="rect">
            <a:avLst/>
          </a:prstGeom>
          <a:solidFill>
            <a:srgbClr val="00B0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“Competitor”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8E9AE-D921-4601-A10D-6A29C8E20315}"/>
              </a:ext>
            </a:extLst>
          </p:cNvPr>
          <p:cNvSpPr/>
          <p:nvPr/>
        </p:nvSpPr>
        <p:spPr>
          <a:xfrm>
            <a:off x="184639" y="5096797"/>
            <a:ext cx="7158035" cy="1400175"/>
          </a:xfrm>
          <a:prstGeom prst="rect">
            <a:avLst/>
          </a:prstGeom>
          <a:solidFill>
            <a:srgbClr val="0033CC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“Category”</a:t>
            </a:r>
          </a:p>
        </p:txBody>
      </p:sp>
    </p:spTree>
    <p:extLst>
      <p:ext uri="{BB962C8B-B14F-4D97-AF65-F5344CB8AC3E}">
        <p14:creationId xmlns:p14="http://schemas.microsoft.com/office/powerpoint/2010/main" val="30321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Search Words </a:t>
            </a:r>
            <a:r>
              <a:rPr lang="en-US" sz="3600" b="1" dirty="0"/>
              <a:t>Analysis for </a:t>
            </a:r>
            <a:r>
              <a:rPr lang="en-US" sz="3600" b="1" dirty="0">
                <a:solidFill>
                  <a:srgbClr val="0033CC"/>
                </a:solidFill>
              </a:rPr>
              <a:t>Headline Search</a:t>
            </a:r>
          </a:p>
        </p:txBody>
      </p:sp>
    </p:spTree>
    <p:extLst>
      <p:ext uri="{BB962C8B-B14F-4D97-AF65-F5344CB8AC3E}">
        <p14:creationId xmlns:p14="http://schemas.microsoft.com/office/powerpoint/2010/main" val="1656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CPC &amp; CPM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47B38-26CB-4874-A3AA-4446BAD1A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4" y="866776"/>
            <a:ext cx="10657446" cy="5600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8F3471-5700-426D-BCED-5B54E2D6011E}"/>
              </a:ext>
            </a:extLst>
          </p:cNvPr>
          <p:cNvSpPr/>
          <p:nvPr/>
        </p:nvSpPr>
        <p:spPr>
          <a:xfrm>
            <a:off x="4543425" y="2447924"/>
            <a:ext cx="2316994" cy="2181225"/>
          </a:xfrm>
          <a:prstGeom prst="ellipse">
            <a:avLst/>
          </a:prstGeom>
          <a:solidFill>
            <a:srgbClr val="66CC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6DC51-0A33-4D05-8944-9A72ABAE70D9}"/>
              </a:ext>
            </a:extLst>
          </p:cNvPr>
          <p:cNvSpPr/>
          <p:nvPr/>
        </p:nvSpPr>
        <p:spPr>
          <a:xfrm>
            <a:off x="2759831" y="4210050"/>
            <a:ext cx="1488319" cy="1504949"/>
          </a:xfrm>
          <a:prstGeom prst="ellipse">
            <a:avLst/>
          </a:prstGeom>
          <a:solidFill>
            <a:srgbClr val="FF006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0B9DC-CAA6-4E1A-BB3B-0F3A397576AC}"/>
              </a:ext>
            </a:extLst>
          </p:cNvPr>
          <p:cNvSpPr txBox="1"/>
          <p:nvPr/>
        </p:nvSpPr>
        <p:spPr>
          <a:xfrm>
            <a:off x="2588381" y="4443739"/>
            <a:ext cx="1793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“Brand”</a:t>
            </a:r>
          </a:p>
          <a:p>
            <a:pPr algn="ctr"/>
            <a:r>
              <a:rPr lang="en-US" sz="1400" b="1" dirty="0"/>
              <a:t>Search Words</a:t>
            </a:r>
          </a:p>
          <a:p>
            <a:pPr algn="ctr"/>
            <a:r>
              <a:rPr lang="en-US" sz="2400" b="1" dirty="0"/>
              <a:t>CPC : 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FA9F-31F6-4DE8-A37B-8BD24D175ECC}"/>
              </a:ext>
            </a:extLst>
          </p:cNvPr>
          <p:cNvSpPr txBox="1"/>
          <p:nvPr/>
        </p:nvSpPr>
        <p:spPr>
          <a:xfrm>
            <a:off x="4776788" y="2995581"/>
            <a:ext cx="179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“Category” Search Words</a:t>
            </a:r>
            <a:endParaRPr lang="en-US" sz="2000" b="1" dirty="0"/>
          </a:p>
          <a:p>
            <a:pPr algn="ctr"/>
            <a:r>
              <a:rPr lang="en-US" sz="2800" b="1" dirty="0"/>
              <a:t>CPC :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F65DE-0CB2-4159-A83D-7092090986C8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41886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Cost per Sale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8F4D-479F-4EC2-BAEA-1855C70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22" y="796256"/>
            <a:ext cx="8801607" cy="5823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7F6EEA-A0FB-4DAB-961A-CF2EEA9ADC28}"/>
              </a:ext>
            </a:extLst>
          </p:cNvPr>
          <p:cNvSpPr/>
          <p:nvPr/>
        </p:nvSpPr>
        <p:spPr>
          <a:xfrm>
            <a:off x="4943475" y="2019299"/>
            <a:ext cx="5219700" cy="460057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E92C8-FC9E-4B0D-849D-70455B24EB9A}"/>
              </a:ext>
            </a:extLst>
          </p:cNvPr>
          <p:cNvSpPr txBox="1"/>
          <p:nvPr/>
        </p:nvSpPr>
        <p:spPr>
          <a:xfrm>
            <a:off x="5769731" y="1311412"/>
            <a:ext cx="3345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Cost is too high for the sales.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= ROI is too low.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3EB9B-F272-4CC3-95D5-B68356AA6D2C}"/>
              </a:ext>
            </a:extLst>
          </p:cNvPr>
          <p:cNvSpPr txBox="1"/>
          <p:nvPr/>
        </p:nvSpPr>
        <p:spPr>
          <a:xfrm>
            <a:off x="7085950" y="659359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23758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Actual Spend % by Word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78F4D-479F-4EC2-BAEA-1855C70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58" y="462882"/>
            <a:ext cx="2790754" cy="1846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5125E2-7B12-40C8-BBE5-D848DEBF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3" y="962025"/>
            <a:ext cx="7757601" cy="527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56364-F71E-4993-A5DF-A73A54FECAEA}"/>
              </a:ext>
            </a:extLst>
          </p:cNvPr>
          <p:cNvSpPr txBox="1"/>
          <p:nvPr/>
        </p:nvSpPr>
        <p:spPr>
          <a:xfrm>
            <a:off x="7085950" y="6529591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306023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379D-7BDA-4EF4-AA9B-C43A59ADFDFE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Search Words </a:t>
            </a:r>
            <a:r>
              <a:rPr lang="en-US" sz="3600" b="1" dirty="0"/>
              <a:t>Analysis for </a:t>
            </a:r>
            <a:r>
              <a:rPr lang="en-US" sz="36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196901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CPC &amp; CPM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6C228-29EE-45A8-95A3-993D677C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" y="790575"/>
            <a:ext cx="11089527" cy="570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5BF63-7807-48E6-9E02-D622D12B4CC1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2143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6E87A-0B6A-4928-84FA-6CD96779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08" y="816589"/>
            <a:ext cx="8769942" cy="5660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9F860-C31E-4DE0-87E0-9F4B746A4B2B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385291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 </a:t>
            </a:r>
            <a:r>
              <a:rPr lang="en-US" sz="2800" b="1" dirty="0"/>
              <a:t>Actual Spend % by Word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E4FAB-7BBC-4167-8148-39E4E616E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61" y="1241889"/>
            <a:ext cx="7725340" cy="49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379D-7BDA-4EF4-AA9B-C43A59ADFDFE}"/>
              </a:ext>
            </a:extLst>
          </p:cNvPr>
          <p:cNvSpPr txBox="1"/>
          <p:nvPr/>
        </p:nvSpPr>
        <p:spPr>
          <a:xfrm>
            <a:off x="254644" y="2637099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</a:rPr>
              <a:t>Headline Search </a:t>
            </a:r>
            <a:r>
              <a:rPr lang="en-US" sz="3600" b="1" dirty="0"/>
              <a:t>vs. </a:t>
            </a:r>
            <a:r>
              <a:rPr lang="en-US" sz="36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31120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0C56D-20BC-495E-9DC7-710E380E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81212"/>
            <a:ext cx="7143750" cy="2600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17E6D-DB5E-4962-BD5B-B1C121CF029D}"/>
              </a:ext>
            </a:extLst>
          </p:cNvPr>
          <p:cNvSpPr txBox="1"/>
          <p:nvPr/>
        </p:nvSpPr>
        <p:spPr>
          <a:xfrm>
            <a:off x="1285875" y="4862512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33CC"/>
                </a:solidFill>
              </a:rPr>
              <a:t>AMS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0033CC"/>
                </a:solidFill>
              </a:rPr>
              <a:t>A</a:t>
            </a:r>
            <a:r>
              <a:rPr lang="en-US" sz="4000" b="1" dirty="0"/>
              <a:t>mazon </a:t>
            </a:r>
            <a:r>
              <a:rPr lang="en-US" sz="4000" b="1" dirty="0">
                <a:solidFill>
                  <a:srgbClr val="0033CC"/>
                </a:solidFill>
              </a:rPr>
              <a:t>M</a:t>
            </a:r>
            <a:r>
              <a:rPr lang="en-US" sz="4000" b="1" dirty="0"/>
              <a:t>arketing </a:t>
            </a:r>
            <a:r>
              <a:rPr lang="en-US" sz="4000" b="1" dirty="0">
                <a:solidFill>
                  <a:srgbClr val="0033CC"/>
                </a:solidFill>
              </a:rPr>
              <a:t>S</a:t>
            </a:r>
            <a:r>
              <a:rPr lang="en-US" sz="4000" b="1" dirty="0"/>
              <a:t>ervices</a:t>
            </a:r>
          </a:p>
        </p:txBody>
      </p:sp>
    </p:spTree>
    <p:extLst>
      <p:ext uri="{BB962C8B-B14F-4D97-AF65-F5344CB8AC3E}">
        <p14:creationId xmlns:p14="http://schemas.microsoft.com/office/powerpoint/2010/main" val="9235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DC517-BFB6-4395-ACA4-A4CA49EE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3" y="1625354"/>
            <a:ext cx="5321878" cy="352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vs.</a:t>
            </a:r>
            <a:r>
              <a:rPr lang="en-US" sz="2800" b="1" dirty="0">
                <a:solidFill>
                  <a:srgbClr val="0033CC"/>
                </a:solidFill>
              </a:rPr>
              <a:t> 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B0BC-2C95-478F-B336-D00EFC3D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1" y="1636001"/>
            <a:ext cx="5455258" cy="352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2525B-EFB9-4846-83D4-A857D017C1AC}"/>
              </a:ext>
            </a:extLst>
          </p:cNvPr>
          <p:cNvSpPr txBox="1"/>
          <p:nvPr/>
        </p:nvSpPr>
        <p:spPr>
          <a:xfrm>
            <a:off x="1698998" y="997375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03F6-55AB-4022-BDA1-D05BD1878BAE}"/>
              </a:ext>
            </a:extLst>
          </p:cNvPr>
          <p:cNvSpPr txBox="1"/>
          <p:nvPr/>
        </p:nvSpPr>
        <p:spPr>
          <a:xfrm>
            <a:off x="7773016" y="997374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Sponsored 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5BB7D7-2203-4BF6-9A22-F6C9A56E7A98}"/>
              </a:ext>
            </a:extLst>
          </p:cNvPr>
          <p:cNvSpPr/>
          <p:nvPr/>
        </p:nvSpPr>
        <p:spPr>
          <a:xfrm>
            <a:off x="1039083" y="4419072"/>
            <a:ext cx="1319829" cy="84752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A4E91-D546-4564-BE06-10768F80B56F}"/>
              </a:ext>
            </a:extLst>
          </p:cNvPr>
          <p:cNvSpPr/>
          <p:nvPr/>
        </p:nvSpPr>
        <p:spPr>
          <a:xfrm>
            <a:off x="7176999" y="4419072"/>
            <a:ext cx="1319829" cy="847522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FDF4B80-2E5C-4117-B976-146CCB0AACDB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4767956" y="2197636"/>
            <a:ext cx="12700" cy="6137916"/>
          </a:xfrm>
          <a:prstGeom prst="bentConnector3">
            <a:avLst>
              <a:gd name="adj1" fmla="val 415385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69CEB4-8874-4154-85D5-57FF8423C95D}"/>
              </a:ext>
            </a:extLst>
          </p:cNvPr>
          <p:cNvSpPr txBox="1"/>
          <p:nvPr/>
        </p:nvSpPr>
        <p:spPr>
          <a:xfrm>
            <a:off x="831014" y="5991153"/>
            <a:ext cx="1037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Can we conclude “Headline Search” with “Brand” is the best?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4BD8D-FCD9-43A6-9111-7412650FC907}"/>
              </a:ext>
            </a:extLst>
          </p:cNvPr>
          <p:cNvSpPr txBox="1"/>
          <p:nvPr/>
        </p:nvSpPr>
        <p:spPr>
          <a:xfrm>
            <a:off x="7277974" y="5386591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230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43069" y="2803971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42999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C0C1F65-82AE-40A8-A05B-8C7D1A1B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6" y="1201477"/>
            <a:ext cx="10441778" cy="4573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DB31D6-8B27-40FB-8491-852618049A2C}"/>
              </a:ext>
            </a:extLst>
          </p:cNvPr>
          <p:cNvCxnSpPr>
            <a:cxnSpLocks/>
          </p:cNvCxnSpPr>
          <p:nvPr/>
        </p:nvCxnSpPr>
        <p:spPr>
          <a:xfrm>
            <a:off x="9756859" y="5656522"/>
            <a:ext cx="100699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562218-D9F7-4AF4-B49C-3284BA4FDE72}"/>
              </a:ext>
            </a:extLst>
          </p:cNvPr>
          <p:cNvSpPr txBox="1"/>
          <p:nvPr/>
        </p:nvSpPr>
        <p:spPr>
          <a:xfrm>
            <a:off x="8591549" y="5791200"/>
            <a:ext cx="341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Difference is significant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79AB-2A19-4B3C-A257-53233F612D57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2017 Oct – 2018 June</a:t>
            </a:r>
          </a:p>
        </p:txBody>
      </p:sp>
    </p:spTree>
    <p:extLst>
      <p:ext uri="{BB962C8B-B14F-4D97-AF65-F5344CB8AC3E}">
        <p14:creationId xmlns:p14="http://schemas.microsoft.com/office/powerpoint/2010/main" val="16465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C0FFC-2F5D-4A6D-8FDD-77141402BBC7}"/>
              </a:ext>
            </a:extLst>
          </p:cNvPr>
          <p:cNvSpPr txBox="1"/>
          <p:nvPr/>
        </p:nvSpPr>
        <p:spPr>
          <a:xfrm>
            <a:off x="317989" y="736728"/>
            <a:ext cx="572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People who search by our “</a:t>
            </a:r>
            <a:r>
              <a:rPr lang="en-US" sz="2400" b="1" dirty="0">
                <a:solidFill>
                  <a:srgbClr val="0033CC"/>
                </a:solidFill>
              </a:rPr>
              <a:t>Brand</a:t>
            </a:r>
            <a:r>
              <a:rPr lang="en-US" sz="2400" b="1" dirty="0"/>
              <a:t>” names.</a:t>
            </a:r>
          </a:p>
          <a:p>
            <a:r>
              <a:rPr lang="en-US" sz="2400" b="1" dirty="0"/>
              <a:t> = </a:t>
            </a:r>
            <a:r>
              <a:rPr lang="en-US" sz="2400" b="1" dirty="0">
                <a:solidFill>
                  <a:srgbClr val="0033CC"/>
                </a:solidFill>
              </a:rPr>
              <a:t>People who already know us</a:t>
            </a:r>
            <a:r>
              <a:rPr lang="en-US" sz="24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02187-6A87-4AFE-AE57-1C4A0F83DCDA}"/>
              </a:ext>
            </a:extLst>
          </p:cNvPr>
          <p:cNvSpPr txBox="1"/>
          <p:nvPr/>
        </p:nvSpPr>
        <p:spPr>
          <a:xfrm>
            <a:off x="6772275" y="898653"/>
            <a:ext cx="492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Others = People who don’t know 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FC53BA-85DC-482C-AE4D-E682FA7A4FDB}"/>
              </a:ext>
            </a:extLst>
          </p:cNvPr>
          <p:cNvSpPr/>
          <p:nvPr/>
        </p:nvSpPr>
        <p:spPr>
          <a:xfrm>
            <a:off x="390525" y="1752600"/>
            <a:ext cx="5648325" cy="449580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0ABAA-FB37-480E-93B3-F12F7C838078}"/>
              </a:ext>
            </a:extLst>
          </p:cNvPr>
          <p:cNvSpPr/>
          <p:nvPr/>
        </p:nvSpPr>
        <p:spPr>
          <a:xfrm>
            <a:off x="6408492" y="1752600"/>
            <a:ext cx="5648325" cy="449580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63CB5-D9A5-4419-A67C-169CBEA0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2228850"/>
            <a:ext cx="423688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9FB11-B0A1-4BB6-9468-B323FDB7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2228850"/>
            <a:ext cx="423688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DA3169-261A-49F6-99A7-50ADF1614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2228850"/>
            <a:ext cx="423688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A677D-9429-4F9A-9386-F95976F5D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2228850"/>
            <a:ext cx="423688" cy="9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67C159-5693-47D6-AC12-F62A8AB7E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2228850"/>
            <a:ext cx="423688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5FFD49-0302-4122-B522-D8270200B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2228850"/>
            <a:ext cx="423688" cy="9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F3D58-990E-4FA3-877A-E6325185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2228850"/>
            <a:ext cx="423688" cy="971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FECD81-A3FE-49C7-826A-B32E11D0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2228850"/>
            <a:ext cx="423688" cy="971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FFEA81-6ADE-41C7-8639-B915C4DA5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3448050"/>
            <a:ext cx="423688" cy="971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E37D13-56AA-49C6-8893-D868945E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3448050"/>
            <a:ext cx="423688" cy="9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7D2FD2-6649-42F6-A9C3-E11E1B20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3448050"/>
            <a:ext cx="423688" cy="971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6C2381-3DF2-498F-A1BC-378F873F2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3448050"/>
            <a:ext cx="423688" cy="971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4920C5-AA82-4658-ABF9-36E839E6F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3448050"/>
            <a:ext cx="423688" cy="971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0AEB9E-237A-4043-8A72-5F67F13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3448050"/>
            <a:ext cx="423688" cy="9715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3C30D9-59FC-4673-87A3-B8DBF642C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3448050"/>
            <a:ext cx="423688" cy="971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7CB5E-A7B2-4F2D-94F7-B5BFF23C8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3448050"/>
            <a:ext cx="423688" cy="971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46FE2F-3DD5-4392-960C-C203B8039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33612" y="4690200"/>
            <a:ext cx="423688" cy="971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7543D1-92A1-4803-BB3E-DB05CBFCF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433994" y="4690200"/>
            <a:ext cx="423688" cy="971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D63329-87EE-4E23-9A26-D7EF39573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034376" y="4690200"/>
            <a:ext cx="423688" cy="9715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326FF2-0D4A-441C-B017-6DD89E347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2634758" y="4690200"/>
            <a:ext cx="423688" cy="971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B9B616-2828-490E-94A4-D997A5CF8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235140" y="4690200"/>
            <a:ext cx="423688" cy="9715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AA19AC-3847-458A-B9D5-C5CFD70F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3835522" y="4690200"/>
            <a:ext cx="423688" cy="971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D42091-7D9D-41B3-9177-0BCC2811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4435904" y="4690200"/>
            <a:ext cx="423688" cy="971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91A01F-BC6D-4851-85DA-5C56F8CEF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5036285" y="4690200"/>
            <a:ext cx="423688" cy="9715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2D656B-2FDE-4325-82B6-3B61A2176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2228850"/>
            <a:ext cx="423688" cy="9715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43CF5D-F06A-4317-A4E0-92C94A17A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2228850"/>
            <a:ext cx="423688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13359E-9F9C-4513-8177-88AED9BE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2228850"/>
            <a:ext cx="423688" cy="971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0440B7-3321-4A96-87B8-134CE671E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2228850"/>
            <a:ext cx="423688" cy="9715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C33FC5-8449-4CDD-AEC4-5A0242D07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2228850"/>
            <a:ext cx="423688" cy="9715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190BCC-0CA3-402B-86BC-C7300A6D3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2228850"/>
            <a:ext cx="423688" cy="9715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249CF3-38C0-4C2D-ABBD-2A72E8CA5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2228850"/>
            <a:ext cx="423688" cy="9715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1D3B15C-ACB5-42EA-ACC6-09497397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2228850"/>
            <a:ext cx="423688" cy="9715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4FD5C31-23C8-441B-9AF7-C3132345B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3448050"/>
            <a:ext cx="423688" cy="971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7B288D6-31BC-480D-9413-93781186B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3448050"/>
            <a:ext cx="423688" cy="971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5673EA-EFC4-49B3-B764-151A584C4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3448050"/>
            <a:ext cx="423688" cy="971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124FCD-25F9-47F0-8939-23B50C78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3448050"/>
            <a:ext cx="423688" cy="971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40B68C-CF8F-4D08-A916-49A715712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3448050"/>
            <a:ext cx="423688" cy="9715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1DC6BD-2602-44C0-8C7F-BEE47A51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3448050"/>
            <a:ext cx="423688" cy="9715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C172CE-1CA6-45CD-AC95-C4B10480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3448050"/>
            <a:ext cx="423688" cy="971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6C30D0-D9C0-447F-8334-40D26DAB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3448050"/>
            <a:ext cx="423688" cy="9715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C4B0514-9A61-4294-BB48-187D0E77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6951102" y="4690200"/>
            <a:ext cx="423688" cy="9715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57F3AFE-1468-4EB1-B44A-16D62A43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7551484" y="4690200"/>
            <a:ext cx="423688" cy="9715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855336-1802-433D-8E61-4320848E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151866" y="4690200"/>
            <a:ext cx="423688" cy="9715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D0081C1-418D-43D7-9711-402DD7BF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8752248" y="4690200"/>
            <a:ext cx="423688" cy="9715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234DA79-CA29-4BF8-84F6-2C5792274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352630" y="4690200"/>
            <a:ext cx="423688" cy="9715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7342398-5590-4FFC-A26E-2609E308B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9953012" y="4690200"/>
            <a:ext cx="423688" cy="9715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44C604A-AF65-4FB0-930C-8E1F9124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0553394" y="4690200"/>
            <a:ext cx="423688" cy="9715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A9F84F-8B4D-40FA-BE4B-C844CAB43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7" t="9543" r="61929" b="8799"/>
          <a:stretch/>
        </p:blipFill>
        <p:spPr>
          <a:xfrm>
            <a:off x="11153775" y="4690200"/>
            <a:ext cx="423688" cy="9715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257C3C4-C9EE-4990-94A2-4C7E7580490A}"/>
              </a:ext>
            </a:extLst>
          </p:cNvPr>
          <p:cNvSpPr/>
          <p:nvPr/>
        </p:nvSpPr>
        <p:spPr>
          <a:xfrm>
            <a:off x="2556076" y="2419350"/>
            <a:ext cx="2952750" cy="1190626"/>
          </a:xfrm>
          <a:prstGeom prst="wedgeEllipseCallout">
            <a:avLst>
              <a:gd name="adj1" fmla="val -37931"/>
              <a:gd name="adj2" fmla="val 805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 know you !!</a:t>
            </a:r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D819B95E-30D3-4640-AF00-429236EFE2AA}"/>
              </a:ext>
            </a:extLst>
          </p:cNvPr>
          <p:cNvSpPr/>
          <p:nvPr/>
        </p:nvSpPr>
        <p:spPr>
          <a:xfrm>
            <a:off x="8846892" y="2423250"/>
            <a:ext cx="2952750" cy="1190626"/>
          </a:xfrm>
          <a:prstGeom prst="wedgeEllipseCallout">
            <a:avLst>
              <a:gd name="adj1" fmla="val -37931"/>
              <a:gd name="adj2" fmla="val 805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28616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DC517-BFB6-4395-ACA4-A4CA49EEE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3" y="1871538"/>
            <a:ext cx="5321878" cy="352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8" y="123092"/>
            <a:ext cx="941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Headline Search </a:t>
            </a:r>
            <a:r>
              <a:rPr lang="en-US" sz="2800" b="1" dirty="0"/>
              <a:t>vs.</a:t>
            </a:r>
            <a:r>
              <a:rPr lang="en-US" sz="2800" b="1" dirty="0">
                <a:solidFill>
                  <a:srgbClr val="0033CC"/>
                </a:solidFill>
              </a:rPr>
              <a:t> Sponsored Products </a:t>
            </a:r>
            <a:r>
              <a:rPr lang="en-US" sz="2800" b="1" dirty="0"/>
              <a:t>Cost per Sale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6B0BC-2C95-478F-B336-D00EFC3D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1" y="1882185"/>
            <a:ext cx="5455258" cy="352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2525B-EFB9-4846-83D4-A857D017C1AC}"/>
              </a:ext>
            </a:extLst>
          </p:cNvPr>
          <p:cNvSpPr txBox="1"/>
          <p:nvPr/>
        </p:nvSpPr>
        <p:spPr>
          <a:xfrm>
            <a:off x="1698998" y="1243559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03F6-55AB-4022-BDA1-D05BD1878BAE}"/>
              </a:ext>
            </a:extLst>
          </p:cNvPr>
          <p:cNvSpPr txBox="1"/>
          <p:nvPr/>
        </p:nvSpPr>
        <p:spPr>
          <a:xfrm>
            <a:off x="7773016" y="1243558"/>
            <a:ext cx="29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CC"/>
                </a:solidFill>
              </a:rPr>
              <a:t>Sponsored Products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24106D-1346-46B2-A52A-44589A26A405}"/>
              </a:ext>
            </a:extLst>
          </p:cNvPr>
          <p:cNvSpPr/>
          <p:nvPr/>
        </p:nvSpPr>
        <p:spPr>
          <a:xfrm>
            <a:off x="2340864" y="2331016"/>
            <a:ext cx="3269827" cy="314781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BB1D-AE40-478C-B9ED-1BC5D4C36612}"/>
              </a:ext>
            </a:extLst>
          </p:cNvPr>
          <p:cNvSpPr/>
          <p:nvPr/>
        </p:nvSpPr>
        <p:spPr>
          <a:xfrm>
            <a:off x="8500525" y="2331016"/>
            <a:ext cx="3269827" cy="314781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 2, 3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90753-B430-4193-8D97-5FBBD35D40ED}"/>
              </a:ext>
            </a:extLst>
          </p:cNvPr>
          <p:cNvSpPr/>
          <p:nvPr/>
        </p:nvSpPr>
        <p:spPr>
          <a:xfrm>
            <a:off x="1762125" y="2228850"/>
            <a:ext cx="2466975" cy="14001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DAC1-8E95-4D17-A3F1-A9CD62709898}"/>
              </a:ext>
            </a:extLst>
          </p:cNvPr>
          <p:cNvSpPr/>
          <p:nvPr/>
        </p:nvSpPr>
        <p:spPr>
          <a:xfrm>
            <a:off x="5572125" y="2228849"/>
            <a:ext cx="2466975" cy="1400175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D5F36-DB47-4696-9FD1-90F994518605}"/>
              </a:ext>
            </a:extLst>
          </p:cNvPr>
          <p:cNvSpPr/>
          <p:nvPr/>
        </p:nvSpPr>
        <p:spPr>
          <a:xfrm>
            <a:off x="9382125" y="2228849"/>
            <a:ext cx="2466975" cy="140017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D94C41B6-33B8-4D9B-B562-9A3317C6978A}"/>
              </a:ext>
            </a:extLst>
          </p:cNvPr>
          <p:cNvSpPr/>
          <p:nvPr/>
        </p:nvSpPr>
        <p:spPr>
          <a:xfrm>
            <a:off x="368617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798B2B9-86DA-460F-9B97-CB0EAFC1B14C}"/>
              </a:ext>
            </a:extLst>
          </p:cNvPr>
          <p:cNvSpPr/>
          <p:nvPr/>
        </p:nvSpPr>
        <p:spPr>
          <a:xfrm>
            <a:off x="751522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B86B87B4-267D-4456-8FFF-1D17B4BB9519}"/>
              </a:ext>
            </a:extLst>
          </p:cNvPr>
          <p:cNvSpPr/>
          <p:nvPr/>
        </p:nvSpPr>
        <p:spPr>
          <a:xfrm>
            <a:off x="219075" y="1466849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A857-EFC5-4405-BF6F-F9578F4F3A04}"/>
              </a:ext>
            </a:extLst>
          </p:cNvPr>
          <p:cNvSpPr txBox="1"/>
          <p:nvPr/>
        </p:nvSpPr>
        <p:spPr>
          <a:xfrm>
            <a:off x="2333625" y="3102173"/>
            <a:ext cx="13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(= See the Ad)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B45907-9824-4F88-A30C-3FF076C9D77B}"/>
              </a:ext>
            </a:extLst>
          </p:cNvPr>
          <p:cNvSpPr/>
          <p:nvPr/>
        </p:nvSpPr>
        <p:spPr>
          <a:xfrm rot="10800000">
            <a:off x="6600824" y="377189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1F009-0AC4-4D15-9090-FDB394954F4B}"/>
              </a:ext>
            </a:extLst>
          </p:cNvPr>
          <p:cNvSpPr txBox="1"/>
          <p:nvPr/>
        </p:nvSpPr>
        <p:spPr>
          <a:xfrm>
            <a:off x="5329236" y="4216599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Cost is charged </a:t>
            </a:r>
          </a:p>
          <a:p>
            <a:pPr algn="ctr"/>
            <a:r>
              <a:rPr lang="en-US" sz="2000" b="1" dirty="0"/>
              <a:t>when Ad is clicked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10FB5BF-3BE0-42D0-910C-13A39140621D}"/>
              </a:ext>
            </a:extLst>
          </p:cNvPr>
          <p:cNvSpPr/>
          <p:nvPr/>
        </p:nvSpPr>
        <p:spPr>
          <a:xfrm>
            <a:off x="10248900" y="3771897"/>
            <a:ext cx="714375" cy="67665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3352F-DEF7-4264-B16A-ABDE5187F289}"/>
              </a:ext>
            </a:extLst>
          </p:cNvPr>
          <p:cNvSpPr txBox="1"/>
          <p:nvPr/>
        </p:nvSpPr>
        <p:spPr>
          <a:xfrm>
            <a:off x="8927305" y="4560153"/>
            <a:ext cx="320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Ultimate goal is to</a:t>
            </a:r>
          </a:p>
          <a:p>
            <a:pPr algn="ctr"/>
            <a:r>
              <a:rPr lang="en-US" sz="2400" b="1" dirty="0"/>
              <a:t> maximize purchase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E2684-2221-4B6F-B051-D7EDB256C623}"/>
              </a:ext>
            </a:extLst>
          </p:cNvPr>
          <p:cNvSpPr txBox="1"/>
          <p:nvPr/>
        </p:nvSpPr>
        <p:spPr>
          <a:xfrm>
            <a:off x="10544532" y="5231757"/>
            <a:ext cx="123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(= Sales)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701F3-8CF4-40A8-BD06-B7DC847D69C2}"/>
              </a:ext>
            </a:extLst>
          </p:cNvPr>
          <p:cNvSpPr/>
          <p:nvPr/>
        </p:nvSpPr>
        <p:spPr>
          <a:xfrm>
            <a:off x="1157466" y="1759350"/>
            <a:ext cx="3680750" cy="25232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CPM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21BCB-D513-4BAE-999F-D277A27ED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17" y="785208"/>
            <a:ext cx="9589965" cy="57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394187" y="246917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Conclusion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AB5BD-020C-4D90-9EFF-545A49332435}"/>
              </a:ext>
            </a:extLst>
          </p:cNvPr>
          <p:cNvSpPr txBox="1"/>
          <p:nvPr/>
        </p:nvSpPr>
        <p:spPr>
          <a:xfrm>
            <a:off x="394188" y="3874136"/>
            <a:ext cx="81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Limitations on data analysis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6B6A-65B1-4420-A860-951AA83C64D0}"/>
              </a:ext>
            </a:extLst>
          </p:cNvPr>
          <p:cNvSpPr txBox="1"/>
          <p:nvPr/>
        </p:nvSpPr>
        <p:spPr>
          <a:xfrm>
            <a:off x="613264" y="803403"/>
            <a:ext cx="11184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“Headline Search” with “Brand” search words is the most efficient in terms of return on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advertisement perspective, we should monitor the effectiveness of each type of AMS and evaluate them with other ad spots outside Amazon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2013E-ADB7-45E3-A1F7-0004E0843F0E}"/>
              </a:ext>
            </a:extLst>
          </p:cNvPr>
          <p:cNvSpPr txBox="1"/>
          <p:nvPr/>
        </p:nvSpPr>
        <p:spPr>
          <a:xfrm>
            <a:off x="613263" y="4286460"/>
            <a:ext cx="111845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Seasonality and Products features are not counted on this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The effectiveness might vary in accordance with the amount we spend/timing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“Sales” includes all company products, such as other category products</a:t>
            </a:r>
          </a:p>
        </p:txBody>
      </p:sp>
    </p:spTree>
    <p:extLst>
      <p:ext uri="{BB962C8B-B14F-4D97-AF65-F5344CB8AC3E}">
        <p14:creationId xmlns:p14="http://schemas.microsoft.com/office/powerpoint/2010/main" val="318151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A7613-AE8D-4160-923D-F6CEA2606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0" y="1772795"/>
            <a:ext cx="9572570" cy="4798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A9FBD-57B5-4756-8E0D-880DC646E568}"/>
              </a:ext>
            </a:extLst>
          </p:cNvPr>
          <p:cNvSpPr txBox="1"/>
          <p:nvPr/>
        </p:nvSpPr>
        <p:spPr>
          <a:xfrm>
            <a:off x="466960" y="958851"/>
            <a:ext cx="1118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Daily Tweets count to decide Ad investment amount and to evaluate the ad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9952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4476750" y="3167390"/>
            <a:ext cx="282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4383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>
                <a:solidFill>
                  <a:srgbClr val="0033CC"/>
                </a:solidFill>
              </a:rPr>
              <a:t>AMS</a:t>
            </a:r>
            <a:r>
              <a:rPr lang="en-US" sz="2800" b="1" dirty="0"/>
              <a:t> : </a:t>
            </a:r>
            <a:r>
              <a:rPr lang="en-US" sz="2800" b="1" dirty="0">
                <a:solidFill>
                  <a:srgbClr val="0033CC"/>
                </a:solidFill>
              </a:rPr>
              <a:t>A</a:t>
            </a:r>
            <a:r>
              <a:rPr lang="en-US" sz="2800" b="1" dirty="0"/>
              <a:t>mazon </a:t>
            </a:r>
            <a:r>
              <a:rPr lang="en-US" sz="2800" b="1" dirty="0">
                <a:solidFill>
                  <a:srgbClr val="0033CC"/>
                </a:solidFill>
              </a:rPr>
              <a:t>M</a:t>
            </a:r>
            <a:r>
              <a:rPr lang="en-US" sz="2800" b="1" dirty="0"/>
              <a:t>arketing </a:t>
            </a:r>
            <a:r>
              <a:rPr lang="en-US" sz="2800" b="1" dirty="0">
                <a:solidFill>
                  <a:srgbClr val="0033CC"/>
                </a:solidFill>
              </a:rPr>
              <a:t>S</a:t>
            </a:r>
            <a:r>
              <a:rPr lang="en-US" sz="2800" b="1" dirty="0"/>
              <a:t>ervices?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B5BA8-0D89-4A2D-9E04-D67A5F11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62" r="1875"/>
          <a:stretch/>
        </p:blipFill>
        <p:spPr>
          <a:xfrm>
            <a:off x="184639" y="959285"/>
            <a:ext cx="11628733" cy="5641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8572D4-015B-446B-A054-B02BB03E7290}"/>
              </a:ext>
            </a:extLst>
          </p:cNvPr>
          <p:cNvSpPr/>
          <p:nvPr/>
        </p:nvSpPr>
        <p:spPr>
          <a:xfrm>
            <a:off x="1323975" y="1933575"/>
            <a:ext cx="7629525" cy="1219200"/>
          </a:xfrm>
          <a:prstGeom prst="rect">
            <a:avLst/>
          </a:prstGeom>
          <a:noFill/>
          <a:ln w="666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3E65A-4B2D-4437-B5E0-260572670FBA}"/>
              </a:ext>
            </a:extLst>
          </p:cNvPr>
          <p:cNvSpPr/>
          <p:nvPr/>
        </p:nvSpPr>
        <p:spPr>
          <a:xfrm>
            <a:off x="1323975" y="3400425"/>
            <a:ext cx="5819776" cy="2498290"/>
          </a:xfrm>
          <a:prstGeom prst="rect">
            <a:avLst/>
          </a:prstGeom>
          <a:noFill/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9BBD9-8E9C-47E8-86F3-0F5A3C7B7667}"/>
              </a:ext>
            </a:extLst>
          </p:cNvPr>
          <p:cNvSpPr txBox="1"/>
          <p:nvPr/>
        </p:nvSpPr>
        <p:spPr>
          <a:xfrm>
            <a:off x="8991600" y="2695575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</a:rPr>
              <a:t>Headline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03BB-6402-4249-A9E5-5B29785F38B1}"/>
              </a:ext>
            </a:extLst>
          </p:cNvPr>
          <p:cNvSpPr txBox="1"/>
          <p:nvPr/>
        </p:nvSpPr>
        <p:spPr>
          <a:xfrm>
            <a:off x="7286625" y="5404070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Sponsored Products</a:t>
            </a:r>
          </a:p>
        </p:txBody>
      </p:sp>
    </p:spTree>
    <p:extLst>
      <p:ext uri="{BB962C8B-B14F-4D97-AF65-F5344CB8AC3E}">
        <p14:creationId xmlns:p14="http://schemas.microsoft.com/office/powerpoint/2010/main" val="18021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Bid by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E16D-22E1-4CAD-A2F7-8876B9F1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3" t="30799" r="21328" b="9721"/>
          <a:stretch/>
        </p:blipFill>
        <p:spPr>
          <a:xfrm>
            <a:off x="584690" y="1114426"/>
            <a:ext cx="5104866" cy="254317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340BF87-127D-42D6-AA5A-D410B77653D4}"/>
              </a:ext>
            </a:extLst>
          </p:cNvPr>
          <p:cNvSpPr/>
          <p:nvPr/>
        </p:nvSpPr>
        <p:spPr>
          <a:xfrm>
            <a:off x="10667267" y="66144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A90AA-1CB7-44EB-B726-1E65D28BF5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251" y="1062887"/>
            <a:ext cx="5210174" cy="52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61D0A-F2F1-4121-A6DD-240582BCCE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1251" y="1062887"/>
            <a:ext cx="1315916" cy="5773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B9D26-5686-4902-9607-24B6367C12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5175" y="1062887"/>
            <a:ext cx="1605695" cy="577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26917-367C-40A8-90A6-C88F7E46E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166" y="1533355"/>
            <a:ext cx="2222622" cy="52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1, 2, 3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490753-B430-4193-8D97-5FBBD35D40ED}"/>
              </a:ext>
            </a:extLst>
          </p:cNvPr>
          <p:cNvSpPr/>
          <p:nvPr/>
        </p:nvSpPr>
        <p:spPr>
          <a:xfrm>
            <a:off x="1762125" y="2228850"/>
            <a:ext cx="2466975" cy="140017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Impression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CDAC1-8E95-4D17-A3F1-A9CD62709898}"/>
              </a:ext>
            </a:extLst>
          </p:cNvPr>
          <p:cNvSpPr/>
          <p:nvPr/>
        </p:nvSpPr>
        <p:spPr>
          <a:xfrm>
            <a:off x="5572125" y="2228849"/>
            <a:ext cx="2466975" cy="1400175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D5F36-DB47-4696-9FD1-90F994518605}"/>
              </a:ext>
            </a:extLst>
          </p:cNvPr>
          <p:cNvSpPr/>
          <p:nvPr/>
        </p:nvSpPr>
        <p:spPr>
          <a:xfrm>
            <a:off x="9382125" y="2228849"/>
            <a:ext cx="2466975" cy="1400175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D94C41B6-33B8-4D9B-B562-9A3317C6978A}"/>
              </a:ext>
            </a:extLst>
          </p:cNvPr>
          <p:cNvSpPr/>
          <p:nvPr/>
        </p:nvSpPr>
        <p:spPr>
          <a:xfrm>
            <a:off x="368617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798B2B9-86DA-460F-9B97-CB0EAFC1B14C}"/>
              </a:ext>
            </a:extLst>
          </p:cNvPr>
          <p:cNvSpPr/>
          <p:nvPr/>
        </p:nvSpPr>
        <p:spPr>
          <a:xfrm>
            <a:off x="7515225" y="1466850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B86B87B4-267D-4456-8FFF-1D17B4BB9519}"/>
              </a:ext>
            </a:extLst>
          </p:cNvPr>
          <p:cNvSpPr/>
          <p:nvPr/>
        </p:nvSpPr>
        <p:spPr>
          <a:xfrm>
            <a:off x="219075" y="1466849"/>
            <a:ext cx="2466975" cy="619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5A857-EFC5-4405-BF6F-F9578F4F3A04}"/>
              </a:ext>
            </a:extLst>
          </p:cNvPr>
          <p:cNvSpPr txBox="1"/>
          <p:nvPr/>
        </p:nvSpPr>
        <p:spPr>
          <a:xfrm>
            <a:off x="2333625" y="3102173"/>
            <a:ext cx="138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(= See the Ad)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B45907-9824-4F88-A30C-3FF076C9D77B}"/>
              </a:ext>
            </a:extLst>
          </p:cNvPr>
          <p:cNvSpPr/>
          <p:nvPr/>
        </p:nvSpPr>
        <p:spPr>
          <a:xfrm rot="10800000">
            <a:off x="6600824" y="3771898"/>
            <a:ext cx="409575" cy="4014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1F009-0AC4-4D15-9090-FDB394954F4B}"/>
              </a:ext>
            </a:extLst>
          </p:cNvPr>
          <p:cNvSpPr txBox="1"/>
          <p:nvPr/>
        </p:nvSpPr>
        <p:spPr>
          <a:xfrm>
            <a:off x="5329236" y="4216599"/>
            <a:ext cx="2952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Cost is charged </a:t>
            </a:r>
          </a:p>
          <a:p>
            <a:pPr algn="ctr"/>
            <a:r>
              <a:rPr lang="en-US" sz="2000" b="1" dirty="0"/>
              <a:t>when Ad is clicked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10FB5BF-3BE0-42D0-910C-13A39140621D}"/>
              </a:ext>
            </a:extLst>
          </p:cNvPr>
          <p:cNvSpPr/>
          <p:nvPr/>
        </p:nvSpPr>
        <p:spPr>
          <a:xfrm>
            <a:off x="10248900" y="3771897"/>
            <a:ext cx="714375" cy="67665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3352F-DEF7-4264-B16A-ABDE5187F289}"/>
              </a:ext>
            </a:extLst>
          </p:cNvPr>
          <p:cNvSpPr txBox="1"/>
          <p:nvPr/>
        </p:nvSpPr>
        <p:spPr>
          <a:xfrm>
            <a:off x="8927305" y="4560153"/>
            <a:ext cx="320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Ultimate goal is to</a:t>
            </a:r>
          </a:p>
          <a:p>
            <a:pPr algn="ctr"/>
            <a:r>
              <a:rPr lang="en-US" sz="2400" b="1" dirty="0"/>
              <a:t> maximize purchase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E2684-2221-4B6F-B051-D7EDB256C623}"/>
              </a:ext>
            </a:extLst>
          </p:cNvPr>
          <p:cNvSpPr txBox="1"/>
          <p:nvPr/>
        </p:nvSpPr>
        <p:spPr>
          <a:xfrm>
            <a:off x="10544532" y="5231757"/>
            <a:ext cx="123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(= Sales)</a:t>
            </a:r>
          </a:p>
        </p:txBody>
      </p:sp>
    </p:spTree>
    <p:extLst>
      <p:ext uri="{BB962C8B-B14F-4D97-AF65-F5344CB8AC3E}">
        <p14:creationId xmlns:p14="http://schemas.microsoft.com/office/powerpoint/2010/main" val="169758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4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of past 2 years investment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7817F-4241-4784-9B50-8B7533FC4D5D}"/>
              </a:ext>
            </a:extLst>
          </p:cNvPr>
          <p:cNvSpPr txBox="1"/>
          <p:nvPr/>
        </p:nvSpPr>
        <p:spPr>
          <a:xfrm>
            <a:off x="1337164" y="6118353"/>
            <a:ext cx="980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Proposal : Put all the money on “Headline Search” 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D64859E-EBB4-454D-A591-AABA080BD8AA}"/>
              </a:ext>
            </a:extLst>
          </p:cNvPr>
          <p:cNvSpPr/>
          <p:nvPr/>
        </p:nvSpPr>
        <p:spPr>
          <a:xfrm>
            <a:off x="1794364" y="4971539"/>
            <a:ext cx="495300" cy="252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A8C74-81F6-4E7F-8C07-63E1814A0164}"/>
              </a:ext>
            </a:extLst>
          </p:cNvPr>
          <p:cNvSpPr txBox="1"/>
          <p:nvPr/>
        </p:nvSpPr>
        <p:spPr>
          <a:xfrm>
            <a:off x="584689" y="5187999"/>
            <a:ext cx="295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CC"/>
                </a:solidFill>
              </a:rPr>
              <a:t>Efficient 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4B44A-61EA-482E-8CDB-9F382A6487AC}"/>
              </a:ext>
            </a:extLst>
          </p:cNvPr>
          <p:cNvSpPr txBox="1"/>
          <p:nvPr/>
        </p:nvSpPr>
        <p:spPr>
          <a:xfrm>
            <a:off x="7385539" y="5463018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2016 – 2018 June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3062-47D3-4A85-BC05-B7C257C4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10" y="1127659"/>
            <a:ext cx="5291009" cy="3745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E561F-02A2-40D1-948B-31EAC0890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014608"/>
            <a:ext cx="5736881" cy="39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31494" y="2977590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Detailed Analysis on </a:t>
            </a:r>
            <a:r>
              <a:rPr lang="en-US" sz="3600" b="1" dirty="0">
                <a:solidFill>
                  <a:srgbClr val="0033CC"/>
                </a:solidFill>
              </a:rPr>
              <a:t>AMS Type</a:t>
            </a:r>
          </a:p>
        </p:txBody>
      </p:sp>
    </p:spTree>
    <p:extLst>
      <p:ext uri="{BB962C8B-B14F-4D97-AF65-F5344CB8AC3E}">
        <p14:creationId xmlns:p14="http://schemas.microsoft.com/office/powerpoint/2010/main" val="13394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1A6F8-9EE4-4489-B725-29C33D2F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1029913"/>
            <a:ext cx="10873677" cy="5650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EBE84-86DD-4866-A34F-28F8757A480F}"/>
              </a:ext>
            </a:extLst>
          </p:cNvPr>
          <p:cNvSpPr txBox="1"/>
          <p:nvPr/>
        </p:nvSpPr>
        <p:spPr>
          <a:xfrm>
            <a:off x="184639" y="123092"/>
            <a:ext cx="750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CPC &amp; CPM by </a:t>
            </a:r>
            <a:r>
              <a:rPr lang="en-US" sz="2800" b="1" dirty="0">
                <a:solidFill>
                  <a:srgbClr val="0033CC"/>
                </a:solidFill>
              </a:rPr>
              <a:t>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DE20C-E863-4E70-B2D4-E6B057AAE0BE}"/>
              </a:ext>
            </a:extLst>
          </p:cNvPr>
          <p:cNvCxnSpPr>
            <a:cxnSpLocks/>
          </p:cNvCxnSpPr>
          <p:nvPr/>
        </p:nvCxnSpPr>
        <p:spPr>
          <a:xfrm flipV="1">
            <a:off x="1847850" y="1987063"/>
            <a:ext cx="1422888" cy="3080885"/>
          </a:xfrm>
          <a:prstGeom prst="line">
            <a:avLst/>
          </a:prstGeom>
          <a:ln w="285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6CA79-BDDB-4BC7-AB6E-0E2EECAE2946}"/>
              </a:ext>
            </a:extLst>
          </p:cNvPr>
          <p:cNvCxnSpPr>
            <a:cxnSpLocks/>
          </p:cNvCxnSpPr>
          <p:nvPr/>
        </p:nvCxnSpPr>
        <p:spPr>
          <a:xfrm flipV="1">
            <a:off x="2162175" y="3971926"/>
            <a:ext cx="3219450" cy="15906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48E9FBCA-5E80-44B6-8F4C-175089F5E18D}"/>
              </a:ext>
            </a:extLst>
          </p:cNvPr>
          <p:cNvSpPr/>
          <p:nvPr/>
        </p:nvSpPr>
        <p:spPr>
          <a:xfrm>
            <a:off x="490708" y="2333625"/>
            <a:ext cx="4662317" cy="4146629"/>
          </a:xfrm>
          <a:prstGeom prst="arc">
            <a:avLst/>
          </a:prstGeom>
          <a:ln w="44450">
            <a:solidFill>
              <a:srgbClr val="0033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B5E4F-BC26-4F6F-8DFD-284A0E485BF0}"/>
              </a:ext>
            </a:extLst>
          </p:cNvPr>
          <p:cNvSpPr txBox="1"/>
          <p:nvPr/>
        </p:nvSpPr>
        <p:spPr>
          <a:xfrm>
            <a:off x="1990725" y="1581150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CTR : High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76BF7-12D2-4717-ABB2-613BDDC1036E}"/>
              </a:ext>
            </a:extLst>
          </p:cNvPr>
          <p:cNvSpPr txBox="1"/>
          <p:nvPr/>
        </p:nvSpPr>
        <p:spPr>
          <a:xfrm>
            <a:off x="4904105" y="4406939"/>
            <a:ext cx="151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CTR : 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4C169-CEEE-41DB-B999-4E460A4A1819}"/>
              </a:ext>
            </a:extLst>
          </p:cNvPr>
          <p:cNvSpPr txBox="1"/>
          <p:nvPr/>
        </p:nvSpPr>
        <p:spPr>
          <a:xfrm>
            <a:off x="1702678" y="1897802"/>
            <a:ext cx="266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(= Higher click # per impression)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977EF-6F74-4225-86FC-90C5F8D308F7}"/>
              </a:ext>
            </a:extLst>
          </p:cNvPr>
          <p:cNvSpPr txBox="1"/>
          <p:nvPr/>
        </p:nvSpPr>
        <p:spPr>
          <a:xfrm>
            <a:off x="4502980" y="4704963"/>
            <a:ext cx="266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(= Lower click # per impression)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FACC85-512E-46CB-BAF5-A0D507D9EB93}"/>
              </a:ext>
            </a:extLst>
          </p:cNvPr>
          <p:cNvSpPr/>
          <p:nvPr/>
        </p:nvSpPr>
        <p:spPr>
          <a:xfrm>
            <a:off x="2638425" y="4600575"/>
            <a:ext cx="1133475" cy="1114425"/>
          </a:xfrm>
          <a:prstGeom prst="ellipse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94895C-5CFA-4F5B-A8C5-E58073DF18A0}"/>
              </a:ext>
            </a:extLst>
          </p:cNvPr>
          <p:cNvSpPr/>
          <p:nvPr/>
        </p:nvSpPr>
        <p:spPr>
          <a:xfrm>
            <a:off x="1903216" y="3472511"/>
            <a:ext cx="1133475" cy="1114425"/>
          </a:xfrm>
          <a:prstGeom prst="ellipse">
            <a:avLst/>
          </a:prstGeom>
          <a:solidFill>
            <a:srgbClr val="FF5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3F47C4-0466-4C6E-9DD8-0F4457E4A835}"/>
              </a:ext>
            </a:extLst>
          </p:cNvPr>
          <p:cNvSpPr txBox="1"/>
          <p:nvPr/>
        </p:nvSpPr>
        <p:spPr>
          <a:xfrm>
            <a:off x="1805720" y="3655012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CPC : Low</a:t>
            </a:r>
          </a:p>
          <a:p>
            <a:pPr algn="ctr"/>
            <a:r>
              <a:rPr lang="en-US" b="1" dirty="0"/>
              <a:t>CPM : High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45B49A-6C94-4A45-AD1E-077EE617A4E4}"/>
              </a:ext>
            </a:extLst>
          </p:cNvPr>
          <p:cNvSpPr txBox="1"/>
          <p:nvPr/>
        </p:nvSpPr>
        <p:spPr>
          <a:xfrm>
            <a:off x="2526543" y="4829562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CPC : High</a:t>
            </a:r>
          </a:p>
          <a:p>
            <a:pPr algn="ctr"/>
            <a:r>
              <a:rPr lang="en-US" b="1" dirty="0"/>
              <a:t>CPM : 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C47F8-E491-4370-BFFA-0B6A59A9685B}"/>
              </a:ext>
            </a:extLst>
          </p:cNvPr>
          <p:cNvSpPr txBox="1"/>
          <p:nvPr/>
        </p:nvSpPr>
        <p:spPr>
          <a:xfrm>
            <a:off x="7085950" y="6547879"/>
            <a:ext cx="425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: Actual result 2016 – 2018 June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B27593-FE41-4F34-A2ED-B65021714BBA}"/>
              </a:ext>
            </a:extLst>
          </p:cNvPr>
          <p:cNvSpPr txBox="1"/>
          <p:nvPr/>
        </p:nvSpPr>
        <p:spPr>
          <a:xfrm>
            <a:off x="4688395" y="2479941"/>
            <a:ext cx="266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CTR</a:t>
            </a:r>
            <a:r>
              <a:rPr lang="en-US" sz="2400" b="1" dirty="0"/>
              <a:t> </a:t>
            </a:r>
            <a:r>
              <a:rPr lang="en-US" sz="1600" b="1" dirty="0"/>
              <a:t>(Click through rate)</a:t>
            </a:r>
          </a:p>
        </p:txBody>
      </p:sp>
    </p:spTree>
    <p:extLst>
      <p:ext uri="{BB962C8B-B14F-4D97-AF65-F5344CB8AC3E}">
        <p14:creationId xmlns:p14="http://schemas.microsoft.com/office/powerpoint/2010/main" val="26423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30" grpId="0"/>
      <p:bldP spid="3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0544AB7-06D0-42DF-B3AF-EF51DF1F0A80}"/>
              </a:ext>
            </a:extLst>
          </p:cNvPr>
          <p:cNvSpPr txBox="1"/>
          <p:nvPr/>
        </p:nvSpPr>
        <p:spPr>
          <a:xfrm>
            <a:off x="298169" y="2847374"/>
            <a:ext cx="1160940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Analysis by “</a:t>
            </a:r>
            <a:r>
              <a:rPr lang="en-US" sz="3600" b="1" dirty="0">
                <a:solidFill>
                  <a:srgbClr val="0033CC"/>
                </a:solidFill>
              </a:rPr>
              <a:t>Search Words</a:t>
            </a:r>
            <a:r>
              <a:rPr lang="en-US" sz="36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3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539</Words>
  <Application>Microsoft Office PowerPoint</Application>
  <PresentationFormat>Widescreen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optimize advertisement in Amazon</dc:title>
  <dc:creator>Iriyama, Satoshi (Sony Mobile)</dc:creator>
  <cp:lastModifiedBy>Iriyama, Satoshi (Sony Mobile)</cp:lastModifiedBy>
  <cp:revision>67</cp:revision>
  <dcterms:created xsi:type="dcterms:W3CDTF">2018-08-03T20:27:01Z</dcterms:created>
  <dcterms:modified xsi:type="dcterms:W3CDTF">2018-10-08T19:10:43Z</dcterms:modified>
</cp:coreProperties>
</file>