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98" r:id="rId1"/>
    <p:sldMasterId id="2147484000" r:id="rId2"/>
  </p:sldMasterIdLst>
  <p:notesMasterIdLst>
    <p:notesMasterId r:id="rId16"/>
  </p:notesMasterIdLst>
  <p:sldIdLst>
    <p:sldId id="256" r:id="rId3"/>
    <p:sldId id="257" r:id="rId4"/>
    <p:sldId id="258" r:id="rId5"/>
    <p:sldId id="259" r:id="rId6"/>
    <p:sldId id="260" r:id="rId7"/>
    <p:sldId id="261" r:id="rId8"/>
    <p:sldId id="272" r:id="rId9"/>
    <p:sldId id="262" r:id="rId10"/>
    <p:sldId id="263" r:id="rId11"/>
    <p:sldId id="273" r:id="rId12"/>
    <p:sldId id="266" r:id="rId13"/>
    <p:sldId id="268" r:id="rId14"/>
    <p:sldId id="269" r:id="rId15"/>
  </p:sldIdLst>
  <p:sldSz cx="9144000" cy="5143500" type="screen16x9"/>
  <p:notesSz cx="6858000" cy="9144000"/>
  <p:embeddedFontLst>
    <p:embeddedFont>
      <p:font typeface="Arial Black" panose="020B0A04020102020204" pitchFamily="34" charset="0"/>
      <p:bold r:id="rId17"/>
    </p:embeddedFont>
    <p:embeddedFont>
      <p:font typeface="Franklin Gothic Book" panose="020B0503020102020204" pitchFamily="34" charset="0"/>
      <p:regular r:id="rId18"/>
      <p:italic r:id="rId19"/>
    </p:embeddedFont>
    <p:embeddedFont>
      <p:font typeface="Montserrat" panose="00000500000000000000" pitchFamily="2" charset="-52"/>
      <p:regular r:id="rId20"/>
      <p:bold r:id="rId21"/>
      <p:italic r:id="rId22"/>
      <p:boldItalic r:id="rId23"/>
    </p:embeddedFont>
    <p:embeddedFont>
      <p:font typeface="Montserrat ExtraBold" panose="00000900000000000000" pitchFamily="2" charset="-52"/>
      <p:bold r:id="rId24"/>
      <p:boldItalic r:id="rId25"/>
    </p:embeddedFont>
    <p:embeddedFont>
      <p:font typeface="Montserrat Medium" panose="00000600000000000000" pitchFamily="2" charset="-52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377B14F4-0516-4BB5-AEE5-F51780283480}">
          <p14:sldIdLst>
            <p14:sldId id="256"/>
            <p14:sldId id="257"/>
            <p14:sldId id="258"/>
            <p14:sldId id="259"/>
            <p14:sldId id="260"/>
            <p14:sldId id="261"/>
            <p14:sldId id="272"/>
            <p14:sldId id="262"/>
            <p14:sldId id="263"/>
            <p14:sldId id="273"/>
            <p14:sldId id="266"/>
            <p14:sldId id="268"/>
            <p14:sldId id="26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71B0"/>
    <a:srgbClr val="DC44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561" autoAdjust="0"/>
  </p:normalViewPr>
  <p:slideViewPr>
    <p:cSldViewPr snapToGrid="0">
      <p:cViewPr varScale="1">
        <p:scale>
          <a:sx n="120" d="100"/>
          <a:sy n="120" d="100"/>
        </p:scale>
        <p:origin x="541" y="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1.xml"/><Relationship Id="rId21" Type="http://schemas.openxmlformats.org/officeDocument/2006/relationships/font" Target="fonts/font5.fntdata"/><Relationship Id="rId34" Type="http://schemas.microsoft.com/office/2016/11/relationships/changesInfo" Target="changesInfos/changesInfo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8.fntdata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8.xml"/><Relationship Id="rId19" Type="http://schemas.openxmlformats.org/officeDocument/2006/relationships/font" Target="fonts/font3.fntdata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vet Sato" userId="c5fb28d684bf9aee" providerId="LiveId" clId="{E396A776-434A-4DB0-96E2-1EC82BE26099}"/>
    <pc:docChg chg="modSld">
      <pc:chgData name="Svet Sato" userId="c5fb28d684bf9aee" providerId="LiveId" clId="{E396A776-434A-4DB0-96E2-1EC82BE26099}" dt="2023-06-25T18:51:59.908" v="7" actId="20577"/>
      <pc:docMkLst>
        <pc:docMk/>
      </pc:docMkLst>
      <pc:sldChg chg="modSp mod">
        <pc:chgData name="Svet Sato" userId="c5fb28d684bf9aee" providerId="LiveId" clId="{E396A776-434A-4DB0-96E2-1EC82BE26099}" dt="2023-06-25T18:51:59.908" v="7" actId="20577"/>
        <pc:sldMkLst>
          <pc:docMk/>
          <pc:sldMk cId="0" sldId="268"/>
        </pc:sldMkLst>
        <pc:spChg chg="mod">
          <ac:chgData name="Svet Sato" userId="c5fb28d684bf9aee" providerId="LiveId" clId="{E396A776-434A-4DB0-96E2-1EC82BE26099}" dt="2023-06-25T18:51:59.908" v="7" actId="20577"/>
          <ac:spMkLst>
            <pc:docMk/>
            <pc:sldMk cId="0" sldId="268"/>
            <ac:spMk id="8" creationId="{30AD7958-4FCF-75CF-3E5D-664A7846B85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20db4cbd64_2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0" name="Google Shape;240;g220db4cbd64_2_7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1" name="Google Shape;241;g220db4cbd64_2_7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2420ec95d92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5" name="Google Shape;335;g2420ec95d92_0_3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2420ec95d92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4" name="Google Shape;344;g2420ec95d92_0_4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2d2db771bd_0_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3" name="Google Shape;253;g22d2db771b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403056f52b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0" name="Google Shape;260;g2403056f52b_0_12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2420ec95d9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7" name="Google Shape;267;g2420ec95d92_0_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2420ec95d92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4" name="Google Shape;274;g2420ec95d92_0_1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420ec95d9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2" name="Google Shape;282;g2420ec95d92_0_1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2420ec95d92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0" name="Google Shape;290;g2420ec95d92_0_2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2420ec95d92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8" name="Google Shape;298;g2420ec95d92_0_2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2420ec95d92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1" name="Google Shape;321;g2420ec95d92_0_8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1341340"/>
            <a:ext cx="6270922" cy="1573670"/>
          </a:xfrm>
        </p:spPr>
        <p:txBody>
          <a:bodyPr anchor="b">
            <a:noAutofit/>
          </a:bodyPr>
          <a:lstStyle>
            <a:lvl1pPr algn="ctr">
              <a:defRPr sz="54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930" y="2967210"/>
            <a:ext cx="5123755" cy="814678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725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4840039"/>
            <a:ext cx="1205958" cy="30346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1" y="4840039"/>
            <a:ext cx="5267533" cy="303461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4840039"/>
            <a:ext cx="1197219" cy="30346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  <p:grpSp>
        <p:nvGrpSpPr>
          <p:cNvPr id="7" name="Group 6"/>
          <p:cNvGrpSpPr/>
          <p:nvPr/>
        </p:nvGrpSpPr>
        <p:grpSpPr>
          <a:xfrm>
            <a:off x="564644" y="558352"/>
            <a:ext cx="8005588" cy="4012253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7466576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2841883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976020"/>
            <a:ext cx="7209728" cy="2139553"/>
          </a:xfrm>
        </p:spPr>
        <p:txBody>
          <a:bodyPr anchor="b">
            <a:normAutofit/>
          </a:bodyPr>
          <a:lstStyle>
            <a:lvl1pPr algn="r">
              <a:defRPr sz="54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3162246"/>
            <a:ext cx="7209728" cy="857493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1" y="4840039"/>
            <a:ext cx="1216807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4" y="4840039"/>
            <a:ext cx="5267533" cy="303461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4840039"/>
            <a:ext cx="1197219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6113972" y="1264239"/>
            <a:ext cx="2456260" cy="3306366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9618319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1714500"/>
            <a:ext cx="3335840" cy="268605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2" y="1714500"/>
            <a:ext cx="3335840" cy="268605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25638873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514350"/>
            <a:ext cx="7200900" cy="11144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1755648"/>
            <a:ext cx="3332988" cy="617934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25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2478906"/>
            <a:ext cx="3332988" cy="192164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1" y="1755648"/>
            <a:ext cx="3332988" cy="617934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25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1" y="2478906"/>
            <a:ext cx="3332988" cy="192164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8681167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27358575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27840379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282"/>
            <a:ext cx="3977640" cy="51432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514350"/>
            <a:ext cx="2891790" cy="1618413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36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514351"/>
            <a:ext cx="3909060" cy="3881438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142258"/>
            <a:ext cx="2891790" cy="225829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125"/>
              </a:spcAft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4840039"/>
            <a:ext cx="903429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4840039"/>
            <a:ext cx="1780256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4840039"/>
            <a:ext cx="1197219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  <p:sp>
        <p:nvSpPr>
          <p:cNvPr id="9" name="Rectangle 8" title="Divider Bar"/>
          <p:cNvSpPr/>
          <p:nvPr/>
        </p:nvSpPr>
        <p:spPr>
          <a:xfrm>
            <a:off x="3977640" y="282"/>
            <a:ext cx="17145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25852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282"/>
            <a:ext cx="3977640" cy="51432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514350"/>
            <a:ext cx="2891790" cy="1618413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36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1"/>
            <a:ext cx="4994910" cy="5143499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141976"/>
            <a:ext cx="2891790" cy="2258574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125"/>
              </a:spcAft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4840039"/>
            <a:ext cx="903429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4840039"/>
            <a:ext cx="1780256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4840039"/>
            <a:ext cx="1197219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  <p:sp>
        <p:nvSpPr>
          <p:cNvPr id="9" name="Rectangle 8" title="Divider Bar"/>
          <p:cNvSpPr/>
          <p:nvPr/>
        </p:nvSpPr>
        <p:spPr>
          <a:xfrm>
            <a:off x="3977640" y="282"/>
            <a:ext cx="17145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84364003"/>
      </p:ext>
    </p:extLst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1721644"/>
            <a:ext cx="7200900" cy="2678906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28309100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7421" y="468117"/>
            <a:ext cx="1174325" cy="3932433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468117"/>
            <a:ext cx="6134731" cy="3932433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169697365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AND_BODY" type="tx">
  <p:cSld name="TITLE_AND_BODY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6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26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>
            <a:lvl1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33" name="Google Shape;133;p26"/>
          <p:cNvSpPr txBox="1">
            <a:spLocks noGrp="1"/>
          </p:cNvSpPr>
          <p:nvPr>
            <p:ph type="sldNum" idx="12"/>
          </p:nvPr>
        </p:nvSpPr>
        <p:spPr>
          <a:xfrm>
            <a:off x="8684345" y="4700819"/>
            <a:ext cx="336900" cy="31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18251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514350"/>
            <a:ext cx="7200900" cy="11144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1714500"/>
            <a:ext cx="7200900" cy="2686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987" y="4840039"/>
            <a:ext cx="903429" cy="3034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73" y="4840039"/>
            <a:ext cx="4710623" cy="3034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552" y="4840039"/>
            <a:ext cx="1197219" cy="3034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2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  <p:sp>
        <p:nvSpPr>
          <p:cNvPr id="9" name="Rectangle 8" title="Side bar"/>
          <p:cNvSpPr/>
          <p:nvPr/>
        </p:nvSpPr>
        <p:spPr>
          <a:xfrm>
            <a:off x="358571" y="282"/>
            <a:ext cx="17145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40320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1" r:id="rId1"/>
    <p:sldLayoutId id="2147484002" r:id="rId2"/>
    <p:sldLayoutId id="2147484003" r:id="rId3"/>
    <p:sldLayoutId id="2147484004" r:id="rId4"/>
    <p:sldLayoutId id="2147484005" r:id="rId5"/>
    <p:sldLayoutId id="2147484006" r:id="rId6"/>
    <p:sldLayoutId id="2147484007" r:id="rId7"/>
    <p:sldLayoutId id="2147484008" r:id="rId8"/>
    <p:sldLayoutId id="2147484009" r:id="rId9"/>
    <p:sldLayoutId id="2147484010" r:id="rId10"/>
    <p:sldLayoutId id="2147484011" r:id="rId11"/>
    <p:sldLayoutId id="2147484012" r:id="rId12"/>
  </p:sldLayoutIdLst>
  <p:hf hdr="0" ftr="0" dt="0"/>
  <p:txStyles>
    <p:titleStyle>
      <a:lvl1pPr algn="l" defTabSz="685800" rtl="0" eaLnBrk="1" latinLnBrk="0" hangingPunct="1">
        <a:lnSpc>
          <a:spcPct val="89000"/>
        </a:lnSpc>
        <a:spcBef>
          <a:spcPct val="0"/>
        </a:spcBef>
        <a:buNone/>
        <a:defRPr sz="33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88036" indent="-288036" algn="l" defTabSz="685800" rtl="0" eaLnBrk="1" latinLnBrk="0" hangingPunct="1">
        <a:lnSpc>
          <a:spcPct val="94000"/>
        </a:lnSpc>
        <a:spcBef>
          <a:spcPts val="750"/>
        </a:spcBef>
        <a:spcAft>
          <a:spcPts val="150"/>
        </a:spcAft>
        <a:buFont typeface="Franklin Gothic Book" panose="020B0503020102020204" pitchFamily="34" charset="0"/>
        <a:buChar char="■"/>
        <a:defRPr sz="15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–"/>
        <a:defRPr sz="15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0287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■"/>
        <a:defRPr sz="135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3716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–"/>
        <a:defRPr sz="135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17145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■"/>
        <a:defRPr sz="12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0574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–"/>
        <a:defRPr sz="12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24003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■"/>
        <a:defRPr sz="105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7432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–"/>
        <a:defRPr sz="105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0861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■"/>
        <a:defRPr sz="105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" name="Google Shape;244;p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14972" y="4482675"/>
            <a:ext cx="2679167" cy="40380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45" name="Google Shape;245;p54"/>
          <p:cNvSpPr txBox="1"/>
          <p:nvPr/>
        </p:nvSpPr>
        <p:spPr>
          <a:xfrm>
            <a:off x="2603551" y="355350"/>
            <a:ext cx="39369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" dirty="0">
                <a:solidFill>
                  <a:schemeClr val="tx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Программа повышения квалификации</a:t>
            </a:r>
            <a:endParaRPr sz="1400" b="0" i="0" u="none" strike="noStrike" cap="none" dirty="0">
              <a:solidFill>
                <a:schemeClr val="tx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46" name="Google Shape;246;p54"/>
          <p:cNvSpPr/>
          <p:nvPr/>
        </p:nvSpPr>
        <p:spPr>
          <a:xfrm>
            <a:off x="1150711" y="705091"/>
            <a:ext cx="7896600" cy="90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ru" sz="2600" b="1" dirty="0">
                <a:solidFill>
                  <a:schemeClr val="tx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Тестировщик программного обеспечения</a:t>
            </a:r>
            <a:endParaRPr sz="2000" b="1" i="0" u="none" strike="noStrike" cap="none" dirty="0">
              <a:solidFill>
                <a:schemeClr val="tx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47" name="Google Shape;247;p54"/>
          <p:cNvSpPr txBox="1"/>
          <p:nvPr/>
        </p:nvSpPr>
        <p:spPr>
          <a:xfrm>
            <a:off x="417600" y="1700925"/>
            <a:ext cx="8308800" cy="16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121875" rIns="121875" bIns="1218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ru" sz="2400" i="0" u="none" strike="noStrike" cap="none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Итоговый проект </a:t>
            </a:r>
            <a:endParaRPr sz="2400" i="0" u="none" strike="noStrike" cap="none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ru" sz="2400" i="0" u="none" strike="noStrike" cap="none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“Комплексное тестирование платформы </a:t>
            </a:r>
            <a:r>
              <a:rPr lang="en-US" sz="2400" i="0" u="none" strike="noStrike" cap="none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idemo.bspb.ru</a:t>
            </a:r>
            <a:r>
              <a:rPr lang="ru" sz="2400" i="0" u="none" strike="noStrike" cap="none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”</a:t>
            </a:r>
            <a:endParaRPr sz="2400" i="0" u="none" strike="noStrike" cap="none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8" name="Google Shape;248;p54"/>
          <p:cNvSpPr txBox="1"/>
          <p:nvPr/>
        </p:nvSpPr>
        <p:spPr>
          <a:xfrm>
            <a:off x="866444" y="3507616"/>
            <a:ext cx="3958007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" sz="1800" i="0" u="none" strike="noStrike" cap="none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Преподаватель: Гриненко В.В.</a:t>
            </a:r>
            <a:endParaRPr sz="1800" i="0" u="none" strike="noStrike" cap="none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9" name="Google Shape;249;p54"/>
          <p:cNvSpPr txBox="1"/>
          <p:nvPr/>
        </p:nvSpPr>
        <p:spPr>
          <a:xfrm>
            <a:off x="4811199" y="3442575"/>
            <a:ext cx="4181100" cy="10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121875" rIns="121875" bIns="12187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ru" sz="1800" i="0" u="none" strike="noStrike" cap="none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Выполнила: </a:t>
            </a:r>
            <a:r>
              <a:rPr lang="ru" sz="1800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Тинт С.В.</a:t>
            </a:r>
            <a:endParaRPr sz="1800" i="0" u="none" strike="noStrike" cap="none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ru" sz="1800" i="0" u="none" strike="noStrike" cap="none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Поток ТП-</a:t>
            </a:r>
            <a:r>
              <a:rPr lang="ru" sz="1800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844</a:t>
            </a:r>
            <a:endParaRPr sz="1800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0" name="Google Shape;250;p5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ru"/>
              <a:t>1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BB0AAC-9FCB-30D6-3CB3-B2B71D2AA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645" y="1925"/>
            <a:ext cx="8520600" cy="572700"/>
          </a:xfrm>
        </p:spPr>
        <p:txBody>
          <a:bodyPr/>
          <a:lstStyle/>
          <a:p>
            <a:r>
              <a:rPr lang="ru" sz="2200" b="1" dirty="0">
                <a:solidFill>
                  <a:srgbClr val="3871B0"/>
                </a:solidFill>
                <a:latin typeface="Montserrat"/>
                <a:ea typeface="Montserrat"/>
                <a:cs typeface="Montserrat"/>
                <a:sym typeface="Montserrat"/>
              </a:rPr>
              <a:t>Листинг автотеста</a:t>
            </a:r>
            <a:endParaRPr lang="ru-RU" sz="2200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CB2B1B8-40E9-1339-CC1E-063B510C5A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5925" y="630805"/>
            <a:ext cx="8730040" cy="4388314"/>
          </a:xfrm>
        </p:spPr>
        <p:txBody>
          <a:bodyPr/>
          <a:lstStyle/>
          <a:p>
            <a:pPr marL="114300" indent="0">
              <a:buNone/>
            </a:pPr>
            <a:r>
              <a:rPr lang="en-US" sz="1000" dirty="0">
                <a:solidFill>
                  <a:schemeClr val="tx1"/>
                </a:solidFill>
                <a:effectLst/>
                <a:latin typeface="Montserrat" panose="00000500000000000000" pitchFamily="2" charset="-52"/>
              </a:rPr>
              <a:t>s=Service('C:/Users/ssato/Downloads/chromedriver_win32/chromedriver.exe')</a:t>
            </a:r>
            <a:br>
              <a:rPr lang="en-US" sz="1000" dirty="0">
                <a:solidFill>
                  <a:schemeClr val="tx1"/>
                </a:solidFill>
                <a:effectLst/>
                <a:latin typeface="Montserrat" panose="00000500000000000000" pitchFamily="2" charset="-52"/>
              </a:rPr>
            </a:br>
            <a:r>
              <a:rPr lang="en-US" sz="1000" dirty="0">
                <a:solidFill>
                  <a:schemeClr val="tx1"/>
                </a:solidFill>
                <a:effectLst/>
                <a:latin typeface="Montserrat" panose="00000500000000000000" pitchFamily="2" charset="-52"/>
              </a:rPr>
              <a:t>driver = </a:t>
            </a:r>
            <a:r>
              <a:rPr lang="en-US" sz="1000" dirty="0" err="1">
                <a:solidFill>
                  <a:schemeClr val="tx1"/>
                </a:solidFill>
                <a:effectLst/>
                <a:latin typeface="Montserrat" panose="00000500000000000000" pitchFamily="2" charset="-52"/>
              </a:rPr>
              <a:t>webdriver.Chrome</a:t>
            </a:r>
            <a:r>
              <a:rPr lang="en-US" sz="1000" dirty="0">
                <a:solidFill>
                  <a:schemeClr val="tx1"/>
                </a:solidFill>
                <a:effectLst/>
                <a:latin typeface="Montserrat" panose="00000500000000000000" pitchFamily="2" charset="-52"/>
              </a:rPr>
              <a:t>(service=s)</a:t>
            </a:r>
            <a:br>
              <a:rPr lang="en-US" sz="1000" dirty="0">
                <a:solidFill>
                  <a:schemeClr val="tx1"/>
                </a:solidFill>
                <a:effectLst/>
                <a:latin typeface="Montserrat" panose="00000500000000000000" pitchFamily="2" charset="-52"/>
              </a:rPr>
            </a:br>
            <a:r>
              <a:rPr lang="en-US" sz="1000" dirty="0" err="1">
                <a:solidFill>
                  <a:schemeClr val="tx1"/>
                </a:solidFill>
                <a:effectLst/>
                <a:latin typeface="Montserrat" panose="00000500000000000000" pitchFamily="2" charset="-52"/>
              </a:rPr>
              <a:t>driver.get</a:t>
            </a:r>
            <a:r>
              <a:rPr lang="en-US" sz="1000" dirty="0">
                <a:solidFill>
                  <a:schemeClr val="tx1"/>
                </a:solidFill>
                <a:effectLst/>
                <a:latin typeface="Montserrat" panose="00000500000000000000" pitchFamily="2" charset="-52"/>
              </a:rPr>
              <a:t>("https://idemo.bspb.ru/</a:t>
            </a:r>
            <a:r>
              <a:rPr lang="en-US" sz="1000" dirty="0" err="1">
                <a:solidFill>
                  <a:schemeClr val="tx1"/>
                </a:solidFill>
                <a:effectLst/>
                <a:latin typeface="Montserrat" panose="00000500000000000000" pitchFamily="2" charset="-52"/>
              </a:rPr>
              <a:t>auth?response_type</a:t>
            </a:r>
            <a:r>
              <a:rPr lang="en-US" sz="1000" dirty="0">
                <a:solidFill>
                  <a:schemeClr val="tx1"/>
                </a:solidFill>
                <a:effectLst/>
                <a:latin typeface="Montserrat" panose="00000500000000000000" pitchFamily="2" charset="-52"/>
              </a:rPr>
              <a:t>=</a:t>
            </a:r>
            <a:r>
              <a:rPr lang="en-US" sz="1000" dirty="0" err="1">
                <a:solidFill>
                  <a:schemeClr val="tx1"/>
                </a:solidFill>
                <a:effectLst/>
                <a:latin typeface="Montserrat" panose="00000500000000000000" pitchFamily="2" charset="-52"/>
              </a:rPr>
              <a:t>code&amp;client_id</a:t>
            </a:r>
            <a:r>
              <a:rPr lang="en-US" sz="1000" dirty="0">
                <a:solidFill>
                  <a:schemeClr val="tx1"/>
                </a:solidFill>
                <a:effectLst/>
                <a:latin typeface="Montserrat" panose="00000500000000000000" pitchFamily="2" charset="-52"/>
              </a:rPr>
              <a:t>=1&amp;redirect_uri=https%3A%2F%2Fidemo.bspb.ru%2Flogin%2Fsuccess&amp;prefetch_uri=https%3A%2F%2Fidemo.bspb.ru%2Flogin%2Fprefetch&amp;force_new_session=</a:t>
            </a:r>
            <a:r>
              <a:rPr lang="en-US" sz="1000" dirty="0" err="1">
                <a:solidFill>
                  <a:schemeClr val="tx1"/>
                </a:solidFill>
                <a:effectLst/>
                <a:latin typeface="Montserrat" panose="00000500000000000000" pitchFamily="2" charset="-52"/>
              </a:rPr>
              <a:t>true&amp;state</a:t>
            </a:r>
            <a:r>
              <a:rPr lang="en-US" sz="1000" dirty="0">
                <a:solidFill>
                  <a:schemeClr val="tx1"/>
                </a:solidFill>
                <a:effectLst/>
                <a:latin typeface="Montserrat" panose="00000500000000000000" pitchFamily="2" charset="-52"/>
              </a:rPr>
              <a:t>=%2Fwelcome")</a:t>
            </a:r>
            <a:br>
              <a:rPr lang="en-US" sz="1000" dirty="0">
                <a:solidFill>
                  <a:schemeClr val="tx1"/>
                </a:solidFill>
                <a:effectLst/>
                <a:latin typeface="Montserrat" panose="00000500000000000000" pitchFamily="2" charset="-52"/>
              </a:rPr>
            </a:br>
            <a:r>
              <a:rPr lang="en-US" sz="1000" dirty="0" err="1">
                <a:solidFill>
                  <a:schemeClr val="tx1"/>
                </a:solidFill>
                <a:effectLst/>
                <a:latin typeface="Montserrat" panose="00000500000000000000" pitchFamily="2" charset="-52"/>
              </a:rPr>
              <a:t>driver.set_window_size</a:t>
            </a:r>
            <a:r>
              <a:rPr lang="en-US" sz="1000" dirty="0">
                <a:solidFill>
                  <a:schemeClr val="tx1"/>
                </a:solidFill>
                <a:effectLst/>
                <a:latin typeface="Montserrat" panose="00000500000000000000" pitchFamily="2" charset="-52"/>
              </a:rPr>
              <a:t>(1366,768)</a:t>
            </a:r>
            <a:br>
              <a:rPr lang="en-US" sz="1000" dirty="0">
                <a:solidFill>
                  <a:schemeClr val="tx1"/>
                </a:solidFill>
                <a:effectLst/>
                <a:latin typeface="Montserrat" panose="00000500000000000000" pitchFamily="2" charset="-52"/>
              </a:rPr>
            </a:br>
            <a:r>
              <a:rPr lang="en-US" sz="1000" dirty="0" err="1">
                <a:solidFill>
                  <a:schemeClr val="tx1"/>
                </a:solidFill>
                <a:effectLst/>
                <a:latin typeface="Montserrat" panose="00000500000000000000" pitchFamily="2" charset="-52"/>
              </a:rPr>
              <a:t>driver.find_element</a:t>
            </a:r>
            <a:r>
              <a:rPr lang="en-US" sz="1000" dirty="0">
                <a:solidFill>
                  <a:schemeClr val="tx1"/>
                </a:solidFill>
                <a:effectLst/>
                <a:latin typeface="Montserrat" panose="00000500000000000000" pitchFamily="2" charset="-52"/>
              </a:rPr>
              <a:t>(</a:t>
            </a:r>
            <a:r>
              <a:rPr lang="en-US" sz="1000" dirty="0" err="1">
                <a:solidFill>
                  <a:schemeClr val="tx1"/>
                </a:solidFill>
                <a:effectLst/>
                <a:latin typeface="Montserrat" panose="00000500000000000000" pitchFamily="2" charset="-52"/>
              </a:rPr>
              <a:t>By.XPATH</a:t>
            </a:r>
            <a:r>
              <a:rPr lang="en-US" sz="1000" dirty="0">
                <a:solidFill>
                  <a:schemeClr val="tx1"/>
                </a:solidFill>
                <a:effectLst/>
                <a:latin typeface="Montserrat" panose="00000500000000000000" pitchFamily="2" charset="-52"/>
              </a:rPr>
              <a:t>, "//*[@id='login-button']").click()</a:t>
            </a:r>
            <a:br>
              <a:rPr lang="en-US" sz="1000" dirty="0">
                <a:solidFill>
                  <a:schemeClr val="tx1"/>
                </a:solidFill>
                <a:effectLst/>
                <a:latin typeface="Montserrat" panose="00000500000000000000" pitchFamily="2" charset="-52"/>
              </a:rPr>
            </a:br>
            <a:r>
              <a:rPr lang="en-US" sz="1000" dirty="0" err="1">
                <a:solidFill>
                  <a:schemeClr val="tx1"/>
                </a:solidFill>
                <a:effectLst/>
                <a:latin typeface="Montserrat" panose="00000500000000000000" pitchFamily="2" charset="-52"/>
              </a:rPr>
              <a:t>driver.find_element</a:t>
            </a:r>
            <a:r>
              <a:rPr lang="en-US" sz="1000" dirty="0">
                <a:solidFill>
                  <a:schemeClr val="tx1"/>
                </a:solidFill>
                <a:effectLst/>
                <a:latin typeface="Montserrat" panose="00000500000000000000" pitchFamily="2" charset="-52"/>
              </a:rPr>
              <a:t>(</a:t>
            </a:r>
            <a:r>
              <a:rPr lang="en-US" sz="1000" dirty="0" err="1">
                <a:solidFill>
                  <a:schemeClr val="tx1"/>
                </a:solidFill>
                <a:effectLst/>
                <a:latin typeface="Montserrat" panose="00000500000000000000" pitchFamily="2" charset="-52"/>
              </a:rPr>
              <a:t>By.XPATH</a:t>
            </a:r>
            <a:r>
              <a:rPr lang="en-US" sz="1000" dirty="0">
                <a:solidFill>
                  <a:schemeClr val="tx1"/>
                </a:solidFill>
                <a:effectLst/>
                <a:latin typeface="Montserrat" panose="00000500000000000000" pitchFamily="2" charset="-52"/>
              </a:rPr>
              <a:t>, "//*[@id='login-otp-button']").click()</a:t>
            </a:r>
            <a:br>
              <a:rPr lang="en-US" sz="1000" dirty="0">
                <a:solidFill>
                  <a:schemeClr val="tx1"/>
                </a:solidFill>
                <a:effectLst/>
                <a:latin typeface="Montserrat" panose="00000500000000000000" pitchFamily="2" charset="-52"/>
              </a:rPr>
            </a:br>
            <a:r>
              <a:rPr lang="en-US" sz="1000" dirty="0" err="1">
                <a:solidFill>
                  <a:schemeClr val="tx1"/>
                </a:solidFill>
                <a:effectLst/>
                <a:latin typeface="Montserrat" panose="00000500000000000000" pitchFamily="2" charset="-52"/>
              </a:rPr>
              <a:t>time.sleep</a:t>
            </a:r>
            <a:r>
              <a:rPr lang="en-US" sz="1000" dirty="0">
                <a:solidFill>
                  <a:schemeClr val="tx1"/>
                </a:solidFill>
                <a:effectLst/>
                <a:latin typeface="Montserrat" panose="00000500000000000000" pitchFamily="2" charset="-52"/>
              </a:rPr>
              <a:t>(1)</a:t>
            </a:r>
            <a:br>
              <a:rPr lang="en-US" sz="1000" dirty="0">
                <a:solidFill>
                  <a:schemeClr val="tx1"/>
                </a:solidFill>
                <a:effectLst/>
                <a:latin typeface="Montserrat" panose="00000500000000000000" pitchFamily="2" charset="-52"/>
              </a:rPr>
            </a:br>
            <a:br>
              <a:rPr lang="en-US" sz="1000" dirty="0">
                <a:solidFill>
                  <a:schemeClr val="tx1"/>
                </a:solidFill>
                <a:effectLst/>
                <a:latin typeface="Montserrat" panose="00000500000000000000" pitchFamily="2" charset="-52"/>
              </a:rPr>
            </a:br>
            <a:r>
              <a:rPr lang="en-US" sz="1000" dirty="0" err="1">
                <a:solidFill>
                  <a:schemeClr val="tx1"/>
                </a:solidFill>
                <a:effectLst/>
                <a:latin typeface="Montserrat" panose="00000500000000000000" pitchFamily="2" charset="-52"/>
              </a:rPr>
              <a:t>driver.find_element</a:t>
            </a:r>
            <a:r>
              <a:rPr lang="en-US" sz="1000" dirty="0">
                <a:solidFill>
                  <a:schemeClr val="tx1"/>
                </a:solidFill>
                <a:effectLst/>
                <a:latin typeface="Montserrat" panose="00000500000000000000" pitchFamily="2" charset="-52"/>
              </a:rPr>
              <a:t>(By.ID, "logout-button").click()</a:t>
            </a:r>
            <a:br>
              <a:rPr lang="en-US" sz="1000" dirty="0">
                <a:solidFill>
                  <a:schemeClr val="tx1"/>
                </a:solidFill>
                <a:effectLst/>
                <a:latin typeface="Montserrat" panose="00000500000000000000" pitchFamily="2" charset="-52"/>
              </a:rPr>
            </a:br>
            <a:r>
              <a:rPr lang="en-US" sz="1000" dirty="0" err="1">
                <a:solidFill>
                  <a:schemeClr val="tx1"/>
                </a:solidFill>
                <a:effectLst/>
                <a:latin typeface="Montserrat" panose="00000500000000000000" pitchFamily="2" charset="-52"/>
              </a:rPr>
              <a:t>time.sleep</a:t>
            </a:r>
            <a:r>
              <a:rPr lang="en-US" sz="1000" dirty="0">
                <a:solidFill>
                  <a:schemeClr val="tx1"/>
                </a:solidFill>
                <a:effectLst/>
                <a:latin typeface="Montserrat" panose="00000500000000000000" pitchFamily="2" charset="-52"/>
              </a:rPr>
              <a:t>(1)</a:t>
            </a:r>
            <a:br>
              <a:rPr lang="en-US" sz="1000" dirty="0">
                <a:solidFill>
                  <a:schemeClr val="tx1"/>
                </a:solidFill>
                <a:effectLst/>
                <a:latin typeface="Montserrat" panose="00000500000000000000" pitchFamily="2" charset="-52"/>
              </a:rPr>
            </a:br>
            <a:br>
              <a:rPr lang="en-US" sz="1000" dirty="0">
                <a:solidFill>
                  <a:schemeClr val="tx1"/>
                </a:solidFill>
                <a:effectLst/>
                <a:latin typeface="Montserrat" panose="00000500000000000000" pitchFamily="2" charset="-52"/>
              </a:rPr>
            </a:br>
            <a:r>
              <a:rPr lang="en-US" sz="1000" dirty="0" err="1">
                <a:solidFill>
                  <a:schemeClr val="tx1"/>
                </a:solidFill>
                <a:effectLst/>
                <a:latin typeface="Montserrat" panose="00000500000000000000" pitchFamily="2" charset="-52"/>
              </a:rPr>
              <a:t>driver.set_window_size</a:t>
            </a:r>
            <a:r>
              <a:rPr lang="en-US" sz="1000" dirty="0">
                <a:solidFill>
                  <a:schemeClr val="tx1"/>
                </a:solidFill>
                <a:effectLst/>
                <a:latin typeface="Montserrat" panose="00000500000000000000" pitchFamily="2" charset="-52"/>
              </a:rPr>
              <a:t>(1366,768)</a:t>
            </a:r>
            <a:br>
              <a:rPr lang="en-US" sz="1000" dirty="0">
                <a:solidFill>
                  <a:schemeClr val="tx1"/>
                </a:solidFill>
                <a:effectLst/>
                <a:latin typeface="Montserrat" panose="00000500000000000000" pitchFamily="2" charset="-52"/>
              </a:rPr>
            </a:br>
            <a:r>
              <a:rPr lang="en-US" sz="1000" dirty="0" err="1">
                <a:solidFill>
                  <a:schemeClr val="tx1"/>
                </a:solidFill>
                <a:effectLst/>
                <a:latin typeface="Montserrat" panose="00000500000000000000" pitchFamily="2" charset="-52"/>
              </a:rPr>
              <a:t>driver.find_element</a:t>
            </a:r>
            <a:r>
              <a:rPr lang="en-US" sz="1000" dirty="0">
                <a:solidFill>
                  <a:schemeClr val="tx1"/>
                </a:solidFill>
                <a:effectLst/>
                <a:latin typeface="Montserrat" panose="00000500000000000000" pitchFamily="2" charset="-52"/>
              </a:rPr>
              <a:t>(</a:t>
            </a:r>
            <a:r>
              <a:rPr lang="en-US" sz="1000" dirty="0" err="1">
                <a:solidFill>
                  <a:schemeClr val="tx1"/>
                </a:solidFill>
                <a:effectLst/>
                <a:latin typeface="Montserrat" panose="00000500000000000000" pitchFamily="2" charset="-52"/>
              </a:rPr>
              <a:t>By.XPATH</a:t>
            </a:r>
            <a:r>
              <a:rPr lang="en-US" sz="1000" dirty="0">
                <a:solidFill>
                  <a:schemeClr val="tx1"/>
                </a:solidFill>
                <a:effectLst/>
                <a:latin typeface="Montserrat" panose="00000500000000000000" pitchFamily="2" charset="-52"/>
              </a:rPr>
              <a:t>, "//*[@id='login-button']").click()</a:t>
            </a:r>
            <a:br>
              <a:rPr lang="en-US" sz="1000" dirty="0">
                <a:solidFill>
                  <a:schemeClr val="tx1"/>
                </a:solidFill>
                <a:effectLst/>
                <a:latin typeface="Montserrat" panose="00000500000000000000" pitchFamily="2" charset="-52"/>
              </a:rPr>
            </a:br>
            <a:r>
              <a:rPr lang="en-US" sz="1000" dirty="0" err="1">
                <a:solidFill>
                  <a:schemeClr val="tx1"/>
                </a:solidFill>
                <a:effectLst/>
                <a:latin typeface="Montserrat" panose="00000500000000000000" pitchFamily="2" charset="-52"/>
              </a:rPr>
              <a:t>driver.find_element</a:t>
            </a:r>
            <a:r>
              <a:rPr lang="en-US" sz="1000" dirty="0">
                <a:solidFill>
                  <a:schemeClr val="tx1"/>
                </a:solidFill>
                <a:effectLst/>
                <a:latin typeface="Montserrat" panose="00000500000000000000" pitchFamily="2" charset="-52"/>
              </a:rPr>
              <a:t>(</a:t>
            </a:r>
            <a:r>
              <a:rPr lang="en-US" sz="1000" dirty="0" err="1">
                <a:solidFill>
                  <a:schemeClr val="tx1"/>
                </a:solidFill>
                <a:effectLst/>
                <a:latin typeface="Montserrat" panose="00000500000000000000" pitchFamily="2" charset="-52"/>
              </a:rPr>
              <a:t>By.XPATH</a:t>
            </a:r>
            <a:r>
              <a:rPr lang="en-US" sz="1000" dirty="0">
                <a:solidFill>
                  <a:schemeClr val="tx1"/>
                </a:solidFill>
                <a:effectLst/>
                <a:latin typeface="Montserrat" panose="00000500000000000000" pitchFamily="2" charset="-52"/>
              </a:rPr>
              <a:t>, "//*[@id='login-otp-button']").click()</a:t>
            </a:r>
            <a:br>
              <a:rPr lang="en-US" sz="1000" dirty="0">
                <a:solidFill>
                  <a:schemeClr val="tx1"/>
                </a:solidFill>
                <a:effectLst/>
                <a:latin typeface="Montserrat" panose="00000500000000000000" pitchFamily="2" charset="-52"/>
              </a:rPr>
            </a:br>
            <a:r>
              <a:rPr lang="en-US" sz="1000" dirty="0" err="1">
                <a:solidFill>
                  <a:schemeClr val="tx1"/>
                </a:solidFill>
                <a:effectLst/>
                <a:latin typeface="Montserrat" panose="00000500000000000000" pitchFamily="2" charset="-52"/>
              </a:rPr>
              <a:t>time.sleep</a:t>
            </a:r>
            <a:r>
              <a:rPr lang="en-US" sz="1000" dirty="0">
                <a:solidFill>
                  <a:schemeClr val="tx1"/>
                </a:solidFill>
                <a:effectLst/>
                <a:latin typeface="Montserrat" panose="00000500000000000000" pitchFamily="2" charset="-52"/>
              </a:rPr>
              <a:t>(1)</a:t>
            </a:r>
            <a:br>
              <a:rPr lang="en-US" sz="1000" dirty="0">
                <a:solidFill>
                  <a:schemeClr val="tx1"/>
                </a:solidFill>
                <a:effectLst/>
                <a:latin typeface="Montserrat" panose="00000500000000000000" pitchFamily="2" charset="-52"/>
              </a:rPr>
            </a:br>
            <a:r>
              <a:rPr lang="en-US" sz="1000" dirty="0" err="1">
                <a:solidFill>
                  <a:schemeClr val="tx1"/>
                </a:solidFill>
                <a:effectLst/>
                <a:latin typeface="Montserrat" panose="00000500000000000000" pitchFamily="2" charset="-52"/>
              </a:rPr>
              <a:t>driver.find_element</a:t>
            </a:r>
            <a:r>
              <a:rPr lang="en-US" sz="1000" dirty="0">
                <a:solidFill>
                  <a:schemeClr val="tx1"/>
                </a:solidFill>
                <a:effectLst/>
                <a:latin typeface="Montserrat" panose="00000500000000000000" pitchFamily="2" charset="-52"/>
              </a:rPr>
              <a:t>(By.ID, "contact-button").click()</a:t>
            </a:r>
            <a:br>
              <a:rPr lang="en-US" sz="1000" dirty="0">
                <a:solidFill>
                  <a:schemeClr val="tx1"/>
                </a:solidFill>
                <a:effectLst/>
                <a:latin typeface="Montserrat" panose="00000500000000000000" pitchFamily="2" charset="-52"/>
              </a:rPr>
            </a:br>
            <a:r>
              <a:rPr lang="en-US" sz="1000" dirty="0" err="1">
                <a:solidFill>
                  <a:schemeClr val="tx1"/>
                </a:solidFill>
                <a:effectLst/>
                <a:latin typeface="Montserrat" panose="00000500000000000000" pitchFamily="2" charset="-52"/>
              </a:rPr>
              <a:t>time.sleep</a:t>
            </a:r>
            <a:r>
              <a:rPr lang="en-US" sz="1000" dirty="0">
                <a:solidFill>
                  <a:schemeClr val="tx1"/>
                </a:solidFill>
                <a:effectLst/>
                <a:latin typeface="Montserrat" panose="00000500000000000000" pitchFamily="2" charset="-52"/>
              </a:rPr>
              <a:t>(1)</a:t>
            </a:r>
            <a:br>
              <a:rPr lang="en-US" sz="1000" dirty="0">
                <a:solidFill>
                  <a:schemeClr val="tx1"/>
                </a:solidFill>
                <a:effectLst/>
                <a:latin typeface="Montserrat" panose="00000500000000000000" pitchFamily="2" charset="-52"/>
              </a:rPr>
            </a:br>
            <a:r>
              <a:rPr lang="en-US" sz="1000" dirty="0" err="1">
                <a:solidFill>
                  <a:schemeClr val="tx1"/>
                </a:solidFill>
                <a:effectLst/>
                <a:latin typeface="Montserrat" panose="00000500000000000000" pitchFamily="2" charset="-52"/>
              </a:rPr>
              <a:t>driver.find_element</a:t>
            </a:r>
            <a:r>
              <a:rPr lang="en-US" sz="1000" dirty="0">
                <a:solidFill>
                  <a:schemeClr val="tx1"/>
                </a:solidFill>
                <a:effectLst/>
                <a:latin typeface="Montserrat" panose="00000500000000000000" pitchFamily="2" charset="-52"/>
              </a:rPr>
              <a:t>(</a:t>
            </a:r>
            <a:r>
              <a:rPr lang="en-US" sz="1000" dirty="0" err="1">
                <a:solidFill>
                  <a:schemeClr val="tx1"/>
                </a:solidFill>
                <a:effectLst/>
                <a:latin typeface="Montserrat" panose="00000500000000000000" pitchFamily="2" charset="-52"/>
              </a:rPr>
              <a:t>By.XPATH</a:t>
            </a:r>
            <a:r>
              <a:rPr lang="en-US" sz="1000" dirty="0">
                <a:solidFill>
                  <a:schemeClr val="tx1"/>
                </a:solidFill>
                <a:effectLst/>
                <a:latin typeface="Montserrat" panose="00000500000000000000" pitchFamily="2" charset="-52"/>
              </a:rPr>
              <a:t>, "//*[@id='contacts']/a").click()</a:t>
            </a:r>
            <a:br>
              <a:rPr lang="en-US" sz="1000" dirty="0">
                <a:solidFill>
                  <a:schemeClr val="tx1"/>
                </a:solidFill>
                <a:effectLst/>
                <a:latin typeface="Montserrat" panose="00000500000000000000" pitchFamily="2" charset="-52"/>
              </a:rPr>
            </a:br>
            <a:r>
              <a:rPr lang="en-US" sz="1000" dirty="0" err="1">
                <a:solidFill>
                  <a:schemeClr val="tx1"/>
                </a:solidFill>
                <a:effectLst/>
                <a:latin typeface="Montserrat" panose="00000500000000000000" pitchFamily="2" charset="-52"/>
              </a:rPr>
              <a:t>time.sleep</a:t>
            </a:r>
            <a:r>
              <a:rPr lang="en-US" sz="1000" dirty="0">
                <a:solidFill>
                  <a:schemeClr val="tx1"/>
                </a:solidFill>
                <a:effectLst/>
                <a:latin typeface="Montserrat" panose="00000500000000000000" pitchFamily="2" charset="-52"/>
              </a:rPr>
              <a:t>(1)</a:t>
            </a:r>
            <a:br>
              <a:rPr lang="en-US" sz="1000" dirty="0">
                <a:solidFill>
                  <a:schemeClr val="tx1"/>
                </a:solidFill>
                <a:effectLst/>
                <a:latin typeface="Montserrat" panose="00000500000000000000" pitchFamily="2" charset="-52"/>
              </a:rPr>
            </a:br>
            <a:r>
              <a:rPr lang="en-US" sz="1000" dirty="0" err="1">
                <a:solidFill>
                  <a:schemeClr val="tx1"/>
                </a:solidFill>
                <a:effectLst/>
                <a:latin typeface="Montserrat" panose="00000500000000000000" pitchFamily="2" charset="-52"/>
              </a:rPr>
              <a:t>driver.find_element</a:t>
            </a:r>
            <a:r>
              <a:rPr lang="en-US" sz="1000" dirty="0">
                <a:solidFill>
                  <a:schemeClr val="tx1"/>
                </a:solidFill>
                <a:effectLst/>
                <a:latin typeface="Montserrat" panose="00000500000000000000" pitchFamily="2" charset="-52"/>
              </a:rPr>
              <a:t>(By.NAME, "</a:t>
            </a:r>
            <a:r>
              <a:rPr lang="en-US" sz="1000" dirty="0" err="1">
                <a:solidFill>
                  <a:schemeClr val="tx1"/>
                </a:solidFill>
                <a:effectLst/>
                <a:latin typeface="Montserrat" panose="00000500000000000000" pitchFamily="2" charset="-52"/>
              </a:rPr>
              <a:t>message.topicName</a:t>
            </a:r>
            <a:r>
              <a:rPr lang="en-US" sz="1000" dirty="0">
                <a:solidFill>
                  <a:schemeClr val="tx1"/>
                </a:solidFill>
                <a:effectLst/>
                <a:latin typeface="Montserrat" panose="00000500000000000000" pitchFamily="2" charset="-52"/>
              </a:rPr>
              <a:t>").click()</a:t>
            </a:r>
            <a:br>
              <a:rPr lang="en-US" sz="1000" dirty="0">
                <a:solidFill>
                  <a:schemeClr val="tx1"/>
                </a:solidFill>
                <a:effectLst/>
                <a:latin typeface="Montserrat" panose="00000500000000000000" pitchFamily="2" charset="-52"/>
              </a:rPr>
            </a:br>
            <a:r>
              <a:rPr lang="en-US" sz="1000" dirty="0" err="1">
                <a:solidFill>
                  <a:schemeClr val="tx1"/>
                </a:solidFill>
                <a:effectLst/>
                <a:latin typeface="Montserrat" panose="00000500000000000000" pitchFamily="2" charset="-52"/>
              </a:rPr>
              <a:t>time.sleep</a:t>
            </a:r>
            <a:r>
              <a:rPr lang="en-US" sz="1000" dirty="0">
                <a:solidFill>
                  <a:schemeClr val="tx1"/>
                </a:solidFill>
                <a:effectLst/>
                <a:latin typeface="Montserrat" panose="00000500000000000000" pitchFamily="2" charset="-52"/>
              </a:rPr>
              <a:t>(1)</a:t>
            </a:r>
            <a:br>
              <a:rPr lang="en-US" sz="1000" dirty="0">
                <a:solidFill>
                  <a:schemeClr val="tx1"/>
                </a:solidFill>
                <a:effectLst/>
                <a:latin typeface="Montserrat" panose="00000500000000000000" pitchFamily="2" charset="-52"/>
              </a:rPr>
            </a:br>
            <a:r>
              <a:rPr lang="en-US" sz="1000" dirty="0" err="1">
                <a:solidFill>
                  <a:schemeClr val="tx1"/>
                </a:solidFill>
                <a:effectLst/>
                <a:latin typeface="Montserrat" panose="00000500000000000000" pitchFamily="2" charset="-52"/>
              </a:rPr>
              <a:t>driver.find_element</a:t>
            </a:r>
            <a:r>
              <a:rPr lang="en-US" sz="1000" dirty="0">
                <a:solidFill>
                  <a:schemeClr val="tx1"/>
                </a:solidFill>
                <a:effectLst/>
                <a:latin typeface="Montserrat" panose="00000500000000000000" pitchFamily="2" charset="-52"/>
              </a:rPr>
              <a:t>(</a:t>
            </a:r>
            <a:r>
              <a:rPr lang="en-US" sz="1000" dirty="0" err="1">
                <a:solidFill>
                  <a:schemeClr val="tx1"/>
                </a:solidFill>
                <a:effectLst/>
                <a:latin typeface="Montserrat" panose="00000500000000000000" pitchFamily="2" charset="-52"/>
              </a:rPr>
              <a:t>By.XPATH</a:t>
            </a:r>
            <a:r>
              <a:rPr lang="en-US" sz="1000" dirty="0">
                <a:solidFill>
                  <a:schemeClr val="tx1"/>
                </a:solidFill>
                <a:effectLst/>
                <a:latin typeface="Montserrat" panose="00000500000000000000" pitchFamily="2" charset="-52"/>
              </a:rPr>
              <a:t>, "//*[@id='new-message-form']/div[2]/a").click()</a:t>
            </a:r>
            <a:br>
              <a:rPr lang="en-US" sz="1000" dirty="0">
                <a:solidFill>
                  <a:srgbClr val="A9B7C6"/>
                </a:solidFill>
                <a:effectLst/>
                <a:latin typeface="JetBrains Mono"/>
              </a:rPr>
            </a:br>
            <a:endParaRPr lang="en-US" sz="1000" dirty="0">
              <a:solidFill>
                <a:srgbClr val="A9B7C6"/>
              </a:solidFill>
              <a:effectLst/>
              <a:latin typeface="JetBrains Mono"/>
            </a:endParaRP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E968E73-4919-251D-4B63-6043953D677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10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23394938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64"/>
          <p:cNvSpPr txBox="1">
            <a:spLocks noGrp="1"/>
          </p:cNvSpPr>
          <p:nvPr>
            <p:ph type="title"/>
          </p:nvPr>
        </p:nvSpPr>
        <p:spPr>
          <a:xfrm>
            <a:off x="500645" y="1077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 sz="2200" b="1" dirty="0">
                <a:solidFill>
                  <a:srgbClr val="3871B0"/>
                </a:solidFill>
                <a:latin typeface="Montserrat"/>
                <a:ea typeface="Montserrat"/>
                <a:cs typeface="Montserrat"/>
                <a:sym typeface="Montserrat"/>
              </a:rPr>
              <a:t>Листинг автотеста в </a:t>
            </a:r>
            <a:r>
              <a:rPr lang="en-US" sz="2200" b="1" dirty="0">
                <a:solidFill>
                  <a:srgbClr val="3871B0"/>
                </a:solidFill>
                <a:latin typeface="Montserrat"/>
                <a:ea typeface="Montserrat"/>
                <a:cs typeface="Montserrat"/>
                <a:sym typeface="Montserrat"/>
              </a:rPr>
              <a:t>PyCharm</a:t>
            </a:r>
            <a:endParaRPr sz="2200" b="1" dirty="0">
              <a:solidFill>
                <a:srgbClr val="3871B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4" name="Google Shape;324;p6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</a:pPr>
            <a:fld id="{00000000-1234-1234-1234-123412341234}" type="slidenum">
              <a:rPr lang="ru"/>
              <a:t>11</a:t>
            </a:fld>
            <a:endParaRPr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0BC3209-292C-5164-6801-2AAC11A714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822" y="631824"/>
            <a:ext cx="7236769" cy="437145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66"/>
          <p:cNvSpPr txBox="1">
            <a:spLocks noGrp="1"/>
          </p:cNvSpPr>
          <p:nvPr>
            <p:ph type="title"/>
          </p:nvPr>
        </p:nvSpPr>
        <p:spPr>
          <a:xfrm>
            <a:off x="623400" y="-26166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 sz="2200" b="1" dirty="0">
                <a:solidFill>
                  <a:srgbClr val="3871B0"/>
                </a:solidFill>
                <a:latin typeface="Montserrat"/>
                <a:ea typeface="Montserrat"/>
                <a:cs typeface="Montserrat"/>
                <a:sym typeface="Montserrat"/>
              </a:rPr>
              <a:t>Анализ результатов тестирования выбранного приложения </a:t>
            </a:r>
            <a:endParaRPr sz="2200" b="1" dirty="0">
              <a:solidFill>
                <a:srgbClr val="3871B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1" name="Google Shape;341;p6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</a:pPr>
            <a:fld id="{00000000-1234-1234-1234-123412341234}" type="slidenum">
              <a:rPr lang="ru"/>
              <a:t>12</a:t>
            </a:fld>
            <a:endParaRPr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68FA416-CED9-BD8A-67F3-713749FB89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8754" y="619734"/>
            <a:ext cx="4895246" cy="2143147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708DB46-7C90-F2AD-8B9D-8B42F04146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5589" y="3541503"/>
            <a:ext cx="6115011" cy="147761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0AD7958-4FCF-75CF-3E5D-664A7846B858}"/>
              </a:ext>
            </a:extLst>
          </p:cNvPr>
          <p:cNvSpPr txBox="1"/>
          <p:nvPr/>
        </p:nvSpPr>
        <p:spPr>
          <a:xfrm>
            <a:off x="536713" y="868018"/>
            <a:ext cx="3712041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00" dirty="0">
                <a:latin typeface="Montserrat" panose="00000500000000000000" pitchFamily="2" charset="-52"/>
              </a:rPr>
              <a:t>В ходе проверки веб-платформы idemo.bspb.ru было написано </a:t>
            </a:r>
            <a:r>
              <a:rPr lang="ru-RU" sz="900" b="1" i="1" dirty="0">
                <a:latin typeface="Montserrat" panose="00000500000000000000" pitchFamily="2" charset="-52"/>
              </a:rPr>
              <a:t>2</a:t>
            </a:r>
            <a:r>
              <a:rPr lang="en-US" sz="900" b="1" i="1" dirty="0">
                <a:latin typeface="Montserrat" panose="00000500000000000000" pitchFamily="2" charset="-52"/>
              </a:rPr>
              <a:t>6</a:t>
            </a:r>
            <a:r>
              <a:rPr lang="ru-RU" sz="900" dirty="0">
                <a:latin typeface="Montserrat" panose="00000500000000000000" pitchFamily="2" charset="-52"/>
              </a:rPr>
              <a:t> тест-кейсов.</a:t>
            </a:r>
            <a:br>
              <a:rPr lang="ru-RU" sz="900" dirty="0">
                <a:latin typeface="Montserrat" panose="00000500000000000000" pitchFamily="2" charset="-52"/>
              </a:rPr>
            </a:br>
            <a:br>
              <a:rPr lang="ru-RU" sz="900" dirty="0">
                <a:latin typeface="Montserrat" panose="00000500000000000000" pitchFamily="2" charset="-52"/>
              </a:rPr>
            </a:br>
            <a:r>
              <a:rPr lang="ru-RU" sz="900" dirty="0">
                <a:latin typeface="Montserrat" panose="00000500000000000000" pitchFamily="2" charset="-52"/>
              </a:rPr>
              <a:t>В результате проверки было обнаружено: </a:t>
            </a:r>
            <a:r>
              <a:rPr lang="ru-RU" sz="900" b="1" dirty="0">
                <a:latin typeface="Montserrat" panose="00000500000000000000" pitchFamily="2" charset="-52"/>
              </a:rPr>
              <a:t>1</a:t>
            </a:r>
            <a:r>
              <a:rPr lang="ru-RU" sz="900" dirty="0">
                <a:latin typeface="Montserrat" panose="00000500000000000000" pitchFamily="2" charset="-52"/>
              </a:rPr>
              <a:t> блокирующий функционал, </a:t>
            </a:r>
            <a:r>
              <a:rPr lang="ru-RU" sz="900" b="1" i="1" dirty="0">
                <a:latin typeface="Montserrat" panose="00000500000000000000" pitchFamily="2" charset="-52"/>
              </a:rPr>
              <a:t>4</a:t>
            </a:r>
            <a:r>
              <a:rPr lang="ru-RU" sz="900" dirty="0">
                <a:latin typeface="Montserrat" panose="00000500000000000000" pitchFamily="2" charset="-52"/>
              </a:rPr>
              <a:t> критических дефекта.</a:t>
            </a:r>
          </a:p>
          <a:p>
            <a:br>
              <a:rPr lang="ru-RU" sz="900" dirty="0">
                <a:latin typeface="Montserrat" panose="00000500000000000000" pitchFamily="2" charset="-52"/>
              </a:rPr>
            </a:br>
            <a:r>
              <a:rPr lang="ru-RU" sz="900" dirty="0">
                <a:latin typeface="Montserrat" panose="00000500000000000000" pitchFamily="2" charset="-52"/>
              </a:rPr>
              <a:t>На текущий момент веб-платформа не может быть отдана в релиз.</a:t>
            </a:r>
          </a:p>
          <a:p>
            <a:br>
              <a:rPr lang="ru-RU" sz="900" dirty="0">
                <a:latin typeface="Montserrat" panose="00000500000000000000" pitchFamily="2" charset="-52"/>
              </a:rPr>
            </a:br>
            <a:r>
              <a:rPr lang="ru-RU" sz="900" dirty="0">
                <a:latin typeface="Montserrat" panose="00000500000000000000" pitchFamily="2" charset="-52"/>
              </a:rPr>
              <a:t>Важно получить уточнения по Т3, конкретизировать основной функционал, проверки интеграции системы безопасности.</a:t>
            </a:r>
          </a:p>
          <a:p>
            <a:br>
              <a:rPr lang="ru-RU" sz="900" dirty="0">
                <a:latin typeface="Montserrat" panose="00000500000000000000" pitchFamily="2" charset="-52"/>
              </a:rPr>
            </a:br>
            <a:r>
              <a:rPr lang="ru-RU" sz="900" dirty="0">
                <a:latin typeface="Montserrat" panose="00000500000000000000" pitchFamily="2" charset="-52"/>
              </a:rPr>
              <a:t>Для увеличения покрытия проверками нефункциональной части веб-платформы заказчику необходимо предоставить макеты дизайна веб-платформы.</a:t>
            </a:r>
          </a:p>
          <a:p>
            <a:br>
              <a:rPr lang="ru-RU" sz="900" dirty="0">
                <a:latin typeface="Montserrat" panose="00000500000000000000" pitchFamily="2" charset="-52"/>
              </a:rPr>
            </a:br>
            <a:r>
              <a:rPr lang="ru-RU" sz="900" dirty="0">
                <a:latin typeface="Montserrat" panose="00000500000000000000" pitchFamily="2" charset="-52"/>
              </a:rPr>
              <a:t>В результате проведения тестирования:</a:t>
            </a:r>
          </a:p>
          <a:p>
            <a:r>
              <a:rPr lang="ru-RU" sz="900" b="1" dirty="0">
                <a:latin typeface="Montserrat" panose="00000500000000000000" pitchFamily="2" charset="-52"/>
              </a:rPr>
              <a:t>74% </a:t>
            </a:r>
            <a:r>
              <a:rPr lang="ru-RU" sz="900" dirty="0" err="1">
                <a:latin typeface="Montserrat" panose="00000500000000000000" pitchFamily="2" charset="-52"/>
              </a:rPr>
              <a:t>set</a:t>
            </a:r>
            <a:r>
              <a:rPr lang="ru-RU" sz="900" dirty="0">
                <a:latin typeface="Montserrat" panose="00000500000000000000" pitchFamily="2" charset="-52"/>
              </a:rPr>
              <a:t> </a:t>
            </a:r>
            <a:r>
              <a:rPr lang="ru-RU" sz="900" dirty="0" err="1">
                <a:latin typeface="Montserrat" panose="00000500000000000000" pitchFamily="2" charset="-52"/>
              </a:rPr>
              <a:t>to</a:t>
            </a:r>
            <a:r>
              <a:rPr lang="ru-RU" sz="900" dirty="0">
                <a:latin typeface="Montserrat" panose="00000500000000000000" pitchFamily="2" charset="-52"/>
              </a:rPr>
              <a:t> </a:t>
            </a:r>
            <a:r>
              <a:rPr lang="ru-RU" sz="900" dirty="0" err="1">
                <a:latin typeface="Montserrat" panose="00000500000000000000" pitchFamily="2" charset="-52"/>
              </a:rPr>
              <a:t>Passed</a:t>
            </a:r>
            <a:endParaRPr lang="ru-RU" sz="900" dirty="0">
              <a:latin typeface="Montserrat" panose="00000500000000000000" pitchFamily="2" charset="-52"/>
            </a:endParaRPr>
          </a:p>
          <a:p>
            <a:r>
              <a:rPr lang="ru-RU" sz="900" b="1" dirty="0">
                <a:latin typeface="Montserrat" panose="00000500000000000000" pitchFamily="2" charset="-52"/>
              </a:rPr>
              <a:t>4% </a:t>
            </a:r>
            <a:r>
              <a:rPr lang="ru-RU" sz="900" dirty="0" err="1">
                <a:latin typeface="Montserrat" panose="00000500000000000000" pitchFamily="2" charset="-52"/>
              </a:rPr>
              <a:t>set</a:t>
            </a:r>
            <a:r>
              <a:rPr lang="ru-RU" sz="900" dirty="0">
                <a:latin typeface="Montserrat" panose="00000500000000000000" pitchFamily="2" charset="-52"/>
              </a:rPr>
              <a:t> </a:t>
            </a:r>
            <a:r>
              <a:rPr lang="ru-RU" sz="900" dirty="0" err="1">
                <a:latin typeface="Montserrat" panose="00000500000000000000" pitchFamily="2" charset="-52"/>
              </a:rPr>
              <a:t>to</a:t>
            </a:r>
            <a:r>
              <a:rPr lang="ru-RU" sz="900" dirty="0">
                <a:latin typeface="Montserrat" panose="00000500000000000000" pitchFamily="2" charset="-52"/>
              </a:rPr>
              <a:t> </a:t>
            </a:r>
            <a:r>
              <a:rPr lang="ru-RU" sz="900" dirty="0" err="1">
                <a:latin typeface="Montserrat" panose="00000500000000000000" pitchFamily="2" charset="-52"/>
              </a:rPr>
              <a:t>Bloked</a:t>
            </a:r>
            <a:endParaRPr lang="ru-RU" sz="900" dirty="0">
              <a:latin typeface="Montserrat" panose="00000500000000000000" pitchFamily="2" charset="-52"/>
            </a:endParaRPr>
          </a:p>
          <a:p>
            <a:r>
              <a:rPr lang="ru-RU" sz="900" b="1" dirty="0">
                <a:latin typeface="Montserrat" panose="00000500000000000000" pitchFamily="2" charset="-52"/>
              </a:rPr>
              <a:t>4% </a:t>
            </a:r>
            <a:r>
              <a:rPr lang="ru-RU" sz="900" dirty="0" err="1">
                <a:latin typeface="Montserrat" panose="00000500000000000000" pitchFamily="2" charset="-52"/>
              </a:rPr>
              <a:t>set</a:t>
            </a:r>
            <a:r>
              <a:rPr lang="ru-RU" sz="900" dirty="0">
                <a:latin typeface="Montserrat" panose="00000500000000000000" pitchFamily="2" charset="-52"/>
              </a:rPr>
              <a:t> </a:t>
            </a:r>
            <a:r>
              <a:rPr lang="ru-RU" sz="900" dirty="0" err="1">
                <a:latin typeface="Montserrat" panose="00000500000000000000" pitchFamily="2" charset="-52"/>
              </a:rPr>
              <a:t>to</a:t>
            </a:r>
            <a:r>
              <a:rPr lang="ru-RU" sz="900" dirty="0">
                <a:latin typeface="Montserrat" panose="00000500000000000000" pitchFamily="2" charset="-52"/>
              </a:rPr>
              <a:t> </a:t>
            </a:r>
            <a:r>
              <a:rPr lang="ru-RU" sz="900" dirty="0" err="1">
                <a:latin typeface="Montserrat" panose="00000500000000000000" pitchFamily="2" charset="-52"/>
              </a:rPr>
              <a:t>Retest</a:t>
            </a:r>
            <a:endParaRPr lang="ru-RU" sz="900" dirty="0">
              <a:latin typeface="Montserrat" panose="00000500000000000000" pitchFamily="2" charset="-52"/>
            </a:endParaRPr>
          </a:p>
          <a:p>
            <a:r>
              <a:rPr lang="ru-RU" sz="900" b="1" dirty="0">
                <a:latin typeface="Montserrat" panose="00000500000000000000" pitchFamily="2" charset="-52"/>
              </a:rPr>
              <a:t>17%</a:t>
            </a:r>
            <a:r>
              <a:rPr lang="ru-RU" sz="900" dirty="0">
                <a:latin typeface="Montserrat" panose="00000500000000000000" pitchFamily="2" charset="-52"/>
              </a:rPr>
              <a:t> </a:t>
            </a:r>
            <a:r>
              <a:rPr lang="ru-RU" sz="900" dirty="0" err="1">
                <a:latin typeface="Montserrat" panose="00000500000000000000" pitchFamily="2" charset="-52"/>
              </a:rPr>
              <a:t>set</a:t>
            </a:r>
            <a:r>
              <a:rPr lang="ru-RU" sz="900" dirty="0">
                <a:latin typeface="Montserrat" panose="00000500000000000000" pitchFamily="2" charset="-52"/>
              </a:rPr>
              <a:t> </a:t>
            </a:r>
            <a:r>
              <a:rPr lang="ru-RU" sz="900" dirty="0" err="1">
                <a:latin typeface="Montserrat" panose="00000500000000000000" pitchFamily="2" charset="-52"/>
              </a:rPr>
              <a:t>to</a:t>
            </a:r>
            <a:r>
              <a:rPr lang="ru-RU" sz="900" dirty="0">
                <a:latin typeface="Montserrat" panose="00000500000000000000" pitchFamily="2" charset="-52"/>
              </a:rPr>
              <a:t> </a:t>
            </a:r>
            <a:r>
              <a:rPr lang="ru-RU" sz="900" dirty="0" err="1">
                <a:latin typeface="Montserrat" panose="00000500000000000000" pitchFamily="2" charset="-52"/>
              </a:rPr>
              <a:t>Failed</a:t>
            </a:r>
            <a:endParaRPr lang="ru-RU" sz="900" dirty="0">
              <a:latin typeface="Montserrat" panose="00000500000000000000" pitchFamily="2" charset="-5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67"/>
          <p:cNvSpPr txBox="1">
            <a:spLocks noGrp="1"/>
          </p:cNvSpPr>
          <p:nvPr>
            <p:ph type="title"/>
          </p:nvPr>
        </p:nvSpPr>
        <p:spPr>
          <a:xfrm>
            <a:off x="623400" y="5304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200" b="1" dirty="0">
                <a:solidFill>
                  <a:srgbClr val="3871B0"/>
                </a:solidFill>
                <a:latin typeface="Montserrat"/>
                <a:ea typeface="Montserrat"/>
                <a:cs typeface="Montserrat"/>
                <a:sym typeface="Montserrat"/>
              </a:rPr>
              <a:t>Выводы об оптимальности выбранной стратегии тестирования</a:t>
            </a:r>
            <a:endParaRPr sz="2200" b="1" dirty="0">
              <a:solidFill>
                <a:srgbClr val="3871B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200" b="1" dirty="0">
              <a:solidFill>
                <a:srgbClr val="3052E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8" name="Google Shape;348;p6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</a:pPr>
            <a:fld id="{00000000-1234-1234-1234-123412341234}" type="slidenum">
              <a:rPr lang="ru"/>
              <a:t>13</a:t>
            </a:fld>
            <a:endParaRPr/>
          </a:p>
        </p:txBody>
      </p:sp>
      <p:sp>
        <p:nvSpPr>
          <p:cNvPr id="347" name="Google Shape;347;p67"/>
          <p:cNvSpPr txBox="1"/>
          <p:nvPr/>
        </p:nvSpPr>
        <p:spPr>
          <a:xfrm>
            <a:off x="629200" y="1189775"/>
            <a:ext cx="8082900" cy="2382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br>
              <a:rPr lang="ru" dirty="0">
                <a:solidFill>
                  <a:schemeClr val="dk1"/>
                </a:solidFill>
                <a:latin typeface="Montserrat" panose="00000500000000000000" pitchFamily="2" charset="-52"/>
                <a:ea typeface="Montserrat"/>
                <a:cs typeface="Montserrat"/>
                <a:sym typeface="Montserrat"/>
              </a:rPr>
            </a:br>
            <a:r>
              <a:rPr lang="ru" dirty="0">
                <a:solidFill>
                  <a:schemeClr val="dk1"/>
                </a:solidFill>
                <a:latin typeface="Montserrat" panose="00000500000000000000" pitchFamily="2" charset="-52"/>
                <a:ea typeface="Montserrat"/>
                <a:cs typeface="Montserrat"/>
                <a:sym typeface="Montserrat"/>
              </a:rPr>
              <a:t>Считаю, что применённая мной стратегия - оптимальна</a:t>
            </a:r>
            <a:endParaRPr lang="ru-RU" kern="100" dirty="0">
              <a:effectLst/>
              <a:latin typeface="Montserrat" panose="00000500000000000000" pitchFamily="2" charset="-52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br>
              <a:rPr lang="ru-RU" kern="100" dirty="0">
                <a:effectLst/>
                <a:latin typeface="Montserrat" panose="000005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kern="100" dirty="0">
                <a:effectLst/>
                <a:latin typeface="Montserrat" panose="000005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Благодаря полученным знаниям на курсе я смогла провести необходимое и достаточное количество функциональных тестов и UI UX тестирования.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kern="100" dirty="0">
                <a:effectLst/>
                <a:latin typeface="Montserrat" panose="000005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Также после применения техник тест-дизайна я добилась оптимальных результатов и оптимизировала тестовое покрытие.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55"/>
          <p:cNvSpPr txBox="1">
            <a:spLocks noGrp="1"/>
          </p:cNvSpPr>
          <p:nvPr>
            <p:ph type="title"/>
          </p:nvPr>
        </p:nvSpPr>
        <p:spPr>
          <a:xfrm>
            <a:off x="3122187" y="205408"/>
            <a:ext cx="2753854" cy="848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25"/>
              <a:buFont typeface="Arial"/>
              <a:buNone/>
            </a:pPr>
            <a:r>
              <a:rPr lang="ru" sz="2425" dirty="0">
                <a:solidFill>
                  <a:srgbClr val="3871B0"/>
                </a:solidFill>
                <a:latin typeface="Arial Black" panose="020B0A04020102020204" pitchFamily="34" charset="0"/>
                <a:ea typeface="Montserrat"/>
                <a:cs typeface="Montserrat"/>
                <a:sym typeface="Montserrat"/>
              </a:rPr>
              <a:t>Содержание</a:t>
            </a:r>
            <a:endParaRPr dirty="0">
              <a:solidFill>
                <a:srgbClr val="3871B0"/>
              </a:solidFill>
              <a:latin typeface="Arial Black" panose="020B0A04020102020204" pitchFamily="34" charset="0"/>
              <a:ea typeface="Montserrat"/>
              <a:cs typeface="Montserrat"/>
              <a:sym typeface="Montserrat"/>
            </a:endParaRPr>
          </a:p>
        </p:txBody>
      </p:sp>
      <p:sp>
        <p:nvSpPr>
          <p:cNvPr id="257" name="Google Shape;257;p5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</a:pPr>
            <a:fld id="{00000000-1234-1234-1234-123412341234}" type="slidenum">
              <a:rPr lang="ru"/>
              <a:t>2</a:t>
            </a:fld>
            <a:endParaRPr/>
          </a:p>
        </p:txBody>
      </p:sp>
      <p:sp>
        <p:nvSpPr>
          <p:cNvPr id="256" name="Google Shape;256;p55"/>
          <p:cNvSpPr txBox="1"/>
          <p:nvPr/>
        </p:nvSpPr>
        <p:spPr>
          <a:xfrm>
            <a:off x="457664" y="1232942"/>
            <a:ext cx="8082900" cy="2677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AutoNum type="arabicPeriod"/>
            </a:pPr>
            <a:r>
              <a:rPr lang="ru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Майнд-карта жизненного цикла тестирования ПО;</a:t>
            </a:r>
            <a:endParaRPr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AutoNum type="arabicPeriod"/>
            </a:pPr>
            <a:r>
              <a:rPr lang="ru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Майнд-карта методологии разработки ПО;</a:t>
            </a:r>
            <a:endParaRPr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AutoNum type="arabicPeriod"/>
            </a:pPr>
            <a:r>
              <a:rPr lang="ru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Тестовая документация (чек-лист, тест-кейсы, баг-репорты);</a:t>
            </a:r>
            <a:endParaRPr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AutoNum type="arabicPeriod"/>
            </a:pPr>
            <a:r>
              <a:rPr lang="ru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Применение техник тест-дизайна;</a:t>
            </a:r>
            <a:endParaRPr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AutoNum type="arabicPeriod"/>
            </a:pPr>
            <a:r>
              <a:rPr lang="ru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Листинг автотеста;</a:t>
            </a:r>
            <a:endParaRPr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AutoNum type="arabicPeriod"/>
            </a:pPr>
            <a:r>
              <a:rPr lang="ru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Результат выполнения автотеста</a:t>
            </a:r>
            <a:endParaRPr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AutoNum type="arabicPeriod"/>
            </a:pPr>
            <a:r>
              <a:rPr lang="ru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Анализ результатов тестирования выбранного приложения; </a:t>
            </a:r>
            <a:endParaRPr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AutoNum type="arabicPeriod"/>
            </a:pPr>
            <a:r>
              <a:rPr lang="ru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Выводы об оптимальности выбранной стратегии тестирования.</a:t>
            </a:r>
            <a:endParaRPr dirty="0">
              <a:solidFill>
                <a:schemeClr val="dk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56"/>
          <p:cNvSpPr txBox="1">
            <a:spLocks noGrp="1"/>
          </p:cNvSpPr>
          <p:nvPr>
            <p:ph type="title"/>
          </p:nvPr>
        </p:nvSpPr>
        <p:spPr>
          <a:xfrm>
            <a:off x="500645" y="0"/>
            <a:ext cx="8520600" cy="712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 sz="2200" b="1" dirty="0">
                <a:solidFill>
                  <a:srgbClr val="3871B0"/>
                </a:solidFill>
                <a:latin typeface="Arial Black" panose="020B0A04020102020204" pitchFamily="34" charset="0"/>
                <a:ea typeface="Montserrat"/>
                <a:cs typeface="Monotxt" panose="00000400000000000000" pitchFamily="2" charset="0"/>
                <a:sym typeface="Montserrat"/>
              </a:rPr>
              <a:t>Майнд-карта жизненного цикла тестирования ПО</a:t>
            </a:r>
            <a:endParaRPr sz="2200" b="1" dirty="0">
              <a:solidFill>
                <a:srgbClr val="3871B0"/>
              </a:solidFill>
              <a:latin typeface="Arial Black" panose="020B0A04020102020204" pitchFamily="34" charset="0"/>
              <a:ea typeface="Montserrat"/>
              <a:cs typeface="Monotxt" panose="00000400000000000000" pitchFamily="2" charset="0"/>
              <a:sym typeface="Montserrat"/>
            </a:endParaRPr>
          </a:p>
        </p:txBody>
      </p:sp>
      <p:sp>
        <p:nvSpPr>
          <p:cNvPr id="264" name="Google Shape;264;p5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</a:pPr>
            <a:fld id="{00000000-1234-1234-1234-123412341234}" type="slidenum">
              <a:rPr lang="ru"/>
              <a:t>3</a:t>
            </a:fld>
            <a:endParaRPr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5FF45F9-511A-5479-B1A5-AFD609BD1E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5880" y="572372"/>
            <a:ext cx="5930951" cy="457112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57"/>
          <p:cNvSpPr txBox="1">
            <a:spLocks noGrp="1"/>
          </p:cNvSpPr>
          <p:nvPr>
            <p:ph type="title"/>
          </p:nvPr>
        </p:nvSpPr>
        <p:spPr>
          <a:xfrm>
            <a:off x="500645" y="0"/>
            <a:ext cx="8520600" cy="712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 sz="2200" dirty="0">
                <a:solidFill>
                  <a:srgbClr val="3871B0"/>
                </a:solidFill>
                <a:latin typeface="Arial Black" panose="020B0A04020102020204" pitchFamily="34" charset="0"/>
                <a:sym typeface="Montserrat"/>
              </a:rPr>
              <a:t>Майнд-карта методологии разработки ПО</a:t>
            </a:r>
            <a:endParaRPr sz="2200" dirty="0">
              <a:solidFill>
                <a:srgbClr val="3871B0"/>
              </a:solidFill>
              <a:latin typeface="Arial Black" panose="020B0A04020102020204" pitchFamily="34" charset="0"/>
              <a:sym typeface="Montserrat"/>
            </a:endParaRPr>
          </a:p>
        </p:txBody>
      </p:sp>
      <p:sp>
        <p:nvSpPr>
          <p:cNvPr id="271" name="Google Shape;271;p5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</a:pPr>
            <a:fld id="{00000000-1234-1234-1234-123412341234}" type="slidenum">
              <a:rPr lang="ru"/>
              <a:t>4</a:t>
            </a:fld>
            <a:endParaRPr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AC13E7E-ACF4-446D-24E8-EC20DC33D3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9931" y="574955"/>
            <a:ext cx="7209182" cy="456854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58"/>
          <p:cNvSpPr txBox="1">
            <a:spLocks noGrp="1"/>
          </p:cNvSpPr>
          <p:nvPr>
            <p:ph type="title"/>
          </p:nvPr>
        </p:nvSpPr>
        <p:spPr>
          <a:xfrm>
            <a:off x="500645" y="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 sz="2200" b="1" dirty="0">
                <a:solidFill>
                  <a:srgbClr val="3871B0"/>
                </a:solidFill>
                <a:latin typeface="Arial Black" panose="020B0A04020102020204" pitchFamily="34" charset="0"/>
                <a:ea typeface="Montserrat"/>
                <a:cs typeface="Montserrat"/>
                <a:sym typeface="Montserrat"/>
              </a:rPr>
              <a:t>Тестовая документация: чек-лист</a:t>
            </a:r>
            <a:endParaRPr sz="2200" b="1" dirty="0">
              <a:solidFill>
                <a:srgbClr val="3871B0"/>
              </a:solidFill>
              <a:latin typeface="Arial Black" panose="020B0A04020102020204" pitchFamily="34" charset="0"/>
              <a:ea typeface="Montserrat"/>
              <a:cs typeface="Montserrat"/>
              <a:sym typeface="Montserrat"/>
            </a:endParaRPr>
          </a:p>
        </p:txBody>
      </p:sp>
      <p:sp>
        <p:nvSpPr>
          <p:cNvPr id="278" name="Google Shape;278;p5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</a:pPr>
            <a:fld id="{00000000-1234-1234-1234-123412341234}" type="slidenum">
              <a:rPr lang="ru"/>
              <a:t>5</a:t>
            </a:fld>
            <a:endParaRPr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83BC1CE-4B04-7702-1071-625911F050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5791" y="687335"/>
            <a:ext cx="5698435" cy="43159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59"/>
          <p:cNvSpPr txBox="1">
            <a:spLocks noGrp="1"/>
          </p:cNvSpPr>
          <p:nvPr>
            <p:ph type="title"/>
          </p:nvPr>
        </p:nvSpPr>
        <p:spPr>
          <a:xfrm>
            <a:off x="500645" y="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 sz="2200" b="1" dirty="0">
                <a:solidFill>
                  <a:srgbClr val="3871B0"/>
                </a:solidFill>
                <a:latin typeface="Montserrat"/>
                <a:ea typeface="Montserrat"/>
                <a:cs typeface="Montserrat"/>
                <a:sym typeface="Montserrat"/>
              </a:rPr>
              <a:t>Тестовая документация: тест-кейсы</a:t>
            </a:r>
            <a:endParaRPr sz="2200" b="1" dirty="0">
              <a:solidFill>
                <a:srgbClr val="3871B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6" name="Google Shape;286;p5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</a:pPr>
            <a:fld id="{00000000-1234-1234-1234-123412341234}" type="slidenum">
              <a:rPr lang="ru"/>
              <a:t>6</a:t>
            </a:fld>
            <a:endParaRPr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4745396-702F-B88D-AA68-A7E6CEA434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469" y="712925"/>
            <a:ext cx="8444776" cy="398789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4B77C0-6D61-5628-E30E-9C1B943D5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645" y="11738"/>
            <a:ext cx="8520600" cy="604489"/>
          </a:xfrm>
        </p:spPr>
        <p:txBody>
          <a:bodyPr/>
          <a:lstStyle/>
          <a:p>
            <a:r>
              <a:rPr lang="ru-RU" sz="2200" b="1" dirty="0">
                <a:solidFill>
                  <a:srgbClr val="3871B0"/>
                </a:solidFill>
                <a:latin typeface="Montserrat" panose="00000500000000000000" pitchFamily="2" charset="-52"/>
              </a:rPr>
              <a:t>Тестовая документация: тест-кейсы в </a:t>
            </a:r>
            <a:r>
              <a:rPr lang="en-US" sz="2200" b="1" dirty="0">
                <a:solidFill>
                  <a:srgbClr val="3871B0"/>
                </a:solidFill>
                <a:latin typeface="Montserrat" panose="00000500000000000000" pitchFamily="2" charset="-52"/>
              </a:rPr>
              <a:t>TestRail</a:t>
            </a:r>
            <a:endParaRPr lang="ru-RU" sz="2200" b="1" dirty="0">
              <a:solidFill>
                <a:srgbClr val="3871B0"/>
              </a:solidFill>
              <a:latin typeface="Montserrat" panose="00000500000000000000" pitchFamily="2" charset="-52"/>
            </a:endParaRP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55FE61C-4411-E0B9-CC07-F34A4F3A9D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DD2D4AD-B19C-3878-B9BF-E022C9CF299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7</a:t>
            </a:fld>
            <a:endParaRPr lang="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4A9CE7E-BE58-42EF-38DE-4ED2CA0062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68" b="5051"/>
          <a:stretch/>
        </p:blipFill>
        <p:spPr>
          <a:xfrm>
            <a:off x="799301" y="848877"/>
            <a:ext cx="7885044" cy="4023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729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60"/>
          <p:cNvSpPr txBox="1">
            <a:spLocks noGrp="1"/>
          </p:cNvSpPr>
          <p:nvPr>
            <p:ph type="title"/>
          </p:nvPr>
        </p:nvSpPr>
        <p:spPr>
          <a:xfrm>
            <a:off x="500645" y="18364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 sz="2200" b="1" dirty="0">
                <a:solidFill>
                  <a:srgbClr val="3871B0"/>
                </a:solidFill>
                <a:latin typeface="Montserrat"/>
                <a:ea typeface="Montserrat"/>
                <a:cs typeface="Montserrat"/>
                <a:sym typeface="Montserrat"/>
              </a:rPr>
              <a:t>Тестовая документация: баг-репорты</a:t>
            </a:r>
            <a:endParaRPr sz="2200" b="1" dirty="0">
              <a:solidFill>
                <a:srgbClr val="3871B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5" name="Google Shape;295;p6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</a:pPr>
            <a:fld id="{00000000-1234-1234-1234-123412341234}" type="slidenum">
              <a:rPr lang="ru"/>
              <a:t>8</a:t>
            </a:fld>
            <a:endParaRPr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A10B3A8-3719-0752-1E2B-08460F2A0D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055" y="591064"/>
            <a:ext cx="8315740" cy="425984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61"/>
          <p:cNvSpPr txBox="1">
            <a:spLocks noGrp="1"/>
          </p:cNvSpPr>
          <p:nvPr>
            <p:ph type="title"/>
          </p:nvPr>
        </p:nvSpPr>
        <p:spPr>
          <a:xfrm>
            <a:off x="448667" y="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 sz="2200" b="1" dirty="0">
                <a:solidFill>
                  <a:srgbClr val="3871B0"/>
                </a:solidFill>
                <a:latin typeface="Montserrat"/>
                <a:ea typeface="Montserrat"/>
                <a:cs typeface="Montserrat"/>
                <a:sym typeface="Montserrat"/>
              </a:rPr>
              <a:t>Применение техник тест-дизайна: чек лист</a:t>
            </a:r>
            <a:r>
              <a:rPr lang="en-US" sz="2200" b="1" dirty="0">
                <a:solidFill>
                  <a:srgbClr val="3871B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ru-RU" sz="2200" b="1" dirty="0">
                <a:solidFill>
                  <a:srgbClr val="3871B0"/>
                </a:solidFill>
                <a:latin typeface="Montserrat"/>
                <a:ea typeface="Montserrat"/>
                <a:cs typeface="Montserrat"/>
                <a:sym typeface="Montserrat"/>
              </a:rPr>
              <a:t>и тест-кейс</a:t>
            </a:r>
            <a:endParaRPr sz="2200" b="1" dirty="0">
              <a:solidFill>
                <a:srgbClr val="3871B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3" name="Google Shape;303;p6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</a:pPr>
            <a:fld id="{00000000-1234-1234-1234-123412341234}" type="slidenum">
              <a:rPr lang="ru"/>
              <a:t>9</a:t>
            </a:fld>
            <a:endParaRPr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6AD649A-83A7-9FDF-2EF3-74D6C14C45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299" y="1000540"/>
            <a:ext cx="8307335" cy="356526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Уголки">
  <a:themeElements>
    <a:clrScheme name="Уголки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Уголки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Уголки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1721</TotalTime>
  <Words>630</Words>
  <Application>Microsoft Office PowerPoint</Application>
  <PresentationFormat>Экран (16:9)</PresentationFormat>
  <Paragraphs>54</Paragraphs>
  <Slides>13</Slides>
  <Notes>11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13</vt:i4>
      </vt:variant>
    </vt:vector>
  </HeadingPairs>
  <TitlesOfParts>
    <vt:vector size="22" baseType="lpstr">
      <vt:lpstr>Arial Black</vt:lpstr>
      <vt:lpstr>JetBrains Mono</vt:lpstr>
      <vt:lpstr>Montserrat Medium</vt:lpstr>
      <vt:lpstr>Franklin Gothic Book</vt:lpstr>
      <vt:lpstr>Arial</vt:lpstr>
      <vt:lpstr>Montserrat</vt:lpstr>
      <vt:lpstr>Montserrat ExtraBold</vt:lpstr>
      <vt:lpstr>Simple Light</vt:lpstr>
      <vt:lpstr>Уголки</vt:lpstr>
      <vt:lpstr>Презентация PowerPoint</vt:lpstr>
      <vt:lpstr>Содержание</vt:lpstr>
      <vt:lpstr>Майнд-карта жизненного цикла тестирования ПО</vt:lpstr>
      <vt:lpstr>Майнд-карта методологии разработки ПО</vt:lpstr>
      <vt:lpstr>Тестовая документация: чек-лист</vt:lpstr>
      <vt:lpstr>Тестовая документация: тест-кейсы</vt:lpstr>
      <vt:lpstr>Тестовая документация: тест-кейсы в TestRail</vt:lpstr>
      <vt:lpstr>Тестовая документация: баг-репорты</vt:lpstr>
      <vt:lpstr>Применение техник тест-дизайна: чек лист и тест-кейс</vt:lpstr>
      <vt:lpstr>Листинг автотеста</vt:lpstr>
      <vt:lpstr>Листинг автотеста в PyCharm</vt:lpstr>
      <vt:lpstr>Анализ результатов тестирования выбранного приложения </vt:lpstr>
      <vt:lpstr>Выводы об оптимальности выбранной стратегии тестирования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Svet Sato</dc:creator>
  <cp:lastModifiedBy>Svet Sato</cp:lastModifiedBy>
  <cp:revision>3</cp:revision>
  <dcterms:modified xsi:type="dcterms:W3CDTF">2023-06-25T18:53:25Z</dcterms:modified>
</cp:coreProperties>
</file>