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5" r:id="rId17"/>
    <p:sldId id="278" r:id="rId18"/>
    <p:sldId id="277" r:id="rId19"/>
    <p:sldId id="279" r:id="rId20"/>
    <p:sldId id="280" r:id="rId21"/>
    <p:sldId id="281" r:id="rId22"/>
    <p:sldId id="282" r:id="rId23"/>
    <p:sldId id="283" r:id="rId24"/>
    <p:sldId id="284" r:id="rId25"/>
    <p:sldId id="271" r:id="rId26"/>
    <p:sldId id="276" r:id="rId27"/>
    <p:sldId id="273" r:id="rId28"/>
    <p:sldId id="274" r:id="rId2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jRBZI/rgu6Z0TfJIff8xHZnlpq1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E166540-9E3C-4930-9DF7-60C9BEEA17FA}">
  <a:tblStyle styleId="{7E166540-9E3C-4930-9DF7-60C9BEEA17FA}" styleName="Table_0">
    <a:wholeTbl>
      <a:tcTxStyle b="off" i="off">
        <a:font>
          <a:latin typeface="Times New Roman"/>
          <a:ea typeface="Times New Roman"/>
          <a:cs typeface="Times New Roman"/>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7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3" name="Google Shape;29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34fca5f75c0_0_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5" name="Google Shape;385;g34fca5f75c0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5" name="Google Shape;3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34fca5f75c0_3_2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3" name="Google Shape;403;g34fca5f75c0_3_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34fca5f75c0_4_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2" name="Google Shape;412;g34fca5f75c0_4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34fca5f75c0_3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20" name="Google Shape;420;g34fca5f75c0_3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28" name="Google Shape;42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428" name="Google Shape;42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660719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a:extLst>
            <a:ext uri="{FF2B5EF4-FFF2-40B4-BE49-F238E27FC236}">
              <a16:creationId xmlns:a16="http://schemas.microsoft.com/office/drawing/2014/main" id="{89688BD2-5B57-FFF7-0CFE-38D8D01C6263}"/>
            </a:ext>
          </a:extLst>
        </p:cNvPr>
        <p:cNvGrpSpPr/>
        <p:nvPr/>
      </p:nvGrpSpPr>
      <p:grpSpPr>
        <a:xfrm>
          <a:off x="0" y="0"/>
          <a:ext cx="0" cy="0"/>
          <a:chOff x="0" y="0"/>
          <a:chExt cx="0" cy="0"/>
        </a:xfrm>
      </p:grpSpPr>
      <p:sp>
        <p:nvSpPr>
          <p:cNvPr id="427" name="Google Shape;427;p11:notes">
            <a:extLst>
              <a:ext uri="{FF2B5EF4-FFF2-40B4-BE49-F238E27FC236}">
                <a16:creationId xmlns:a16="http://schemas.microsoft.com/office/drawing/2014/main" id="{13DEEA12-7DD6-6FA8-D2C0-8C0B5994F74C}"/>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428" name="Google Shape;428;p11:notes">
            <a:extLst>
              <a:ext uri="{FF2B5EF4-FFF2-40B4-BE49-F238E27FC236}">
                <a16:creationId xmlns:a16="http://schemas.microsoft.com/office/drawing/2014/main" id="{F60F18EE-103B-BD7E-824C-84BECFBB03C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346959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a:extLst>
            <a:ext uri="{FF2B5EF4-FFF2-40B4-BE49-F238E27FC236}">
              <a16:creationId xmlns:a16="http://schemas.microsoft.com/office/drawing/2014/main" id="{5DD7F75F-AFBC-142A-FFF5-2C86DA25A234}"/>
            </a:ext>
          </a:extLst>
        </p:cNvPr>
        <p:cNvGrpSpPr/>
        <p:nvPr/>
      </p:nvGrpSpPr>
      <p:grpSpPr>
        <a:xfrm>
          <a:off x="0" y="0"/>
          <a:ext cx="0" cy="0"/>
          <a:chOff x="0" y="0"/>
          <a:chExt cx="0" cy="0"/>
        </a:xfrm>
      </p:grpSpPr>
      <p:sp>
        <p:nvSpPr>
          <p:cNvPr id="427" name="Google Shape;427;p11:notes">
            <a:extLst>
              <a:ext uri="{FF2B5EF4-FFF2-40B4-BE49-F238E27FC236}">
                <a16:creationId xmlns:a16="http://schemas.microsoft.com/office/drawing/2014/main" id="{18A9B5B6-CF52-3546-64DA-B5CB6FA709C1}"/>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428" name="Google Shape;428;p11:notes">
            <a:extLst>
              <a:ext uri="{FF2B5EF4-FFF2-40B4-BE49-F238E27FC236}">
                <a16:creationId xmlns:a16="http://schemas.microsoft.com/office/drawing/2014/main" id="{108DE57A-F6D4-D32F-CA6B-9B2DCF5EBD4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946932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a:extLst>
            <a:ext uri="{FF2B5EF4-FFF2-40B4-BE49-F238E27FC236}">
              <a16:creationId xmlns:a16="http://schemas.microsoft.com/office/drawing/2014/main" id="{13B1FC9A-33FF-5D40-B7FB-1629E7967908}"/>
            </a:ext>
          </a:extLst>
        </p:cNvPr>
        <p:cNvGrpSpPr/>
        <p:nvPr/>
      </p:nvGrpSpPr>
      <p:grpSpPr>
        <a:xfrm>
          <a:off x="0" y="0"/>
          <a:ext cx="0" cy="0"/>
          <a:chOff x="0" y="0"/>
          <a:chExt cx="0" cy="0"/>
        </a:xfrm>
      </p:grpSpPr>
      <p:sp>
        <p:nvSpPr>
          <p:cNvPr id="427" name="Google Shape;427;p11:notes">
            <a:extLst>
              <a:ext uri="{FF2B5EF4-FFF2-40B4-BE49-F238E27FC236}">
                <a16:creationId xmlns:a16="http://schemas.microsoft.com/office/drawing/2014/main" id="{FCD70B88-F9F2-7934-7A22-42460C72114A}"/>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428" name="Google Shape;428;p11:notes">
            <a:extLst>
              <a:ext uri="{FF2B5EF4-FFF2-40B4-BE49-F238E27FC236}">
                <a16:creationId xmlns:a16="http://schemas.microsoft.com/office/drawing/2014/main" id="{A824E966-5BC1-863D-8F89-43BDA77E93C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07863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1" name="Google Shape;3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a:extLst>
            <a:ext uri="{FF2B5EF4-FFF2-40B4-BE49-F238E27FC236}">
              <a16:creationId xmlns:a16="http://schemas.microsoft.com/office/drawing/2014/main" id="{B111B472-288C-12B5-501B-36BDBEACC973}"/>
            </a:ext>
          </a:extLst>
        </p:cNvPr>
        <p:cNvGrpSpPr/>
        <p:nvPr/>
      </p:nvGrpSpPr>
      <p:grpSpPr>
        <a:xfrm>
          <a:off x="0" y="0"/>
          <a:ext cx="0" cy="0"/>
          <a:chOff x="0" y="0"/>
          <a:chExt cx="0" cy="0"/>
        </a:xfrm>
      </p:grpSpPr>
      <p:sp>
        <p:nvSpPr>
          <p:cNvPr id="427" name="Google Shape;427;p11:notes">
            <a:extLst>
              <a:ext uri="{FF2B5EF4-FFF2-40B4-BE49-F238E27FC236}">
                <a16:creationId xmlns:a16="http://schemas.microsoft.com/office/drawing/2014/main" id="{1234F099-A3CC-6909-7C12-2A487AF5378A}"/>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428" name="Google Shape;428;p11:notes">
            <a:extLst>
              <a:ext uri="{FF2B5EF4-FFF2-40B4-BE49-F238E27FC236}">
                <a16:creationId xmlns:a16="http://schemas.microsoft.com/office/drawing/2014/main" id="{DE61600D-EE5D-F850-A765-616D82338AD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27687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a:extLst>
            <a:ext uri="{FF2B5EF4-FFF2-40B4-BE49-F238E27FC236}">
              <a16:creationId xmlns:a16="http://schemas.microsoft.com/office/drawing/2014/main" id="{A82E7D0F-8AD3-8454-B145-11757F4E0393}"/>
            </a:ext>
          </a:extLst>
        </p:cNvPr>
        <p:cNvGrpSpPr/>
        <p:nvPr/>
      </p:nvGrpSpPr>
      <p:grpSpPr>
        <a:xfrm>
          <a:off x="0" y="0"/>
          <a:ext cx="0" cy="0"/>
          <a:chOff x="0" y="0"/>
          <a:chExt cx="0" cy="0"/>
        </a:xfrm>
      </p:grpSpPr>
      <p:sp>
        <p:nvSpPr>
          <p:cNvPr id="427" name="Google Shape;427;p11:notes">
            <a:extLst>
              <a:ext uri="{FF2B5EF4-FFF2-40B4-BE49-F238E27FC236}">
                <a16:creationId xmlns:a16="http://schemas.microsoft.com/office/drawing/2014/main" id="{11BFED49-A90F-B748-666E-0BBAFC2737C0}"/>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428" name="Google Shape;428;p11:notes">
            <a:extLst>
              <a:ext uri="{FF2B5EF4-FFF2-40B4-BE49-F238E27FC236}">
                <a16:creationId xmlns:a16="http://schemas.microsoft.com/office/drawing/2014/main" id="{E822F8FF-352A-3A24-5046-25A06865089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011276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a:extLst>
            <a:ext uri="{FF2B5EF4-FFF2-40B4-BE49-F238E27FC236}">
              <a16:creationId xmlns:a16="http://schemas.microsoft.com/office/drawing/2014/main" id="{60898F11-0F55-D40D-59AC-0D1A06689F65}"/>
            </a:ext>
          </a:extLst>
        </p:cNvPr>
        <p:cNvGrpSpPr/>
        <p:nvPr/>
      </p:nvGrpSpPr>
      <p:grpSpPr>
        <a:xfrm>
          <a:off x="0" y="0"/>
          <a:ext cx="0" cy="0"/>
          <a:chOff x="0" y="0"/>
          <a:chExt cx="0" cy="0"/>
        </a:xfrm>
      </p:grpSpPr>
      <p:sp>
        <p:nvSpPr>
          <p:cNvPr id="427" name="Google Shape;427;p11:notes">
            <a:extLst>
              <a:ext uri="{FF2B5EF4-FFF2-40B4-BE49-F238E27FC236}">
                <a16:creationId xmlns:a16="http://schemas.microsoft.com/office/drawing/2014/main" id="{3ACC580D-8BE3-93E8-C86E-26402AFE14DA}"/>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428" name="Google Shape;428;p11:notes">
            <a:extLst>
              <a:ext uri="{FF2B5EF4-FFF2-40B4-BE49-F238E27FC236}">
                <a16:creationId xmlns:a16="http://schemas.microsoft.com/office/drawing/2014/main" id="{3329B45C-1CF3-41AF-9EAD-5B08BC61E66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747081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a:extLst>
            <a:ext uri="{FF2B5EF4-FFF2-40B4-BE49-F238E27FC236}">
              <a16:creationId xmlns:a16="http://schemas.microsoft.com/office/drawing/2014/main" id="{9D8C3116-ED84-398C-4642-9BB079321035}"/>
            </a:ext>
          </a:extLst>
        </p:cNvPr>
        <p:cNvGrpSpPr/>
        <p:nvPr/>
      </p:nvGrpSpPr>
      <p:grpSpPr>
        <a:xfrm>
          <a:off x="0" y="0"/>
          <a:ext cx="0" cy="0"/>
          <a:chOff x="0" y="0"/>
          <a:chExt cx="0" cy="0"/>
        </a:xfrm>
      </p:grpSpPr>
      <p:sp>
        <p:nvSpPr>
          <p:cNvPr id="427" name="Google Shape;427;p11:notes">
            <a:extLst>
              <a:ext uri="{FF2B5EF4-FFF2-40B4-BE49-F238E27FC236}">
                <a16:creationId xmlns:a16="http://schemas.microsoft.com/office/drawing/2014/main" id="{830CEABE-08B3-F74D-620D-AC0084A14C14}"/>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428" name="Google Shape;428;p11:notes">
            <a:extLst>
              <a:ext uri="{FF2B5EF4-FFF2-40B4-BE49-F238E27FC236}">
                <a16:creationId xmlns:a16="http://schemas.microsoft.com/office/drawing/2014/main" id="{9D7AB915-95E3-3215-2F7D-D821E980158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366807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a:extLst>
            <a:ext uri="{FF2B5EF4-FFF2-40B4-BE49-F238E27FC236}">
              <a16:creationId xmlns:a16="http://schemas.microsoft.com/office/drawing/2014/main" id="{27D0E96D-0D56-5891-C17A-4CCA5DBF48C2}"/>
            </a:ext>
          </a:extLst>
        </p:cNvPr>
        <p:cNvGrpSpPr/>
        <p:nvPr/>
      </p:nvGrpSpPr>
      <p:grpSpPr>
        <a:xfrm>
          <a:off x="0" y="0"/>
          <a:ext cx="0" cy="0"/>
          <a:chOff x="0" y="0"/>
          <a:chExt cx="0" cy="0"/>
        </a:xfrm>
      </p:grpSpPr>
      <p:sp>
        <p:nvSpPr>
          <p:cNvPr id="427" name="Google Shape;427;p11:notes">
            <a:extLst>
              <a:ext uri="{FF2B5EF4-FFF2-40B4-BE49-F238E27FC236}">
                <a16:creationId xmlns:a16="http://schemas.microsoft.com/office/drawing/2014/main" id="{FC2BDBF1-129B-981C-D21A-5DC637656E48}"/>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428" name="Google Shape;428;p11:notes">
            <a:extLst>
              <a:ext uri="{FF2B5EF4-FFF2-40B4-BE49-F238E27FC236}">
                <a16:creationId xmlns:a16="http://schemas.microsoft.com/office/drawing/2014/main" id="{2B43B1A2-CBE4-8CD7-2FBB-EF8EE68D574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447603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p3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40" name="Google Shape;440;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p3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40" name="Google Shape;440;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009192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5" name="Google Shape;455;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63" name="Google Shape;463;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0" name="Google Shape;32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9" name="Google Shape;329;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7" name="Google Shape;33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5" name="Google Shape;34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4" name="Google Shape;35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2" name="Google Shape;36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34fca5f75c0_3_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5" name="Google Shape;375;g34fca5f75c0_3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7"/>
        <p:cNvGrpSpPr/>
        <p:nvPr/>
      </p:nvGrpSpPr>
      <p:grpSpPr>
        <a:xfrm>
          <a:off x="0" y="0"/>
          <a:ext cx="0" cy="0"/>
          <a:chOff x="0" y="0"/>
          <a:chExt cx="0" cy="0"/>
        </a:xfrm>
      </p:grpSpPr>
      <p:sp>
        <p:nvSpPr>
          <p:cNvPr id="18" name="Google Shape;18;p15"/>
          <p:cNvSpPr/>
          <p:nvPr/>
        </p:nvSpPr>
        <p:spPr>
          <a:xfrm>
            <a:off x="-24143" y="0"/>
            <a:ext cx="633743" cy="6858000"/>
          </a:xfrm>
          <a:prstGeom prst="rect">
            <a:avLst/>
          </a:prstGeom>
          <a:gradFill>
            <a:gsLst>
              <a:gs pos="0">
                <a:srgbClr val="10CC57"/>
              </a:gs>
              <a:gs pos="100000">
                <a:srgbClr val="017058"/>
              </a:gs>
            </a:gsLst>
            <a:lin ang="5400000" scaled="0"/>
          </a:gradFill>
          <a:ln>
            <a:noFill/>
          </a:ln>
          <a:effectLst>
            <a:outerShdw blurRad="50800" dist="38100" algn="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9" name="Google Shape;19;p15"/>
          <p:cNvSpPr/>
          <p:nvPr/>
        </p:nvSpPr>
        <p:spPr>
          <a:xfrm rot="10800000" flipH="1">
            <a:off x="-31247" y="0"/>
            <a:ext cx="633743" cy="6858000"/>
          </a:xfrm>
          <a:prstGeom prst="rect">
            <a:avLst/>
          </a:prstGeom>
          <a:blipFill rotWithShape="1">
            <a:blip r:embed="rId2">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0" name="Google Shape;20;p15"/>
          <p:cNvSpPr txBox="1"/>
          <p:nvPr/>
        </p:nvSpPr>
        <p:spPr>
          <a:xfrm rot="-5400000">
            <a:off x="-1800908" y="4465666"/>
            <a:ext cx="4173065"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chemeClr val="lt1"/>
                </a:solidFill>
                <a:latin typeface="Arial"/>
                <a:ea typeface="Arial"/>
                <a:cs typeface="Arial"/>
                <a:sym typeface="Arial"/>
              </a:rPr>
              <a:t>FACULTY OF COMPUTER ENGINEERING</a:t>
            </a:r>
            <a:endParaRPr sz="1400" b="0" i="0" u="none" strike="noStrike" cap="none">
              <a:solidFill>
                <a:srgbClr val="000000"/>
              </a:solidFill>
              <a:latin typeface="Arial"/>
              <a:ea typeface="Arial"/>
              <a:cs typeface="Arial"/>
              <a:sym typeface="Arial"/>
            </a:endParaRPr>
          </a:p>
        </p:txBody>
      </p:sp>
      <p:sp>
        <p:nvSpPr>
          <p:cNvPr id="21" name="Google Shape;21;p15"/>
          <p:cNvSpPr>
            <a:spLocks noGrp="1"/>
          </p:cNvSpPr>
          <p:nvPr>
            <p:ph type="ctrTitle"/>
          </p:nvPr>
        </p:nvSpPr>
        <p:spPr>
          <a:xfrm>
            <a:off x="1524000" y="1923591"/>
            <a:ext cx="9144000" cy="2387600"/>
          </a:xfrm>
          <a:prstGeom prst="roundRect">
            <a:avLst>
              <a:gd name="adj" fmla="val 3901"/>
            </a:avLst>
          </a:prstGeom>
          <a:noFill/>
          <a:ln w="25400" cap="flat" cmpd="sng">
            <a:solidFill>
              <a:srgbClr val="10CC57"/>
            </a:solidFill>
            <a:prstDash val="solid"/>
            <a:round/>
            <a:headEnd type="none" w="sm" len="sm"/>
            <a:tailEnd type="none" w="sm" len="sm"/>
          </a:ln>
        </p:spPr>
        <p:txBody>
          <a:bodyPr spcFirstLastPara="1" wrap="square" lIns="91425" tIns="45700" rIns="91425" bIns="45700" anchor="ctr" anchorCtr="0">
            <a:normAutofit/>
          </a:bodyPr>
          <a:lstStyle>
            <a:lvl1pPr lvl="0" algn="ctr">
              <a:lnSpc>
                <a:spcPct val="90000"/>
              </a:lnSpc>
              <a:spcBef>
                <a:spcPts val="0"/>
              </a:spcBef>
              <a:spcAft>
                <a:spcPts val="0"/>
              </a:spcAft>
              <a:buClr>
                <a:srgbClr val="11998E"/>
              </a:buClr>
              <a:buSzPts val="6000"/>
              <a:buFont typeface="Times New Roman"/>
              <a:buNone/>
              <a:defRPr sz="6000" b="1">
                <a:solidFill>
                  <a:srgbClr val="11998E"/>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grpSp>
        <p:nvGrpSpPr>
          <p:cNvPr id="24" name="Google Shape;24;p15"/>
          <p:cNvGrpSpPr/>
          <p:nvPr/>
        </p:nvGrpSpPr>
        <p:grpSpPr>
          <a:xfrm>
            <a:off x="11508226" y="243069"/>
            <a:ext cx="546132" cy="546132"/>
            <a:chOff x="11082048" y="197383"/>
            <a:chExt cx="486579" cy="486579"/>
          </a:xfrm>
        </p:grpSpPr>
        <p:sp>
          <p:nvSpPr>
            <p:cNvPr id="25" name="Google Shape;25;p15"/>
            <p:cNvSpPr/>
            <p:nvPr/>
          </p:nvSpPr>
          <p:spPr>
            <a:xfrm>
              <a:off x="11082048" y="197383"/>
              <a:ext cx="486579" cy="486579"/>
            </a:xfrm>
            <a:prstGeom prst="ellipse">
              <a:avLst/>
            </a:prstGeom>
            <a:gradFill>
              <a:gsLst>
                <a:gs pos="0">
                  <a:srgbClr val="38EF7D">
                    <a:alpha val="64705"/>
                  </a:srgbClr>
                </a:gs>
                <a:gs pos="100000">
                  <a:srgbClr val="11998E">
                    <a:alpha val="64313"/>
                  </a:srgbClr>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6" name="Google Shape;26;p15"/>
            <p:cNvSpPr/>
            <p:nvPr/>
          </p:nvSpPr>
          <p:spPr>
            <a:xfrm>
              <a:off x="11215170" y="330505"/>
              <a:ext cx="220337" cy="220337"/>
            </a:xfrm>
            <a:prstGeom prst="ellipse">
              <a:avLst/>
            </a:prstGeom>
            <a:gradFill>
              <a:gsLst>
                <a:gs pos="0">
                  <a:srgbClr val="38EF7D">
                    <a:alpha val="64705"/>
                  </a:srgbClr>
                </a:gs>
                <a:gs pos="100000">
                  <a:srgbClr val="11998E">
                    <a:alpha val="64313"/>
                  </a:srgbClr>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grpSp>
        <p:nvGrpSpPr>
          <p:cNvPr id="27" name="Google Shape;27;p15"/>
          <p:cNvGrpSpPr/>
          <p:nvPr/>
        </p:nvGrpSpPr>
        <p:grpSpPr>
          <a:xfrm>
            <a:off x="4479985" y="131938"/>
            <a:ext cx="3232030" cy="768394"/>
            <a:chOff x="4280055" y="84406"/>
            <a:chExt cx="3631889" cy="863458"/>
          </a:xfrm>
        </p:grpSpPr>
        <p:sp>
          <p:nvSpPr>
            <p:cNvPr id="28" name="Google Shape;28;p15"/>
            <p:cNvSpPr/>
            <p:nvPr/>
          </p:nvSpPr>
          <p:spPr>
            <a:xfrm>
              <a:off x="4280055" y="155868"/>
              <a:ext cx="3631889" cy="717640"/>
            </a:xfrm>
            <a:prstGeom prst="roundRect">
              <a:avLst>
                <a:gd name="adj" fmla="val 50000"/>
              </a:avLst>
            </a:prstGeom>
            <a:gradFill>
              <a:gsLst>
                <a:gs pos="0">
                  <a:srgbClr val="38EF7D"/>
                </a:gs>
                <a:gs pos="100000">
                  <a:srgbClr val="752AFF"/>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9" name="Google Shape;29;p15"/>
            <p:cNvSpPr/>
            <p:nvPr/>
          </p:nvSpPr>
          <p:spPr>
            <a:xfrm>
              <a:off x="4345594" y="214327"/>
              <a:ext cx="3500812" cy="600721"/>
            </a:xfrm>
            <a:prstGeom prst="roundRect">
              <a:avLst>
                <a:gd name="adj" fmla="val 5000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30" name="Google Shape;30;p15" descr="Icon&#10;&#10;Description automatically generated with medium confidence"/>
            <p:cNvPicPr preferRelativeResize="0"/>
            <p:nvPr/>
          </p:nvPicPr>
          <p:blipFill rotWithShape="1">
            <a:blip r:embed="rId3">
              <a:alphaModFix/>
            </a:blip>
            <a:srcRect/>
            <a:stretch/>
          </p:blipFill>
          <p:spPr>
            <a:xfrm>
              <a:off x="6315084" y="84406"/>
              <a:ext cx="871486" cy="863458"/>
            </a:xfrm>
            <a:prstGeom prst="rect">
              <a:avLst/>
            </a:prstGeom>
            <a:noFill/>
            <a:ln>
              <a:noFill/>
            </a:ln>
          </p:spPr>
        </p:pic>
        <p:pic>
          <p:nvPicPr>
            <p:cNvPr id="31" name="Google Shape;31;p15" descr="A picture containing clipart, vector graphics&#10;&#10;Description automatically generated"/>
            <p:cNvPicPr preferRelativeResize="0"/>
            <p:nvPr/>
          </p:nvPicPr>
          <p:blipFill rotWithShape="1">
            <a:blip r:embed="rId4">
              <a:alphaModFix/>
            </a:blip>
            <a:srcRect/>
            <a:stretch/>
          </p:blipFill>
          <p:spPr>
            <a:xfrm>
              <a:off x="5005430" y="111027"/>
              <a:ext cx="979518" cy="810216"/>
            </a:xfrm>
            <a:prstGeom prst="rect">
              <a:avLst/>
            </a:prstGeom>
            <a:noFill/>
            <a:ln>
              <a:noFill/>
            </a:ln>
          </p:spPr>
        </p:pic>
      </p:grpSp>
      <p:sp>
        <p:nvSpPr>
          <p:cNvPr id="32" name="Google Shape;32;p15"/>
          <p:cNvSpPr txBox="1">
            <a:spLocks noGrp="1"/>
          </p:cNvSpPr>
          <p:nvPr>
            <p:ph type="body" idx="1"/>
          </p:nvPr>
        </p:nvSpPr>
        <p:spPr>
          <a:xfrm>
            <a:off x="1524000" y="5542055"/>
            <a:ext cx="9144000" cy="519113"/>
          </a:xfrm>
          <a:prstGeom prst="rect">
            <a:avLst/>
          </a:prstGeom>
          <a:noFill/>
          <a:ln>
            <a:noFill/>
          </a:ln>
        </p:spPr>
        <p:txBody>
          <a:bodyPr spcFirstLastPara="1" wrap="square" lIns="91425" tIns="45700" rIns="91425" bIns="45700" anchor="ctr" anchorCtr="0">
            <a:normAutofit/>
          </a:bodyPr>
          <a:lstStyle>
            <a:lvl1pPr marL="457200" lvl="0" indent="-228600" algn="ctr">
              <a:lnSpc>
                <a:spcPct val="90000"/>
              </a:lnSpc>
              <a:spcBef>
                <a:spcPts val="1000"/>
              </a:spcBef>
              <a:spcAft>
                <a:spcPts val="0"/>
              </a:spcAft>
              <a:buClr>
                <a:schemeClr val="dk1"/>
              </a:buClr>
              <a:buSzPts val="1800"/>
              <a:buNone/>
              <a:defRPr sz="1800" i="1"/>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5"/>
          <p:cNvSpPr>
            <a:spLocks noGrp="1"/>
          </p:cNvSpPr>
          <p:nvPr>
            <p:ph type="body" idx="2"/>
          </p:nvPr>
        </p:nvSpPr>
        <p:spPr>
          <a:xfrm>
            <a:off x="3730283" y="1550070"/>
            <a:ext cx="2365717" cy="381000"/>
          </a:xfrm>
          <a:prstGeom prst="roundRect">
            <a:avLst>
              <a:gd name="adj" fmla="val 8146"/>
            </a:avLst>
          </a:prstGeom>
          <a:gradFill>
            <a:gsLst>
              <a:gs pos="0">
                <a:srgbClr val="017058"/>
              </a:gs>
              <a:gs pos="100000">
                <a:srgbClr val="10CC57"/>
              </a:gs>
            </a:gsLst>
            <a:lin ang="2700000" scaled="0"/>
          </a:gradFill>
          <a:ln>
            <a:noFill/>
          </a:ln>
        </p:spPr>
        <p:txBody>
          <a:bodyPr spcFirstLastPara="1" wrap="square" lIns="91425" tIns="45700" rIns="91425" bIns="45700" anchor="ctr" anchorCtr="0">
            <a:normAutofit/>
          </a:bodyPr>
          <a:lstStyle>
            <a:lvl1pPr marL="457200" lvl="0" indent="-330200" algn="l">
              <a:lnSpc>
                <a:spcPct val="90000"/>
              </a:lnSpc>
              <a:spcBef>
                <a:spcPts val="1000"/>
              </a:spcBef>
              <a:spcAft>
                <a:spcPts val="0"/>
              </a:spcAft>
              <a:buClr>
                <a:schemeClr val="lt1"/>
              </a:buClr>
              <a:buSzPts val="1600"/>
              <a:buChar char="•"/>
              <a:defRPr sz="1600" b="1">
                <a:solidFill>
                  <a:schemeClr val="lt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15"/>
          <p:cNvSpPr>
            <a:spLocks noGrp="1"/>
          </p:cNvSpPr>
          <p:nvPr>
            <p:ph type="body" idx="3"/>
          </p:nvPr>
        </p:nvSpPr>
        <p:spPr>
          <a:xfrm>
            <a:off x="6096000" y="4309683"/>
            <a:ext cx="3388242" cy="381000"/>
          </a:xfrm>
          <a:prstGeom prst="roundRect">
            <a:avLst>
              <a:gd name="adj" fmla="val 8146"/>
            </a:avLst>
          </a:prstGeom>
          <a:gradFill>
            <a:gsLst>
              <a:gs pos="0">
                <a:srgbClr val="017058"/>
              </a:gs>
              <a:gs pos="100000">
                <a:srgbClr val="10CC57"/>
              </a:gs>
            </a:gsLst>
            <a:lin ang="2700000" scaled="0"/>
          </a:gradFill>
          <a:ln>
            <a:noFill/>
          </a:ln>
        </p:spPr>
        <p:txBody>
          <a:bodyPr spcFirstLastPara="1" wrap="square" lIns="91425" tIns="45700" rIns="91425" bIns="45700" anchor="ctr" anchorCtr="0">
            <a:normAutofit/>
          </a:bodyPr>
          <a:lstStyle>
            <a:lvl1pPr marL="457200" lvl="0" indent="-330200" algn="l">
              <a:lnSpc>
                <a:spcPct val="90000"/>
              </a:lnSpc>
              <a:spcBef>
                <a:spcPts val="1000"/>
              </a:spcBef>
              <a:spcAft>
                <a:spcPts val="0"/>
              </a:spcAft>
              <a:buClr>
                <a:schemeClr val="lt1"/>
              </a:buClr>
              <a:buSzPts val="1600"/>
              <a:buChar char="•"/>
              <a:defRPr sz="1600" b="1">
                <a:solidFill>
                  <a:schemeClr val="lt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15"/>
          <p:cNvSpPr txBox="1">
            <a:spLocks noGrp="1"/>
          </p:cNvSpPr>
          <p:nvPr>
            <p:ph type="sldNum" idx="12"/>
          </p:nvPr>
        </p:nvSpPr>
        <p:spPr>
          <a:xfrm>
            <a:off x="10409692" y="333573"/>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36" name="Google Shape;36;p15"/>
          <p:cNvSpPr/>
          <p:nvPr/>
        </p:nvSpPr>
        <p:spPr>
          <a:xfrm>
            <a:off x="0" y="1418"/>
            <a:ext cx="12194479" cy="6863661"/>
          </a:xfrm>
          <a:custGeom>
            <a:avLst/>
            <a:gdLst/>
            <a:ahLst/>
            <a:cxnLst/>
            <a:rect l="l" t="t" r="r" b="b"/>
            <a:pathLst>
              <a:path w="12194479" h="6863661" extrusionOk="0">
                <a:moveTo>
                  <a:pt x="0" y="6598375"/>
                </a:moveTo>
                <a:cubicBezTo>
                  <a:pt x="0" y="6743325"/>
                  <a:pt x="117506" y="6860831"/>
                  <a:pt x="262456" y="6860831"/>
                </a:cubicBezTo>
                <a:lnTo>
                  <a:pt x="11932023" y="6860831"/>
                </a:lnTo>
                <a:cubicBezTo>
                  <a:pt x="12076973" y="6860831"/>
                  <a:pt x="12194479" y="6743325"/>
                  <a:pt x="12194479" y="6598375"/>
                </a:cubicBezTo>
                <a:lnTo>
                  <a:pt x="12194479" y="6863661"/>
                </a:lnTo>
                <a:lnTo>
                  <a:pt x="0" y="6863661"/>
                </a:lnTo>
                <a:close/>
                <a:moveTo>
                  <a:pt x="0" y="0"/>
                </a:moveTo>
                <a:lnTo>
                  <a:pt x="12194479" y="0"/>
                </a:lnTo>
                <a:lnTo>
                  <a:pt x="12194479" y="265287"/>
                </a:lnTo>
                <a:cubicBezTo>
                  <a:pt x="12194479" y="120337"/>
                  <a:pt x="12076973" y="2831"/>
                  <a:pt x="11932023" y="2831"/>
                </a:cubicBezTo>
                <a:lnTo>
                  <a:pt x="262456" y="2831"/>
                </a:lnTo>
                <a:cubicBezTo>
                  <a:pt x="117506" y="2831"/>
                  <a:pt x="0" y="120337"/>
                  <a:pt x="0" y="26528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8"/>
        <p:cNvGrpSpPr/>
        <p:nvPr/>
      </p:nvGrpSpPr>
      <p:grpSpPr>
        <a:xfrm>
          <a:off x="0" y="0"/>
          <a:ext cx="0" cy="0"/>
          <a:chOff x="0" y="0"/>
          <a:chExt cx="0" cy="0"/>
        </a:xfrm>
      </p:grpSpPr>
      <p:sp>
        <p:nvSpPr>
          <p:cNvPr id="189" name="Google Shape;189;p24"/>
          <p:cNvSpPr txBox="1">
            <a:spLocks noGrp="1"/>
          </p:cNvSpPr>
          <p:nvPr>
            <p:ph type="title"/>
          </p:nvPr>
        </p:nvSpPr>
        <p:spPr>
          <a:xfrm>
            <a:off x="606000" y="977990"/>
            <a:ext cx="10980000" cy="986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017058"/>
              </a:buClr>
              <a:buSzPts val="4400"/>
              <a:buFont typeface="Times New Roman"/>
              <a:buNone/>
              <a:defRPr sz="4400" b="1">
                <a:solidFill>
                  <a:srgbClr val="017058"/>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0" name="Google Shape;190;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1" name="Google Shape;191;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2" name="Google Shape;192;p24"/>
          <p:cNvSpPr/>
          <p:nvPr/>
        </p:nvSpPr>
        <p:spPr>
          <a:xfrm rot="5400000">
            <a:off x="5778985" y="-5780045"/>
            <a:ext cx="631552" cy="12194479"/>
          </a:xfrm>
          <a:prstGeom prst="rect">
            <a:avLst/>
          </a:prstGeom>
          <a:gradFill>
            <a:gsLst>
              <a:gs pos="0">
                <a:srgbClr val="38EF7D"/>
              </a:gs>
              <a:gs pos="100000">
                <a:srgbClr val="11998E"/>
              </a:gs>
            </a:gsLst>
            <a:lin ang="5400000" scaled="0"/>
          </a:gra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93" name="Google Shape;193;p24"/>
          <p:cNvSpPr/>
          <p:nvPr/>
        </p:nvSpPr>
        <p:spPr>
          <a:xfrm rot="-5400000" flipH="1">
            <a:off x="5778984" y="-5781463"/>
            <a:ext cx="631552" cy="12194479"/>
          </a:xfrm>
          <a:prstGeom prst="rect">
            <a:avLst/>
          </a:prstGeom>
          <a:blipFill rotWithShape="1">
            <a:blip r:embed="rId2">
              <a:alphaModFix/>
            </a:blip>
            <a:stretch>
              <a:fillRect t="27560"/>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94" name="Google Shape;194;p24"/>
          <p:cNvSpPr txBox="1"/>
          <p:nvPr/>
        </p:nvSpPr>
        <p:spPr>
          <a:xfrm>
            <a:off x="240281" y="141423"/>
            <a:ext cx="7420291" cy="33738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chemeClr val="lt1"/>
                </a:solidFill>
                <a:latin typeface="Arial"/>
                <a:ea typeface="Arial"/>
                <a:cs typeface="Arial"/>
                <a:sym typeface="Arial"/>
              </a:rPr>
              <a:t>FACULTY OF COMPUTER ENGINEERING</a:t>
            </a:r>
            <a:endParaRPr sz="1400" b="0" i="0" u="none" strike="noStrike" cap="none">
              <a:solidFill>
                <a:srgbClr val="000000"/>
              </a:solidFill>
              <a:latin typeface="Arial"/>
              <a:ea typeface="Arial"/>
              <a:cs typeface="Arial"/>
              <a:sym typeface="Arial"/>
            </a:endParaRPr>
          </a:p>
        </p:txBody>
      </p:sp>
      <p:grpSp>
        <p:nvGrpSpPr>
          <p:cNvPr id="195" name="Google Shape;195;p24"/>
          <p:cNvGrpSpPr/>
          <p:nvPr/>
        </p:nvGrpSpPr>
        <p:grpSpPr>
          <a:xfrm>
            <a:off x="4479985" y="241694"/>
            <a:ext cx="3232030" cy="768394"/>
            <a:chOff x="4280055" y="84406"/>
            <a:chExt cx="3631889" cy="863458"/>
          </a:xfrm>
        </p:grpSpPr>
        <p:sp>
          <p:nvSpPr>
            <p:cNvPr id="196" name="Google Shape;196;p24"/>
            <p:cNvSpPr/>
            <p:nvPr/>
          </p:nvSpPr>
          <p:spPr>
            <a:xfrm>
              <a:off x="4280055" y="155868"/>
              <a:ext cx="3631889" cy="717640"/>
            </a:xfrm>
            <a:prstGeom prst="roundRect">
              <a:avLst>
                <a:gd name="adj" fmla="val 50000"/>
              </a:avLst>
            </a:prstGeom>
            <a:gradFill>
              <a:gsLst>
                <a:gs pos="0">
                  <a:srgbClr val="38EF7D"/>
                </a:gs>
                <a:gs pos="100000">
                  <a:srgbClr val="752AFF"/>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97" name="Google Shape;197;p24"/>
            <p:cNvSpPr/>
            <p:nvPr/>
          </p:nvSpPr>
          <p:spPr>
            <a:xfrm>
              <a:off x="4345594" y="214327"/>
              <a:ext cx="3500812" cy="600721"/>
            </a:xfrm>
            <a:prstGeom prst="roundRect">
              <a:avLst>
                <a:gd name="adj" fmla="val 5000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198" name="Google Shape;198;p24" descr="Icon&#10;&#10;Description automatically generated with medium confidence"/>
            <p:cNvPicPr preferRelativeResize="0"/>
            <p:nvPr/>
          </p:nvPicPr>
          <p:blipFill rotWithShape="1">
            <a:blip r:embed="rId3">
              <a:alphaModFix/>
            </a:blip>
            <a:srcRect/>
            <a:stretch/>
          </p:blipFill>
          <p:spPr>
            <a:xfrm>
              <a:off x="6315084" y="84406"/>
              <a:ext cx="871486" cy="863458"/>
            </a:xfrm>
            <a:prstGeom prst="rect">
              <a:avLst/>
            </a:prstGeom>
            <a:noFill/>
            <a:ln>
              <a:noFill/>
            </a:ln>
          </p:spPr>
        </p:pic>
        <p:pic>
          <p:nvPicPr>
            <p:cNvPr id="199" name="Google Shape;199;p24" descr="A picture containing clipart, vector graphics&#10;&#10;Description automatically generated"/>
            <p:cNvPicPr preferRelativeResize="0"/>
            <p:nvPr/>
          </p:nvPicPr>
          <p:blipFill rotWithShape="1">
            <a:blip r:embed="rId4">
              <a:alphaModFix/>
            </a:blip>
            <a:srcRect/>
            <a:stretch/>
          </p:blipFill>
          <p:spPr>
            <a:xfrm>
              <a:off x="5005430" y="111027"/>
              <a:ext cx="979518" cy="810216"/>
            </a:xfrm>
            <a:prstGeom prst="rect">
              <a:avLst/>
            </a:prstGeom>
            <a:noFill/>
            <a:ln>
              <a:noFill/>
            </a:ln>
          </p:spPr>
        </p:pic>
      </p:grpSp>
      <p:grpSp>
        <p:nvGrpSpPr>
          <p:cNvPr id="200" name="Google Shape;200;p24"/>
          <p:cNvGrpSpPr/>
          <p:nvPr/>
        </p:nvGrpSpPr>
        <p:grpSpPr>
          <a:xfrm>
            <a:off x="11508226" y="6270255"/>
            <a:ext cx="546132" cy="546132"/>
            <a:chOff x="11082048" y="197383"/>
            <a:chExt cx="486579" cy="486579"/>
          </a:xfrm>
        </p:grpSpPr>
        <p:sp>
          <p:nvSpPr>
            <p:cNvPr id="201" name="Google Shape;201;p24"/>
            <p:cNvSpPr/>
            <p:nvPr/>
          </p:nvSpPr>
          <p:spPr>
            <a:xfrm>
              <a:off x="11082048" y="197383"/>
              <a:ext cx="486579" cy="486579"/>
            </a:xfrm>
            <a:prstGeom prst="ellipse">
              <a:avLst/>
            </a:prstGeom>
            <a:gradFill>
              <a:gsLst>
                <a:gs pos="0">
                  <a:srgbClr val="38EF7D">
                    <a:alpha val="64705"/>
                  </a:srgbClr>
                </a:gs>
                <a:gs pos="100000">
                  <a:srgbClr val="11998E">
                    <a:alpha val="64313"/>
                  </a:srgbClr>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02" name="Google Shape;202;p24"/>
            <p:cNvSpPr/>
            <p:nvPr/>
          </p:nvSpPr>
          <p:spPr>
            <a:xfrm>
              <a:off x="11215170" y="330505"/>
              <a:ext cx="220337" cy="220337"/>
            </a:xfrm>
            <a:prstGeom prst="ellipse">
              <a:avLst/>
            </a:prstGeom>
            <a:gradFill>
              <a:gsLst>
                <a:gs pos="0">
                  <a:srgbClr val="38EF7D">
                    <a:alpha val="64705"/>
                  </a:srgbClr>
                </a:gs>
                <a:gs pos="100000">
                  <a:srgbClr val="11998E">
                    <a:alpha val="64313"/>
                  </a:srgbClr>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203" name="Google Shape;203;p24"/>
          <p:cNvSpPr/>
          <p:nvPr/>
        </p:nvSpPr>
        <p:spPr>
          <a:xfrm>
            <a:off x="0" y="1418"/>
            <a:ext cx="12194479" cy="6863661"/>
          </a:xfrm>
          <a:custGeom>
            <a:avLst/>
            <a:gdLst/>
            <a:ahLst/>
            <a:cxnLst/>
            <a:rect l="l" t="t" r="r" b="b"/>
            <a:pathLst>
              <a:path w="12194479" h="6863661" extrusionOk="0">
                <a:moveTo>
                  <a:pt x="0" y="6598375"/>
                </a:moveTo>
                <a:cubicBezTo>
                  <a:pt x="0" y="6743325"/>
                  <a:pt x="117506" y="6860831"/>
                  <a:pt x="262456" y="6860831"/>
                </a:cubicBezTo>
                <a:lnTo>
                  <a:pt x="11932023" y="6860831"/>
                </a:lnTo>
                <a:cubicBezTo>
                  <a:pt x="12076973" y="6860831"/>
                  <a:pt x="12194479" y="6743325"/>
                  <a:pt x="12194479" y="6598375"/>
                </a:cubicBezTo>
                <a:lnTo>
                  <a:pt x="12194479" y="6863661"/>
                </a:lnTo>
                <a:lnTo>
                  <a:pt x="0" y="6863661"/>
                </a:lnTo>
                <a:close/>
                <a:moveTo>
                  <a:pt x="0" y="0"/>
                </a:moveTo>
                <a:lnTo>
                  <a:pt x="12194479" y="0"/>
                </a:lnTo>
                <a:lnTo>
                  <a:pt x="12194479" y="265287"/>
                </a:lnTo>
                <a:cubicBezTo>
                  <a:pt x="12194479" y="120337"/>
                  <a:pt x="12076973" y="2831"/>
                  <a:pt x="11932023" y="2831"/>
                </a:cubicBezTo>
                <a:lnTo>
                  <a:pt x="262456" y="2831"/>
                </a:lnTo>
                <a:cubicBezTo>
                  <a:pt x="117506" y="2831"/>
                  <a:pt x="0" y="120337"/>
                  <a:pt x="0" y="26528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04" name="Google Shape;204;p24"/>
          <p:cNvSpPr txBox="1">
            <a:spLocks noGrp="1"/>
          </p:cNvSpPr>
          <p:nvPr>
            <p:ph type="sldNum" idx="12"/>
          </p:nvPr>
        </p:nvSpPr>
        <p:spPr>
          <a:xfrm>
            <a:off x="10409692"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5"/>
        <p:cNvGrpSpPr/>
        <p:nvPr/>
      </p:nvGrpSpPr>
      <p:grpSpPr>
        <a:xfrm>
          <a:off x="0" y="0"/>
          <a:ext cx="0" cy="0"/>
          <a:chOff x="0" y="0"/>
          <a:chExt cx="0" cy="0"/>
        </a:xfrm>
      </p:grpSpPr>
      <p:sp>
        <p:nvSpPr>
          <p:cNvPr id="206" name="Google Shape;206;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7" name="Google Shape;207;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8" name="Google Shape;208;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2_Blank">
  <p:cSld name="2_Blank">
    <p:spTree>
      <p:nvGrpSpPr>
        <p:cNvPr id="1" name="Shape 209"/>
        <p:cNvGrpSpPr/>
        <p:nvPr/>
      </p:nvGrpSpPr>
      <p:grpSpPr>
        <a:xfrm>
          <a:off x="0" y="0"/>
          <a:ext cx="0" cy="0"/>
          <a:chOff x="0" y="0"/>
          <a:chExt cx="0" cy="0"/>
        </a:xfrm>
      </p:grpSpPr>
      <p:sp>
        <p:nvSpPr>
          <p:cNvPr id="210" name="Google Shape;210;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1" name="Google Shape;211;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2" name="Google Shape;212;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Blank">
  <p:cSld name="1_Blank">
    <p:spTree>
      <p:nvGrpSpPr>
        <p:cNvPr id="1" name="Shape 213"/>
        <p:cNvGrpSpPr/>
        <p:nvPr/>
      </p:nvGrpSpPr>
      <p:grpSpPr>
        <a:xfrm>
          <a:off x="0" y="0"/>
          <a:ext cx="0" cy="0"/>
          <a:chOff x="0" y="0"/>
          <a:chExt cx="0" cy="0"/>
        </a:xfrm>
      </p:grpSpPr>
      <p:sp>
        <p:nvSpPr>
          <p:cNvPr id="214" name="Google Shape;214;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5" name="Google Shape;215;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6" name="Google Shape;216;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17"/>
        <p:cNvGrpSpPr/>
        <p:nvPr/>
      </p:nvGrpSpPr>
      <p:grpSpPr>
        <a:xfrm>
          <a:off x="0" y="0"/>
          <a:ext cx="0" cy="0"/>
          <a:chOff x="0" y="0"/>
          <a:chExt cx="0" cy="0"/>
        </a:xfrm>
      </p:grpSpPr>
      <p:sp>
        <p:nvSpPr>
          <p:cNvPr id="218" name="Google Shape;218;p28"/>
          <p:cNvSpPr txBox="1">
            <a:spLocks noGrp="1"/>
          </p:cNvSpPr>
          <p:nvPr>
            <p:ph type="title"/>
          </p:nvPr>
        </p:nvSpPr>
        <p:spPr>
          <a:xfrm>
            <a:off x="657226" y="1248198"/>
            <a:ext cx="4114799" cy="1399587"/>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017058"/>
              </a:buClr>
              <a:buSzPts val="4000"/>
              <a:buFont typeface="Times New Roman"/>
              <a:buNone/>
              <a:defRPr sz="4000" b="1">
                <a:solidFill>
                  <a:srgbClr val="017058"/>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9" name="Google Shape;219;p28"/>
          <p:cNvSpPr txBox="1">
            <a:spLocks noGrp="1"/>
          </p:cNvSpPr>
          <p:nvPr>
            <p:ph type="body" idx="1"/>
          </p:nvPr>
        </p:nvSpPr>
        <p:spPr>
          <a:xfrm>
            <a:off x="5183188" y="1247490"/>
            <a:ext cx="6325038" cy="4788557"/>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220" name="Google Shape;220;p28"/>
          <p:cNvSpPr txBox="1">
            <a:spLocks noGrp="1"/>
          </p:cNvSpPr>
          <p:nvPr>
            <p:ph type="body" idx="2"/>
          </p:nvPr>
        </p:nvSpPr>
        <p:spPr>
          <a:xfrm>
            <a:off x="657226" y="2777068"/>
            <a:ext cx="4114799" cy="326691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21" name="Google Shape;221;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2" name="Google Shape;222;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3" name="Google Shape;223;p28"/>
          <p:cNvSpPr/>
          <p:nvPr/>
        </p:nvSpPr>
        <p:spPr>
          <a:xfrm rot="5400000">
            <a:off x="5778985" y="-5780045"/>
            <a:ext cx="631552" cy="12194479"/>
          </a:xfrm>
          <a:prstGeom prst="rect">
            <a:avLst/>
          </a:prstGeom>
          <a:gradFill>
            <a:gsLst>
              <a:gs pos="0">
                <a:srgbClr val="38EF7D"/>
              </a:gs>
              <a:gs pos="100000">
                <a:srgbClr val="11998E"/>
              </a:gs>
            </a:gsLst>
            <a:lin ang="5400000" scaled="0"/>
          </a:gra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24" name="Google Shape;224;p28"/>
          <p:cNvSpPr/>
          <p:nvPr/>
        </p:nvSpPr>
        <p:spPr>
          <a:xfrm rot="-5400000" flipH="1">
            <a:off x="5778984" y="-5781463"/>
            <a:ext cx="631552" cy="12194479"/>
          </a:xfrm>
          <a:prstGeom prst="rect">
            <a:avLst/>
          </a:prstGeom>
          <a:blipFill rotWithShape="1">
            <a:blip r:embed="rId2">
              <a:alphaModFix/>
            </a:blip>
            <a:stretch>
              <a:fillRect t="27560"/>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25" name="Google Shape;225;p28"/>
          <p:cNvSpPr txBox="1"/>
          <p:nvPr/>
        </p:nvSpPr>
        <p:spPr>
          <a:xfrm>
            <a:off x="240281" y="141423"/>
            <a:ext cx="7420291" cy="33738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chemeClr val="lt1"/>
                </a:solidFill>
                <a:latin typeface="Arial"/>
                <a:ea typeface="Arial"/>
                <a:cs typeface="Arial"/>
                <a:sym typeface="Arial"/>
              </a:rPr>
              <a:t>FACULTY OF COMPUTER ENGINEERING</a:t>
            </a:r>
            <a:endParaRPr sz="1400" b="0" i="0" u="none" strike="noStrike" cap="none">
              <a:solidFill>
                <a:srgbClr val="000000"/>
              </a:solidFill>
              <a:latin typeface="Arial"/>
              <a:ea typeface="Arial"/>
              <a:cs typeface="Arial"/>
              <a:sym typeface="Arial"/>
            </a:endParaRPr>
          </a:p>
        </p:txBody>
      </p:sp>
      <p:grpSp>
        <p:nvGrpSpPr>
          <p:cNvPr id="226" name="Google Shape;226;p28"/>
          <p:cNvGrpSpPr/>
          <p:nvPr/>
        </p:nvGrpSpPr>
        <p:grpSpPr>
          <a:xfrm>
            <a:off x="4479985" y="241694"/>
            <a:ext cx="3232030" cy="768394"/>
            <a:chOff x="4280055" y="84406"/>
            <a:chExt cx="3631889" cy="863458"/>
          </a:xfrm>
        </p:grpSpPr>
        <p:sp>
          <p:nvSpPr>
            <p:cNvPr id="227" name="Google Shape;227;p28"/>
            <p:cNvSpPr/>
            <p:nvPr/>
          </p:nvSpPr>
          <p:spPr>
            <a:xfrm>
              <a:off x="4280055" y="155868"/>
              <a:ext cx="3631889" cy="717640"/>
            </a:xfrm>
            <a:prstGeom prst="roundRect">
              <a:avLst>
                <a:gd name="adj" fmla="val 50000"/>
              </a:avLst>
            </a:prstGeom>
            <a:gradFill>
              <a:gsLst>
                <a:gs pos="0">
                  <a:srgbClr val="38EF7D"/>
                </a:gs>
                <a:gs pos="100000">
                  <a:srgbClr val="752AFF"/>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28" name="Google Shape;228;p28"/>
            <p:cNvSpPr/>
            <p:nvPr/>
          </p:nvSpPr>
          <p:spPr>
            <a:xfrm>
              <a:off x="4345594" y="214327"/>
              <a:ext cx="3500812" cy="600721"/>
            </a:xfrm>
            <a:prstGeom prst="roundRect">
              <a:avLst>
                <a:gd name="adj" fmla="val 5000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229" name="Google Shape;229;p28" descr="Icon&#10;&#10;Description automatically generated with medium confidence"/>
            <p:cNvPicPr preferRelativeResize="0"/>
            <p:nvPr/>
          </p:nvPicPr>
          <p:blipFill rotWithShape="1">
            <a:blip r:embed="rId3">
              <a:alphaModFix/>
            </a:blip>
            <a:srcRect/>
            <a:stretch/>
          </p:blipFill>
          <p:spPr>
            <a:xfrm>
              <a:off x="6315084" y="84406"/>
              <a:ext cx="871486" cy="863458"/>
            </a:xfrm>
            <a:prstGeom prst="rect">
              <a:avLst/>
            </a:prstGeom>
            <a:noFill/>
            <a:ln>
              <a:noFill/>
            </a:ln>
          </p:spPr>
        </p:pic>
        <p:pic>
          <p:nvPicPr>
            <p:cNvPr id="230" name="Google Shape;230;p28" descr="A picture containing clipart, vector graphics&#10;&#10;Description automatically generated"/>
            <p:cNvPicPr preferRelativeResize="0"/>
            <p:nvPr/>
          </p:nvPicPr>
          <p:blipFill rotWithShape="1">
            <a:blip r:embed="rId4">
              <a:alphaModFix/>
            </a:blip>
            <a:srcRect/>
            <a:stretch/>
          </p:blipFill>
          <p:spPr>
            <a:xfrm>
              <a:off x="5005430" y="111027"/>
              <a:ext cx="979518" cy="810216"/>
            </a:xfrm>
            <a:prstGeom prst="rect">
              <a:avLst/>
            </a:prstGeom>
            <a:noFill/>
            <a:ln>
              <a:noFill/>
            </a:ln>
          </p:spPr>
        </p:pic>
      </p:grpSp>
      <p:grpSp>
        <p:nvGrpSpPr>
          <p:cNvPr id="231" name="Google Shape;231;p28"/>
          <p:cNvGrpSpPr/>
          <p:nvPr/>
        </p:nvGrpSpPr>
        <p:grpSpPr>
          <a:xfrm>
            <a:off x="11508226" y="6270255"/>
            <a:ext cx="546132" cy="546132"/>
            <a:chOff x="11082048" y="197383"/>
            <a:chExt cx="486579" cy="486579"/>
          </a:xfrm>
        </p:grpSpPr>
        <p:sp>
          <p:nvSpPr>
            <p:cNvPr id="232" name="Google Shape;232;p28"/>
            <p:cNvSpPr/>
            <p:nvPr/>
          </p:nvSpPr>
          <p:spPr>
            <a:xfrm>
              <a:off x="11082048" y="197383"/>
              <a:ext cx="486579" cy="486579"/>
            </a:xfrm>
            <a:prstGeom prst="ellipse">
              <a:avLst/>
            </a:prstGeom>
            <a:gradFill>
              <a:gsLst>
                <a:gs pos="0">
                  <a:srgbClr val="38EF7D">
                    <a:alpha val="64705"/>
                  </a:srgbClr>
                </a:gs>
                <a:gs pos="100000">
                  <a:srgbClr val="11998E">
                    <a:alpha val="64313"/>
                  </a:srgbClr>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33" name="Google Shape;233;p28"/>
            <p:cNvSpPr/>
            <p:nvPr/>
          </p:nvSpPr>
          <p:spPr>
            <a:xfrm>
              <a:off x="11215170" y="330505"/>
              <a:ext cx="220337" cy="220337"/>
            </a:xfrm>
            <a:prstGeom prst="ellipse">
              <a:avLst/>
            </a:prstGeom>
            <a:gradFill>
              <a:gsLst>
                <a:gs pos="0">
                  <a:srgbClr val="38EF7D">
                    <a:alpha val="64705"/>
                  </a:srgbClr>
                </a:gs>
                <a:gs pos="100000">
                  <a:srgbClr val="11998E">
                    <a:alpha val="64313"/>
                  </a:srgbClr>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234" name="Google Shape;234;p28"/>
          <p:cNvSpPr/>
          <p:nvPr/>
        </p:nvSpPr>
        <p:spPr>
          <a:xfrm>
            <a:off x="0" y="1418"/>
            <a:ext cx="12194479" cy="6863661"/>
          </a:xfrm>
          <a:custGeom>
            <a:avLst/>
            <a:gdLst/>
            <a:ahLst/>
            <a:cxnLst/>
            <a:rect l="l" t="t" r="r" b="b"/>
            <a:pathLst>
              <a:path w="12194479" h="6863661" extrusionOk="0">
                <a:moveTo>
                  <a:pt x="0" y="6598375"/>
                </a:moveTo>
                <a:cubicBezTo>
                  <a:pt x="0" y="6743325"/>
                  <a:pt x="117506" y="6860831"/>
                  <a:pt x="262456" y="6860831"/>
                </a:cubicBezTo>
                <a:lnTo>
                  <a:pt x="11932023" y="6860831"/>
                </a:lnTo>
                <a:cubicBezTo>
                  <a:pt x="12076973" y="6860831"/>
                  <a:pt x="12194479" y="6743325"/>
                  <a:pt x="12194479" y="6598375"/>
                </a:cubicBezTo>
                <a:lnTo>
                  <a:pt x="12194479" y="6863661"/>
                </a:lnTo>
                <a:lnTo>
                  <a:pt x="0" y="6863661"/>
                </a:lnTo>
                <a:close/>
                <a:moveTo>
                  <a:pt x="0" y="0"/>
                </a:moveTo>
                <a:lnTo>
                  <a:pt x="12194479" y="0"/>
                </a:lnTo>
                <a:lnTo>
                  <a:pt x="12194479" y="265287"/>
                </a:lnTo>
                <a:cubicBezTo>
                  <a:pt x="12194479" y="120337"/>
                  <a:pt x="12076973" y="2831"/>
                  <a:pt x="11932023" y="2831"/>
                </a:cubicBezTo>
                <a:lnTo>
                  <a:pt x="262456" y="2831"/>
                </a:lnTo>
                <a:cubicBezTo>
                  <a:pt x="117506" y="2831"/>
                  <a:pt x="0" y="120337"/>
                  <a:pt x="0" y="26528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35" name="Google Shape;235;p28"/>
          <p:cNvSpPr txBox="1">
            <a:spLocks noGrp="1"/>
          </p:cNvSpPr>
          <p:nvPr>
            <p:ph type="sldNum" idx="12"/>
          </p:nvPr>
        </p:nvSpPr>
        <p:spPr>
          <a:xfrm>
            <a:off x="10409692"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36"/>
        <p:cNvGrpSpPr/>
        <p:nvPr/>
      </p:nvGrpSpPr>
      <p:grpSpPr>
        <a:xfrm>
          <a:off x="0" y="0"/>
          <a:ext cx="0" cy="0"/>
          <a:chOff x="0" y="0"/>
          <a:chExt cx="0" cy="0"/>
        </a:xfrm>
      </p:grpSpPr>
      <p:sp>
        <p:nvSpPr>
          <p:cNvPr id="237" name="Google Shape;237;p29"/>
          <p:cNvSpPr txBox="1">
            <a:spLocks noGrp="1"/>
          </p:cNvSpPr>
          <p:nvPr>
            <p:ph type="title"/>
          </p:nvPr>
        </p:nvSpPr>
        <p:spPr>
          <a:xfrm>
            <a:off x="657226" y="1270699"/>
            <a:ext cx="4114799" cy="116218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017058"/>
              </a:buClr>
              <a:buSzPts val="4000"/>
              <a:buFont typeface="Times New Roman"/>
              <a:buNone/>
              <a:defRPr sz="4000" b="1">
                <a:solidFill>
                  <a:srgbClr val="017058"/>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8" name="Google Shape;238;p29"/>
          <p:cNvSpPr>
            <a:spLocks noGrp="1"/>
          </p:cNvSpPr>
          <p:nvPr>
            <p:ph type="pic" idx="2"/>
          </p:nvPr>
        </p:nvSpPr>
        <p:spPr>
          <a:xfrm>
            <a:off x="5183188" y="1270699"/>
            <a:ext cx="6325038" cy="4796495"/>
          </a:xfrm>
          <a:prstGeom prst="rect">
            <a:avLst/>
          </a:prstGeom>
          <a:noFill/>
          <a:ln>
            <a:noFill/>
          </a:ln>
        </p:spPr>
      </p:sp>
      <p:sp>
        <p:nvSpPr>
          <p:cNvPr id="239" name="Google Shape;239;p29"/>
          <p:cNvSpPr txBox="1">
            <a:spLocks noGrp="1"/>
          </p:cNvSpPr>
          <p:nvPr>
            <p:ph type="body" idx="1"/>
          </p:nvPr>
        </p:nvSpPr>
        <p:spPr>
          <a:xfrm>
            <a:off x="657226" y="2561454"/>
            <a:ext cx="4114799" cy="350574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40" name="Google Shape;240;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1" name="Google Shape;241;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2" name="Google Shape;242;p29"/>
          <p:cNvSpPr/>
          <p:nvPr/>
        </p:nvSpPr>
        <p:spPr>
          <a:xfrm rot="5400000">
            <a:off x="5778985" y="-5780045"/>
            <a:ext cx="631552" cy="12194479"/>
          </a:xfrm>
          <a:prstGeom prst="rect">
            <a:avLst/>
          </a:prstGeom>
          <a:gradFill>
            <a:gsLst>
              <a:gs pos="0">
                <a:srgbClr val="38EF7D"/>
              </a:gs>
              <a:gs pos="100000">
                <a:srgbClr val="11998E"/>
              </a:gs>
            </a:gsLst>
            <a:lin ang="5400000" scaled="0"/>
          </a:gra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43" name="Google Shape;243;p29"/>
          <p:cNvSpPr/>
          <p:nvPr/>
        </p:nvSpPr>
        <p:spPr>
          <a:xfrm rot="-5400000" flipH="1">
            <a:off x="5778984" y="-5781463"/>
            <a:ext cx="631552" cy="12194479"/>
          </a:xfrm>
          <a:prstGeom prst="rect">
            <a:avLst/>
          </a:prstGeom>
          <a:blipFill rotWithShape="1">
            <a:blip r:embed="rId2">
              <a:alphaModFix/>
            </a:blip>
            <a:stretch>
              <a:fillRect t="27560"/>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44" name="Google Shape;244;p29"/>
          <p:cNvSpPr txBox="1"/>
          <p:nvPr/>
        </p:nvSpPr>
        <p:spPr>
          <a:xfrm>
            <a:off x="240281" y="141423"/>
            <a:ext cx="7420291" cy="33738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chemeClr val="lt1"/>
                </a:solidFill>
                <a:latin typeface="Arial"/>
                <a:ea typeface="Arial"/>
                <a:cs typeface="Arial"/>
                <a:sym typeface="Arial"/>
              </a:rPr>
              <a:t>FACULTY OF COMPUTER ENGINEERING</a:t>
            </a:r>
            <a:endParaRPr sz="1400" b="0" i="0" u="none" strike="noStrike" cap="none">
              <a:solidFill>
                <a:srgbClr val="000000"/>
              </a:solidFill>
              <a:latin typeface="Arial"/>
              <a:ea typeface="Arial"/>
              <a:cs typeface="Arial"/>
              <a:sym typeface="Arial"/>
            </a:endParaRPr>
          </a:p>
        </p:txBody>
      </p:sp>
      <p:grpSp>
        <p:nvGrpSpPr>
          <p:cNvPr id="245" name="Google Shape;245;p29"/>
          <p:cNvGrpSpPr/>
          <p:nvPr/>
        </p:nvGrpSpPr>
        <p:grpSpPr>
          <a:xfrm>
            <a:off x="4479985" y="241694"/>
            <a:ext cx="3232030" cy="768394"/>
            <a:chOff x="4280055" y="84406"/>
            <a:chExt cx="3631889" cy="863458"/>
          </a:xfrm>
        </p:grpSpPr>
        <p:sp>
          <p:nvSpPr>
            <p:cNvPr id="246" name="Google Shape;246;p29"/>
            <p:cNvSpPr/>
            <p:nvPr/>
          </p:nvSpPr>
          <p:spPr>
            <a:xfrm>
              <a:off x="4280055" y="155868"/>
              <a:ext cx="3631889" cy="717640"/>
            </a:xfrm>
            <a:prstGeom prst="roundRect">
              <a:avLst>
                <a:gd name="adj" fmla="val 50000"/>
              </a:avLst>
            </a:prstGeom>
            <a:gradFill>
              <a:gsLst>
                <a:gs pos="0">
                  <a:srgbClr val="38EF7D"/>
                </a:gs>
                <a:gs pos="100000">
                  <a:srgbClr val="752AFF"/>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47" name="Google Shape;247;p29"/>
            <p:cNvSpPr/>
            <p:nvPr/>
          </p:nvSpPr>
          <p:spPr>
            <a:xfrm>
              <a:off x="4345594" y="214327"/>
              <a:ext cx="3500812" cy="600721"/>
            </a:xfrm>
            <a:prstGeom prst="roundRect">
              <a:avLst>
                <a:gd name="adj" fmla="val 5000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248" name="Google Shape;248;p29" descr="Icon&#10;&#10;Description automatically generated with medium confidence"/>
            <p:cNvPicPr preferRelativeResize="0"/>
            <p:nvPr/>
          </p:nvPicPr>
          <p:blipFill rotWithShape="1">
            <a:blip r:embed="rId3">
              <a:alphaModFix/>
            </a:blip>
            <a:srcRect/>
            <a:stretch/>
          </p:blipFill>
          <p:spPr>
            <a:xfrm>
              <a:off x="6315084" y="84406"/>
              <a:ext cx="871486" cy="863458"/>
            </a:xfrm>
            <a:prstGeom prst="rect">
              <a:avLst/>
            </a:prstGeom>
            <a:noFill/>
            <a:ln>
              <a:noFill/>
            </a:ln>
          </p:spPr>
        </p:pic>
        <p:pic>
          <p:nvPicPr>
            <p:cNvPr id="249" name="Google Shape;249;p29" descr="A picture containing clipart, vector graphics&#10;&#10;Description automatically generated"/>
            <p:cNvPicPr preferRelativeResize="0"/>
            <p:nvPr/>
          </p:nvPicPr>
          <p:blipFill rotWithShape="1">
            <a:blip r:embed="rId4">
              <a:alphaModFix/>
            </a:blip>
            <a:srcRect/>
            <a:stretch/>
          </p:blipFill>
          <p:spPr>
            <a:xfrm>
              <a:off x="5005430" y="111027"/>
              <a:ext cx="979518" cy="810216"/>
            </a:xfrm>
            <a:prstGeom prst="rect">
              <a:avLst/>
            </a:prstGeom>
            <a:noFill/>
            <a:ln>
              <a:noFill/>
            </a:ln>
          </p:spPr>
        </p:pic>
      </p:grpSp>
      <p:grpSp>
        <p:nvGrpSpPr>
          <p:cNvPr id="250" name="Google Shape;250;p29"/>
          <p:cNvGrpSpPr/>
          <p:nvPr/>
        </p:nvGrpSpPr>
        <p:grpSpPr>
          <a:xfrm>
            <a:off x="11508226" y="6270255"/>
            <a:ext cx="546132" cy="546132"/>
            <a:chOff x="11082048" y="197383"/>
            <a:chExt cx="486579" cy="486579"/>
          </a:xfrm>
        </p:grpSpPr>
        <p:sp>
          <p:nvSpPr>
            <p:cNvPr id="251" name="Google Shape;251;p29"/>
            <p:cNvSpPr/>
            <p:nvPr/>
          </p:nvSpPr>
          <p:spPr>
            <a:xfrm>
              <a:off x="11082048" y="197383"/>
              <a:ext cx="486579" cy="486579"/>
            </a:xfrm>
            <a:prstGeom prst="ellipse">
              <a:avLst/>
            </a:prstGeom>
            <a:gradFill>
              <a:gsLst>
                <a:gs pos="0">
                  <a:srgbClr val="38EF7D">
                    <a:alpha val="64705"/>
                  </a:srgbClr>
                </a:gs>
                <a:gs pos="100000">
                  <a:srgbClr val="11998E">
                    <a:alpha val="64313"/>
                  </a:srgbClr>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52" name="Google Shape;252;p29"/>
            <p:cNvSpPr/>
            <p:nvPr/>
          </p:nvSpPr>
          <p:spPr>
            <a:xfrm>
              <a:off x="11215170" y="330505"/>
              <a:ext cx="220337" cy="220337"/>
            </a:xfrm>
            <a:prstGeom prst="ellipse">
              <a:avLst/>
            </a:prstGeom>
            <a:gradFill>
              <a:gsLst>
                <a:gs pos="0">
                  <a:srgbClr val="38EF7D">
                    <a:alpha val="64705"/>
                  </a:srgbClr>
                </a:gs>
                <a:gs pos="100000">
                  <a:srgbClr val="11998E">
                    <a:alpha val="64313"/>
                  </a:srgbClr>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253" name="Google Shape;253;p29"/>
          <p:cNvSpPr/>
          <p:nvPr/>
        </p:nvSpPr>
        <p:spPr>
          <a:xfrm>
            <a:off x="0" y="1418"/>
            <a:ext cx="12194479" cy="6863661"/>
          </a:xfrm>
          <a:custGeom>
            <a:avLst/>
            <a:gdLst/>
            <a:ahLst/>
            <a:cxnLst/>
            <a:rect l="l" t="t" r="r" b="b"/>
            <a:pathLst>
              <a:path w="12194479" h="6863661" extrusionOk="0">
                <a:moveTo>
                  <a:pt x="0" y="6598375"/>
                </a:moveTo>
                <a:cubicBezTo>
                  <a:pt x="0" y="6743325"/>
                  <a:pt x="117506" y="6860831"/>
                  <a:pt x="262456" y="6860831"/>
                </a:cubicBezTo>
                <a:lnTo>
                  <a:pt x="11932023" y="6860831"/>
                </a:lnTo>
                <a:cubicBezTo>
                  <a:pt x="12076973" y="6860831"/>
                  <a:pt x="12194479" y="6743325"/>
                  <a:pt x="12194479" y="6598375"/>
                </a:cubicBezTo>
                <a:lnTo>
                  <a:pt x="12194479" y="6863661"/>
                </a:lnTo>
                <a:lnTo>
                  <a:pt x="0" y="6863661"/>
                </a:lnTo>
                <a:close/>
                <a:moveTo>
                  <a:pt x="0" y="0"/>
                </a:moveTo>
                <a:lnTo>
                  <a:pt x="12194479" y="0"/>
                </a:lnTo>
                <a:lnTo>
                  <a:pt x="12194479" y="265287"/>
                </a:lnTo>
                <a:cubicBezTo>
                  <a:pt x="12194479" y="120337"/>
                  <a:pt x="12076973" y="2831"/>
                  <a:pt x="11932023" y="2831"/>
                </a:cubicBezTo>
                <a:lnTo>
                  <a:pt x="262456" y="2831"/>
                </a:lnTo>
                <a:cubicBezTo>
                  <a:pt x="117506" y="2831"/>
                  <a:pt x="0" y="120337"/>
                  <a:pt x="0" y="26528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54" name="Google Shape;254;p29"/>
          <p:cNvSpPr txBox="1">
            <a:spLocks noGrp="1"/>
          </p:cNvSpPr>
          <p:nvPr>
            <p:ph type="sldNum" idx="12"/>
          </p:nvPr>
        </p:nvSpPr>
        <p:spPr>
          <a:xfrm>
            <a:off x="10409692"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55"/>
        <p:cNvGrpSpPr/>
        <p:nvPr/>
      </p:nvGrpSpPr>
      <p:grpSpPr>
        <a:xfrm>
          <a:off x="0" y="0"/>
          <a:ext cx="0" cy="0"/>
          <a:chOff x="0" y="0"/>
          <a:chExt cx="0" cy="0"/>
        </a:xfrm>
      </p:grpSpPr>
      <p:sp>
        <p:nvSpPr>
          <p:cNvPr id="256" name="Google Shape;256;p30"/>
          <p:cNvSpPr txBox="1">
            <a:spLocks noGrp="1"/>
          </p:cNvSpPr>
          <p:nvPr>
            <p:ph type="title"/>
          </p:nvPr>
        </p:nvSpPr>
        <p:spPr>
          <a:xfrm>
            <a:off x="838200" y="929761"/>
            <a:ext cx="10515600" cy="77654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017058"/>
              </a:buClr>
              <a:buSzPts val="4400"/>
              <a:buFont typeface="Times New Roman"/>
              <a:buNone/>
              <a:defRPr sz="4400" b="1">
                <a:solidFill>
                  <a:srgbClr val="017058"/>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7" name="Google Shape;257;p30"/>
          <p:cNvSpPr txBox="1">
            <a:spLocks noGrp="1"/>
          </p:cNvSpPr>
          <p:nvPr>
            <p:ph type="body" idx="1"/>
          </p:nvPr>
        </p:nvSpPr>
        <p:spPr>
          <a:xfrm rot="5400000">
            <a:off x="3903721" y="-1273116"/>
            <a:ext cx="4384559"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8" name="Google Shape;258;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9" name="Google Shape;259;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0" name="Google Shape;260;p30"/>
          <p:cNvSpPr/>
          <p:nvPr/>
        </p:nvSpPr>
        <p:spPr>
          <a:xfrm rot="5400000">
            <a:off x="5778985" y="-5780045"/>
            <a:ext cx="631552" cy="12194479"/>
          </a:xfrm>
          <a:prstGeom prst="rect">
            <a:avLst/>
          </a:prstGeom>
          <a:gradFill>
            <a:gsLst>
              <a:gs pos="0">
                <a:srgbClr val="38EF7D"/>
              </a:gs>
              <a:gs pos="100000">
                <a:srgbClr val="11998E"/>
              </a:gs>
            </a:gsLst>
            <a:lin ang="5400000" scaled="0"/>
          </a:gra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61" name="Google Shape;261;p30"/>
          <p:cNvSpPr/>
          <p:nvPr/>
        </p:nvSpPr>
        <p:spPr>
          <a:xfrm rot="-5400000" flipH="1">
            <a:off x="5778984" y="-5781463"/>
            <a:ext cx="631552" cy="12194479"/>
          </a:xfrm>
          <a:prstGeom prst="rect">
            <a:avLst/>
          </a:prstGeom>
          <a:blipFill rotWithShape="1">
            <a:blip r:embed="rId2">
              <a:alphaModFix/>
            </a:blip>
            <a:stretch>
              <a:fillRect t="27560"/>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62" name="Google Shape;262;p30"/>
          <p:cNvSpPr txBox="1"/>
          <p:nvPr/>
        </p:nvSpPr>
        <p:spPr>
          <a:xfrm>
            <a:off x="240281" y="141423"/>
            <a:ext cx="7420291" cy="33738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chemeClr val="lt1"/>
                </a:solidFill>
                <a:latin typeface="Arial"/>
                <a:ea typeface="Arial"/>
                <a:cs typeface="Arial"/>
                <a:sym typeface="Arial"/>
              </a:rPr>
              <a:t>FACULTY OF COMPUTER ENGINEERING</a:t>
            </a:r>
            <a:endParaRPr sz="1400" b="0" i="0" u="none" strike="noStrike" cap="none">
              <a:solidFill>
                <a:srgbClr val="000000"/>
              </a:solidFill>
              <a:latin typeface="Arial"/>
              <a:ea typeface="Arial"/>
              <a:cs typeface="Arial"/>
              <a:sym typeface="Arial"/>
            </a:endParaRPr>
          </a:p>
        </p:txBody>
      </p:sp>
      <p:grpSp>
        <p:nvGrpSpPr>
          <p:cNvPr id="263" name="Google Shape;263;p30"/>
          <p:cNvGrpSpPr/>
          <p:nvPr/>
        </p:nvGrpSpPr>
        <p:grpSpPr>
          <a:xfrm>
            <a:off x="4479985" y="241694"/>
            <a:ext cx="3232030" cy="768394"/>
            <a:chOff x="4280055" y="84406"/>
            <a:chExt cx="3631889" cy="863458"/>
          </a:xfrm>
        </p:grpSpPr>
        <p:sp>
          <p:nvSpPr>
            <p:cNvPr id="264" name="Google Shape;264;p30"/>
            <p:cNvSpPr/>
            <p:nvPr/>
          </p:nvSpPr>
          <p:spPr>
            <a:xfrm>
              <a:off x="4280055" y="155868"/>
              <a:ext cx="3631889" cy="717640"/>
            </a:xfrm>
            <a:prstGeom prst="roundRect">
              <a:avLst>
                <a:gd name="adj" fmla="val 50000"/>
              </a:avLst>
            </a:prstGeom>
            <a:gradFill>
              <a:gsLst>
                <a:gs pos="0">
                  <a:srgbClr val="38EF7D"/>
                </a:gs>
                <a:gs pos="100000">
                  <a:srgbClr val="752AFF"/>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65" name="Google Shape;265;p30"/>
            <p:cNvSpPr/>
            <p:nvPr/>
          </p:nvSpPr>
          <p:spPr>
            <a:xfrm>
              <a:off x="4345594" y="214327"/>
              <a:ext cx="3500812" cy="600721"/>
            </a:xfrm>
            <a:prstGeom prst="roundRect">
              <a:avLst>
                <a:gd name="adj" fmla="val 5000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266" name="Google Shape;266;p30" descr="Icon&#10;&#10;Description automatically generated with medium confidence"/>
            <p:cNvPicPr preferRelativeResize="0"/>
            <p:nvPr/>
          </p:nvPicPr>
          <p:blipFill rotWithShape="1">
            <a:blip r:embed="rId3">
              <a:alphaModFix/>
            </a:blip>
            <a:srcRect/>
            <a:stretch/>
          </p:blipFill>
          <p:spPr>
            <a:xfrm>
              <a:off x="6315084" y="84406"/>
              <a:ext cx="871486" cy="863458"/>
            </a:xfrm>
            <a:prstGeom prst="rect">
              <a:avLst/>
            </a:prstGeom>
            <a:noFill/>
            <a:ln>
              <a:noFill/>
            </a:ln>
          </p:spPr>
        </p:pic>
        <p:pic>
          <p:nvPicPr>
            <p:cNvPr id="267" name="Google Shape;267;p30" descr="A picture containing clipart, vector graphics&#10;&#10;Description automatically generated"/>
            <p:cNvPicPr preferRelativeResize="0"/>
            <p:nvPr/>
          </p:nvPicPr>
          <p:blipFill rotWithShape="1">
            <a:blip r:embed="rId4">
              <a:alphaModFix/>
            </a:blip>
            <a:srcRect/>
            <a:stretch/>
          </p:blipFill>
          <p:spPr>
            <a:xfrm>
              <a:off x="5005430" y="111027"/>
              <a:ext cx="979518" cy="810216"/>
            </a:xfrm>
            <a:prstGeom prst="rect">
              <a:avLst/>
            </a:prstGeom>
            <a:noFill/>
            <a:ln>
              <a:noFill/>
            </a:ln>
          </p:spPr>
        </p:pic>
      </p:grpSp>
      <p:grpSp>
        <p:nvGrpSpPr>
          <p:cNvPr id="268" name="Google Shape;268;p30"/>
          <p:cNvGrpSpPr/>
          <p:nvPr/>
        </p:nvGrpSpPr>
        <p:grpSpPr>
          <a:xfrm>
            <a:off x="11508226" y="6270255"/>
            <a:ext cx="546132" cy="546132"/>
            <a:chOff x="11082048" y="197383"/>
            <a:chExt cx="486579" cy="486579"/>
          </a:xfrm>
        </p:grpSpPr>
        <p:sp>
          <p:nvSpPr>
            <p:cNvPr id="269" name="Google Shape;269;p30"/>
            <p:cNvSpPr/>
            <p:nvPr/>
          </p:nvSpPr>
          <p:spPr>
            <a:xfrm>
              <a:off x="11082048" y="197383"/>
              <a:ext cx="486579" cy="486579"/>
            </a:xfrm>
            <a:prstGeom prst="ellipse">
              <a:avLst/>
            </a:prstGeom>
            <a:gradFill>
              <a:gsLst>
                <a:gs pos="0">
                  <a:srgbClr val="38EF7D">
                    <a:alpha val="64705"/>
                  </a:srgbClr>
                </a:gs>
                <a:gs pos="100000">
                  <a:srgbClr val="11998E">
                    <a:alpha val="64313"/>
                  </a:srgbClr>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70" name="Google Shape;270;p30"/>
            <p:cNvSpPr/>
            <p:nvPr/>
          </p:nvSpPr>
          <p:spPr>
            <a:xfrm>
              <a:off x="11215170" y="330505"/>
              <a:ext cx="220337" cy="220337"/>
            </a:xfrm>
            <a:prstGeom prst="ellipse">
              <a:avLst/>
            </a:prstGeom>
            <a:gradFill>
              <a:gsLst>
                <a:gs pos="0">
                  <a:srgbClr val="38EF7D">
                    <a:alpha val="64705"/>
                  </a:srgbClr>
                </a:gs>
                <a:gs pos="100000">
                  <a:srgbClr val="11998E">
                    <a:alpha val="64313"/>
                  </a:srgbClr>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271" name="Google Shape;271;p30"/>
          <p:cNvSpPr/>
          <p:nvPr/>
        </p:nvSpPr>
        <p:spPr>
          <a:xfrm>
            <a:off x="0" y="1418"/>
            <a:ext cx="12194479" cy="6863661"/>
          </a:xfrm>
          <a:custGeom>
            <a:avLst/>
            <a:gdLst/>
            <a:ahLst/>
            <a:cxnLst/>
            <a:rect l="l" t="t" r="r" b="b"/>
            <a:pathLst>
              <a:path w="12194479" h="6863661" extrusionOk="0">
                <a:moveTo>
                  <a:pt x="0" y="6598375"/>
                </a:moveTo>
                <a:cubicBezTo>
                  <a:pt x="0" y="6743325"/>
                  <a:pt x="117506" y="6860831"/>
                  <a:pt x="262456" y="6860831"/>
                </a:cubicBezTo>
                <a:lnTo>
                  <a:pt x="11932023" y="6860831"/>
                </a:lnTo>
                <a:cubicBezTo>
                  <a:pt x="12076973" y="6860831"/>
                  <a:pt x="12194479" y="6743325"/>
                  <a:pt x="12194479" y="6598375"/>
                </a:cubicBezTo>
                <a:lnTo>
                  <a:pt x="12194479" y="6863661"/>
                </a:lnTo>
                <a:lnTo>
                  <a:pt x="0" y="6863661"/>
                </a:lnTo>
                <a:close/>
                <a:moveTo>
                  <a:pt x="0" y="0"/>
                </a:moveTo>
                <a:lnTo>
                  <a:pt x="12194479" y="0"/>
                </a:lnTo>
                <a:lnTo>
                  <a:pt x="12194479" y="265287"/>
                </a:lnTo>
                <a:cubicBezTo>
                  <a:pt x="12194479" y="120337"/>
                  <a:pt x="12076973" y="2831"/>
                  <a:pt x="11932023" y="2831"/>
                </a:cubicBezTo>
                <a:lnTo>
                  <a:pt x="262456" y="2831"/>
                </a:lnTo>
                <a:cubicBezTo>
                  <a:pt x="117506" y="2831"/>
                  <a:pt x="0" y="120337"/>
                  <a:pt x="0" y="26528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72" name="Google Shape;272;p30"/>
          <p:cNvSpPr txBox="1">
            <a:spLocks noGrp="1"/>
          </p:cNvSpPr>
          <p:nvPr>
            <p:ph type="sldNum" idx="12"/>
          </p:nvPr>
        </p:nvSpPr>
        <p:spPr>
          <a:xfrm>
            <a:off x="10409692"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73"/>
        <p:cNvGrpSpPr/>
        <p:nvPr/>
      </p:nvGrpSpPr>
      <p:grpSpPr>
        <a:xfrm>
          <a:off x="0" y="0"/>
          <a:ext cx="0" cy="0"/>
          <a:chOff x="0" y="0"/>
          <a:chExt cx="0" cy="0"/>
        </a:xfrm>
      </p:grpSpPr>
      <p:sp>
        <p:nvSpPr>
          <p:cNvPr id="274" name="Google Shape;274;p31"/>
          <p:cNvSpPr txBox="1">
            <a:spLocks noGrp="1"/>
          </p:cNvSpPr>
          <p:nvPr>
            <p:ph type="title"/>
          </p:nvPr>
        </p:nvSpPr>
        <p:spPr>
          <a:xfrm rot="5400000">
            <a:off x="7470079" y="2293242"/>
            <a:ext cx="5138542"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017058"/>
              </a:buClr>
              <a:buSzPts val="4400"/>
              <a:buFont typeface="Times New Roman"/>
              <a:buNone/>
              <a:defRPr sz="4400" b="1">
                <a:solidFill>
                  <a:srgbClr val="017058"/>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5" name="Google Shape;275;p31"/>
          <p:cNvSpPr txBox="1">
            <a:spLocks noGrp="1"/>
          </p:cNvSpPr>
          <p:nvPr>
            <p:ph type="body" idx="1"/>
          </p:nvPr>
        </p:nvSpPr>
        <p:spPr>
          <a:xfrm rot="5400000">
            <a:off x="2136079" y="-259458"/>
            <a:ext cx="5138542"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6" name="Google Shape;276;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7" name="Google Shape;277;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8" name="Google Shape;278;p31"/>
          <p:cNvSpPr/>
          <p:nvPr/>
        </p:nvSpPr>
        <p:spPr>
          <a:xfrm rot="5400000">
            <a:off x="5778985" y="-5780045"/>
            <a:ext cx="631552" cy="12194479"/>
          </a:xfrm>
          <a:prstGeom prst="rect">
            <a:avLst/>
          </a:prstGeom>
          <a:gradFill>
            <a:gsLst>
              <a:gs pos="0">
                <a:srgbClr val="38EF7D"/>
              </a:gs>
              <a:gs pos="100000">
                <a:srgbClr val="11998E"/>
              </a:gs>
            </a:gsLst>
            <a:lin ang="5400000" scaled="0"/>
          </a:gra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79" name="Google Shape;279;p31"/>
          <p:cNvSpPr/>
          <p:nvPr/>
        </p:nvSpPr>
        <p:spPr>
          <a:xfrm rot="-5400000" flipH="1">
            <a:off x="5778984" y="-5781463"/>
            <a:ext cx="631552" cy="12194479"/>
          </a:xfrm>
          <a:prstGeom prst="rect">
            <a:avLst/>
          </a:prstGeom>
          <a:blipFill rotWithShape="1">
            <a:blip r:embed="rId2">
              <a:alphaModFix/>
            </a:blip>
            <a:stretch>
              <a:fillRect t="27560"/>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80" name="Google Shape;280;p31"/>
          <p:cNvSpPr txBox="1"/>
          <p:nvPr/>
        </p:nvSpPr>
        <p:spPr>
          <a:xfrm>
            <a:off x="240281" y="141423"/>
            <a:ext cx="7420291" cy="33738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chemeClr val="lt1"/>
                </a:solidFill>
                <a:latin typeface="Arial"/>
                <a:ea typeface="Arial"/>
                <a:cs typeface="Arial"/>
                <a:sym typeface="Arial"/>
              </a:rPr>
              <a:t>FACULTY OF COMPUTER ENGINEERING</a:t>
            </a:r>
            <a:endParaRPr sz="1400" b="0" i="0" u="none" strike="noStrike" cap="none">
              <a:solidFill>
                <a:srgbClr val="000000"/>
              </a:solidFill>
              <a:latin typeface="Arial"/>
              <a:ea typeface="Arial"/>
              <a:cs typeface="Arial"/>
              <a:sym typeface="Arial"/>
            </a:endParaRPr>
          </a:p>
        </p:txBody>
      </p:sp>
      <p:grpSp>
        <p:nvGrpSpPr>
          <p:cNvPr id="281" name="Google Shape;281;p31"/>
          <p:cNvGrpSpPr/>
          <p:nvPr/>
        </p:nvGrpSpPr>
        <p:grpSpPr>
          <a:xfrm>
            <a:off x="4479985" y="241694"/>
            <a:ext cx="3232030" cy="768394"/>
            <a:chOff x="4280055" y="84406"/>
            <a:chExt cx="3631889" cy="863458"/>
          </a:xfrm>
        </p:grpSpPr>
        <p:sp>
          <p:nvSpPr>
            <p:cNvPr id="282" name="Google Shape;282;p31"/>
            <p:cNvSpPr/>
            <p:nvPr/>
          </p:nvSpPr>
          <p:spPr>
            <a:xfrm>
              <a:off x="4280055" y="155868"/>
              <a:ext cx="3631889" cy="717640"/>
            </a:xfrm>
            <a:prstGeom prst="roundRect">
              <a:avLst>
                <a:gd name="adj" fmla="val 50000"/>
              </a:avLst>
            </a:prstGeom>
            <a:gradFill>
              <a:gsLst>
                <a:gs pos="0">
                  <a:srgbClr val="38EF7D"/>
                </a:gs>
                <a:gs pos="100000">
                  <a:srgbClr val="752AFF"/>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83" name="Google Shape;283;p31"/>
            <p:cNvSpPr/>
            <p:nvPr/>
          </p:nvSpPr>
          <p:spPr>
            <a:xfrm>
              <a:off x="4345594" y="214327"/>
              <a:ext cx="3500812" cy="600721"/>
            </a:xfrm>
            <a:prstGeom prst="roundRect">
              <a:avLst>
                <a:gd name="adj" fmla="val 5000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284" name="Google Shape;284;p31" descr="Icon&#10;&#10;Description automatically generated with medium confidence"/>
            <p:cNvPicPr preferRelativeResize="0"/>
            <p:nvPr/>
          </p:nvPicPr>
          <p:blipFill rotWithShape="1">
            <a:blip r:embed="rId3">
              <a:alphaModFix/>
            </a:blip>
            <a:srcRect/>
            <a:stretch/>
          </p:blipFill>
          <p:spPr>
            <a:xfrm>
              <a:off x="6315084" y="84406"/>
              <a:ext cx="871486" cy="863458"/>
            </a:xfrm>
            <a:prstGeom prst="rect">
              <a:avLst/>
            </a:prstGeom>
            <a:noFill/>
            <a:ln>
              <a:noFill/>
            </a:ln>
          </p:spPr>
        </p:pic>
        <p:pic>
          <p:nvPicPr>
            <p:cNvPr id="285" name="Google Shape;285;p31" descr="A picture containing clipart, vector graphics&#10;&#10;Description automatically generated"/>
            <p:cNvPicPr preferRelativeResize="0"/>
            <p:nvPr/>
          </p:nvPicPr>
          <p:blipFill rotWithShape="1">
            <a:blip r:embed="rId4">
              <a:alphaModFix/>
            </a:blip>
            <a:srcRect/>
            <a:stretch/>
          </p:blipFill>
          <p:spPr>
            <a:xfrm>
              <a:off x="5005430" y="111027"/>
              <a:ext cx="979518" cy="810216"/>
            </a:xfrm>
            <a:prstGeom prst="rect">
              <a:avLst/>
            </a:prstGeom>
            <a:noFill/>
            <a:ln>
              <a:noFill/>
            </a:ln>
          </p:spPr>
        </p:pic>
      </p:grpSp>
      <p:grpSp>
        <p:nvGrpSpPr>
          <p:cNvPr id="286" name="Google Shape;286;p31"/>
          <p:cNvGrpSpPr/>
          <p:nvPr/>
        </p:nvGrpSpPr>
        <p:grpSpPr>
          <a:xfrm>
            <a:off x="11508226" y="6270255"/>
            <a:ext cx="546132" cy="546132"/>
            <a:chOff x="11082048" y="197383"/>
            <a:chExt cx="486579" cy="486579"/>
          </a:xfrm>
        </p:grpSpPr>
        <p:sp>
          <p:nvSpPr>
            <p:cNvPr id="287" name="Google Shape;287;p31"/>
            <p:cNvSpPr/>
            <p:nvPr/>
          </p:nvSpPr>
          <p:spPr>
            <a:xfrm>
              <a:off x="11082048" y="197383"/>
              <a:ext cx="486579" cy="486579"/>
            </a:xfrm>
            <a:prstGeom prst="ellipse">
              <a:avLst/>
            </a:prstGeom>
            <a:gradFill>
              <a:gsLst>
                <a:gs pos="0">
                  <a:srgbClr val="38EF7D">
                    <a:alpha val="64705"/>
                  </a:srgbClr>
                </a:gs>
                <a:gs pos="100000">
                  <a:srgbClr val="11998E">
                    <a:alpha val="64313"/>
                  </a:srgbClr>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88" name="Google Shape;288;p31"/>
            <p:cNvSpPr/>
            <p:nvPr/>
          </p:nvSpPr>
          <p:spPr>
            <a:xfrm>
              <a:off x="11215170" y="330505"/>
              <a:ext cx="220337" cy="220337"/>
            </a:xfrm>
            <a:prstGeom prst="ellipse">
              <a:avLst/>
            </a:prstGeom>
            <a:gradFill>
              <a:gsLst>
                <a:gs pos="0">
                  <a:srgbClr val="38EF7D">
                    <a:alpha val="64705"/>
                  </a:srgbClr>
                </a:gs>
                <a:gs pos="100000">
                  <a:srgbClr val="11998E">
                    <a:alpha val="64313"/>
                  </a:srgbClr>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289" name="Google Shape;289;p31"/>
          <p:cNvSpPr/>
          <p:nvPr/>
        </p:nvSpPr>
        <p:spPr>
          <a:xfrm>
            <a:off x="0" y="1418"/>
            <a:ext cx="12194479" cy="6863661"/>
          </a:xfrm>
          <a:custGeom>
            <a:avLst/>
            <a:gdLst/>
            <a:ahLst/>
            <a:cxnLst/>
            <a:rect l="l" t="t" r="r" b="b"/>
            <a:pathLst>
              <a:path w="12194479" h="6863661" extrusionOk="0">
                <a:moveTo>
                  <a:pt x="0" y="6598375"/>
                </a:moveTo>
                <a:cubicBezTo>
                  <a:pt x="0" y="6743325"/>
                  <a:pt x="117506" y="6860831"/>
                  <a:pt x="262456" y="6860831"/>
                </a:cubicBezTo>
                <a:lnTo>
                  <a:pt x="11932023" y="6860831"/>
                </a:lnTo>
                <a:cubicBezTo>
                  <a:pt x="12076973" y="6860831"/>
                  <a:pt x="12194479" y="6743325"/>
                  <a:pt x="12194479" y="6598375"/>
                </a:cubicBezTo>
                <a:lnTo>
                  <a:pt x="12194479" y="6863661"/>
                </a:lnTo>
                <a:lnTo>
                  <a:pt x="0" y="6863661"/>
                </a:lnTo>
                <a:close/>
                <a:moveTo>
                  <a:pt x="0" y="0"/>
                </a:moveTo>
                <a:lnTo>
                  <a:pt x="12194479" y="0"/>
                </a:lnTo>
                <a:lnTo>
                  <a:pt x="12194479" y="265287"/>
                </a:lnTo>
                <a:cubicBezTo>
                  <a:pt x="12194479" y="120337"/>
                  <a:pt x="12076973" y="2831"/>
                  <a:pt x="11932023" y="2831"/>
                </a:cubicBezTo>
                <a:lnTo>
                  <a:pt x="262456" y="2831"/>
                </a:lnTo>
                <a:cubicBezTo>
                  <a:pt x="117506" y="2831"/>
                  <a:pt x="0" y="120337"/>
                  <a:pt x="0" y="26528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90" name="Google Shape;290;p31"/>
          <p:cNvSpPr txBox="1">
            <a:spLocks noGrp="1"/>
          </p:cNvSpPr>
          <p:nvPr>
            <p:ph type="sldNum" idx="12"/>
          </p:nvPr>
        </p:nvSpPr>
        <p:spPr>
          <a:xfrm>
            <a:off x="10409692"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and Content" type="obj">
  <p:cSld name="OBJECT">
    <p:spTree>
      <p:nvGrpSpPr>
        <p:cNvPr id="1" name="Shape 37"/>
        <p:cNvGrpSpPr/>
        <p:nvPr/>
      </p:nvGrpSpPr>
      <p:grpSpPr>
        <a:xfrm>
          <a:off x="0" y="0"/>
          <a:ext cx="0" cy="0"/>
          <a:chOff x="0" y="0"/>
          <a:chExt cx="0" cy="0"/>
        </a:xfrm>
      </p:grpSpPr>
      <p:sp>
        <p:nvSpPr>
          <p:cNvPr id="38" name="Google Shape;38;p16"/>
          <p:cNvSpPr txBox="1">
            <a:spLocks noGrp="1"/>
          </p:cNvSpPr>
          <p:nvPr>
            <p:ph type="title"/>
          </p:nvPr>
        </p:nvSpPr>
        <p:spPr>
          <a:xfrm>
            <a:off x="606000" y="1036767"/>
            <a:ext cx="10980000" cy="8906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017058"/>
              </a:buClr>
              <a:buSzPts val="4400"/>
              <a:buFont typeface="Times New Roman"/>
              <a:buNone/>
              <a:defRPr b="1">
                <a:solidFill>
                  <a:srgbClr val="01705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6"/>
          <p:cNvSpPr txBox="1">
            <a:spLocks noGrp="1"/>
          </p:cNvSpPr>
          <p:nvPr>
            <p:ph type="body" idx="1"/>
          </p:nvPr>
        </p:nvSpPr>
        <p:spPr>
          <a:xfrm>
            <a:off x="606000" y="2020279"/>
            <a:ext cx="10980000" cy="4156684"/>
          </a:xfrm>
          <a:prstGeom prst="rect">
            <a:avLst/>
          </a:prstGeom>
          <a:noFill/>
          <a:ln>
            <a:noFill/>
          </a:ln>
        </p:spPr>
        <p:txBody>
          <a:bodyPr spcFirstLastPara="1" wrap="square" lIns="91425" tIns="45700" rIns="91425" bIns="45700" anchor="t" anchorCtr="0">
            <a:normAutofit/>
          </a:bodyPr>
          <a:lstStyle>
            <a:lvl1pPr marL="457200" lvl="0" indent="-406400" algn="l">
              <a:lnSpc>
                <a:spcPct val="130000"/>
              </a:lnSpc>
              <a:spcBef>
                <a:spcPts val="300"/>
              </a:spcBef>
              <a:spcAft>
                <a:spcPts val="0"/>
              </a:spcAft>
              <a:buClr>
                <a:schemeClr val="dk1"/>
              </a:buClr>
              <a:buSzPts val="2800"/>
              <a:buChar char="•"/>
              <a:defRPr/>
            </a:lvl1pPr>
            <a:lvl2pPr marL="914400" lvl="1" indent="-381000" algn="l">
              <a:lnSpc>
                <a:spcPct val="130000"/>
              </a:lnSpc>
              <a:spcBef>
                <a:spcPts val="300"/>
              </a:spcBef>
              <a:spcAft>
                <a:spcPts val="0"/>
              </a:spcAft>
              <a:buClr>
                <a:schemeClr val="dk1"/>
              </a:buClr>
              <a:buSzPts val="2400"/>
              <a:buChar char="•"/>
              <a:defRPr/>
            </a:lvl2pPr>
            <a:lvl3pPr marL="1371600" lvl="2" indent="-355600" algn="l">
              <a:lnSpc>
                <a:spcPct val="130000"/>
              </a:lnSpc>
              <a:spcBef>
                <a:spcPts val="300"/>
              </a:spcBef>
              <a:spcAft>
                <a:spcPts val="0"/>
              </a:spcAft>
              <a:buClr>
                <a:schemeClr val="dk1"/>
              </a:buClr>
              <a:buSzPts val="2000"/>
              <a:buChar char="•"/>
              <a:defRPr/>
            </a:lvl3pPr>
            <a:lvl4pPr marL="1828800" lvl="3" indent="-342900" algn="l">
              <a:lnSpc>
                <a:spcPct val="130000"/>
              </a:lnSpc>
              <a:spcBef>
                <a:spcPts val="300"/>
              </a:spcBef>
              <a:spcAft>
                <a:spcPts val="0"/>
              </a:spcAft>
              <a:buClr>
                <a:schemeClr val="dk1"/>
              </a:buClr>
              <a:buSzPts val="1800"/>
              <a:buChar char="•"/>
              <a:defRPr/>
            </a:lvl4pPr>
            <a:lvl5pPr marL="2286000" lvl="4" indent="-342900" algn="l">
              <a:lnSpc>
                <a:spcPct val="130000"/>
              </a:lnSpc>
              <a:spcBef>
                <a:spcPts val="3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6"/>
          <p:cNvSpPr txBox="1">
            <a:spLocks noGrp="1"/>
          </p:cNvSpPr>
          <p:nvPr>
            <p:ph type="dt" idx="10"/>
          </p:nvPr>
        </p:nvSpPr>
        <p:spPr>
          <a:xfrm>
            <a:off x="1033164"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16"/>
          <p:cNvSpPr txBox="1">
            <a:spLocks noGrp="1"/>
          </p:cNvSpPr>
          <p:nvPr>
            <p:ph type="ftr" idx="11"/>
          </p:nvPr>
        </p:nvSpPr>
        <p:spPr>
          <a:xfrm>
            <a:off x="4233564"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6"/>
          <p:cNvSpPr/>
          <p:nvPr/>
        </p:nvSpPr>
        <p:spPr>
          <a:xfrm rot="5400000">
            <a:off x="5778985" y="-5780045"/>
            <a:ext cx="631552" cy="12194479"/>
          </a:xfrm>
          <a:prstGeom prst="rect">
            <a:avLst/>
          </a:prstGeom>
          <a:gradFill>
            <a:gsLst>
              <a:gs pos="0">
                <a:srgbClr val="10CC57"/>
              </a:gs>
              <a:gs pos="100000">
                <a:srgbClr val="017058"/>
              </a:gs>
            </a:gsLst>
            <a:lin ang="5400000" scaled="0"/>
          </a:gra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3" name="Google Shape;43;p16"/>
          <p:cNvSpPr/>
          <p:nvPr/>
        </p:nvSpPr>
        <p:spPr>
          <a:xfrm rot="-5400000" flipH="1">
            <a:off x="5780224" y="-5781463"/>
            <a:ext cx="631552" cy="12194479"/>
          </a:xfrm>
          <a:prstGeom prst="rect">
            <a:avLst/>
          </a:prstGeom>
          <a:blipFill rotWithShape="1">
            <a:blip r:embed="rId2">
              <a:alphaModFix/>
            </a:blip>
            <a:stretch>
              <a:fillRect t="27560"/>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4" name="Google Shape;44;p16"/>
          <p:cNvSpPr txBox="1"/>
          <p:nvPr/>
        </p:nvSpPr>
        <p:spPr>
          <a:xfrm>
            <a:off x="240281" y="141423"/>
            <a:ext cx="7420291" cy="33738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chemeClr val="lt1"/>
                </a:solidFill>
                <a:latin typeface="Arial"/>
                <a:ea typeface="Arial"/>
                <a:cs typeface="Arial"/>
                <a:sym typeface="Arial"/>
              </a:rPr>
              <a:t>FACULTY OF COMPUTER ENGINEERING</a:t>
            </a:r>
            <a:endParaRPr sz="1400" b="0" i="0" u="none" strike="noStrike" cap="none">
              <a:solidFill>
                <a:srgbClr val="000000"/>
              </a:solidFill>
              <a:latin typeface="Arial"/>
              <a:ea typeface="Arial"/>
              <a:cs typeface="Arial"/>
              <a:sym typeface="Arial"/>
            </a:endParaRPr>
          </a:p>
        </p:txBody>
      </p:sp>
      <p:grpSp>
        <p:nvGrpSpPr>
          <p:cNvPr id="45" name="Google Shape;45;p16"/>
          <p:cNvGrpSpPr/>
          <p:nvPr/>
        </p:nvGrpSpPr>
        <p:grpSpPr>
          <a:xfrm>
            <a:off x="4479985" y="241694"/>
            <a:ext cx="3232030" cy="768394"/>
            <a:chOff x="4280055" y="84406"/>
            <a:chExt cx="3631889" cy="863458"/>
          </a:xfrm>
        </p:grpSpPr>
        <p:sp>
          <p:nvSpPr>
            <p:cNvPr id="46" name="Google Shape;46;p16"/>
            <p:cNvSpPr/>
            <p:nvPr/>
          </p:nvSpPr>
          <p:spPr>
            <a:xfrm>
              <a:off x="4280055" y="155868"/>
              <a:ext cx="3631889" cy="717640"/>
            </a:xfrm>
            <a:prstGeom prst="roundRect">
              <a:avLst>
                <a:gd name="adj" fmla="val 50000"/>
              </a:avLst>
            </a:prstGeom>
            <a:gradFill>
              <a:gsLst>
                <a:gs pos="0">
                  <a:srgbClr val="38EF7D"/>
                </a:gs>
                <a:gs pos="100000">
                  <a:srgbClr val="752AFF"/>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7" name="Google Shape;47;p16"/>
            <p:cNvSpPr/>
            <p:nvPr/>
          </p:nvSpPr>
          <p:spPr>
            <a:xfrm>
              <a:off x="4345594" y="214327"/>
              <a:ext cx="3500812" cy="600721"/>
            </a:xfrm>
            <a:prstGeom prst="roundRect">
              <a:avLst>
                <a:gd name="adj" fmla="val 5000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48" name="Google Shape;48;p16" descr="Icon&#10;&#10;Description automatically generated with medium confidence"/>
            <p:cNvPicPr preferRelativeResize="0"/>
            <p:nvPr/>
          </p:nvPicPr>
          <p:blipFill rotWithShape="1">
            <a:blip r:embed="rId3">
              <a:alphaModFix/>
            </a:blip>
            <a:srcRect/>
            <a:stretch/>
          </p:blipFill>
          <p:spPr>
            <a:xfrm>
              <a:off x="6315084" y="84406"/>
              <a:ext cx="871486" cy="863458"/>
            </a:xfrm>
            <a:prstGeom prst="rect">
              <a:avLst/>
            </a:prstGeom>
            <a:noFill/>
            <a:ln>
              <a:noFill/>
            </a:ln>
          </p:spPr>
        </p:pic>
        <p:pic>
          <p:nvPicPr>
            <p:cNvPr id="49" name="Google Shape;49;p16" descr="A picture containing clipart, vector graphics&#10;&#10;Description automatically generated"/>
            <p:cNvPicPr preferRelativeResize="0"/>
            <p:nvPr/>
          </p:nvPicPr>
          <p:blipFill rotWithShape="1">
            <a:blip r:embed="rId4">
              <a:alphaModFix/>
            </a:blip>
            <a:srcRect/>
            <a:stretch/>
          </p:blipFill>
          <p:spPr>
            <a:xfrm>
              <a:off x="5005430" y="111027"/>
              <a:ext cx="979518" cy="810216"/>
            </a:xfrm>
            <a:prstGeom prst="rect">
              <a:avLst/>
            </a:prstGeom>
            <a:noFill/>
            <a:ln>
              <a:noFill/>
            </a:ln>
          </p:spPr>
        </p:pic>
      </p:grpSp>
      <p:grpSp>
        <p:nvGrpSpPr>
          <p:cNvPr id="50" name="Google Shape;50;p16"/>
          <p:cNvGrpSpPr/>
          <p:nvPr/>
        </p:nvGrpSpPr>
        <p:grpSpPr>
          <a:xfrm>
            <a:off x="11508226" y="6270255"/>
            <a:ext cx="546132" cy="546132"/>
            <a:chOff x="11082048" y="197383"/>
            <a:chExt cx="486579" cy="486579"/>
          </a:xfrm>
        </p:grpSpPr>
        <p:sp>
          <p:nvSpPr>
            <p:cNvPr id="51" name="Google Shape;51;p16"/>
            <p:cNvSpPr/>
            <p:nvPr/>
          </p:nvSpPr>
          <p:spPr>
            <a:xfrm>
              <a:off x="11082048" y="197383"/>
              <a:ext cx="486579" cy="486579"/>
            </a:xfrm>
            <a:prstGeom prst="ellipse">
              <a:avLst/>
            </a:prstGeom>
            <a:gradFill>
              <a:gsLst>
                <a:gs pos="0">
                  <a:srgbClr val="38EF7D">
                    <a:alpha val="64705"/>
                  </a:srgbClr>
                </a:gs>
                <a:gs pos="100000">
                  <a:srgbClr val="11998E">
                    <a:alpha val="64313"/>
                  </a:srgbClr>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2" name="Google Shape;52;p16"/>
            <p:cNvSpPr/>
            <p:nvPr/>
          </p:nvSpPr>
          <p:spPr>
            <a:xfrm>
              <a:off x="11215170" y="330505"/>
              <a:ext cx="220337" cy="220337"/>
            </a:xfrm>
            <a:prstGeom prst="ellipse">
              <a:avLst/>
            </a:prstGeom>
            <a:gradFill>
              <a:gsLst>
                <a:gs pos="0">
                  <a:srgbClr val="38EF7D">
                    <a:alpha val="64705"/>
                  </a:srgbClr>
                </a:gs>
                <a:gs pos="100000">
                  <a:srgbClr val="11998E">
                    <a:alpha val="64313"/>
                  </a:srgbClr>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53" name="Google Shape;53;p16"/>
          <p:cNvSpPr txBox="1">
            <a:spLocks noGrp="1"/>
          </p:cNvSpPr>
          <p:nvPr>
            <p:ph type="sldNum" idx="12"/>
          </p:nvPr>
        </p:nvSpPr>
        <p:spPr>
          <a:xfrm>
            <a:off x="10422944"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54" name="Google Shape;54;p16"/>
          <p:cNvSpPr/>
          <p:nvPr/>
        </p:nvSpPr>
        <p:spPr>
          <a:xfrm>
            <a:off x="0" y="1418"/>
            <a:ext cx="12194479" cy="6863661"/>
          </a:xfrm>
          <a:custGeom>
            <a:avLst/>
            <a:gdLst/>
            <a:ahLst/>
            <a:cxnLst/>
            <a:rect l="l" t="t" r="r" b="b"/>
            <a:pathLst>
              <a:path w="12194479" h="6863661" extrusionOk="0">
                <a:moveTo>
                  <a:pt x="0" y="6598375"/>
                </a:moveTo>
                <a:cubicBezTo>
                  <a:pt x="0" y="6743325"/>
                  <a:pt x="117506" y="6860831"/>
                  <a:pt x="262456" y="6860831"/>
                </a:cubicBezTo>
                <a:lnTo>
                  <a:pt x="11932023" y="6860831"/>
                </a:lnTo>
                <a:cubicBezTo>
                  <a:pt x="12076973" y="6860831"/>
                  <a:pt x="12194479" y="6743325"/>
                  <a:pt x="12194479" y="6598375"/>
                </a:cubicBezTo>
                <a:lnTo>
                  <a:pt x="12194479" y="6863661"/>
                </a:lnTo>
                <a:lnTo>
                  <a:pt x="0" y="6863661"/>
                </a:lnTo>
                <a:close/>
                <a:moveTo>
                  <a:pt x="0" y="0"/>
                </a:moveTo>
                <a:lnTo>
                  <a:pt x="12194479" y="0"/>
                </a:lnTo>
                <a:lnTo>
                  <a:pt x="12194479" y="265287"/>
                </a:lnTo>
                <a:cubicBezTo>
                  <a:pt x="12194479" y="120337"/>
                  <a:pt x="12076973" y="2831"/>
                  <a:pt x="11932023" y="2831"/>
                </a:cubicBezTo>
                <a:lnTo>
                  <a:pt x="262456" y="2831"/>
                </a:lnTo>
                <a:cubicBezTo>
                  <a:pt x="117506" y="2831"/>
                  <a:pt x="0" y="120337"/>
                  <a:pt x="0" y="26528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55"/>
        <p:cNvGrpSpPr/>
        <p:nvPr/>
      </p:nvGrpSpPr>
      <p:grpSpPr>
        <a:xfrm>
          <a:off x="0" y="0"/>
          <a:ext cx="0" cy="0"/>
          <a:chOff x="0" y="0"/>
          <a:chExt cx="0" cy="0"/>
        </a:xfrm>
      </p:grpSpPr>
      <p:sp>
        <p:nvSpPr>
          <p:cNvPr id="56" name="Google Shape;56;p17"/>
          <p:cNvSpPr txBox="1">
            <a:spLocks noGrp="1"/>
          </p:cNvSpPr>
          <p:nvPr>
            <p:ph type="dt" idx="10"/>
          </p:nvPr>
        </p:nvSpPr>
        <p:spPr>
          <a:xfrm>
            <a:off x="4236403"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7"/>
          <p:cNvSpPr txBox="1">
            <a:spLocks noGrp="1"/>
          </p:cNvSpPr>
          <p:nvPr>
            <p:ph type="ftr" idx="11"/>
          </p:nvPr>
        </p:nvSpPr>
        <p:spPr>
          <a:xfrm>
            <a:off x="723265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17"/>
          <p:cNvSpPr/>
          <p:nvPr/>
        </p:nvSpPr>
        <p:spPr>
          <a:xfrm>
            <a:off x="-24143" y="0"/>
            <a:ext cx="4056393" cy="6858000"/>
          </a:xfrm>
          <a:prstGeom prst="rect">
            <a:avLst/>
          </a:prstGeom>
          <a:gradFill>
            <a:gsLst>
              <a:gs pos="0">
                <a:srgbClr val="38EF7D"/>
              </a:gs>
              <a:gs pos="100000">
                <a:srgbClr val="11998E"/>
              </a:gs>
            </a:gsLst>
            <a:lin ang="5400000" scaled="0"/>
          </a:gradFill>
          <a:ln>
            <a:noFill/>
          </a:ln>
          <a:effectLst>
            <a:outerShdw blurRad="50800" dist="38100" algn="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9" name="Google Shape;59;p17"/>
          <p:cNvSpPr/>
          <p:nvPr/>
        </p:nvSpPr>
        <p:spPr>
          <a:xfrm rot="10800000" flipH="1">
            <a:off x="-31247" y="0"/>
            <a:ext cx="1804783" cy="6858000"/>
          </a:xfrm>
          <a:prstGeom prst="rect">
            <a:avLst/>
          </a:prstGeom>
          <a:blipFill rotWithShape="1">
            <a:blip r:embed="rId2">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0" name="Google Shape;60;p17"/>
          <p:cNvSpPr txBox="1"/>
          <p:nvPr/>
        </p:nvSpPr>
        <p:spPr>
          <a:xfrm rot="-5400000">
            <a:off x="-1800908" y="4465666"/>
            <a:ext cx="4173065"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chemeClr val="lt1"/>
                </a:solidFill>
                <a:latin typeface="Arial"/>
                <a:ea typeface="Arial"/>
                <a:cs typeface="Arial"/>
                <a:sym typeface="Arial"/>
              </a:rPr>
              <a:t>FACULTY OF COMPUTER ENGINEERING</a:t>
            </a:r>
            <a:endParaRPr sz="1400" b="0" i="0" u="none" strike="noStrike" cap="none">
              <a:solidFill>
                <a:srgbClr val="000000"/>
              </a:solidFill>
              <a:latin typeface="Arial"/>
              <a:ea typeface="Arial"/>
              <a:cs typeface="Arial"/>
              <a:sym typeface="Arial"/>
            </a:endParaRPr>
          </a:p>
        </p:txBody>
      </p:sp>
      <p:grpSp>
        <p:nvGrpSpPr>
          <p:cNvPr id="61" name="Google Shape;61;p17"/>
          <p:cNvGrpSpPr/>
          <p:nvPr/>
        </p:nvGrpSpPr>
        <p:grpSpPr>
          <a:xfrm>
            <a:off x="4479985" y="131938"/>
            <a:ext cx="3232030" cy="768394"/>
            <a:chOff x="4280055" y="84406"/>
            <a:chExt cx="3631889" cy="863458"/>
          </a:xfrm>
        </p:grpSpPr>
        <p:sp>
          <p:nvSpPr>
            <p:cNvPr id="62" name="Google Shape;62;p17"/>
            <p:cNvSpPr/>
            <p:nvPr/>
          </p:nvSpPr>
          <p:spPr>
            <a:xfrm>
              <a:off x="4280055" y="155868"/>
              <a:ext cx="3631889" cy="717640"/>
            </a:xfrm>
            <a:prstGeom prst="roundRect">
              <a:avLst>
                <a:gd name="adj" fmla="val 50000"/>
              </a:avLst>
            </a:prstGeom>
            <a:gradFill>
              <a:gsLst>
                <a:gs pos="0">
                  <a:srgbClr val="38EF7D"/>
                </a:gs>
                <a:gs pos="100000">
                  <a:srgbClr val="752AFF"/>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3" name="Google Shape;63;p17"/>
            <p:cNvSpPr/>
            <p:nvPr/>
          </p:nvSpPr>
          <p:spPr>
            <a:xfrm>
              <a:off x="4345594" y="214327"/>
              <a:ext cx="3500812" cy="600721"/>
            </a:xfrm>
            <a:prstGeom prst="roundRect">
              <a:avLst>
                <a:gd name="adj" fmla="val 5000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64" name="Google Shape;64;p17" descr="Icon&#10;&#10;Description automatically generated with medium confidence"/>
            <p:cNvPicPr preferRelativeResize="0"/>
            <p:nvPr/>
          </p:nvPicPr>
          <p:blipFill rotWithShape="1">
            <a:blip r:embed="rId3">
              <a:alphaModFix/>
            </a:blip>
            <a:srcRect/>
            <a:stretch/>
          </p:blipFill>
          <p:spPr>
            <a:xfrm>
              <a:off x="6315084" y="84406"/>
              <a:ext cx="871486" cy="863458"/>
            </a:xfrm>
            <a:prstGeom prst="rect">
              <a:avLst/>
            </a:prstGeom>
            <a:noFill/>
            <a:ln>
              <a:noFill/>
            </a:ln>
          </p:spPr>
        </p:pic>
        <p:pic>
          <p:nvPicPr>
            <p:cNvPr id="65" name="Google Shape;65;p17" descr="A picture containing clipart, vector graphics&#10;&#10;Description automatically generated"/>
            <p:cNvPicPr preferRelativeResize="0"/>
            <p:nvPr/>
          </p:nvPicPr>
          <p:blipFill rotWithShape="1">
            <a:blip r:embed="rId4">
              <a:alphaModFix/>
            </a:blip>
            <a:srcRect/>
            <a:stretch/>
          </p:blipFill>
          <p:spPr>
            <a:xfrm>
              <a:off x="5005430" y="111027"/>
              <a:ext cx="979518" cy="810216"/>
            </a:xfrm>
            <a:prstGeom prst="rect">
              <a:avLst/>
            </a:prstGeom>
            <a:noFill/>
            <a:ln>
              <a:noFill/>
            </a:ln>
          </p:spPr>
        </p:pic>
      </p:grpSp>
      <p:grpSp>
        <p:nvGrpSpPr>
          <p:cNvPr id="66" name="Google Shape;66;p17"/>
          <p:cNvGrpSpPr/>
          <p:nvPr/>
        </p:nvGrpSpPr>
        <p:grpSpPr>
          <a:xfrm>
            <a:off x="11508226" y="243069"/>
            <a:ext cx="546132" cy="546132"/>
            <a:chOff x="11082048" y="197383"/>
            <a:chExt cx="486579" cy="486579"/>
          </a:xfrm>
        </p:grpSpPr>
        <p:sp>
          <p:nvSpPr>
            <p:cNvPr id="67" name="Google Shape;67;p17"/>
            <p:cNvSpPr/>
            <p:nvPr/>
          </p:nvSpPr>
          <p:spPr>
            <a:xfrm>
              <a:off x="11082048" y="197383"/>
              <a:ext cx="486579" cy="486579"/>
            </a:xfrm>
            <a:prstGeom prst="ellipse">
              <a:avLst/>
            </a:prstGeom>
            <a:gradFill>
              <a:gsLst>
                <a:gs pos="0">
                  <a:srgbClr val="38EF7D">
                    <a:alpha val="64705"/>
                  </a:srgbClr>
                </a:gs>
                <a:gs pos="100000">
                  <a:srgbClr val="11998E">
                    <a:alpha val="64313"/>
                  </a:srgbClr>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8" name="Google Shape;68;p17"/>
            <p:cNvSpPr/>
            <p:nvPr/>
          </p:nvSpPr>
          <p:spPr>
            <a:xfrm>
              <a:off x="11215170" y="330505"/>
              <a:ext cx="220337" cy="220337"/>
            </a:xfrm>
            <a:prstGeom prst="ellipse">
              <a:avLst/>
            </a:prstGeom>
            <a:gradFill>
              <a:gsLst>
                <a:gs pos="0">
                  <a:srgbClr val="38EF7D">
                    <a:alpha val="64705"/>
                  </a:srgbClr>
                </a:gs>
                <a:gs pos="100000">
                  <a:srgbClr val="11998E">
                    <a:alpha val="64313"/>
                  </a:srgbClr>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69" name="Google Shape;69;p17"/>
          <p:cNvSpPr txBox="1">
            <a:spLocks noGrp="1"/>
          </p:cNvSpPr>
          <p:nvPr>
            <p:ph type="sldNum" idx="12"/>
          </p:nvPr>
        </p:nvSpPr>
        <p:spPr>
          <a:xfrm>
            <a:off x="10409692" y="332284"/>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70" name="Google Shape;70;p17"/>
          <p:cNvSpPr/>
          <p:nvPr/>
        </p:nvSpPr>
        <p:spPr>
          <a:xfrm>
            <a:off x="1136821" y="1450428"/>
            <a:ext cx="10210628" cy="4289654"/>
          </a:xfrm>
          <a:prstGeom prst="roundRect">
            <a:avLst>
              <a:gd name="adj" fmla="val 2701"/>
            </a:avLst>
          </a:prstGeom>
          <a:blipFill rotWithShape="1">
            <a:blip r:embed="rId5">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71" name="Google Shape;71;p17"/>
          <p:cNvSpPr/>
          <p:nvPr/>
        </p:nvSpPr>
        <p:spPr>
          <a:xfrm>
            <a:off x="1136821" y="1450428"/>
            <a:ext cx="10210628" cy="4289654"/>
          </a:xfrm>
          <a:prstGeom prst="roundRect">
            <a:avLst>
              <a:gd name="adj" fmla="val 2701"/>
            </a:avLst>
          </a:prstGeom>
          <a:gradFill>
            <a:gsLst>
              <a:gs pos="0">
                <a:srgbClr val="38EF7D">
                  <a:alpha val="40000"/>
                </a:srgbClr>
              </a:gs>
              <a:gs pos="100000">
                <a:srgbClr val="11998E">
                  <a:alpha val="40000"/>
                </a:srgbClr>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72" name="Google Shape;72;p17"/>
          <p:cNvSpPr txBox="1">
            <a:spLocks noGrp="1"/>
          </p:cNvSpPr>
          <p:nvPr>
            <p:ph type="title"/>
          </p:nvPr>
        </p:nvSpPr>
        <p:spPr>
          <a:xfrm>
            <a:off x="1653362" y="2425382"/>
            <a:ext cx="9177548" cy="150595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5400"/>
              <a:buFont typeface="Times New Roman"/>
              <a:buNone/>
              <a:defRPr sz="5400" b="1">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7"/>
          <p:cNvSpPr txBox="1">
            <a:spLocks noGrp="1"/>
          </p:cNvSpPr>
          <p:nvPr>
            <p:ph type="body" idx="1"/>
          </p:nvPr>
        </p:nvSpPr>
        <p:spPr>
          <a:xfrm>
            <a:off x="1653362" y="4108231"/>
            <a:ext cx="5564835" cy="74192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2400"/>
              <a:buNone/>
              <a:defRPr sz="2400">
                <a:solidFill>
                  <a:schemeClr val="lt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74" name="Google Shape;74;p17"/>
          <p:cNvSpPr txBox="1">
            <a:spLocks noGrp="1"/>
          </p:cNvSpPr>
          <p:nvPr>
            <p:ph type="body" idx="2"/>
          </p:nvPr>
        </p:nvSpPr>
        <p:spPr>
          <a:xfrm>
            <a:off x="1653362" y="561276"/>
            <a:ext cx="2052637" cy="178593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11500"/>
              <a:buNone/>
              <a:defRPr sz="11500" b="1">
                <a:solidFill>
                  <a:schemeClr val="lt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7"/>
          <p:cNvSpPr/>
          <p:nvPr/>
        </p:nvSpPr>
        <p:spPr>
          <a:xfrm>
            <a:off x="0" y="1418"/>
            <a:ext cx="12194479" cy="6863661"/>
          </a:xfrm>
          <a:custGeom>
            <a:avLst/>
            <a:gdLst/>
            <a:ahLst/>
            <a:cxnLst/>
            <a:rect l="l" t="t" r="r" b="b"/>
            <a:pathLst>
              <a:path w="12194479" h="6863661" extrusionOk="0">
                <a:moveTo>
                  <a:pt x="0" y="6598375"/>
                </a:moveTo>
                <a:cubicBezTo>
                  <a:pt x="0" y="6743325"/>
                  <a:pt x="117506" y="6860831"/>
                  <a:pt x="262456" y="6860831"/>
                </a:cubicBezTo>
                <a:lnTo>
                  <a:pt x="11932023" y="6860831"/>
                </a:lnTo>
                <a:cubicBezTo>
                  <a:pt x="12076973" y="6860831"/>
                  <a:pt x="12194479" y="6743325"/>
                  <a:pt x="12194479" y="6598375"/>
                </a:cubicBezTo>
                <a:lnTo>
                  <a:pt x="12194479" y="6863661"/>
                </a:lnTo>
                <a:lnTo>
                  <a:pt x="0" y="6863661"/>
                </a:lnTo>
                <a:close/>
                <a:moveTo>
                  <a:pt x="0" y="0"/>
                </a:moveTo>
                <a:lnTo>
                  <a:pt x="12194479" y="0"/>
                </a:lnTo>
                <a:lnTo>
                  <a:pt x="12194479" y="265287"/>
                </a:lnTo>
                <a:cubicBezTo>
                  <a:pt x="12194479" y="120337"/>
                  <a:pt x="12076973" y="2831"/>
                  <a:pt x="11932023" y="2831"/>
                </a:cubicBezTo>
                <a:lnTo>
                  <a:pt x="262456" y="2831"/>
                </a:lnTo>
                <a:cubicBezTo>
                  <a:pt x="117506" y="2831"/>
                  <a:pt x="0" y="120337"/>
                  <a:pt x="0" y="26528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5_Title and Content">
  <p:cSld name="5_Title and Content">
    <p:spTree>
      <p:nvGrpSpPr>
        <p:cNvPr id="1" name="Shape 76"/>
        <p:cNvGrpSpPr/>
        <p:nvPr/>
      </p:nvGrpSpPr>
      <p:grpSpPr>
        <a:xfrm>
          <a:off x="0" y="0"/>
          <a:ext cx="0" cy="0"/>
          <a:chOff x="0" y="0"/>
          <a:chExt cx="0" cy="0"/>
        </a:xfrm>
      </p:grpSpPr>
      <p:sp>
        <p:nvSpPr>
          <p:cNvPr id="77" name="Google Shape;77;p18"/>
          <p:cNvSpPr txBox="1">
            <a:spLocks noGrp="1"/>
          </p:cNvSpPr>
          <p:nvPr>
            <p:ph type="title"/>
          </p:nvPr>
        </p:nvSpPr>
        <p:spPr>
          <a:xfrm>
            <a:off x="606000" y="1036767"/>
            <a:ext cx="10980000" cy="8906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017058"/>
              </a:buClr>
              <a:buSzPts val="4400"/>
              <a:buFont typeface="Times New Roman"/>
              <a:buNone/>
              <a:defRPr b="1">
                <a:solidFill>
                  <a:srgbClr val="01705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8"/>
          <p:cNvSpPr txBox="1">
            <a:spLocks noGrp="1"/>
          </p:cNvSpPr>
          <p:nvPr>
            <p:ph type="body" idx="1"/>
          </p:nvPr>
        </p:nvSpPr>
        <p:spPr>
          <a:xfrm>
            <a:off x="606000" y="2020279"/>
            <a:ext cx="10980000" cy="4156684"/>
          </a:xfrm>
          <a:prstGeom prst="rect">
            <a:avLst/>
          </a:prstGeom>
          <a:noFill/>
          <a:ln>
            <a:noFill/>
          </a:ln>
        </p:spPr>
        <p:txBody>
          <a:bodyPr spcFirstLastPara="1" wrap="square" lIns="91425" tIns="45700" rIns="91425" bIns="45700" anchor="t" anchorCtr="0">
            <a:normAutofit/>
          </a:bodyPr>
          <a:lstStyle>
            <a:lvl1pPr marL="457200" lvl="0" indent="-406400" algn="l">
              <a:lnSpc>
                <a:spcPct val="130000"/>
              </a:lnSpc>
              <a:spcBef>
                <a:spcPts val="300"/>
              </a:spcBef>
              <a:spcAft>
                <a:spcPts val="0"/>
              </a:spcAft>
              <a:buClr>
                <a:schemeClr val="dk1"/>
              </a:buClr>
              <a:buSzPts val="2800"/>
              <a:buChar char="•"/>
              <a:defRPr/>
            </a:lvl1pPr>
            <a:lvl2pPr marL="914400" lvl="1" indent="-381000" algn="l">
              <a:lnSpc>
                <a:spcPct val="130000"/>
              </a:lnSpc>
              <a:spcBef>
                <a:spcPts val="300"/>
              </a:spcBef>
              <a:spcAft>
                <a:spcPts val="0"/>
              </a:spcAft>
              <a:buClr>
                <a:schemeClr val="dk1"/>
              </a:buClr>
              <a:buSzPts val="2400"/>
              <a:buChar char="•"/>
              <a:defRPr/>
            </a:lvl2pPr>
            <a:lvl3pPr marL="1371600" lvl="2" indent="-355600" algn="l">
              <a:lnSpc>
                <a:spcPct val="130000"/>
              </a:lnSpc>
              <a:spcBef>
                <a:spcPts val="300"/>
              </a:spcBef>
              <a:spcAft>
                <a:spcPts val="0"/>
              </a:spcAft>
              <a:buClr>
                <a:schemeClr val="dk1"/>
              </a:buClr>
              <a:buSzPts val="2000"/>
              <a:buChar char="•"/>
              <a:defRPr/>
            </a:lvl3pPr>
            <a:lvl4pPr marL="1828800" lvl="3" indent="-342900" algn="l">
              <a:lnSpc>
                <a:spcPct val="130000"/>
              </a:lnSpc>
              <a:spcBef>
                <a:spcPts val="300"/>
              </a:spcBef>
              <a:spcAft>
                <a:spcPts val="0"/>
              </a:spcAft>
              <a:buClr>
                <a:schemeClr val="dk1"/>
              </a:buClr>
              <a:buSzPts val="1800"/>
              <a:buChar char="•"/>
              <a:defRPr/>
            </a:lvl4pPr>
            <a:lvl5pPr marL="2286000" lvl="4" indent="-342900" algn="l">
              <a:lnSpc>
                <a:spcPct val="130000"/>
              </a:lnSpc>
              <a:spcBef>
                <a:spcPts val="3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18"/>
          <p:cNvSpPr txBox="1">
            <a:spLocks noGrp="1"/>
          </p:cNvSpPr>
          <p:nvPr>
            <p:ph type="dt" idx="10"/>
          </p:nvPr>
        </p:nvSpPr>
        <p:spPr>
          <a:xfrm>
            <a:off x="1033164"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8"/>
          <p:cNvSpPr txBox="1">
            <a:spLocks noGrp="1"/>
          </p:cNvSpPr>
          <p:nvPr>
            <p:ph type="ftr" idx="11"/>
          </p:nvPr>
        </p:nvSpPr>
        <p:spPr>
          <a:xfrm>
            <a:off x="4233564"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18"/>
          <p:cNvSpPr/>
          <p:nvPr/>
        </p:nvSpPr>
        <p:spPr>
          <a:xfrm rot="5400000">
            <a:off x="5778985" y="-5780045"/>
            <a:ext cx="631552" cy="12194479"/>
          </a:xfrm>
          <a:prstGeom prst="rect">
            <a:avLst/>
          </a:prstGeom>
          <a:gradFill>
            <a:gsLst>
              <a:gs pos="0">
                <a:srgbClr val="10CC57"/>
              </a:gs>
              <a:gs pos="100000">
                <a:srgbClr val="017058"/>
              </a:gs>
            </a:gsLst>
            <a:lin ang="5400000" scaled="0"/>
          </a:gra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82" name="Google Shape;82;p18"/>
          <p:cNvSpPr/>
          <p:nvPr/>
        </p:nvSpPr>
        <p:spPr>
          <a:xfrm rot="-5400000" flipH="1">
            <a:off x="5780224" y="-5781463"/>
            <a:ext cx="631552" cy="12194479"/>
          </a:xfrm>
          <a:prstGeom prst="rect">
            <a:avLst/>
          </a:prstGeom>
          <a:blipFill rotWithShape="1">
            <a:blip r:embed="rId2">
              <a:alphaModFix/>
            </a:blip>
            <a:stretch>
              <a:fillRect t="27560"/>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83" name="Google Shape;83;p18"/>
          <p:cNvSpPr txBox="1"/>
          <p:nvPr/>
        </p:nvSpPr>
        <p:spPr>
          <a:xfrm>
            <a:off x="240281" y="141423"/>
            <a:ext cx="7420291" cy="33738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chemeClr val="lt1"/>
                </a:solidFill>
                <a:latin typeface="Arial"/>
                <a:ea typeface="Arial"/>
                <a:cs typeface="Arial"/>
                <a:sym typeface="Arial"/>
              </a:rPr>
              <a:t>FACULTY OF COMPUTER ENGINEERING</a:t>
            </a:r>
            <a:endParaRPr sz="1400" b="0" i="0" u="none" strike="noStrike" cap="none">
              <a:solidFill>
                <a:srgbClr val="000000"/>
              </a:solidFill>
              <a:latin typeface="Arial"/>
              <a:ea typeface="Arial"/>
              <a:cs typeface="Arial"/>
              <a:sym typeface="Arial"/>
            </a:endParaRPr>
          </a:p>
        </p:txBody>
      </p:sp>
      <p:grpSp>
        <p:nvGrpSpPr>
          <p:cNvPr id="84" name="Google Shape;84;p18"/>
          <p:cNvGrpSpPr/>
          <p:nvPr/>
        </p:nvGrpSpPr>
        <p:grpSpPr>
          <a:xfrm>
            <a:off x="4479985" y="241694"/>
            <a:ext cx="3232030" cy="768394"/>
            <a:chOff x="4280055" y="84406"/>
            <a:chExt cx="3631889" cy="863458"/>
          </a:xfrm>
        </p:grpSpPr>
        <p:sp>
          <p:nvSpPr>
            <p:cNvPr id="85" name="Google Shape;85;p18"/>
            <p:cNvSpPr/>
            <p:nvPr/>
          </p:nvSpPr>
          <p:spPr>
            <a:xfrm>
              <a:off x="4280055" y="155868"/>
              <a:ext cx="3631889" cy="717640"/>
            </a:xfrm>
            <a:prstGeom prst="roundRect">
              <a:avLst>
                <a:gd name="adj" fmla="val 50000"/>
              </a:avLst>
            </a:prstGeom>
            <a:gradFill>
              <a:gsLst>
                <a:gs pos="0">
                  <a:srgbClr val="38EF7D"/>
                </a:gs>
                <a:gs pos="100000">
                  <a:srgbClr val="752AFF"/>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86" name="Google Shape;86;p18"/>
            <p:cNvSpPr/>
            <p:nvPr/>
          </p:nvSpPr>
          <p:spPr>
            <a:xfrm>
              <a:off x="4345594" y="214327"/>
              <a:ext cx="3500812" cy="600721"/>
            </a:xfrm>
            <a:prstGeom prst="roundRect">
              <a:avLst>
                <a:gd name="adj" fmla="val 5000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87" name="Google Shape;87;p18" descr="Icon&#10;&#10;Description automatically generated with medium confidence"/>
            <p:cNvPicPr preferRelativeResize="0"/>
            <p:nvPr/>
          </p:nvPicPr>
          <p:blipFill rotWithShape="1">
            <a:blip r:embed="rId3">
              <a:alphaModFix/>
            </a:blip>
            <a:srcRect/>
            <a:stretch/>
          </p:blipFill>
          <p:spPr>
            <a:xfrm>
              <a:off x="6315084" y="84406"/>
              <a:ext cx="871486" cy="863458"/>
            </a:xfrm>
            <a:prstGeom prst="rect">
              <a:avLst/>
            </a:prstGeom>
            <a:noFill/>
            <a:ln>
              <a:noFill/>
            </a:ln>
          </p:spPr>
        </p:pic>
        <p:pic>
          <p:nvPicPr>
            <p:cNvPr id="88" name="Google Shape;88;p18" descr="A picture containing clipart, vector graphics&#10;&#10;Description automatically generated"/>
            <p:cNvPicPr preferRelativeResize="0"/>
            <p:nvPr/>
          </p:nvPicPr>
          <p:blipFill rotWithShape="1">
            <a:blip r:embed="rId4">
              <a:alphaModFix/>
            </a:blip>
            <a:srcRect/>
            <a:stretch/>
          </p:blipFill>
          <p:spPr>
            <a:xfrm>
              <a:off x="5005430" y="111027"/>
              <a:ext cx="979518" cy="810216"/>
            </a:xfrm>
            <a:prstGeom prst="rect">
              <a:avLst/>
            </a:prstGeom>
            <a:noFill/>
            <a:ln>
              <a:noFill/>
            </a:ln>
          </p:spPr>
        </p:pic>
      </p:grpSp>
      <p:grpSp>
        <p:nvGrpSpPr>
          <p:cNvPr id="89" name="Google Shape;89;p18"/>
          <p:cNvGrpSpPr/>
          <p:nvPr/>
        </p:nvGrpSpPr>
        <p:grpSpPr>
          <a:xfrm>
            <a:off x="11508226" y="6270255"/>
            <a:ext cx="546132" cy="546132"/>
            <a:chOff x="11082048" y="197383"/>
            <a:chExt cx="486579" cy="486579"/>
          </a:xfrm>
        </p:grpSpPr>
        <p:sp>
          <p:nvSpPr>
            <p:cNvPr id="90" name="Google Shape;90;p18"/>
            <p:cNvSpPr/>
            <p:nvPr/>
          </p:nvSpPr>
          <p:spPr>
            <a:xfrm>
              <a:off x="11082048" y="197383"/>
              <a:ext cx="486579" cy="486579"/>
            </a:xfrm>
            <a:prstGeom prst="ellipse">
              <a:avLst/>
            </a:prstGeom>
            <a:gradFill>
              <a:gsLst>
                <a:gs pos="0">
                  <a:srgbClr val="38EF7D">
                    <a:alpha val="64705"/>
                  </a:srgbClr>
                </a:gs>
                <a:gs pos="100000">
                  <a:srgbClr val="11998E">
                    <a:alpha val="64313"/>
                  </a:srgbClr>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1" name="Google Shape;91;p18"/>
            <p:cNvSpPr/>
            <p:nvPr/>
          </p:nvSpPr>
          <p:spPr>
            <a:xfrm>
              <a:off x="11215170" y="330505"/>
              <a:ext cx="220337" cy="220337"/>
            </a:xfrm>
            <a:prstGeom prst="ellipse">
              <a:avLst/>
            </a:prstGeom>
            <a:gradFill>
              <a:gsLst>
                <a:gs pos="0">
                  <a:srgbClr val="38EF7D">
                    <a:alpha val="64705"/>
                  </a:srgbClr>
                </a:gs>
                <a:gs pos="100000">
                  <a:srgbClr val="11998E">
                    <a:alpha val="64313"/>
                  </a:srgbClr>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92" name="Google Shape;92;p18"/>
          <p:cNvSpPr txBox="1">
            <a:spLocks noGrp="1"/>
          </p:cNvSpPr>
          <p:nvPr>
            <p:ph type="sldNum" idx="12"/>
          </p:nvPr>
        </p:nvSpPr>
        <p:spPr>
          <a:xfrm>
            <a:off x="10422944"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93" name="Google Shape;93;p18"/>
          <p:cNvSpPr/>
          <p:nvPr/>
        </p:nvSpPr>
        <p:spPr>
          <a:xfrm>
            <a:off x="0" y="1418"/>
            <a:ext cx="12194479" cy="6863661"/>
          </a:xfrm>
          <a:custGeom>
            <a:avLst/>
            <a:gdLst/>
            <a:ahLst/>
            <a:cxnLst/>
            <a:rect l="l" t="t" r="r" b="b"/>
            <a:pathLst>
              <a:path w="12194479" h="6863661" extrusionOk="0">
                <a:moveTo>
                  <a:pt x="0" y="6598375"/>
                </a:moveTo>
                <a:cubicBezTo>
                  <a:pt x="0" y="6743325"/>
                  <a:pt x="117506" y="6860831"/>
                  <a:pt x="262456" y="6860831"/>
                </a:cubicBezTo>
                <a:lnTo>
                  <a:pt x="11932023" y="6860831"/>
                </a:lnTo>
                <a:cubicBezTo>
                  <a:pt x="12076973" y="6860831"/>
                  <a:pt x="12194479" y="6743325"/>
                  <a:pt x="12194479" y="6598375"/>
                </a:cubicBezTo>
                <a:lnTo>
                  <a:pt x="12194479" y="6863661"/>
                </a:lnTo>
                <a:lnTo>
                  <a:pt x="0" y="6863661"/>
                </a:lnTo>
                <a:close/>
                <a:moveTo>
                  <a:pt x="0" y="0"/>
                </a:moveTo>
                <a:lnTo>
                  <a:pt x="12194479" y="0"/>
                </a:lnTo>
                <a:lnTo>
                  <a:pt x="12194479" y="265287"/>
                </a:lnTo>
                <a:cubicBezTo>
                  <a:pt x="12194479" y="120337"/>
                  <a:pt x="12076973" y="2831"/>
                  <a:pt x="11932023" y="2831"/>
                </a:cubicBezTo>
                <a:lnTo>
                  <a:pt x="262456" y="2831"/>
                </a:lnTo>
                <a:cubicBezTo>
                  <a:pt x="117506" y="2831"/>
                  <a:pt x="0" y="120337"/>
                  <a:pt x="0" y="26528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4_Title and Content">
  <p:cSld name="4_Title and Content">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606000" y="1036767"/>
            <a:ext cx="10980000" cy="8906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017058"/>
              </a:buClr>
              <a:buSzPts val="4400"/>
              <a:buFont typeface="Times New Roman"/>
              <a:buNone/>
              <a:defRPr b="1">
                <a:solidFill>
                  <a:srgbClr val="01705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19"/>
          <p:cNvSpPr txBox="1">
            <a:spLocks noGrp="1"/>
          </p:cNvSpPr>
          <p:nvPr>
            <p:ph type="body" idx="1"/>
          </p:nvPr>
        </p:nvSpPr>
        <p:spPr>
          <a:xfrm>
            <a:off x="606000" y="2020279"/>
            <a:ext cx="10980000" cy="4156684"/>
          </a:xfrm>
          <a:prstGeom prst="rect">
            <a:avLst/>
          </a:prstGeom>
          <a:noFill/>
          <a:ln>
            <a:noFill/>
          </a:ln>
        </p:spPr>
        <p:txBody>
          <a:bodyPr spcFirstLastPara="1" wrap="square" lIns="91425" tIns="45700" rIns="91425" bIns="45700" anchor="t" anchorCtr="0">
            <a:normAutofit/>
          </a:bodyPr>
          <a:lstStyle>
            <a:lvl1pPr marL="457200" lvl="0" indent="-406400" algn="l">
              <a:lnSpc>
                <a:spcPct val="130000"/>
              </a:lnSpc>
              <a:spcBef>
                <a:spcPts val="300"/>
              </a:spcBef>
              <a:spcAft>
                <a:spcPts val="0"/>
              </a:spcAft>
              <a:buClr>
                <a:schemeClr val="dk1"/>
              </a:buClr>
              <a:buSzPts val="2800"/>
              <a:buChar char="•"/>
              <a:defRPr/>
            </a:lvl1pPr>
            <a:lvl2pPr marL="914400" lvl="1" indent="-381000" algn="l">
              <a:lnSpc>
                <a:spcPct val="130000"/>
              </a:lnSpc>
              <a:spcBef>
                <a:spcPts val="300"/>
              </a:spcBef>
              <a:spcAft>
                <a:spcPts val="0"/>
              </a:spcAft>
              <a:buClr>
                <a:schemeClr val="dk1"/>
              </a:buClr>
              <a:buSzPts val="2400"/>
              <a:buChar char="•"/>
              <a:defRPr/>
            </a:lvl2pPr>
            <a:lvl3pPr marL="1371600" lvl="2" indent="-355600" algn="l">
              <a:lnSpc>
                <a:spcPct val="130000"/>
              </a:lnSpc>
              <a:spcBef>
                <a:spcPts val="300"/>
              </a:spcBef>
              <a:spcAft>
                <a:spcPts val="0"/>
              </a:spcAft>
              <a:buClr>
                <a:schemeClr val="dk1"/>
              </a:buClr>
              <a:buSzPts val="2000"/>
              <a:buChar char="•"/>
              <a:defRPr/>
            </a:lvl3pPr>
            <a:lvl4pPr marL="1828800" lvl="3" indent="-342900" algn="l">
              <a:lnSpc>
                <a:spcPct val="130000"/>
              </a:lnSpc>
              <a:spcBef>
                <a:spcPts val="300"/>
              </a:spcBef>
              <a:spcAft>
                <a:spcPts val="0"/>
              </a:spcAft>
              <a:buClr>
                <a:schemeClr val="dk1"/>
              </a:buClr>
              <a:buSzPts val="1800"/>
              <a:buChar char="•"/>
              <a:defRPr/>
            </a:lvl4pPr>
            <a:lvl5pPr marL="2286000" lvl="4" indent="-342900" algn="l">
              <a:lnSpc>
                <a:spcPct val="130000"/>
              </a:lnSpc>
              <a:spcBef>
                <a:spcPts val="3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7" name="Google Shape;97;p19"/>
          <p:cNvSpPr txBox="1">
            <a:spLocks noGrp="1"/>
          </p:cNvSpPr>
          <p:nvPr>
            <p:ph type="dt" idx="10"/>
          </p:nvPr>
        </p:nvSpPr>
        <p:spPr>
          <a:xfrm>
            <a:off x="1033164"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19"/>
          <p:cNvSpPr txBox="1">
            <a:spLocks noGrp="1"/>
          </p:cNvSpPr>
          <p:nvPr>
            <p:ph type="ftr" idx="11"/>
          </p:nvPr>
        </p:nvSpPr>
        <p:spPr>
          <a:xfrm>
            <a:off x="4233564"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19"/>
          <p:cNvSpPr/>
          <p:nvPr/>
        </p:nvSpPr>
        <p:spPr>
          <a:xfrm rot="5400000">
            <a:off x="5778985" y="-5780045"/>
            <a:ext cx="631552" cy="12194479"/>
          </a:xfrm>
          <a:prstGeom prst="rect">
            <a:avLst/>
          </a:prstGeom>
          <a:gradFill>
            <a:gsLst>
              <a:gs pos="0">
                <a:srgbClr val="10CC57"/>
              </a:gs>
              <a:gs pos="100000">
                <a:srgbClr val="017058"/>
              </a:gs>
            </a:gsLst>
            <a:lin ang="5400000" scaled="0"/>
          </a:gra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0" name="Google Shape;100;p19"/>
          <p:cNvSpPr/>
          <p:nvPr/>
        </p:nvSpPr>
        <p:spPr>
          <a:xfrm rot="-5400000" flipH="1">
            <a:off x="5780224" y="-5781463"/>
            <a:ext cx="631552" cy="12194479"/>
          </a:xfrm>
          <a:prstGeom prst="rect">
            <a:avLst/>
          </a:prstGeom>
          <a:blipFill rotWithShape="1">
            <a:blip r:embed="rId2">
              <a:alphaModFix/>
            </a:blip>
            <a:stretch>
              <a:fillRect t="27560"/>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1" name="Google Shape;101;p19"/>
          <p:cNvSpPr txBox="1"/>
          <p:nvPr/>
        </p:nvSpPr>
        <p:spPr>
          <a:xfrm>
            <a:off x="240281" y="141423"/>
            <a:ext cx="7420291" cy="33738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chemeClr val="lt1"/>
                </a:solidFill>
                <a:latin typeface="Arial"/>
                <a:ea typeface="Arial"/>
                <a:cs typeface="Arial"/>
                <a:sym typeface="Arial"/>
              </a:rPr>
              <a:t>FACULTY OF COMPUTER ENGINEERING</a:t>
            </a:r>
            <a:endParaRPr sz="1400" b="0" i="0" u="none" strike="noStrike" cap="none">
              <a:solidFill>
                <a:srgbClr val="000000"/>
              </a:solidFill>
              <a:latin typeface="Arial"/>
              <a:ea typeface="Arial"/>
              <a:cs typeface="Arial"/>
              <a:sym typeface="Arial"/>
            </a:endParaRPr>
          </a:p>
        </p:txBody>
      </p:sp>
      <p:grpSp>
        <p:nvGrpSpPr>
          <p:cNvPr id="102" name="Google Shape;102;p19"/>
          <p:cNvGrpSpPr/>
          <p:nvPr/>
        </p:nvGrpSpPr>
        <p:grpSpPr>
          <a:xfrm>
            <a:off x="4479985" y="241694"/>
            <a:ext cx="3232030" cy="768394"/>
            <a:chOff x="4280055" y="84406"/>
            <a:chExt cx="3631889" cy="863458"/>
          </a:xfrm>
        </p:grpSpPr>
        <p:sp>
          <p:nvSpPr>
            <p:cNvPr id="103" name="Google Shape;103;p19"/>
            <p:cNvSpPr/>
            <p:nvPr/>
          </p:nvSpPr>
          <p:spPr>
            <a:xfrm>
              <a:off x="4280055" y="155868"/>
              <a:ext cx="3631889" cy="717640"/>
            </a:xfrm>
            <a:prstGeom prst="roundRect">
              <a:avLst>
                <a:gd name="adj" fmla="val 50000"/>
              </a:avLst>
            </a:prstGeom>
            <a:gradFill>
              <a:gsLst>
                <a:gs pos="0">
                  <a:srgbClr val="38EF7D"/>
                </a:gs>
                <a:gs pos="100000">
                  <a:srgbClr val="752AFF"/>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4" name="Google Shape;104;p19"/>
            <p:cNvSpPr/>
            <p:nvPr/>
          </p:nvSpPr>
          <p:spPr>
            <a:xfrm>
              <a:off x="4345594" y="214327"/>
              <a:ext cx="3500812" cy="600721"/>
            </a:xfrm>
            <a:prstGeom prst="roundRect">
              <a:avLst>
                <a:gd name="adj" fmla="val 5000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105" name="Google Shape;105;p19" descr="Icon&#10;&#10;Description automatically generated with medium confidence"/>
            <p:cNvPicPr preferRelativeResize="0"/>
            <p:nvPr/>
          </p:nvPicPr>
          <p:blipFill rotWithShape="1">
            <a:blip r:embed="rId3">
              <a:alphaModFix/>
            </a:blip>
            <a:srcRect/>
            <a:stretch/>
          </p:blipFill>
          <p:spPr>
            <a:xfrm>
              <a:off x="6315084" y="84406"/>
              <a:ext cx="871486" cy="863458"/>
            </a:xfrm>
            <a:prstGeom prst="rect">
              <a:avLst/>
            </a:prstGeom>
            <a:noFill/>
            <a:ln>
              <a:noFill/>
            </a:ln>
          </p:spPr>
        </p:pic>
        <p:pic>
          <p:nvPicPr>
            <p:cNvPr id="106" name="Google Shape;106;p19" descr="A picture containing clipart, vector graphics&#10;&#10;Description automatically generated"/>
            <p:cNvPicPr preferRelativeResize="0"/>
            <p:nvPr/>
          </p:nvPicPr>
          <p:blipFill rotWithShape="1">
            <a:blip r:embed="rId4">
              <a:alphaModFix/>
            </a:blip>
            <a:srcRect/>
            <a:stretch/>
          </p:blipFill>
          <p:spPr>
            <a:xfrm>
              <a:off x="5005430" y="111027"/>
              <a:ext cx="979518" cy="810216"/>
            </a:xfrm>
            <a:prstGeom prst="rect">
              <a:avLst/>
            </a:prstGeom>
            <a:noFill/>
            <a:ln>
              <a:noFill/>
            </a:ln>
          </p:spPr>
        </p:pic>
      </p:grpSp>
      <p:grpSp>
        <p:nvGrpSpPr>
          <p:cNvPr id="107" name="Google Shape;107;p19"/>
          <p:cNvGrpSpPr/>
          <p:nvPr/>
        </p:nvGrpSpPr>
        <p:grpSpPr>
          <a:xfrm>
            <a:off x="11508226" y="6270255"/>
            <a:ext cx="546132" cy="546132"/>
            <a:chOff x="11082048" y="197383"/>
            <a:chExt cx="486579" cy="486579"/>
          </a:xfrm>
        </p:grpSpPr>
        <p:sp>
          <p:nvSpPr>
            <p:cNvPr id="108" name="Google Shape;108;p19"/>
            <p:cNvSpPr/>
            <p:nvPr/>
          </p:nvSpPr>
          <p:spPr>
            <a:xfrm>
              <a:off x="11082048" y="197383"/>
              <a:ext cx="486579" cy="486579"/>
            </a:xfrm>
            <a:prstGeom prst="ellipse">
              <a:avLst/>
            </a:prstGeom>
            <a:gradFill>
              <a:gsLst>
                <a:gs pos="0">
                  <a:srgbClr val="38EF7D">
                    <a:alpha val="64705"/>
                  </a:srgbClr>
                </a:gs>
                <a:gs pos="100000">
                  <a:srgbClr val="11998E">
                    <a:alpha val="64313"/>
                  </a:srgbClr>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9" name="Google Shape;109;p19"/>
            <p:cNvSpPr/>
            <p:nvPr/>
          </p:nvSpPr>
          <p:spPr>
            <a:xfrm>
              <a:off x="11215170" y="330505"/>
              <a:ext cx="220337" cy="220337"/>
            </a:xfrm>
            <a:prstGeom prst="ellipse">
              <a:avLst/>
            </a:prstGeom>
            <a:gradFill>
              <a:gsLst>
                <a:gs pos="0">
                  <a:srgbClr val="38EF7D">
                    <a:alpha val="64705"/>
                  </a:srgbClr>
                </a:gs>
                <a:gs pos="100000">
                  <a:srgbClr val="11998E">
                    <a:alpha val="64313"/>
                  </a:srgbClr>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110" name="Google Shape;110;p19"/>
          <p:cNvSpPr txBox="1">
            <a:spLocks noGrp="1"/>
          </p:cNvSpPr>
          <p:nvPr>
            <p:ph type="sldNum" idx="12"/>
          </p:nvPr>
        </p:nvSpPr>
        <p:spPr>
          <a:xfrm>
            <a:off x="10422944"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111" name="Google Shape;111;p19"/>
          <p:cNvSpPr/>
          <p:nvPr/>
        </p:nvSpPr>
        <p:spPr>
          <a:xfrm>
            <a:off x="0" y="1418"/>
            <a:ext cx="12194479" cy="6863661"/>
          </a:xfrm>
          <a:custGeom>
            <a:avLst/>
            <a:gdLst/>
            <a:ahLst/>
            <a:cxnLst/>
            <a:rect l="l" t="t" r="r" b="b"/>
            <a:pathLst>
              <a:path w="12194479" h="6863661" extrusionOk="0">
                <a:moveTo>
                  <a:pt x="0" y="6598375"/>
                </a:moveTo>
                <a:cubicBezTo>
                  <a:pt x="0" y="6743325"/>
                  <a:pt x="117506" y="6860831"/>
                  <a:pt x="262456" y="6860831"/>
                </a:cubicBezTo>
                <a:lnTo>
                  <a:pt x="11932023" y="6860831"/>
                </a:lnTo>
                <a:cubicBezTo>
                  <a:pt x="12076973" y="6860831"/>
                  <a:pt x="12194479" y="6743325"/>
                  <a:pt x="12194479" y="6598375"/>
                </a:cubicBezTo>
                <a:lnTo>
                  <a:pt x="12194479" y="6863661"/>
                </a:lnTo>
                <a:lnTo>
                  <a:pt x="0" y="6863661"/>
                </a:lnTo>
                <a:close/>
                <a:moveTo>
                  <a:pt x="0" y="0"/>
                </a:moveTo>
                <a:lnTo>
                  <a:pt x="12194479" y="0"/>
                </a:lnTo>
                <a:lnTo>
                  <a:pt x="12194479" y="265287"/>
                </a:lnTo>
                <a:cubicBezTo>
                  <a:pt x="12194479" y="120337"/>
                  <a:pt x="12076973" y="2831"/>
                  <a:pt x="11932023" y="2831"/>
                </a:cubicBezTo>
                <a:lnTo>
                  <a:pt x="262456" y="2831"/>
                </a:lnTo>
                <a:cubicBezTo>
                  <a:pt x="117506" y="2831"/>
                  <a:pt x="0" y="120337"/>
                  <a:pt x="0" y="26528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3_Title and Content">
  <p:cSld name="3_Title and Content">
    <p:spTree>
      <p:nvGrpSpPr>
        <p:cNvPr id="1" name="Shape 112"/>
        <p:cNvGrpSpPr/>
        <p:nvPr/>
      </p:nvGrpSpPr>
      <p:grpSpPr>
        <a:xfrm>
          <a:off x="0" y="0"/>
          <a:ext cx="0" cy="0"/>
          <a:chOff x="0" y="0"/>
          <a:chExt cx="0" cy="0"/>
        </a:xfrm>
      </p:grpSpPr>
      <p:sp>
        <p:nvSpPr>
          <p:cNvPr id="113" name="Google Shape;113;p20"/>
          <p:cNvSpPr txBox="1">
            <a:spLocks noGrp="1"/>
          </p:cNvSpPr>
          <p:nvPr>
            <p:ph type="title"/>
          </p:nvPr>
        </p:nvSpPr>
        <p:spPr>
          <a:xfrm>
            <a:off x="606000" y="1036767"/>
            <a:ext cx="10980000" cy="8906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017058"/>
              </a:buClr>
              <a:buSzPts val="4400"/>
              <a:buFont typeface="Times New Roman"/>
              <a:buNone/>
              <a:defRPr b="1">
                <a:solidFill>
                  <a:srgbClr val="01705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4" name="Google Shape;114;p20"/>
          <p:cNvSpPr txBox="1">
            <a:spLocks noGrp="1"/>
          </p:cNvSpPr>
          <p:nvPr>
            <p:ph type="body" idx="1"/>
          </p:nvPr>
        </p:nvSpPr>
        <p:spPr>
          <a:xfrm>
            <a:off x="606000" y="2020279"/>
            <a:ext cx="10980000" cy="4156684"/>
          </a:xfrm>
          <a:prstGeom prst="rect">
            <a:avLst/>
          </a:prstGeom>
          <a:noFill/>
          <a:ln>
            <a:noFill/>
          </a:ln>
        </p:spPr>
        <p:txBody>
          <a:bodyPr spcFirstLastPara="1" wrap="square" lIns="91425" tIns="45700" rIns="91425" bIns="45700" anchor="t" anchorCtr="0">
            <a:normAutofit/>
          </a:bodyPr>
          <a:lstStyle>
            <a:lvl1pPr marL="457200" lvl="0" indent="-406400" algn="l">
              <a:lnSpc>
                <a:spcPct val="130000"/>
              </a:lnSpc>
              <a:spcBef>
                <a:spcPts val="300"/>
              </a:spcBef>
              <a:spcAft>
                <a:spcPts val="0"/>
              </a:spcAft>
              <a:buClr>
                <a:schemeClr val="dk1"/>
              </a:buClr>
              <a:buSzPts val="2800"/>
              <a:buChar char="•"/>
              <a:defRPr/>
            </a:lvl1pPr>
            <a:lvl2pPr marL="914400" lvl="1" indent="-381000" algn="l">
              <a:lnSpc>
                <a:spcPct val="130000"/>
              </a:lnSpc>
              <a:spcBef>
                <a:spcPts val="300"/>
              </a:spcBef>
              <a:spcAft>
                <a:spcPts val="0"/>
              </a:spcAft>
              <a:buClr>
                <a:schemeClr val="dk1"/>
              </a:buClr>
              <a:buSzPts val="2400"/>
              <a:buChar char="•"/>
              <a:defRPr/>
            </a:lvl2pPr>
            <a:lvl3pPr marL="1371600" lvl="2" indent="-355600" algn="l">
              <a:lnSpc>
                <a:spcPct val="130000"/>
              </a:lnSpc>
              <a:spcBef>
                <a:spcPts val="300"/>
              </a:spcBef>
              <a:spcAft>
                <a:spcPts val="0"/>
              </a:spcAft>
              <a:buClr>
                <a:schemeClr val="dk1"/>
              </a:buClr>
              <a:buSzPts val="2000"/>
              <a:buChar char="•"/>
              <a:defRPr/>
            </a:lvl3pPr>
            <a:lvl4pPr marL="1828800" lvl="3" indent="-342900" algn="l">
              <a:lnSpc>
                <a:spcPct val="130000"/>
              </a:lnSpc>
              <a:spcBef>
                <a:spcPts val="300"/>
              </a:spcBef>
              <a:spcAft>
                <a:spcPts val="0"/>
              </a:spcAft>
              <a:buClr>
                <a:schemeClr val="dk1"/>
              </a:buClr>
              <a:buSzPts val="1800"/>
              <a:buChar char="•"/>
              <a:defRPr/>
            </a:lvl4pPr>
            <a:lvl5pPr marL="2286000" lvl="4" indent="-342900" algn="l">
              <a:lnSpc>
                <a:spcPct val="130000"/>
              </a:lnSpc>
              <a:spcBef>
                <a:spcPts val="3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5" name="Google Shape;115;p20"/>
          <p:cNvSpPr txBox="1">
            <a:spLocks noGrp="1"/>
          </p:cNvSpPr>
          <p:nvPr>
            <p:ph type="dt" idx="10"/>
          </p:nvPr>
        </p:nvSpPr>
        <p:spPr>
          <a:xfrm>
            <a:off x="1033164"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6" name="Google Shape;116;p20"/>
          <p:cNvSpPr txBox="1">
            <a:spLocks noGrp="1"/>
          </p:cNvSpPr>
          <p:nvPr>
            <p:ph type="ftr" idx="11"/>
          </p:nvPr>
        </p:nvSpPr>
        <p:spPr>
          <a:xfrm>
            <a:off x="4233564"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p20"/>
          <p:cNvSpPr/>
          <p:nvPr/>
        </p:nvSpPr>
        <p:spPr>
          <a:xfrm rot="5400000">
            <a:off x="5778985" y="-5780045"/>
            <a:ext cx="631552" cy="12194479"/>
          </a:xfrm>
          <a:prstGeom prst="rect">
            <a:avLst/>
          </a:prstGeom>
          <a:gradFill>
            <a:gsLst>
              <a:gs pos="0">
                <a:srgbClr val="10CC57"/>
              </a:gs>
              <a:gs pos="100000">
                <a:srgbClr val="017058"/>
              </a:gs>
            </a:gsLst>
            <a:lin ang="5400000" scaled="0"/>
          </a:gra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18" name="Google Shape;118;p20"/>
          <p:cNvSpPr/>
          <p:nvPr/>
        </p:nvSpPr>
        <p:spPr>
          <a:xfrm rot="-5400000" flipH="1">
            <a:off x="5780224" y="-5781463"/>
            <a:ext cx="631552" cy="12194479"/>
          </a:xfrm>
          <a:prstGeom prst="rect">
            <a:avLst/>
          </a:prstGeom>
          <a:blipFill rotWithShape="1">
            <a:blip r:embed="rId2">
              <a:alphaModFix/>
            </a:blip>
            <a:stretch>
              <a:fillRect t="27560"/>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19" name="Google Shape;119;p20"/>
          <p:cNvSpPr txBox="1"/>
          <p:nvPr/>
        </p:nvSpPr>
        <p:spPr>
          <a:xfrm>
            <a:off x="240281" y="141423"/>
            <a:ext cx="7420291" cy="33738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chemeClr val="lt1"/>
                </a:solidFill>
                <a:latin typeface="Arial"/>
                <a:ea typeface="Arial"/>
                <a:cs typeface="Arial"/>
                <a:sym typeface="Arial"/>
              </a:rPr>
              <a:t>FACULTY OF COMPUTER ENGINEERING</a:t>
            </a:r>
            <a:endParaRPr sz="1400" b="0" i="0" u="none" strike="noStrike" cap="none">
              <a:solidFill>
                <a:srgbClr val="000000"/>
              </a:solidFill>
              <a:latin typeface="Arial"/>
              <a:ea typeface="Arial"/>
              <a:cs typeface="Arial"/>
              <a:sym typeface="Arial"/>
            </a:endParaRPr>
          </a:p>
        </p:txBody>
      </p:sp>
      <p:grpSp>
        <p:nvGrpSpPr>
          <p:cNvPr id="120" name="Google Shape;120;p20"/>
          <p:cNvGrpSpPr/>
          <p:nvPr/>
        </p:nvGrpSpPr>
        <p:grpSpPr>
          <a:xfrm>
            <a:off x="4479985" y="241694"/>
            <a:ext cx="3232030" cy="768394"/>
            <a:chOff x="4280055" y="84406"/>
            <a:chExt cx="3631889" cy="863458"/>
          </a:xfrm>
        </p:grpSpPr>
        <p:sp>
          <p:nvSpPr>
            <p:cNvPr id="121" name="Google Shape;121;p20"/>
            <p:cNvSpPr/>
            <p:nvPr/>
          </p:nvSpPr>
          <p:spPr>
            <a:xfrm>
              <a:off x="4280055" y="155868"/>
              <a:ext cx="3631889" cy="717640"/>
            </a:xfrm>
            <a:prstGeom prst="roundRect">
              <a:avLst>
                <a:gd name="adj" fmla="val 50000"/>
              </a:avLst>
            </a:prstGeom>
            <a:gradFill>
              <a:gsLst>
                <a:gs pos="0">
                  <a:srgbClr val="38EF7D"/>
                </a:gs>
                <a:gs pos="100000">
                  <a:srgbClr val="752AFF"/>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22" name="Google Shape;122;p20"/>
            <p:cNvSpPr/>
            <p:nvPr/>
          </p:nvSpPr>
          <p:spPr>
            <a:xfrm>
              <a:off x="4345594" y="214327"/>
              <a:ext cx="3500812" cy="600721"/>
            </a:xfrm>
            <a:prstGeom prst="roundRect">
              <a:avLst>
                <a:gd name="adj" fmla="val 5000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123" name="Google Shape;123;p20" descr="Icon&#10;&#10;Description automatically generated with medium confidence"/>
            <p:cNvPicPr preferRelativeResize="0"/>
            <p:nvPr/>
          </p:nvPicPr>
          <p:blipFill rotWithShape="1">
            <a:blip r:embed="rId3">
              <a:alphaModFix/>
            </a:blip>
            <a:srcRect/>
            <a:stretch/>
          </p:blipFill>
          <p:spPr>
            <a:xfrm>
              <a:off x="6315084" y="84406"/>
              <a:ext cx="871486" cy="863458"/>
            </a:xfrm>
            <a:prstGeom prst="rect">
              <a:avLst/>
            </a:prstGeom>
            <a:noFill/>
            <a:ln>
              <a:noFill/>
            </a:ln>
          </p:spPr>
        </p:pic>
        <p:pic>
          <p:nvPicPr>
            <p:cNvPr id="124" name="Google Shape;124;p20" descr="A picture containing clipart, vector graphics&#10;&#10;Description automatically generated"/>
            <p:cNvPicPr preferRelativeResize="0"/>
            <p:nvPr/>
          </p:nvPicPr>
          <p:blipFill rotWithShape="1">
            <a:blip r:embed="rId4">
              <a:alphaModFix/>
            </a:blip>
            <a:srcRect/>
            <a:stretch/>
          </p:blipFill>
          <p:spPr>
            <a:xfrm>
              <a:off x="5005430" y="111027"/>
              <a:ext cx="979518" cy="810216"/>
            </a:xfrm>
            <a:prstGeom prst="rect">
              <a:avLst/>
            </a:prstGeom>
            <a:noFill/>
            <a:ln>
              <a:noFill/>
            </a:ln>
          </p:spPr>
        </p:pic>
      </p:grpSp>
      <p:grpSp>
        <p:nvGrpSpPr>
          <p:cNvPr id="125" name="Google Shape;125;p20"/>
          <p:cNvGrpSpPr/>
          <p:nvPr/>
        </p:nvGrpSpPr>
        <p:grpSpPr>
          <a:xfrm>
            <a:off x="11508226" y="6270255"/>
            <a:ext cx="546132" cy="546132"/>
            <a:chOff x="11082048" y="197383"/>
            <a:chExt cx="486579" cy="486579"/>
          </a:xfrm>
        </p:grpSpPr>
        <p:sp>
          <p:nvSpPr>
            <p:cNvPr id="126" name="Google Shape;126;p20"/>
            <p:cNvSpPr/>
            <p:nvPr/>
          </p:nvSpPr>
          <p:spPr>
            <a:xfrm>
              <a:off x="11082048" y="197383"/>
              <a:ext cx="486579" cy="486579"/>
            </a:xfrm>
            <a:prstGeom prst="ellipse">
              <a:avLst/>
            </a:prstGeom>
            <a:gradFill>
              <a:gsLst>
                <a:gs pos="0">
                  <a:srgbClr val="38EF7D">
                    <a:alpha val="64705"/>
                  </a:srgbClr>
                </a:gs>
                <a:gs pos="100000">
                  <a:srgbClr val="11998E">
                    <a:alpha val="64313"/>
                  </a:srgbClr>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27" name="Google Shape;127;p20"/>
            <p:cNvSpPr/>
            <p:nvPr/>
          </p:nvSpPr>
          <p:spPr>
            <a:xfrm>
              <a:off x="11215170" y="330505"/>
              <a:ext cx="220337" cy="220337"/>
            </a:xfrm>
            <a:prstGeom prst="ellipse">
              <a:avLst/>
            </a:prstGeom>
            <a:gradFill>
              <a:gsLst>
                <a:gs pos="0">
                  <a:srgbClr val="38EF7D">
                    <a:alpha val="64705"/>
                  </a:srgbClr>
                </a:gs>
                <a:gs pos="100000">
                  <a:srgbClr val="11998E">
                    <a:alpha val="64313"/>
                  </a:srgbClr>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128" name="Google Shape;128;p20"/>
          <p:cNvSpPr txBox="1">
            <a:spLocks noGrp="1"/>
          </p:cNvSpPr>
          <p:nvPr>
            <p:ph type="sldNum" idx="12"/>
          </p:nvPr>
        </p:nvSpPr>
        <p:spPr>
          <a:xfrm>
            <a:off x="10422944"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129" name="Google Shape;129;p20"/>
          <p:cNvSpPr/>
          <p:nvPr/>
        </p:nvSpPr>
        <p:spPr>
          <a:xfrm>
            <a:off x="0" y="1418"/>
            <a:ext cx="12194479" cy="6863661"/>
          </a:xfrm>
          <a:custGeom>
            <a:avLst/>
            <a:gdLst/>
            <a:ahLst/>
            <a:cxnLst/>
            <a:rect l="l" t="t" r="r" b="b"/>
            <a:pathLst>
              <a:path w="12194479" h="6863661" extrusionOk="0">
                <a:moveTo>
                  <a:pt x="0" y="6598375"/>
                </a:moveTo>
                <a:cubicBezTo>
                  <a:pt x="0" y="6743325"/>
                  <a:pt x="117506" y="6860831"/>
                  <a:pt x="262456" y="6860831"/>
                </a:cubicBezTo>
                <a:lnTo>
                  <a:pt x="11932023" y="6860831"/>
                </a:lnTo>
                <a:cubicBezTo>
                  <a:pt x="12076973" y="6860831"/>
                  <a:pt x="12194479" y="6743325"/>
                  <a:pt x="12194479" y="6598375"/>
                </a:cubicBezTo>
                <a:lnTo>
                  <a:pt x="12194479" y="6863661"/>
                </a:lnTo>
                <a:lnTo>
                  <a:pt x="0" y="6863661"/>
                </a:lnTo>
                <a:close/>
                <a:moveTo>
                  <a:pt x="0" y="0"/>
                </a:moveTo>
                <a:lnTo>
                  <a:pt x="12194479" y="0"/>
                </a:lnTo>
                <a:lnTo>
                  <a:pt x="12194479" y="265287"/>
                </a:lnTo>
                <a:cubicBezTo>
                  <a:pt x="12194479" y="120337"/>
                  <a:pt x="12076973" y="2831"/>
                  <a:pt x="11932023" y="2831"/>
                </a:cubicBezTo>
                <a:lnTo>
                  <a:pt x="262456" y="2831"/>
                </a:lnTo>
                <a:cubicBezTo>
                  <a:pt x="117506" y="2831"/>
                  <a:pt x="0" y="120337"/>
                  <a:pt x="0" y="26528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130"/>
        <p:cNvGrpSpPr/>
        <p:nvPr/>
      </p:nvGrpSpPr>
      <p:grpSpPr>
        <a:xfrm>
          <a:off x="0" y="0"/>
          <a:ext cx="0" cy="0"/>
          <a:chOff x="0" y="0"/>
          <a:chExt cx="0" cy="0"/>
        </a:xfrm>
      </p:grpSpPr>
      <p:sp>
        <p:nvSpPr>
          <p:cNvPr id="131" name="Google Shape;131;p21"/>
          <p:cNvSpPr txBox="1">
            <a:spLocks noGrp="1"/>
          </p:cNvSpPr>
          <p:nvPr>
            <p:ph type="title"/>
          </p:nvPr>
        </p:nvSpPr>
        <p:spPr>
          <a:xfrm>
            <a:off x="606000" y="1036767"/>
            <a:ext cx="10980000" cy="8906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017058"/>
              </a:buClr>
              <a:buSzPts val="4400"/>
              <a:buFont typeface="Times New Roman"/>
              <a:buNone/>
              <a:defRPr b="1">
                <a:solidFill>
                  <a:srgbClr val="01705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21"/>
          <p:cNvSpPr txBox="1">
            <a:spLocks noGrp="1"/>
          </p:cNvSpPr>
          <p:nvPr>
            <p:ph type="body" idx="1"/>
          </p:nvPr>
        </p:nvSpPr>
        <p:spPr>
          <a:xfrm>
            <a:off x="606000" y="2020279"/>
            <a:ext cx="10980000" cy="4156684"/>
          </a:xfrm>
          <a:prstGeom prst="rect">
            <a:avLst/>
          </a:prstGeom>
          <a:noFill/>
          <a:ln>
            <a:noFill/>
          </a:ln>
        </p:spPr>
        <p:txBody>
          <a:bodyPr spcFirstLastPara="1" wrap="square" lIns="91425" tIns="45700" rIns="91425" bIns="45700" anchor="t" anchorCtr="0">
            <a:normAutofit/>
          </a:bodyPr>
          <a:lstStyle>
            <a:lvl1pPr marL="457200" lvl="0" indent="-406400" algn="l">
              <a:lnSpc>
                <a:spcPct val="130000"/>
              </a:lnSpc>
              <a:spcBef>
                <a:spcPts val="300"/>
              </a:spcBef>
              <a:spcAft>
                <a:spcPts val="0"/>
              </a:spcAft>
              <a:buClr>
                <a:schemeClr val="dk1"/>
              </a:buClr>
              <a:buSzPts val="2800"/>
              <a:buChar char="•"/>
              <a:defRPr/>
            </a:lvl1pPr>
            <a:lvl2pPr marL="914400" lvl="1" indent="-381000" algn="l">
              <a:lnSpc>
                <a:spcPct val="130000"/>
              </a:lnSpc>
              <a:spcBef>
                <a:spcPts val="300"/>
              </a:spcBef>
              <a:spcAft>
                <a:spcPts val="0"/>
              </a:spcAft>
              <a:buClr>
                <a:schemeClr val="dk1"/>
              </a:buClr>
              <a:buSzPts val="2400"/>
              <a:buChar char="•"/>
              <a:defRPr/>
            </a:lvl2pPr>
            <a:lvl3pPr marL="1371600" lvl="2" indent="-355600" algn="l">
              <a:lnSpc>
                <a:spcPct val="130000"/>
              </a:lnSpc>
              <a:spcBef>
                <a:spcPts val="300"/>
              </a:spcBef>
              <a:spcAft>
                <a:spcPts val="0"/>
              </a:spcAft>
              <a:buClr>
                <a:schemeClr val="dk1"/>
              </a:buClr>
              <a:buSzPts val="2000"/>
              <a:buChar char="•"/>
              <a:defRPr/>
            </a:lvl3pPr>
            <a:lvl4pPr marL="1828800" lvl="3" indent="-342900" algn="l">
              <a:lnSpc>
                <a:spcPct val="130000"/>
              </a:lnSpc>
              <a:spcBef>
                <a:spcPts val="300"/>
              </a:spcBef>
              <a:spcAft>
                <a:spcPts val="0"/>
              </a:spcAft>
              <a:buClr>
                <a:schemeClr val="dk1"/>
              </a:buClr>
              <a:buSzPts val="1800"/>
              <a:buChar char="•"/>
              <a:defRPr/>
            </a:lvl4pPr>
            <a:lvl5pPr marL="2286000" lvl="4" indent="-342900" algn="l">
              <a:lnSpc>
                <a:spcPct val="130000"/>
              </a:lnSpc>
              <a:spcBef>
                <a:spcPts val="3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3" name="Google Shape;133;p21"/>
          <p:cNvSpPr txBox="1">
            <a:spLocks noGrp="1"/>
          </p:cNvSpPr>
          <p:nvPr>
            <p:ph type="dt" idx="10"/>
          </p:nvPr>
        </p:nvSpPr>
        <p:spPr>
          <a:xfrm>
            <a:off x="1033164"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4" name="Google Shape;134;p21"/>
          <p:cNvSpPr txBox="1">
            <a:spLocks noGrp="1"/>
          </p:cNvSpPr>
          <p:nvPr>
            <p:ph type="ftr" idx="11"/>
          </p:nvPr>
        </p:nvSpPr>
        <p:spPr>
          <a:xfrm>
            <a:off x="4233564"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5" name="Google Shape;135;p21"/>
          <p:cNvSpPr/>
          <p:nvPr/>
        </p:nvSpPr>
        <p:spPr>
          <a:xfrm rot="5400000">
            <a:off x="5778985" y="-5780045"/>
            <a:ext cx="631552" cy="12194479"/>
          </a:xfrm>
          <a:prstGeom prst="rect">
            <a:avLst/>
          </a:prstGeom>
          <a:gradFill>
            <a:gsLst>
              <a:gs pos="0">
                <a:srgbClr val="10CC57"/>
              </a:gs>
              <a:gs pos="100000">
                <a:srgbClr val="017058"/>
              </a:gs>
            </a:gsLst>
            <a:lin ang="5400000" scaled="0"/>
          </a:gra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36" name="Google Shape;136;p21"/>
          <p:cNvSpPr/>
          <p:nvPr/>
        </p:nvSpPr>
        <p:spPr>
          <a:xfrm rot="-5400000" flipH="1">
            <a:off x="5780224" y="-5781463"/>
            <a:ext cx="631552" cy="12194479"/>
          </a:xfrm>
          <a:prstGeom prst="rect">
            <a:avLst/>
          </a:prstGeom>
          <a:blipFill rotWithShape="1">
            <a:blip r:embed="rId2">
              <a:alphaModFix/>
            </a:blip>
            <a:stretch>
              <a:fillRect t="27560"/>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37" name="Google Shape;137;p21"/>
          <p:cNvSpPr txBox="1"/>
          <p:nvPr/>
        </p:nvSpPr>
        <p:spPr>
          <a:xfrm>
            <a:off x="240281" y="141423"/>
            <a:ext cx="7420291" cy="33738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chemeClr val="lt1"/>
                </a:solidFill>
                <a:latin typeface="Arial"/>
                <a:ea typeface="Arial"/>
                <a:cs typeface="Arial"/>
                <a:sym typeface="Arial"/>
              </a:rPr>
              <a:t>FACULTY OF COMPUTER ENGINEERING</a:t>
            </a:r>
            <a:endParaRPr sz="1400" b="0" i="0" u="none" strike="noStrike" cap="none">
              <a:solidFill>
                <a:srgbClr val="000000"/>
              </a:solidFill>
              <a:latin typeface="Arial"/>
              <a:ea typeface="Arial"/>
              <a:cs typeface="Arial"/>
              <a:sym typeface="Arial"/>
            </a:endParaRPr>
          </a:p>
        </p:txBody>
      </p:sp>
      <p:grpSp>
        <p:nvGrpSpPr>
          <p:cNvPr id="138" name="Google Shape;138;p21"/>
          <p:cNvGrpSpPr/>
          <p:nvPr/>
        </p:nvGrpSpPr>
        <p:grpSpPr>
          <a:xfrm>
            <a:off x="4479985" y="241694"/>
            <a:ext cx="3232030" cy="768394"/>
            <a:chOff x="4280055" y="84406"/>
            <a:chExt cx="3631889" cy="863458"/>
          </a:xfrm>
        </p:grpSpPr>
        <p:sp>
          <p:nvSpPr>
            <p:cNvPr id="139" name="Google Shape;139;p21"/>
            <p:cNvSpPr/>
            <p:nvPr/>
          </p:nvSpPr>
          <p:spPr>
            <a:xfrm>
              <a:off x="4280055" y="155868"/>
              <a:ext cx="3631889" cy="717640"/>
            </a:xfrm>
            <a:prstGeom prst="roundRect">
              <a:avLst>
                <a:gd name="adj" fmla="val 50000"/>
              </a:avLst>
            </a:prstGeom>
            <a:gradFill>
              <a:gsLst>
                <a:gs pos="0">
                  <a:srgbClr val="38EF7D"/>
                </a:gs>
                <a:gs pos="100000">
                  <a:srgbClr val="752AFF"/>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40" name="Google Shape;140;p21"/>
            <p:cNvSpPr/>
            <p:nvPr/>
          </p:nvSpPr>
          <p:spPr>
            <a:xfrm>
              <a:off x="4345594" y="214327"/>
              <a:ext cx="3500812" cy="600721"/>
            </a:xfrm>
            <a:prstGeom prst="roundRect">
              <a:avLst>
                <a:gd name="adj" fmla="val 5000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141" name="Google Shape;141;p21" descr="Icon&#10;&#10;Description automatically generated with medium confidence"/>
            <p:cNvPicPr preferRelativeResize="0"/>
            <p:nvPr/>
          </p:nvPicPr>
          <p:blipFill rotWithShape="1">
            <a:blip r:embed="rId3">
              <a:alphaModFix/>
            </a:blip>
            <a:srcRect/>
            <a:stretch/>
          </p:blipFill>
          <p:spPr>
            <a:xfrm>
              <a:off x="6315084" y="84406"/>
              <a:ext cx="871486" cy="863458"/>
            </a:xfrm>
            <a:prstGeom prst="rect">
              <a:avLst/>
            </a:prstGeom>
            <a:noFill/>
            <a:ln>
              <a:noFill/>
            </a:ln>
          </p:spPr>
        </p:pic>
        <p:pic>
          <p:nvPicPr>
            <p:cNvPr id="142" name="Google Shape;142;p21" descr="A picture containing clipart, vector graphics&#10;&#10;Description automatically generated"/>
            <p:cNvPicPr preferRelativeResize="0"/>
            <p:nvPr/>
          </p:nvPicPr>
          <p:blipFill rotWithShape="1">
            <a:blip r:embed="rId4">
              <a:alphaModFix/>
            </a:blip>
            <a:srcRect/>
            <a:stretch/>
          </p:blipFill>
          <p:spPr>
            <a:xfrm>
              <a:off x="5005430" y="111027"/>
              <a:ext cx="979518" cy="810216"/>
            </a:xfrm>
            <a:prstGeom prst="rect">
              <a:avLst/>
            </a:prstGeom>
            <a:noFill/>
            <a:ln>
              <a:noFill/>
            </a:ln>
          </p:spPr>
        </p:pic>
      </p:grpSp>
      <p:grpSp>
        <p:nvGrpSpPr>
          <p:cNvPr id="143" name="Google Shape;143;p21"/>
          <p:cNvGrpSpPr/>
          <p:nvPr/>
        </p:nvGrpSpPr>
        <p:grpSpPr>
          <a:xfrm>
            <a:off x="11508226" y="6270255"/>
            <a:ext cx="546132" cy="546132"/>
            <a:chOff x="11082048" y="197383"/>
            <a:chExt cx="486579" cy="486579"/>
          </a:xfrm>
        </p:grpSpPr>
        <p:sp>
          <p:nvSpPr>
            <p:cNvPr id="144" name="Google Shape;144;p21"/>
            <p:cNvSpPr/>
            <p:nvPr/>
          </p:nvSpPr>
          <p:spPr>
            <a:xfrm>
              <a:off x="11082048" y="197383"/>
              <a:ext cx="486579" cy="486579"/>
            </a:xfrm>
            <a:prstGeom prst="ellipse">
              <a:avLst/>
            </a:prstGeom>
            <a:gradFill>
              <a:gsLst>
                <a:gs pos="0">
                  <a:srgbClr val="38EF7D">
                    <a:alpha val="64705"/>
                  </a:srgbClr>
                </a:gs>
                <a:gs pos="100000">
                  <a:srgbClr val="11998E">
                    <a:alpha val="64313"/>
                  </a:srgbClr>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45" name="Google Shape;145;p21"/>
            <p:cNvSpPr/>
            <p:nvPr/>
          </p:nvSpPr>
          <p:spPr>
            <a:xfrm>
              <a:off x="11215170" y="330505"/>
              <a:ext cx="220337" cy="220337"/>
            </a:xfrm>
            <a:prstGeom prst="ellipse">
              <a:avLst/>
            </a:prstGeom>
            <a:gradFill>
              <a:gsLst>
                <a:gs pos="0">
                  <a:srgbClr val="38EF7D">
                    <a:alpha val="64705"/>
                  </a:srgbClr>
                </a:gs>
                <a:gs pos="100000">
                  <a:srgbClr val="11998E">
                    <a:alpha val="64313"/>
                  </a:srgbClr>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146" name="Google Shape;146;p21"/>
          <p:cNvSpPr txBox="1">
            <a:spLocks noGrp="1"/>
          </p:cNvSpPr>
          <p:nvPr>
            <p:ph type="sldNum" idx="12"/>
          </p:nvPr>
        </p:nvSpPr>
        <p:spPr>
          <a:xfrm>
            <a:off x="10422944"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147" name="Google Shape;147;p21"/>
          <p:cNvSpPr/>
          <p:nvPr/>
        </p:nvSpPr>
        <p:spPr>
          <a:xfrm>
            <a:off x="0" y="1418"/>
            <a:ext cx="12194479" cy="6863661"/>
          </a:xfrm>
          <a:custGeom>
            <a:avLst/>
            <a:gdLst/>
            <a:ahLst/>
            <a:cxnLst/>
            <a:rect l="l" t="t" r="r" b="b"/>
            <a:pathLst>
              <a:path w="12194479" h="6863661" extrusionOk="0">
                <a:moveTo>
                  <a:pt x="0" y="6598375"/>
                </a:moveTo>
                <a:cubicBezTo>
                  <a:pt x="0" y="6743325"/>
                  <a:pt x="117506" y="6860831"/>
                  <a:pt x="262456" y="6860831"/>
                </a:cubicBezTo>
                <a:lnTo>
                  <a:pt x="11932023" y="6860831"/>
                </a:lnTo>
                <a:cubicBezTo>
                  <a:pt x="12076973" y="6860831"/>
                  <a:pt x="12194479" y="6743325"/>
                  <a:pt x="12194479" y="6598375"/>
                </a:cubicBezTo>
                <a:lnTo>
                  <a:pt x="12194479" y="6863661"/>
                </a:lnTo>
                <a:lnTo>
                  <a:pt x="0" y="6863661"/>
                </a:lnTo>
                <a:close/>
                <a:moveTo>
                  <a:pt x="0" y="0"/>
                </a:moveTo>
                <a:lnTo>
                  <a:pt x="12194479" y="0"/>
                </a:lnTo>
                <a:lnTo>
                  <a:pt x="12194479" y="265287"/>
                </a:lnTo>
                <a:cubicBezTo>
                  <a:pt x="12194479" y="120337"/>
                  <a:pt x="12076973" y="2831"/>
                  <a:pt x="11932023" y="2831"/>
                </a:cubicBezTo>
                <a:lnTo>
                  <a:pt x="262456" y="2831"/>
                </a:lnTo>
                <a:cubicBezTo>
                  <a:pt x="117506" y="2831"/>
                  <a:pt x="0" y="120337"/>
                  <a:pt x="0" y="26528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48"/>
        <p:cNvGrpSpPr/>
        <p:nvPr/>
      </p:nvGrpSpPr>
      <p:grpSpPr>
        <a:xfrm>
          <a:off x="0" y="0"/>
          <a:ext cx="0" cy="0"/>
          <a:chOff x="0" y="0"/>
          <a:chExt cx="0" cy="0"/>
        </a:xfrm>
      </p:grpSpPr>
      <p:sp>
        <p:nvSpPr>
          <p:cNvPr id="149" name="Google Shape;149;p22"/>
          <p:cNvSpPr txBox="1">
            <a:spLocks noGrp="1"/>
          </p:cNvSpPr>
          <p:nvPr>
            <p:ph type="title"/>
          </p:nvPr>
        </p:nvSpPr>
        <p:spPr>
          <a:xfrm>
            <a:off x="606000" y="898975"/>
            <a:ext cx="10980000" cy="84123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017058"/>
              </a:buClr>
              <a:buSzPts val="4400"/>
              <a:buFont typeface="Times New Roman"/>
              <a:buNone/>
              <a:defRPr sz="4400" b="1">
                <a:solidFill>
                  <a:srgbClr val="017058"/>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0" name="Google Shape;150;p22"/>
          <p:cNvSpPr txBox="1">
            <a:spLocks noGrp="1"/>
          </p:cNvSpPr>
          <p:nvPr>
            <p:ph type="body" idx="1"/>
          </p:nvPr>
        </p:nvSpPr>
        <p:spPr>
          <a:xfrm>
            <a:off x="616856" y="2006210"/>
            <a:ext cx="5310000" cy="417075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1" name="Google Shape;151;p22"/>
          <p:cNvSpPr txBox="1">
            <a:spLocks noGrp="1"/>
          </p:cNvSpPr>
          <p:nvPr>
            <p:ph type="body" idx="2"/>
          </p:nvPr>
        </p:nvSpPr>
        <p:spPr>
          <a:xfrm>
            <a:off x="6276000" y="2006210"/>
            <a:ext cx="5310000" cy="417075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2" name="Google Shape;152;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3" name="Google Shape;153;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p22"/>
          <p:cNvSpPr/>
          <p:nvPr/>
        </p:nvSpPr>
        <p:spPr>
          <a:xfrm rot="5400000">
            <a:off x="5778985" y="-5780045"/>
            <a:ext cx="631552" cy="12194479"/>
          </a:xfrm>
          <a:prstGeom prst="rect">
            <a:avLst/>
          </a:prstGeom>
          <a:gradFill>
            <a:gsLst>
              <a:gs pos="0">
                <a:srgbClr val="38EF7D"/>
              </a:gs>
              <a:gs pos="100000">
                <a:srgbClr val="11998E"/>
              </a:gs>
            </a:gsLst>
            <a:lin ang="5400000" scaled="0"/>
          </a:gra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55" name="Google Shape;155;p22"/>
          <p:cNvSpPr/>
          <p:nvPr/>
        </p:nvSpPr>
        <p:spPr>
          <a:xfrm rot="-5400000" flipH="1">
            <a:off x="5778984" y="-5781463"/>
            <a:ext cx="631552" cy="12194479"/>
          </a:xfrm>
          <a:prstGeom prst="rect">
            <a:avLst/>
          </a:prstGeom>
          <a:blipFill rotWithShape="1">
            <a:blip r:embed="rId2">
              <a:alphaModFix/>
            </a:blip>
            <a:stretch>
              <a:fillRect t="27560"/>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56" name="Google Shape;156;p22"/>
          <p:cNvSpPr txBox="1"/>
          <p:nvPr/>
        </p:nvSpPr>
        <p:spPr>
          <a:xfrm>
            <a:off x="240281" y="141423"/>
            <a:ext cx="7420291" cy="33738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chemeClr val="lt1"/>
                </a:solidFill>
                <a:latin typeface="Arial"/>
                <a:ea typeface="Arial"/>
                <a:cs typeface="Arial"/>
                <a:sym typeface="Arial"/>
              </a:rPr>
              <a:t>FACULTY OF COMPUTER ENGINEERING</a:t>
            </a:r>
            <a:endParaRPr sz="1400" b="0" i="0" u="none" strike="noStrike" cap="none">
              <a:solidFill>
                <a:srgbClr val="000000"/>
              </a:solidFill>
              <a:latin typeface="Arial"/>
              <a:ea typeface="Arial"/>
              <a:cs typeface="Arial"/>
              <a:sym typeface="Arial"/>
            </a:endParaRPr>
          </a:p>
        </p:txBody>
      </p:sp>
      <p:grpSp>
        <p:nvGrpSpPr>
          <p:cNvPr id="157" name="Google Shape;157;p22"/>
          <p:cNvGrpSpPr/>
          <p:nvPr/>
        </p:nvGrpSpPr>
        <p:grpSpPr>
          <a:xfrm>
            <a:off x="4479985" y="241694"/>
            <a:ext cx="3232030" cy="768394"/>
            <a:chOff x="4280055" y="84406"/>
            <a:chExt cx="3631889" cy="863458"/>
          </a:xfrm>
        </p:grpSpPr>
        <p:sp>
          <p:nvSpPr>
            <p:cNvPr id="158" name="Google Shape;158;p22"/>
            <p:cNvSpPr/>
            <p:nvPr/>
          </p:nvSpPr>
          <p:spPr>
            <a:xfrm>
              <a:off x="4280055" y="155868"/>
              <a:ext cx="3631889" cy="717640"/>
            </a:xfrm>
            <a:prstGeom prst="roundRect">
              <a:avLst>
                <a:gd name="adj" fmla="val 50000"/>
              </a:avLst>
            </a:prstGeom>
            <a:gradFill>
              <a:gsLst>
                <a:gs pos="0">
                  <a:srgbClr val="38EF7D"/>
                </a:gs>
                <a:gs pos="100000">
                  <a:srgbClr val="752AFF"/>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59" name="Google Shape;159;p22"/>
            <p:cNvSpPr/>
            <p:nvPr/>
          </p:nvSpPr>
          <p:spPr>
            <a:xfrm>
              <a:off x="4345594" y="214327"/>
              <a:ext cx="3500812" cy="600721"/>
            </a:xfrm>
            <a:prstGeom prst="roundRect">
              <a:avLst>
                <a:gd name="adj" fmla="val 5000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160" name="Google Shape;160;p22" descr="Icon&#10;&#10;Description automatically generated with medium confidence"/>
            <p:cNvPicPr preferRelativeResize="0"/>
            <p:nvPr/>
          </p:nvPicPr>
          <p:blipFill rotWithShape="1">
            <a:blip r:embed="rId3">
              <a:alphaModFix/>
            </a:blip>
            <a:srcRect/>
            <a:stretch/>
          </p:blipFill>
          <p:spPr>
            <a:xfrm>
              <a:off x="6315084" y="84406"/>
              <a:ext cx="871486" cy="863458"/>
            </a:xfrm>
            <a:prstGeom prst="rect">
              <a:avLst/>
            </a:prstGeom>
            <a:noFill/>
            <a:ln>
              <a:noFill/>
            </a:ln>
          </p:spPr>
        </p:pic>
        <p:pic>
          <p:nvPicPr>
            <p:cNvPr id="161" name="Google Shape;161;p22" descr="A picture containing clipart, vector graphics&#10;&#10;Description automatically generated"/>
            <p:cNvPicPr preferRelativeResize="0"/>
            <p:nvPr/>
          </p:nvPicPr>
          <p:blipFill rotWithShape="1">
            <a:blip r:embed="rId4">
              <a:alphaModFix/>
            </a:blip>
            <a:srcRect/>
            <a:stretch/>
          </p:blipFill>
          <p:spPr>
            <a:xfrm>
              <a:off x="5005430" y="111027"/>
              <a:ext cx="979518" cy="810216"/>
            </a:xfrm>
            <a:prstGeom prst="rect">
              <a:avLst/>
            </a:prstGeom>
            <a:noFill/>
            <a:ln>
              <a:noFill/>
            </a:ln>
          </p:spPr>
        </p:pic>
      </p:grpSp>
      <p:grpSp>
        <p:nvGrpSpPr>
          <p:cNvPr id="162" name="Google Shape;162;p22"/>
          <p:cNvGrpSpPr/>
          <p:nvPr/>
        </p:nvGrpSpPr>
        <p:grpSpPr>
          <a:xfrm>
            <a:off x="11508226" y="6270255"/>
            <a:ext cx="546132" cy="546132"/>
            <a:chOff x="11082048" y="197383"/>
            <a:chExt cx="486579" cy="486579"/>
          </a:xfrm>
        </p:grpSpPr>
        <p:sp>
          <p:nvSpPr>
            <p:cNvPr id="163" name="Google Shape;163;p22"/>
            <p:cNvSpPr/>
            <p:nvPr/>
          </p:nvSpPr>
          <p:spPr>
            <a:xfrm>
              <a:off x="11082048" y="197383"/>
              <a:ext cx="486579" cy="486579"/>
            </a:xfrm>
            <a:prstGeom prst="ellipse">
              <a:avLst/>
            </a:prstGeom>
            <a:gradFill>
              <a:gsLst>
                <a:gs pos="0">
                  <a:srgbClr val="38EF7D">
                    <a:alpha val="64705"/>
                  </a:srgbClr>
                </a:gs>
                <a:gs pos="100000">
                  <a:srgbClr val="11998E">
                    <a:alpha val="64313"/>
                  </a:srgbClr>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64" name="Google Shape;164;p22"/>
            <p:cNvSpPr/>
            <p:nvPr/>
          </p:nvSpPr>
          <p:spPr>
            <a:xfrm>
              <a:off x="11215170" y="330505"/>
              <a:ext cx="220337" cy="220337"/>
            </a:xfrm>
            <a:prstGeom prst="ellipse">
              <a:avLst/>
            </a:prstGeom>
            <a:gradFill>
              <a:gsLst>
                <a:gs pos="0">
                  <a:srgbClr val="38EF7D">
                    <a:alpha val="64705"/>
                  </a:srgbClr>
                </a:gs>
                <a:gs pos="100000">
                  <a:srgbClr val="11998E">
                    <a:alpha val="64313"/>
                  </a:srgbClr>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165" name="Google Shape;165;p22"/>
          <p:cNvSpPr/>
          <p:nvPr/>
        </p:nvSpPr>
        <p:spPr>
          <a:xfrm>
            <a:off x="0" y="1418"/>
            <a:ext cx="12194479" cy="6863661"/>
          </a:xfrm>
          <a:custGeom>
            <a:avLst/>
            <a:gdLst/>
            <a:ahLst/>
            <a:cxnLst/>
            <a:rect l="l" t="t" r="r" b="b"/>
            <a:pathLst>
              <a:path w="12194479" h="6863661" extrusionOk="0">
                <a:moveTo>
                  <a:pt x="0" y="6598375"/>
                </a:moveTo>
                <a:cubicBezTo>
                  <a:pt x="0" y="6743325"/>
                  <a:pt x="117506" y="6860831"/>
                  <a:pt x="262456" y="6860831"/>
                </a:cubicBezTo>
                <a:lnTo>
                  <a:pt x="11932023" y="6860831"/>
                </a:lnTo>
                <a:cubicBezTo>
                  <a:pt x="12076973" y="6860831"/>
                  <a:pt x="12194479" y="6743325"/>
                  <a:pt x="12194479" y="6598375"/>
                </a:cubicBezTo>
                <a:lnTo>
                  <a:pt x="12194479" y="6863661"/>
                </a:lnTo>
                <a:lnTo>
                  <a:pt x="0" y="6863661"/>
                </a:lnTo>
                <a:close/>
                <a:moveTo>
                  <a:pt x="0" y="0"/>
                </a:moveTo>
                <a:lnTo>
                  <a:pt x="12194479" y="0"/>
                </a:lnTo>
                <a:lnTo>
                  <a:pt x="12194479" y="265287"/>
                </a:lnTo>
                <a:cubicBezTo>
                  <a:pt x="12194479" y="120337"/>
                  <a:pt x="12076973" y="2831"/>
                  <a:pt x="11932023" y="2831"/>
                </a:cubicBezTo>
                <a:lnTo>
                  <a:pt x="262456" y="2831"/>
                </a:lnTo>
                <a:cubicBezTo>
                  <a:pt x="117506" y="2831"/>
                  <a:pt x="0" y="120337"/>
                  <a:pt x="0" y="26528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66" name="Google Shape;166;p22"/>
          <p:cNvSpPr txBox="1">
            <a:spLocks noGrp="1"/>
          </p:cNvSpPr>
          <p:nvPr>
            <p:ph type="sldNum" idx="12"/>
          </p:nvPr>
        </p:nvSpPr>
        <p:spPr>
          <a:xfrm>
            <a:off x="10409692"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67"/>
        <p:cNvGrpSpPr/>
        <p:nvPr/>
      </p:nvGrpSpPr>
      <p:grpSpPr>
        <a:xfrm>
          <a:off x="0" y="0"/>
          <a:ext cx="0" cy="0"/>
          <a:chOff x="0" y="0"/>
          <a:chExt cx="0" cy="0"/>
        </a:xfrm>
      </p:grpSpPr>
      <p:sp>
        <p:nvSpPr>
          <p:cNvPr id="168" name="Google Shape;168;p23"/>
          <p:cNvSpPr txBox="1">
            <a:spLocks noGrp="1"/>
          </p:cNvSpPr>
          <p:nvPr>
            <p:ph type="title"/>
          </p:nvPr>
        </p:nvSpPr>
        <p:spPr>
          <a:xfrm>
            <a:off x="606000" y="891895"/>
            <a:ext cx="10980000" cy="98928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017058"/>
              </a:buClr>
              <a:buSzPts val="4400"/>
              <a:buFont typeface="Times New Roman"/>
              <a:buNone/>
              <a:defRPr sz="4400" b="1">
                <a:solidFill>
                  <a:srgbClr val="017058"/>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9" name="Google Shape;169;p23"/>
          <p:cNvSpPr txBox="1">
            <a:spLocks noGrp="1"/>
          </p:cNvSpPr>
          <p:nvPr>
            <p:ph type="body" idx="1"/>
          </p:nvPr>
        </p:nvSpPr>
        <p:spPr>
          <a:xfrm>
            <a:off x="606001" y="1992588"/>
            <a:ext cx="5310000" cy="643036"/>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accent6"/>
              </a:buClr>
              <a:buSzPts val="2400"/>
              <a:buNone/>
              <a:defRPr sz="2400" b="1">
                <a:solidFill>
                  <a:schemeClr val="accent6"/>
                </a:solidFil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70" name="Google Shape;170;p23"/>
          <p:cNvSpPr txBox="1">
            <a:spLocks noGrp="1"/>
          </p:cNvSpPr>
          <p:nvPr>
            <p:ph type="body" idx="2"/>
          </p:nvPr>
        </p:nvSpPr>
        <p:spPr>
          <a:xfrm>
            <a:off x="606001" y="2747028"/>
            <a:ext cx="5310000" cy="344263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1" name="Google Shape;171;p23"/>
          <p:cNvSpPr txBox="1">
            <a:spLocks noGrp="1"/>
          </p:cNvSpPr>
          <p:nvPr>
            <p:ph type="body" idx="3"/>
          </p:nvPr>
        </p:nvSpPr>
        <p:spPr>
          <a:xfrm>
            <a:off x="6276000" y="1992588"/>
            <a:ext cx="5310000" cy="643036"/>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accent6"/>
              </a:buClr>
              <a:buSzPts val="2400"/>
              <a:buNone/>
              <a:defRPr sz="2400" b="1">
                <a:solidFill>
                  <a:schemeClr val="accent6"/>
                </a:solidFill>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72" name="Google Shape;172;p23"/>
          <p:cNvSpPr txBox="1">
            <a:spLocks noGrp="1"/>
          </p:cNvSpPr>
          <p:nvPr>
            <p:ph type="body" idx="4"/>
          </p:nvPr>
        </p:nvSpPr>
        <p:spPr>
          <a:xfrm>
            <a:off x="6276000" y="2747028"/>
            <a:ext cx="5310000" cy="344263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3" name="Google Shape;173;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4" name="Google Shape;174;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5" name="Google Shape;175;p23"/>
          <p:cNvSpPr/>
          <p:nvPr/>
        </p:nvSpPr>
        <p:spPr>
          <a:xfrm rot="5400000">
            <a:off x="5778985" y="-5780045"/>
            <a:ext cx="631552" cy="12194479"/>
          </a:xfrm>
          <a:prstGeom prst="rect">
            <a:avLst/>
          </a:prstGeom>
          <a:gradFill>
            <a:gsLst>
              <a:gs pos="0">
                <a:srgbClr val="38EF7D"/>
              </a:gs>
              <a:gs pos="100000">
                <a:srgbClr val="11998E"/>
              </a:gs>
            </a:gsLst>
            <a:lin ang="5400000" scaled="0"/>
          </a:gradFill>
          <a:ln>
            <a:noFill/>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76" name="Google Shape;176;p23"/>
          <p:cNvSpPr/>
          <p:nvPr/>
        </p:nvSpPr>
        <p:spPr>
          <a:xfrm rot="-5400000" flipH="1">
            <a:off x="5778984" y="-5781463"/>
            <a:ext cx="631552" cy="12194479"/>
          </a:xfrm>
          <a:prstGeom prst="rect">
            <a:avLst/>
          </a:prstGeom>
          <a:blipFill rotWithShape="1">
            <a:blip r:embed="rId2">
              <a:alphaModFix/>
            </a:blip>
            <a:stretch>
              <a:fillRect t="27560"/>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77" name="Google Shape;177;p23"/>
          <p:cNvSpPr txBox="1"/>
          <p:nvPr/>
        </p:nvSpPr>
        <p:spPr>
          <a:xfrm>
            <a:off x="240281" y="141423"/>
            <a:ext cx="7420291" cy="33738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chemeClr val="lt1"/>
                </a:solidFill>
                <a:latin typeface="Arial"/>
                <a:ea typeface="Arial"/>
                <a:cs typeface="Arial"/>
                <a:sym typeface="Arial"/>
              </a:rPr>
              <a:t>FACULTY OF COMPUTER ENGINEERING</a:t>
            </a:r>
            <a:endParaRPr sz="1400" b="0" i="0" u="none" strike="noStrike" cap="none">
              <a:solidFill>
                <a:srgbClr val="000000"/>
              </a:solidFill>
              <a:latin typeface="Arial"/>
              <a:ea typeface="Arial"/>
              <a:cs typeface="Arial"/>
              <a:sym typeface="Arial"/>
            </a:endParaRPr>
          </a:p>
        </p:txBody>
      </p:sp>
      <p:grpSp>
        <p:nvGrpSpPr>
          <p:cNvPr id="178" name="Google Shape;178;p23"/>
          <p:cNvGrpSpPr/>
          <p:nvPr/>
        </p:nvGrpSpPr>
        <p:grpSpPr>
          <a:xfrm>
            <a:off x="4479985" y="241694"/>
            <a:ext cx="3232030" cy="768394"/>
            <a:chOff x="4280055" y="84406"/>
            <a:chExt cx="3631889" cy="863458"/>
          </a:xfrm>
        </p:grpSpPr>
        <p:sp>
          <p:nvSpPr>
            <p:cNvPr id="179" name="Google Shape;179;p23"/>
            <p:cNvSpPr/>
            <p:nvPr/>
          </p:nvSpPr>
          <p:spPr>
            <a:xfrm>
              <a:off x="4280055" y="155868"/>
              <a:ext cx="3631889" cy="717640"/>
            </a:xfrm>
            <a:prstGeom prst="roundRect">
              <a:avLst>
                <a:gd name="adj" fmla="val 50000"/>
              </a:avLst>
            </a:prstGeom>
            <a:gradFill>
              <a:gsLst>
                <a:gs pos="0">
                  <a:srgbClr val="38EF7D"/>
                </a:gs>
                <a:gs pos="100000">
                  <a:srgbClr val="752AFF"/>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80" name="Google Shape;180;p23"/>
            <p:cNvSpPr/>
            <p:nvPr/>
          </p:nvSpPr>
          <p:spPr>
            <a:xfrm>
              <a:off x="4345594" y="214327"/>
              <a:ext cx="3500812" cy="600721"/>
            </a:xfrm>
            <a:prstGeom prst="roundRect">
              <a:avLst>
                <a:gd name="adj" fmla="val 50000"/>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181" name="Google Shape;181;p23" descr="Icon&#10;&#10;Description automatically generated with medium confidence"/>
            <p:cNvPicPr preferRelativeResize="0"/>
            <p:nvPr/>
          </p:nvPicPr>
          <p:blipFill rotWithShape="1">
            <a:blip r:embed="rId3">
              <a:alphaModFix/>
            </a:blip>
            <a:srcRect/>
            <a:stretch/>
          </p:blipFill>
          <p:spPr>
            <a:xfrm>
              <a:off x="6315084" y="84406"/>
              <a:ext cx="871486" cy="863458"/>
            </a:xfrm>
            <a:prstGeom prst="rect">
              <a:avLst/>
            </a:prstGeom>
            <a:noFill/>
            <a:ln>
              <a:noFill/>
            </a:ln>
          </p:spPr>
        </p:pic>
        <p:pic>
          <p:nvPicPr>
            <p:cNvPr id="182" name="Google Shape;182;p23" descr="A picture containing clipart, vector graphics&#10;&#10;Description automatically generated"/>
            <p:cNvPicPr preferRelativeResize="0"/>
            <p:nvPr/>
          </p:nvPicPr>
          <p:blipFill rotWithShape="1">
            <a:blip r:embed="rId4">
              <a:alphaModFix/>
            </a:blip>
            <a:srcRect/>
            <a:stretch/>
          </p:blipFill>
          <p:spPr>
            <a:xfrm>
              <a:off x="5005430" y="111027"/>
              <a:ext cx="979518" cy="810216"/>
            </a:xfrm>
            <a:prstGeom prst="rect">
              <a:avLst/>
            </a:prstGeom>
            <a:noFill/>
            <a:ln>
              <a:noFill/>
            </a:ln>
          </p:spPr>
        </p:pic>
      </p:grpSp>
      <p:grpSp>
        <p:nvGrpSpPr>
          <p:cNvPr id="183" name="Google Shape;183;p23"/>
          <p:cNvGrpSpPr/>
          <p:nvPr/>
        </p:nvGrpSpPr>
        <p:grpSpPr>
          <a:xfrm>
            <a:off x="11508226" y="6270255"/>
            <a:ext cx="546132" cy="546132"/>
            <a:chOff x="11082048" y="197383"/>
            <a:chExt cx="486579" cy="486579"/>
          </a:xfrm>
        </p:grpSpPr>
        <p:sp>
          <p:nvSpPr>
            <p:cNvPr id="184" name="Google Shape;184;p23"/>
            <p:cNvSpPr/>
            <p:nvPr/>
          </p:nvSpPr>
          <p:spPr>
            <a:xfrm>
              <a:off x="11082048" y="197383"/>
              <a:ext cx="486579" cy="486579"/>
            </a:xfrm>
            <a:prstGeom prst="ellipse">
              <a:avLst/>
            </a:prstGeom>
            <a:gradFill>
              <a:gsLst>
                <a:gs pos="0">
                  <a:srgbClr val="38EF7D">
                    <a:alpha val="64705"/>
                  </a:srgbClr>
                </a:gs>
                <a:gs pos="100000">
                  <a:srgbClr val="11998E">
                    <a:alpha val="64313"/>
                  </a:srgbClr>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85" name="Google Shape;185;p23"/>
            <p:cNvSpPr/>
            <p:nvPr/>
          </p:nvSpPr>
          <p:spPr>
            <a:xfrm>
              <a:off x="11215170" y="330505"/>
              <a:ext cx="220337" cy="220337"/>
            </a:xfrm>
            <a:prstGeom prst="ellipse">
              <a:avLst/>
            </a:prstGeom>
            <a:gradFill>
              <a:gsLst>
                <a:gs pos="0">
                  <a:srgbClr val="38EF7D">
                    <a:alpha val="64705"/>
                  </a:srgbClr>
                </a:gs>
                <a:gs pos="100000">
                  <a:srgbClr val="11998E">
                    <a:alpha val="64313"/>
                  </a:srgbClr>
                </a:gs>
              </a:gsLst>
              <a:lin ang="27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186" name="Google Shape;186;p23"/>
          <p:cNvSpPr/>
          <p:nvPr/>
        </p:nvSpPr>
        <p:spPr>
          <a:xfrm>
            <a:off x="0" y="1418"/>
            <a:ext cx="12194479" cy="6863661"/>
          </a:xfrm>
          <a:custGeom>
            <a:avLst/>
            <a:gdLst/>
            <a:ahLst/>
            <a:cxnLst/>
            <a:rect l="l" t="t" r="r" b="b"/>
            <a:pathLst>
              <a:path w="12194479" h="6863661" extrusionOk="0">
                <a:moveTo>
                  <a:pt x="0" y="6598375"/>
                </a:moveTo>
                <a:cubicBezTo>
                  <a:pt x="0" y="6743325"/>
                  <a:pt x="117506" y="6860831"/>
                  <a:pt x="262456" y="6860831"/>
                </a:cubicBezTo>
                <a:lnTo>
                  <a:pt x="11932023" y="6860831"/>
                </a:lnTo>
                <a:cubicBezTo>
                  <a:pt x="12076973" y="6860831"/>
                  <a:pt x="12194479" y="6743325"/>
                  <a:pt x="12194479" y="6598375"/>
                </a:cubicBezTo>
                <a:lnTo>
                  <a:pt x="12194479" y="6863661"/>
                </a:lnTo>
                <a:lnTo>
                  <a:pt x="0" y="6863661"/>
                </a:lnTo>
                <a:close/>
                <a:moveTo>
                  <a:pt x="0" y="0"/>
                </a:moveTo>
                <a:lnTo>
                  <a:pt x="12194479" y="0"/>
                </a:lnTo>
                <a:lnTo>
                  <a:pt x="12194479" y="265287"/>
                </a:lnTo>
                <a:cubicBezTo>
                  <a:pt x="12194479" y="120337"/>
                  <a:pt x="12076973" y="2831"/>
                  <a:pt x="11932023" y="2831"/>
                </a:cubicBezTo>
                <a:lnTo>
                  <a:pt x="262456" y="2831"/>
                </a:lnTo>
                <a:cubicBezTo>
                  <a:pt x="117506" y="2831"/>
                  <a:pt x="0" y="120337"/>
                  <a:pt x="0" y="26528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87" name="Google Shape;187;p23"/>
          <p:cNvSpPr txBox="1">
            <a:spLocks noGrp="1"/>
          </p:cNvSpPr>
          <p:nvPr>
            <p:ph type="sldNum" idx="12"/>
          </p:nvPr>
        </p:nvSpPr>
        <p:spPr>
          <a:xfrm>
            <a:off x="10409692"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200"/>
              <a:buFont typeface="Arial"/>
              <a:buNone/>
              <a:defRPr sz="1200" b="1" i="0" u="none" strike="noStrike" cap="none">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
          <p:cNvSpPr txBox="1"/>
          <p:nvPr/>
        </p:nvSpPr>
        <p:spPr>
          <a:xfrm>
            <a:off x="0" y="-1543110"/>
            <a:ext cx="12192000"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rgbClr val="C3C3C3"/>
                </a:solidFill>
                <a:latin typeface="Arial"/>
                <a:ea typeface="Arial"/>
                <a:cs typeface="Arial"/>
                <a:sym typeface="Arial"/>
              </a:rPr>
              <a:t>www.9slide.vn</a:t>
            </a:r>
            <a:endParaRPr sz="2000" b="0" i="0" u="none" strike="noStrike" cap="none">
              <a:solidFill>
                <a:srgbClr val="C3C3C3"/>
              </a:solidFill>
              <a:latin typeface="Arial"/>
              <a:ea typeface="Arial"/>
              <a:cs typeface="Arial"/>
              <a:sym typeface="Arial"/>
            </a:endParaRPr>
          </a:p>
        </p:txBody>
      </p:sp>
      <p:sp>
        <p:nvSpPr>
          <p:cNvPr id="11" name="Google Shape;11;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Times New Roman"/>
              <a:buNone/>
              <a:defRPr sz="44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2" name="Google Shape;12;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3" name="Google Shape;13;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4" name="Google Shape;14;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5" name="Google Shape;15;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6" name="Google Shape;16;p14"/>
          <p:cNvSpPr/>
          <p:nvPr/>
        </p:nvSpPr>
        <p:spPr>
          <a:xfrm>
            <a:off x="0" y="1418"/>
            <a:ext cx="12194479" cy="6863661"/>
          </a:xfrm>
          <a:custGeom>
            <a:avLst/>
            <a:gdLst/>
            <a:ahLst/>
            <a:cxnLst/>
            <a:rect l="l" t="t" r="r" b="b"/>
            <a:pathLst>
              <a:path w="12194479" h="6863661" extrusionOk="0">
                <a:moveTo>
                  <a:pt x="0" y="6598375"/>
                </a:moveTo>
                <a:cubicBezTo>
                  <a:pt x="0" y="6743325"/>
                  <a:pt x="117506" y="6860831"/>
                  <a:pt x="262456" y="6860831"/>
                </a:cubicBezTo>
                <a:lnTo>
                  <a:pt x="11932023" y="6860831"/>
                </a:lnTo>
                <a:cubicBezTo>
                  <a:pt x="12076973" y="6860831"/>
                  <a:pt x="12194479" y="6743325"/>
                  <a:pt x="12194479" y="6598375"/>
                </a:cubicBezTo>
                <a:lnTo>
                  <a:pt x="12194479" y="6863661"/>
                </a:lnTo>
                <a:lnTo>
                  <a:pt x="0" y="6863661"/>
                </a:lnTo>
                <a:close/>
                <a:moveTo>
                  <a:pt x="0" y="0"/>
                </a:moveTo>
                <a:lnTo>
                  <a:pt x="12194479" y="0"/>
                </a:lnTo>
                <a:lnTo>
                  <a:pt x="12194479" y="265287"/>
                </a:lnTo>
                <a:cubicBezTo>
                  <a:pt x="12194479" y="120337"/>
                  <a:pt x="12076973" y="2831"/>
                  <a:pt x="11932023" y="2831"/>
                </a:cubicBezTo>
                <a:lnTo>
                  <a:pt x="262456" y="2831"/>
                </a:lnTo>
                <a:cubicBezTo>
                  <a:pt x="117506" y="2831"/>
                  <a:pt x="0" y="120337"/>
                  <a:pt x="0" y="26528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google.com/document/d/1l3AHpXZk9eNpSlUN7k4Bq_Zipf0Bn-yT/edit#bookmark=id.4ji0eynhqljb"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hyperlink" Target="#site5"/></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
          <p:cNvSpPr>
            <a:spLocks noGrp="1"/>
          </p:cNvSpPr>
          <p:nvPr>
            <p:ph type="ctrTitle"/>
          </p:nvPr>
        </p:nvSpPr>
        <p:spPr>
          <a:xfrm>
            <a:off x="1524000" y="1591081"/>
            <a:ext cx="9144000" cy="1837919"/>
          </a:xfrm>
          <a:prstGeom prst="roundRect">
            <a:avLst>
              <a:gd name="adj" fmla="val 3901"/>
            </a:avLst>
          </a:prstGeom>
          <a:noFill/>
          <a:ln w="25400" cap="flat" cmpd="sng">
            <a:solidFill>
              <a:srgbClr val="10CC57"/>
            </a:solidFill>
            <a:prstDash val="solid"/>
            <a:round/>
            <a:headEnd type="none" w="sm" len="sm"/>
            <a:tailEnd type="none" w="sm" len="sm"/>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11998E"/>
              </a:buClr>
              <a:buSzPct val="111111"/>
              <a:buFont typeface="Times New Roman"/>
              <a:buNone/>
            </a:pPr>
            <a:r>
              <a:rPr lang="en-US" sz="3888"/>
              <a:t>ĐÁNH GIÁ HIỆU QUẢ THIẾT KẾ CNN TRÊN HỆ THỐNG SOC BẰNG PHƯƠNG PHÁP HLS VÀ TỰ THIẾT KẾ</a:t>
            </a:r>
            <a:endParaRPr sz="3888"/>
          </a:p>
        </p:txBody>
      </p:sp>
      <p:sp>
        <p:nvSpPr>
          <p:cNvPr id="296" name="Google Shape;296;p1"/>
          <p:cNvSpPr txBox="1">
            <a:spLocks noGrp="1"/>
          </p:cNvSpPr>
          <p:nvPr>
            <p:ph type="body" idx="1"/>
          </p:nvPr>
        </p:nvSpPr>
        <p:spPr>
          <a:xfrm>
            <a:off x="1524000" y="6005193"/>
            <a:ext cx="9144000" cy="51911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1800"/>
              <a:buNone/>
            </a:pPr>
            <a:r>
              <a:rPr lang="en-US"/>
              <a:t>TP. Hồ Chí Minh, ngày 17 tháng 6 năm 2025</a:t>
            </a:r>
            <a:endParaRPr/>
          </a:p>
        </p:txBody>
      </p:sp>
      <p:sp>
        <p:nvSpPr>
          <p:cNvPr id="297" name="Google Shape;297;p1"/>
          <p:cNvSpPr>
            <a:spLocks noGrp="1"/>
          </p:cNvSpPr>
          <p:nvPr>
            <p:ph type="body" idx="2"/>
          </p:nvPr>
        </p:nvSpPr>
        <p:spPr>
          <a:xfrm>
            <a:off x="3730283" y="1217560"/>
            <a:ext cx="2365717" cy="381000"/>
          </a:xfrm>
          <a:prstGeom prst="roundRect">
            <a:avLst>
              <a:gd name="adj" fmla="val 8146"/>
            </a:avLst>
          </a:prstGeom>
          <a:gradFill>
            <a:gsLst>
              <a:gs pos="0">
                <a:srgbClr val="017058"/>
              </a:gs>
              <a:gs pos="100000">
                <a:srgbClr val="10CC57"/>
              </a:gs>
            </a:gsLst>
            <a:lin ang="2700000" scaled="0"/>
          </a:gra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1200"/>
              <a:buNone/>
            </a:pPr>
            <a:r>
              <a:rPr lang="en-US" sz="1200"/>
              <a:t>KHÓA LUẬN TỐT NGHIỆP</a:t>
            </a:r>
            <a:endParaRPr/>
          </a:p>
        </p:txBody>
      </p:sp>
      <p:sp>
        <p:nvSpPr>
          <p:cNvPr id="298" name="Google Shape;298;p1"/>
          <p:cNvSpPr txBox="1"/>
          <p:nvPr/>
        </p:nvSpPr>
        <p:spPr>
          <a:xfrm>
            <a:off x="1524000" y="3681350"/>
            <a:ext cx="9144000" cy="1609631"/>
          </a:xfrm>
          <a:prstGeom prst="rect">
            <a:avLst/>
          </a:prstGeom>
          <a:noFill/>
          <a:ln>
            <a:noFill/>
          </a:ln>
        </p:spPr>
        <p:txBody>
          <a:bodyPr spcFirstLastPara="1" wrap="square" lIns="91425" tIns="45700" rIns="91425" bIns="45700" anchor="t" anchorCtr="0">
            <a:spAutoFit/>
          </a:bodyPr>
          <a:lstStyle/>
          <a:p>
            <a:pPr marL="0" marR="0" lvl="0" indent="0" algn="l" rtl="0">
              <a:lnSpc>
                <a:spcPct val="130000"/>
              </a:lnSpc>
              <a:spcBef>
                <a:spcPts val="0"/>
              </a:spcBef>
              <a:spcAft>
                <a:spcPts val="0"/>
              </a:spcAft>
              <a:buClr>
                <a:srgbClr val="000000"/>
              </a:buClr>
              <a:buSzPts val="2400"/>
              <a:buFont typeface="Arial"/>
              <a:buNone/>
            </a:pPr>
            <a:r>
              <a:rPr lang="en-US" sz="2400" b="1" i="0" u="none" strike="noStrike" cap="none">
                <a:solidFill>
                  <a:schemeClr val="accent4"/>
                </a:solidFill>
                <a:latin typeface="Arial"/>
                <a:ea typeface="Arial"/>
                <a:cs typeface="Arial"/>
                <a:sym typeface="Arial"/>
              </a:rPr>
              <a:t>GVHD: TS. Trần Thị Điểm, Khoa Kỹ thuật máy tính, trường Đại học Công nghệ Thông tin – ĐHQG TPHCM</a:t>
            </a:r>
            <a:endParaRPr sz="2400" b="1" i="0" u="none" strike="noStrike" cap="none">
              <a:solidFill>
                <a:schemeClr val="accent4"/>
              </a:solidFill>
              <a:latin typeface="Arial"/>
              <a:ea typeface="Arial"/>
              <a:cs typeface="Arial"/>
              <a:sym typeface="Arial"/>
            </a:endParaRPr>
          </a:p>
          <a:p>
            <a:pPr marL="342900" marR="0" lvl="0" indent="-342900" algn="l" rtl="0">
              <a:lnSpc>
                <a:spcPct val="130000"/>
              </a:lnSpc>
              <a:spcBef>
                <a:spcPts val="60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Sinh viên thực hiện: Lương Văn Đại 		MSSV: 21521913</a:t>
            </a:r>
            <a:endParaRPr sz="2400" b="0" i="0" u="none" strike="noStrike" cap="non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g34fca5f75c0_0_6"/>
          <p:cNvSpPr txBox="1">
            <a:spLocks noGrp="1"/>
          </p:cNvSpPr>
          <p:nvPr>
            <p:ph type="title"/>
          </p:nvPr>
        </p:nvSpPr>
        <p:spPr>
          <a:xfrm>
            <a:off x="606000" y="1036767"/>
            <a:ext cx="10980000" cy="890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17058"/>
              </a:buClr>
              <a:buSzPts val="4400"/>
              <a:buFont typeface="Times New Roman"/>
              <a:buNone/>
            </a:pPr>
            <a:r>
              <a:rPr lang="en-US"/>
              <a:t>2. Kế hoạch thực hiện</a:t>
            </a:r>
            <a:endParaRPr/>
          </a:p>
        </p:txBody>
      </p:sp>
      <p:sp>
        <p:nvSpPr>
          <p:cNvPr id="388" name="Google Shape;388;g34fca5f75c0_0_6"/>
          <p:cNvSpPr txBox="1">
            <a:spLocks noGrp="1"/>
          </p:cNvSpPr>
          <p:nvPr>
            <p:ph type="body" idx="1"/>
          </p:nvPr>
        </p:nvSpPr>
        <p:spPr>
          <a:xfrm>
            <a:off x="606000" y="2020279"/>
            <a:ext cx="10980000" cy="507900"/>
          </a:xfrm>
          <a:prstGeom prst="rect">
            <a:avLst/>
          </a:prstGeom>
          <a:noFill/>
          <a:ln>
            <a:noFill/>
          </a:ln>
        </p:spPr>
        <p:txBody>
          <a:bodyPr spcFirstLastPara="1" wrap="square" lIns="91425" tIns="45700" rIns="91425" bIns="45700" anchor="t" anchorCtr="0">
            <a:noAutofit/>
          </a:bodyPr>
          <a:lstStyle/>
          <a:p>
            <a:pPr marL="228600" lvl="0" indent="-214630" algn="l" rtl="0">
              <a:lnSpc>
                <a:spcPct val="130000"/>
              </a:lnSpc>
              <a:spcBef>
                <a:spcPts val="0"/>
              </a:spcBef>
              <a:spcAft>
                <a:spcPts val="0"/>
              </a:spcAft>
              <a:buClr>
                <a:schemeClr val="dk1"/>
              </a:buClr>
              <a:buSzPts val="2000"/>
              <a:buChar char="•"/>
            </a:pPr>
            <a:r>
              <a:rPr lang="en-US" sz="3000" dirty="0">
                <a:latin typeface="Times New Roman" panose="02020603050405020304" pitchFamily="18" charset="0"/>
                <a:ea typeface="Times New Roman"/>
                <a:cs typeface="Times New Roman" panose="02020603050405020304" pitchFamily="18" charset="0"/>
                <a:sym typeface="Times New Roman"/>
              </a:rPr>
              <a:t>Giai </a:t>
            </a:r>
            <a:r>
              <a:rPr lang="en-US" sz="3000" dirty="0" err="1">
                <a:latin typeface="Times New Roman" panose="02020603050405020304" pitchFamily="18" charset="0"/>
                <a:ea typeface="Times New Roman"/>
                <a:cs typeface="Times New Roman" panose="02020603050405020304" pitchFamily="18" charset="0"/>
                <a:sym typeface="Times New Roman"/>
              </a:rPr>
              <a:t>đoạn</a:t>
            </a:r>
            <a:r>
              <a:rPr lang="en-US" sz="3000" dirty="0">
                <a:latin typeface="Times New Roman" panose="02020603050405020304" pitchFamily="18" charset="0"/>
                <a:ea typeface="Times New Roman"/>
                <a:cs typeface="Times New Roman" panose="02020603050405020304" pitchFamily="18" charset="0"/>
                <a:sym typeface="Times New Roman"/>
              </a:rPr>
              <a:t> 1: </a:t>
            </a:r>
            <a:r>
              <a:rPr lang="en-US" sz="3000" dirty="0" err="1">
                <a:latin typeface="Times New Roman" panose="02020603050405020304" pitchFamily="18" charset="0"/>
                <a:ea typeface="Times New Roman"/>
                <a:cs typeface="Times New Roman" panose="02020603050405020304" pitchFamily="18" charset="0"/>
                <a:sym typeface="Times New Roman"/>
              </a:rPr>
              <a:t>Tìm</a:t>
            </a:r>
            <a:r>
              <a:rPr lang="en-US" sz="3000" dirty="0">
                <a:latin typeface="Times New Roman" panose="02020603050405020304" pitchFamily="18" charset="0"/>
                <a:ea typeface="Times New Roman"/>
                <a:cs typeface="Times New Roman" panose="02020603050405020304" pitchFamily="18" charset="0"/>
                <a:sym typeface="Times New Roman"/>
              </a:rPr>
              <a:t> </a:t>
            </a:r>
            <a:r>
              <a:rPr lang="en-US" sz="3000" dirty="0" err="1">
                <a:latin typeface="Times New Roman" panose="02020603050405020304" pitchFamily="18" charset="0"/>
                <a:ea typeface="Times New Roman"/>
                <a:cs typeface="Times New Roman" panose="02020603050405020304" pitchFamily="18" charset="0"/>
                <a:sym typeface="Times New Roman"/>
              </a:rPr>
              <a:t>hiểu</a:t>
            </a:r>
            <a:r>
              <a:rPr lang="en-US" sz="3000" dirty="0">
                <a:latin typeface="Times New Roman" panose="02020603050405020304" pitchFamily="18" charset="0"/>
                <a:ea typeface="Times New Roman"/>
                <a:cs typeface="Times New Roman" panose="02020603050405020304" pitchFamily="18" charset="0"/>
                <a:sym typeface="Times New Roman"/>
              </a:rPr>
              <a:t> </a:t>
            </a:r>
            <a:r>
              <a:rPr lang="en-US" sz="3000" dirty="0" err="1">
                <a:latin typeface="Times New Roman" panose="02020603050405020304" pitchFamily="18" charset="0"/>
                <a:ea typeface="Times New Roman"/>
                <a:cs typeface="Times New Roman" panose="02020603050405020304" pitchFamily="18" charset="0"/>
                <a:sym typeface="Times New Roman"/>
              </a:rPr>
              <a:t>và</a:t>
            </a:r>
            <a:r>
              <a:rPr lang="en-US" sz="3000" dirty="0">
                <a:latin typeface="Times New Roman" panose="02020603050405020304" pitchFamily="18" charset="0"/>
                <a:ea typeface="Times New Roman"/>
                <a:cs typeface="Times New Roman" panose="02020603050405020304" pitchFamily="18" charset="0"/>
                <a:sym typeface="Times New Roman"/>
              </a:rPr>
              <a:t> </a:t>
            </a:r>
            <a:r>
              <a:rPr lang="en-US" sz="3000" dirty="0" err="1">
                <a:latin typeface="Times New Roman" panose="02020603050405020304" pitchFamily="18" charset="0"/>
                <a:ea typeface="Times New Roman"/>
                <a:cs typeface="Times New Roman" panose="02020603050405020304" pitchFamily="18" charset="0"/>
                <a:sym typeface="Times New Roman"/>
              </a:rPr>
              <a:t>hiện</a:t>
            </a:r>
            <a:r>
              <a:rPr lang="en-US" sz="3000" dirty="0">
                <a:latin typeface="Times New Roman" panose="02020603050405020304" pitchFamily="18" charset="0"/>
                <a:ea typeface="Times New Roman"/>
                <a:cs typeface="Times New Roman" panose="02020603050405020304" pitchFamily="18" charset="0"/>
                <a:sym typeface="Times New Roman"/>
              </a:rPr>
              <a:t> </a:t>
            </a:r>
            <a:r>
              <a:rPr lang="en-US" sz="3000" dirty="0" err="1">
                <a:latin typeface="Times New Roman" panose="02020603050405020304" pitchFamily="18" charset="0"/>
                <a:ea typeface="Times New Roman"/>
                <a:cs typeface="Times New Roman" panose="02020603050405020304" pitchFamily="18" charset="0"/>
                <a:sym typeface="Times New Roman"/>
              </a:rPr>
              <a:t>thực</a:t>
            </a:r>
            <a:r>
              <a:rPr lang="en-US" sz="3000" dirty="0">
                <a:latin typeface="Times New Roman" panose="02020603050405020304" pitchFamily="18" charset="0"/>
                <a:ea typeface="Times New Roman"/>
                <a:cs typeface="Times New Roman" panose="02020603050405020304" pitchFamily="18" charset="0"/>
                <a:sym typeface="Times New Roman"/>
              </a:rPr>
              <a:t> </a:t>
            </a:r>
            <a:r>
              <a:rPr lang="en-US" sz="3000" dirty="0" err="1">
                <a:latin typeface="Times New Roman" panose="02020603050405020304" pitchFamily="18" charset="0"/>
                <a:ea typeface="Times New Roman"/>
                <a:cs typeface="Times New Roman" panose="02020603050405020304" pitchFamily="18" charset="0"/>
                <a:sym typeface="Times New Roman"/>
              </a:rPr>
              <a:t>mô</a:t>
            </a:r>
            <a:r>
              <a:rPr lang="en-US" sz="3000" dirty="0">
                <a:latin typeface="Times New Roman" panose="02020603050405020304" pitchFamily="18" charset="0"/>
                <a:ea typeface="Times New Roman"/>
                <a:cs typeface="Times New Roman" panose="02020603050405020304" pitchFamily="18" charset="0"/>
                <a:sym typeface="Times New Roman"/>
              </a:rPr>
              <a:t> </a:t>
            </a:r>
            <a:r>
              <a:rPr lang="en-US" sz="3000" dirty="0" err="1">
                <a:latin typeface="Times New Roman" panose="02020603050405020304" pitchFamily="18" charset="0"/>
                <a:ea typeface="Times New Roman"/>
                <a:cs typeface="Times New Roman" panose="02020603050405020304" pitchFamily="18" charset="0"/>
                <a:sym typeface="Times New Roman"/>
              </a:rPr>
              <a:t>hình</a:t>
            </a:r>
            <a:r>
              <a:rPr lang="en-US" sz="3000" dirty="0">
                <a:latin typeface="Times New Roman" panose="02020603050405020304" pitchFamily="18" charset="0"/>
                <a:ea typeface="Times New Roman"/>
                <a:cs typeface="Times New Roman" panose="02020603050405020304" pitchFamily="18" charset="0"/>
                <a:sym typeface="Times New Roman"/>
              </a:rPr>
              <a:t> CNN </a:t>
            </a:r>
            <a:r>
              <a:rPr lang="en-US" sz="3000" dirty="0" err="1">
                <a:latin typeface="Times New Roman" panose="02020603050405020304" pitchFamily="18" charset="0"/>
                <a:ea typeface="Times New Roman"/>
                <a:cs typeface="Times New Roman" panose="02020603050405020304" pitchFamily="18" charset="0"/>
                <a:sym typeface="Times New Roman"/>
              </a:rPr>
              <a:t>trên</a:t>
            </a:r>
            <a:r>
              <a:rPr lang="en-US" sz="3000" dirty="0">
                <a:latin typeface="Times New Roman" panose="02020603050405020304" pitchFamily="18" charset="0"/>
                <a:ea typeface="Times New Roman"/>
                <a:cs typeface="Times New Roman" panose="02020603050405020304" pitchFamily="18" charset="0"/>
                <a:sym typeface="Times New Roman"/>
              </a:rPr>
              <a:t> </a:t>
            </a:r>
            <a:r>
              <a:rPr lang="en-US" sz="3000" dirty="0" err="1">
                <a:latin typeface="Times New Roman" panose="02020603050405020304" pitchFamily="18" charset="0"/>
                <a:ea typeface="Times New Roman"/>
                <a:cs typeface="Times New Roman" panose="02020603050405020304" pitchFamily="18" charset="0"/>
                <a:sym typeface="Times New Roman"/>
              </a:rPr>
              <a:t>phần</a:t>
            </a:r>
            <a:r>
              <a:rPr lang="en-US" sz="3000" dirty="0">
                <a:latin typeface="Times New Roman" panose="02020603050405020304" pitchFamily="18" charset="0"/>
                <a:ea typeface="Times New Roman"/>
                <a:cs typeface="Times New Roman" panose="02020603050405020304" pitchFamily="18" charset="0"/>
                <a:sym typeface="Times New Roman"/>
              </a:rPr>
              <a:t> </a:t>
            </a:r>
            <a:r>
              <a:rPr lang="en-US" sz="3000" dirty="0" err="1">
                <a:latin typeface="Times New Roman" panose="02020603050405020304" pitchFamily="18" charset="0"/>
                <a:ea typeface="Times New Roman"/>
                <a:cs typeface="Times New Roman" panose="02020603050405020304" pitchFamily="18" charset="0"/>
                <a:sym typeface="Times New Roman"/>
              </a:rPr>
              <a:t>mềm</a:t>
            </a:r>
            <a:endParaRPr sz="3000" dirty="0">
              <a:latin typeface="Times New Roman" panose="02020603050405020304" pitchFamily="18" charset="0"/>
              <a:cs typeface="Times New Roman" panose="02020603050405020304" pitchFamily="18" charset="0"/>
            </a:endParaRPr>
          </a:p>
          <a:p>
            <a:pPr marL="0" lvl="0" indent="0" algn="l" rtl="0">
              <a:lnSpc>
                <a:spcPct val="130000"/>
              </a:lnSpc>
              <a:spcBef>
                <a:spcPts val="600"/>
              </a:spcBef>
              <a:spcAft>
                <a:spcPts val="0"/>
              </a:spcAft>
              <a:buClr>
                <a:schemeClr val="dk1"/>
              </a:buClr>
              <a:buSzPts val="960"/>
              <a:buNone/>
            </a:pPr>
            <a:endParaRPr sz="960" dirty="0">
              <a:latin typeface="Times New Roman"/>
              <a:ea typeface="Times New Roman"/>
              <a:cs typeface="Times New Roman"/>
              <a:sym typeface="Times New Roman"/>
            </a:endParaRPr>
          </a:p>
        </p:txBody>
      </p:sp>
      <p:sp>
        <p:nvSpPr>
          <p:cNvPr id="389" name="Google Shape;389;g34fca5f75c0_0_6"/>
          <p:cNvSpPr txBox="1">
            <a:spLocks noGrp="1"/>
          </p:cNvSpPr>
          <p:nvPr>
            <p:ph type="ftr" idx="11"/>
          </p:nvPr>
        </p:nvSpPr>
        <p:spPr>
          <a:xfrm>
            <a:off x="4233564"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Copyrights 2024 CE-UIT. All Rights Reserved.</a:t>
            </a:r>
            <a:endParaRPr/>
          </a:p>
        </p:txBody>
      </p:sp>
      <p:sp>
        <p:nvSpPr>
          <p:cNvPr id="390" name="Google Shape;390;g34fca5f75c0_0_6"/>
          <p:cNvSpPr txBox="1">
            <a:spLocks noGrp="1"/>
          </p:cNvSpPr>
          <p:nvPr>
            <p:ph type="sldNum" idx="12"/>
          </p:nvPr>
        </p:nvSpPr>
        <p:spPr>
          <a:xfrm>
            <a:off x="10422944" y="6356350"/>
            <a:ext cx="27432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200"/>
              <a:buNone/>
            </a:pPr>
            <a:fld id="{00000000-1234-1234-1234-123412341234}" type="slidenum">
              <a:rPr lang="en-US"/>
              <a:t>10</a:t>
            </a:fld>
            <a:endParaRPr/>
          </a:p>
        </p:txBody>
      </p:sp>
      <p:sp>
        <p:nvSpPr>
          <p:cNvPr id="391" name="Google Shape;391;g34fca5f75c0_0_6"/>
          <p:cNvSpPr txBox="1">
            <a:spLocks noGrp="1"/>
          </p:cNvSpPr>
          <p:nvPr>
            <p:ph type="body" idx="1"/>
          </p:nvPr>
        </p:nvSpPr>
        <p:spPr>
          <a:xfrm>
            <a:off x="4822643" y="5667400"/>
            <a:ext cx="2546700" cy="228000"/>
          </a:xfrm>
          <a:prstGeom prst="rect">
            <a:avLst/>
          </a:prstGeom>
          <a:noFill/>
          <a:ln>
            <a:noFill/>
          </a:ln>
        </p:spPr>
        <p:txBody>
          <a:bodyPr spcFirstLastPara="1" wrap="square" lIns="91425" tIns="45700" rIns="91425" bIns="45700" anchor="t" anchorCtr="0">
            <a:noAutofit/>
          </a:bodyPr>
          <a:lstStyle/>
          <a:p>
            <a:pPr marL="0" lvl="0" indent="0" algn="l" rtl="0">
              <a:lnSpc>
                <a:spcPct val="130000"/>
              </a:lnSpc>
              <a:spcBef>
                <a:spcPts val="600"/>
              </a:spcBef>
              <a:spcAft>
                <a:spcPts val="0"/>
              </a:spcAft>
              <a:buClr>
                <a:schemeClr val="dk1"/>
              </a:buClr>
              <a:buSzPts val="2400"/>
              <a:buNone/>
            </a:pPr>
            <a:r>
              <a:rPr lang="en-US" sz="1500">
                <a:latin typeface="Times New Roman"/>
                <a:ea typeface="Times New Roman"/>
                <a:cs typeface="Times New Roman"/>
                <a:sym typeface="Times New Roman"/>
              </a:rPr>
              <a:t>Kết quả huấn luyện mô hình</a:t>
            </a:r>
            <a:endParaRPr sz="1500">
              <a:latin typeface="Times New Roman"/>
              <a:ea typeface="Times New Roman"/>
              <a:cs typeface="Times New Roman"/>
              <a:sym typeface="Times New Roman"/>
            </a:endParaRPr>
          </a:p>
        </p:txBody>
      </p:sp>
      <p:graphicFrame>
        <p:nvGraphicFramePr>
          <p:cNvPr id="392" name="Google Shape;392;g34fca5f75c0_0_6"/>
          <p:cNvGraphicFramePr/>
          <p:nvPr>
            <p:extLst>
              <p:ext uri="{D42A27DB-BD31-4B8C-83A1-F6EECF244321}">
                <p14:modId xmlns:p14="http://schemas.microsoft.com/office/powerpoint/2010/main" val="1263854682"/>
              </p:ext>
            </p:extLst>
          </p:nvPr>
        </p:nvGraphicFramePr>
        <p:xfrm>
          <a:off x="3454400" y="2750000"/>
          <a:ext cx="4893975" cy="2590038"/>
        </p:xfrm>
        <a:graphic>
          <a:graphicData uri="http://schemas.openxmlformats.org/drawingml/2006/table">
            <a:tbl>
              <a:tblPr>
                <a:noFill/>
                <a:tableStyleId>{7E166540-9E3C-4930-9DF7-60C9BEEA17FA}</a:tableStyleId>
              </a:tblPr>
              <a:tblGrid>
                <a:gridCol w="1631325">
                  <a:extLst>
                    <a:ext uri="{9D8B030D-6E8A-4147-A177-3AD203B41FA5}">
                      <a16:colId xmlns:a16="http://schemas.microsoft.com/office/drawing/2014/main" val="20000"/>
                    </a:ext>
                  </a:extLst>
                </a:gridCol>
                <a:gridCol w="1631325">
                  <a:extLst>
                    <a:ext uri="{9D8B030D-6E8A-4147-A177-3AD203B41FA5}">
                      <a16:colId xmlns:a16="http://schemas.microsoft.com/office/drawing/2014/main" val="20001"/>
                    </a:ext>
                  </a:extLst>
                </a:gridCol>
                <a:gridCol w="1631325">
                  <a:extLst>
                    <a:ext uri="{9D8B030D-6E8A-4147-A177-3AD203B41FA5}">
                      <a16:colId xmlns:a16="http://schemas.microsoft.com/office/drawing/2014/main" val="20002"/>
                    </a:ext>
                  </a:extLst>
                </a:gridCol>
              </a:tblGrid>
              <a:tr h="203200">
                <a:tc>
                  <a:txBody>
                    <a:bodyPr/>
                    <a:lstStyle/>
                    <a:p>
                      <a:pPr marL="0" marR="0" lvl="0" indent="0" algn="ctr" rtl="0">
                        <a:lnSpc>
                          <a:spcPct val="115000"/>
                        </a:lnSpc>
                        <a:spcBef>
                          <a:spcPts val="0"/>
                        </a:spcBef>
                        <a:spcAft>
                          <a:spcPts val="0"/>
                        </a:spcAft>
                        <a:buClr>
                          <a:srgbClr val="000000"/>
                        </a:buClr>
                        <a:buSzPts val="1600"/>
                        <a:buFont typeface="Arial"/>
                        <a:buNone/>
                      </a:pPr>
                      <a:endParaRPr sz="1600" u="none" strike="noStrike" cap="none">
                        <a:highlight>
                          <a:srgbClr val="FFFFFF"/>
                        </a:highlight>
                        <a:latin typeface="Times New Roman"/>
                        <a:ea typeface="Times New Roman"/>
                        <a:cs typeface="Times New Roman"/>
                        <a:sym typeface="Times New Roman"/>
                      </a:endParaRPr>
                    </a:p>
                  </a:txBody>
                  <a:tcPr marL="63500" marR="63500" marT="63500" marB="63500"/>
                </a:tc>
                <a:tc>
                  <a:txBody>
                    <a:bodyPr/>
                    <a:lstStyle/>
                    <a:p>
                      <a:pPr marL="0" marR="0" lvl="0" indent="0" algn="ctr" rtl="0">
                        <a:lnSpc>
                          <a:spcPct val="115000"/>
                        </a:lnSpc>
                        <a:spcBef>
                          <a:spcPts val="0"/>
                        </a:spcBef>
                        <a:spcAft>
                          <a:spcPts val="0"/>
                        </a:spcAft>
                        <a:buClr>
                          <a:srgbClr val="000000"/>
                        </a:buClr>
                        <a:buSzPts val="1600"/>
                        <a:buFont typeface="Arial"/>
                        <a:buNone/>
                      </a:pPr>
                      <a:r>
                        <a:rPr lang="en-US" sz="1600" b="1" u="sng" strike="noStrike" cap="none">
                          <a:solidFill>
                            <a:srgbClr val="1155CC"/>
                          </a:solidFill>
                          <a:highlight>
                            <a:srgbClr val="FFFFFF"/>
                          </a:highlight>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[2]</a:t>
                      </a:r>
                      <a:endParaRPr sz="1600" b="1" u="none" strike="noStrike" cap="none">
                        <a:highlight>
                          <a:srgbClr val="FFFFFF"/>
                        </a:highlight>
                        <a:latin typeface="Times New Roman"/>
                        <a:ea typeface="Times New Roman"/>
                        <a:cs typeface="Times New Roman"/>
                        <a:sym typeface="Times New Roman"/>
                      </a:endParaRPr>
                    </a:p>
                  </a:txBody>
                  <a:tcPr marL="63500" marR="63500" marT="63500" marB="63500"/>
                </a:tc>
                <a:tc>
                  <a:txBody>
                    <a:bodyPr/>
                    <a:lstStyle/>
                    <a:p>
                      <a:pPr marL="0" marR="0" lvl="0" indent="0" algn="ctr" rtl="0">
                        <a:lnSpc>
                          <a:spcPct val="115000"/>
                        </a:lnSpc>
                        <a:spcBef>
                          <a:spcPts val="0"/>
                        </a:spcBef>
                        <a:spcAft>
                          <a:spcPts val="0"/>
                        </a:spcAft>
                        <a:buClr>
                          <a:srgbClr val="000000"/>
                        </a:buClr>
                        <a:buSzPts val="1600"/>
                        <a:buFont typeface="Arial"/>
                        <a:buNone/>
                      </a:pPr>
                      <a:r>
                        <a:rPr lang="en-US" sz="1600" b="1" u="none" strike="noStrike" cap="none">
                          <a:highlight>
                            <a:srgbClr val="FFFFFF"/>
                          </a:highlight>
                          <a:latin typeface="Times New Roman"/>
                          <a:ea typeface="Times New Roman"/>
                          <a:cs typeface="Times New Roman"/>
                          <a:sym typeface="Times New Roman"/>
                        </a:rPr>
                        <a:t>Training trên máy</a:t>
                      </a:r>
                      <a:endParaRPr sz="1600" b="1" u="none" strike="noStrike" cap="none">
                        <a:highlight>
                          <a:srgbClr val="FFFFFF"/>
                        </a:highlight>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0"/>
                  </a:ext>
                </a:extLst>
              </a:tr>
              <a:tr h="203200">
                <a:tc>
                  <a:txBody>
                    <a:bodyPr/>
                    <a:lstStyle/>
                    <a:p>
                      <a:pPr marL="0" marR="0" lvl="0" indent="0" algn="ctr" rtl="0">
                        <a:lnSpc>
                          <a:spcPct val="115000"/>
                        </a:lnSpc>
                        <a:spcBef>
                          <a:spcPts val="0"/>
                        </a:spcBef>
                        <a:spcAft>
                          <a:spcPts val="0"/>
                        </a:spcAft>
                        <a:buClr>
                          <a:srgbClr val="000000"/>
                        </a:buClr>
                        <a:buSzPts val="1600"/>
                        <a:buFont typeface="Arial"/>
                        <a:buNone/>
                      </a:pPr>
                      <a:r>
                        <a:rPr lang="en-US" sz="1600" u="none" strike="noStrike" cap="none">
                          <a:highlight>
                            <a:srgbClr val="FFFFFF"/>
                          </a:highlight>
                          <a:latin typeface="Times New Roman"/>
                          <a:ea typeface="Times New Roman"/>
                          <a:cs typeface="Times New Roman"/>
                          <a:sym typeface="Times New Roman"/>
                        </a:rPr>
                        <a:t>Tập dữ liệu</a:t>
                      </a:r>
                      <a:endParaRPr sz="1600" u="none" strike="noStrike" cap="none">
                        <a:highlight>
                          <a:srgbClr val="FFFFFF"/>
                        </a:highlight>
                        <a:latin typeface="Times New Roman"/>
                        <a:ea typeface="Times New Roman"/>
                        <a:cs typeface="Times New Roman"/>
                        <a:sym typeface="Times New Roman"/>
                      </a:endParaRPr>
                    </a:p>
                  </a:txBody>
                  <a:tcPr marL="63500" marR="63500" marT="63500" marB="63500"/>
                </a:tc>
                <a:tc>
                  <a:txBody>
                    <a:bodyPr/>
                    <a:lstStyle/>
                    <a:p>
                      <a:pPr marL="0" marR="0" lvl="0" indent="0" algn="ctr" rtl="0">
                        <a:lnSpc>
                          <a:spcPct val="115000"/>
                        </a:lnSpc>
                        <a:spcBef>
                          <a:spcPts val="0"/>
                        </a:spcBef>
                        <a:spcAft>
                          <a:spcPts val="0"/>
                        </a:spcAft>
                        <a:buClr>
                          <a:srgbClr val="000000"/>
                        </a:buClr>
                        <a:buSzPts val="1600"/>
                        <a:buFont typeface="Arial"/>
                        <a:buNone/>
                      </a:pPr>
                      <a:r>
                        <a:rPr lang="en-US" sz="1600" u="none" strike="noStrike" cap="none">
                          <a:highlight>
                            <a:srgbClr val="FFFFFF"/>
                          </a:highlight>
                          <a:latin typeface="Times New Roman"/>
                          <a:ea typeface="Times New Roman"/>
                          <a:cs typeface="Times New Roman"/>
                          <a:sym typeface="Times New Roman"/>
                        </a:rPr>
                        <a:t>Mit-Bih</a:t>
                      </a:r>
                      <a:endParaRPr sz="1600" u="none" strike="noStrike" cap="none">
                        <a:highlight>
                          <a:srgbClr val="FFFFFF"/>
                        </a:highlight>
                        <a:latin typeface="Times New Roman"/>
                        <a:ea typeface="Times New Roman"/>
                        <a:cs typeface="Times New Roman"/>
                        <a:sym typeface="Times New Roman"/>
                      </a:endParaRPr>
                    </a:p>
                  </a:txBody>
                  <a:tcPr marL="63500" marR="63500" marT="63500" marB="63500"/>
                </a:tc>
                <a:tc>
                  <a:txBody>
                    <a:bodyPr/>
                    <a:lstStyle/>
                    <a:p>
                      <a:pPr marL="0" marR="0" lvl="0" indent="0" algn="ctr" rtl="0">
                        <a:lnSpc>
                          <a:spcPct val="115000"/>
                        </a:lnSpc>
                        <a:spcBef>
                          <a:spcPts val="0"/>
                        </a:spcBef>
                        <a:spcAft>
                          <a:spcPts val="0"/>
                        </a:spcAft>
                        <a:buClr>
                          <a:srgbClr val="000000"/>
                        </a:buClr>
                        <a:buSzPts val="1600"/>
                        <a:buFont typeface="Arial"/>
                        <a:buNone/>
                      </a:pPr>
                      <a:r>
                        <a:rPr lang="en-US" sz="1600" u="none" strike="noStrike" cap="none">
                          <a:highlight>
                            <a:srgbClr val="FFFFFF"/>
                          </a:highlight>
                          <a:latin typeface="Times New Roman"/>
                          <a:ea typeface="Times New Roman"/>
                          <a:cs typeface="Times New Roman"/>
                          <a:sym typeface="Times New Roman"/>
                        </a:rPr>
                        <a:t>Mit-Bih</a:t>
                      </a:r>
                      <a:endParaRPr sz="1600" u="none" strike="noStrike" cap="none">
                        <a:highlight>
                          <a:srgbClr val="FFFFFF"/>
                        </a:highlight>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1"/>
                  </a:ext>
                </a:extLst>
              </a:tr>
              <a:tr h="203200">
                <a:tc>
                  <a:txBody>
                    <a:bodyPr/>
                    <a:lstStyle/>
                    <a:p>
                      <a:pPr marL="0" marR="0" lvl="0" indent="0" algn="ctr" rtl="0">
                        <a:lnSpc>
                          <a:spcPct val="115000"/>
                        </a:lnSpc>
                        <a:spcBef>
                          <a:spcPts val="0"/>
                        </a:spcBef>
                        <a:spcAft>
                          <a:spcPts val="0"/>
                        </a:spcAft>
                        <a:buClr>
                          <a:srgbClr val="000000"/>
                        </a:buClr>
                        <a:buSzPts val="1600"/>
                        <a:buFont typeface="Arial"/>
                        <a:buNone/>
                      </a:pPr>
                      <a:r>
                        <a:rPr lang="en-US" sz="1600" u="none" strike="noStrike" cap="none">
                          <a:highlight>
                            <a:srgbClr val="FFFFFF"/>
                          </a:highlight>
                          <a:latin typeface="Times New Roman"/>
                          <a:ea typeface="Times New Roman"/>
                          <a:cs typeface="Times New Roman"/>
                          <a:sym typeface="Times New Roman"/>
                        </a:rPr>
                        <a:t>ACC</a:t>
                      </a:r>
                      <a:endParaRPr sz="1600" u="none" strike="noStrike" cap="none">
                        <a:highlight>
                          <a:srgbClr val="FFFFFF"/>
                        </a:highlight>
                        <a:latin typeface="Times New Roman"/>
                        <a:ea typeface="Times New Roman"/>
                        <a:cs typeface="Times New Roman"/>
                        <a:sym typeface="Times New Roman"/>
                      </a:endParaRPr>
                    </a:p>
                  </a:txBody>
                  <a:tcPr marL="63500" marR="63500" marT="63500" marB="63500"/>
                </a:tc>
                <a:tc>
                  <a:txBody>
                    <a:bodyPr/>
                    <a:lstStyle/>
                    <a:p>
                      <a:pPr marL="0" marR="0" lvl="0" indent="0" algn="ctr" rtl="0">
                        <a:lnSpc>
                          <a:spcPct val="115000"/>
                        </a:lnSpc>
                        <a:spcBef>
                          <a:spcPts val="0"/>
                        </a:spcBef>
                        <a:spcAft>
                          <a:spcPts val="0"/>
                        </a:spcAft>
                        <a:buClr>
                          <a:srgbClr val="000000"/>
                        </a:buClr>
                        <a:buSzPts val="1600"/>
                        <a:buFont typeface="Arial"/>
                        <a:buNone/>
                      </a:pPr>
                      <a:r>
                        <a:rPr lang="en-US" sz="1600" u="none" strike="noStrike" cap="none">
                          <a:highlight>
                            <a:srgbClr val="FFFFFF"/>
                          </a:highlight>
                          <a:latin typeface="Times New Roman"/>
                          <a:ea typeface="Times New Roman"/>
                          <a:cs typeface="Times New Roman"/>
                          <a:sym typeface="Times New Roman"/>
                        </a:rPr>
                        <a:t>99.10</a:t>
                      </a:r>
                      <a:endParaRPr sz="1600" u="none" strike="noStrike" cap="none">
                        <a:highlight>
                          <a:srgbClr val="FFFFFF"/>
                        </a:highlight>
                        <a:latin typeface="Times New Roman"/>
                        <a:ea typeface="Times New Roman"/>
                        <a:cs typeface="Times New Roman"/>
                        <a:sym typeface="Times New Roman"/>
                      </a:endParaRPr>
                    </a:p>
                  </a:txBody>
                  <a:tcPr marL="63500" marR="63500" marT="63500" marB="63500"/>
                </a:tc>
                <a:tc>
                  <a:txBody>
                    <a:bodyPr/>
                    <a:lstStyle/>
                    <a:p>
                      <a:pPr marL="0" marR="0" lvl="0" indent="0" algn="ctr" rtl="0">
                        <a:lnSpc>
                          <a:spcPct val="115000"/>
                        </a:lnSpc>
                        <a:spcBef>
                          <a:spcPts val="0"/>
                        </a:spcBef>
                        <a:spcAft>
                          <a:spcPts val="0"/>
                        </a:spcAft>
                        <a:buClr>
                          <a:srgbClr val="000000"/>
                        </a:buClr>
                        <a:buSzPts val="1600"/>
                        <a:buFont typeface="Arial"/>
                        <a:buNone/>
                      </a:pPr>
                      <a:r>
                        <a:rPr lang="en-US" sz="1600" u="none" strike="noStrike" cap="none" dirty="0">
                          <a:highlight>
                            <a:srgbClr val="FFFFFF"/>
                          </a:highlight>
                          <a:latin typeface="Times New Roman"/>
                          <a:ea typeface="Times New Roman"/>
                          <a:cs typeface="Times New Roman"/>
                          <a:sym typeface="Times New Roman"/>
                        </a:rPr>
                        <a:t>9</a:t>
                      </a:r>
                      <a:r>
                        <a:rPr lang="en-US" sz="1600" dirty="0">
                          <a:highlight>
                            <a:srgbClr val="FFFFFF"/>
                          </a:highlight>
                        </a:rPr>
                        <a:t>9.</a:t>
                      </a:r>
                      <a:r>
                        <a:rPr lang="vi-VN" sz="1600" dirty="0">
                          <a:highlight>
                            <a:srgbClr val="FFFFFF"/>
                          </a:highlight>
                        </a:rPr>
                        <a:t>02</a:t>
                      </a:r>
                      <a:endParaRPr sz="1600" u="none" strike="noStrike" cap="none" dirty="0">
                        <a:highlight>
                          <a:srgbClr val="FFFFFF"/>
                        </a:highlight>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2"/>
                  </a:ext>
                </a:extLst>
              </a:tr>
              <a:tr h="203200">
                <a:tc>
                  <a:txBody>
                    <a:bodyPr/>
                    <a:lstStyle/>
                    <a:p>
                      <a:pPr marL="0" marR="0" lvl="0" indent="0" algn="ctr" rtl="0">
                        <a:lnSpc>
                          <a:spcPct val="115000"/>
                        </a:lnSpc>
                        <a:spcBef>
                          <a:spcPts val="0"/>
                        </a:spcBef>
                        <a:spcAft>
                          <a:spcPts val="0"/>
                        </a:spcAft>
                        <a:buClr>
                          <a:srgbClr val="000000"/>
                        </a:buClr>
                        <a:buSzPts val="1600"/>
                        <a:buFont typeface="Arial"/>
                        <a:buNone/>
                      </a:pPr>
                      <a:r>
                        <a:rPr lang="en-US" sz="1600" u="none" strike="noStrike" cap="none">
                          <a:highlight>
                            <a:srgbClr val="FFFFFF"/>
                          </a:highlight>
                          <a:latin typeface="Times New Roman"/>
                          <a:ea typeface="Times New Roman"/>
                          <a:cs typeface="Times New Roman"/>
                          <a:sym typeface="Times New Roman"/>
                        </a:rPr>
                        <a:t>SEN</a:t>
                      </a:r>
                      <a:endParaRPr sz="1600" u="none" strike="noStrike" cap="none">
                        <a:highlight>
                          <a:srgbClr val="FFFFFF"/>
                        </a:highlight>
                        <a:latin typeface="Times New Roman"/>
                        <a:ea typeface="Times New Roman"/>
                        <a:cs typeface="Times New Roman"/>
                        <a:sym typeface="Times New Roman"/>
                      </a:endParaRPr>
                    </a:p>
                  </a:txBody>
                  <a:tcPr marL="63500" marR="63500" marT="63500" marB="63500"/>
                </a:tc>
                <a:tc>
                  <a:txBody>
                    <a:bodyPr/>
                    <a:lstStyle/>
                    <a:p>
                      <a:pPr marL="0" marR="0" lvl="0" indent="0" algn="ctr" rtl="0">
                        <a:lnSpc>
                          <a:spcPct val="115000"/>
                        </a:lnSpc>
                        <a:spcBef>
                          <a:spcPts val="0"/>
                        </a:spcBef>
                        <a:spcAft>
                          <a:spcPts val="0"/>
                        </a:spcAft>
                        <a:buClr>
                          <a:srgbClr val="000000"/>
                        </a:buClr>
                        <a:buSzPts val="1600"/>
                        <a:buFont typeface="Arial"/>
                        <a:buNone/>
                      </a:pPr>
                      <a:r>
                        <a:rPr lang="en-US" sz="1600" u="none" strike="noStrike" cap="none">
                          <a:highlight>
                            <a:srgbClr val="FFFFFF"/>
                          </a:highlight>
                          <a:latin typeface="Times New Roman"/>
                          <a:ea typeface="Times New Roman"/>
                          <a:cs typeface="Times New Roman"/>
                          <a:sym typeface="Times New Roman"/>
                        </a:rPr>
                        <a:t>99.13</a:t>
                      </a:r>
                      <a:endParaRPr sz="1600" u="none" strike="noStrike" cap="none">
                        <a:highlight>
                          <a:srgbClr val="FFFFFF"/>
                        </a:highlight>
                        <a:latin typeface="Times New Roman"/>
                        <a:ea typeface="Times New Roman"/>
                        <a:cs typeface="Times New Roman"/>
                        <a:sym typeface="Times New Roman"/>
                      </a:endParaRPr>
                    </a:p>
                  </a:txBody>
                  <a:tcPr marL="63500" marR="63500" marT="63500" marB="63500"/>
                </a:tc>
                <a:tc>
                  <a:txBody>
                    <a:bodyPr/>
                    <a:lstStyle/>
                    <a:p>
                      <a:pPr marL="0" marR="0" lvl="0" indent="0" algn="ctr" rtl="0">
                        <a:lnSpc>
                          <a:spcPct val="115000"/>
                        </a:lnSpc>
                        <a:spcBef>
                          <a:spcPts val="0"/>
                        </a:spcBef>
                        <a:spcAft>
                          <a:spcPts val="0"/>
                        </a:spcAft>
                        <a:buClr>
                          <a:srgbClr val="000000"/>
                        </a:buClr>
                        <a:buSzPts val="1600"/>
                        <a:buFont typeface="Arial"/>
                        <a:buNone/>
                      </a:pPr>
                      <a:r>
                        <a:rPr lang="vi-VN" sz="1600" u="none" strike="noStrike" cap="none" dirty="0">
                          <a:highlight>
                            <a:srgbClr val="FFFFFF"/>
                          </a:highlight>
                          <a:latin typeface="Times New Roman"/>
                          <a:cs typeface="Times New Roman"/>
                          <a:sym typeface="Times New Roman"/>
                        </a:rPr>
                        <a:t>98</a:t>
                      </a:r>
                      <a:r>
                        <a:rPr lang="en-US" sz="1600" dirty="0">
                          <a:highlight>
                            <a:srgbClr val="FFFFFF"/>
                          </a:highlight>
                        </a:rPr>
                        <a:t>.</a:t>
                      </a:r>
                      <a:r>
                        <a:rPr lang="vi-VN" sz="1600" dirty="0">
                          <a:highlight>
                            <a:srgbClr val="FFFFFF"/>
                          </a:highlight>
                        </a:rPr>
                        <a:t>96</a:t>
                      </a:r>
                      <a:endParaRPr sz="1600" u="none" strike="noStrike" cap="none" dirty="0">
                        <a:highlight>
                          <a:srgbClr val="FFFFFF"/>
                        </a:highlight>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3"/>
                  </a:ext>
                </a:extLst>
              </a:tr>
              <a:tr h="203200">
                <a:tc>
                  <a:txBody>
                    <a:bodyPr/>
                    <a:lstStyle/>
                    <a:p>
                      <a:pPr marL="0" marR="0" lvl="0" indent="0" algn="ctr" rtl="0">
                        <a:lnSpc>
                          <a:spcPct val="115000"/>
                        </a:lnSpc>
                        <a:spcBef>
                          <a:spcPts val="0"/>
                        </a:spcBef>
                        <a:spcAft>
                          <a:spcPts val="0"/>
                        </a:spcAft>
                        <a:buClr>
                          <a:srgbClr val="000000"/>
                        </a:buClr>
                        <a:buSzPts val="1600"/>
                        <a:buFont typeface="Arial"/>
                        <a:buNone/>
                      </a:pPr>
                      <a:r>
                        <a:rPr lang="en-US" sz="1600" u="none" strike="noStrike" cap="none">
                          <a:highlight>
                            <a:srgbClr val="FFFFFF"/>
                          </a:highlight>
                          <a:latin typeface="Times New Roman"/>
                          <a:ea typeface="Times New Roman"/>
                          <a:cs typeface="Times New Roman"/>
                          <a:sym typeface="Times New Roman"/>
                        </a:rPr>
                        <a:t>SPEC</a:t>
                      </a:r>
                      <a:endParaRPr sz="1600" u="none" strike="noStrike" cap="none">
                        <a:highlight>
                          <a:srgbClr val="FFFFFF"/>
                        </a:highlight>
                        <a:latin typeface="Times New Roman"/>
                        <a:ea typeface="Times New Roman"/>
                        <a:cs typeface="Times New Roman"/>
                        <a:sym typeface="Times New Roman"/>
                      </a:endParaRPr>
                    </a:p>
                  </a:txBody>
                  <a:tcPr marL="63500" marR="63500" marT="63500" marB="63500"/>
                </a:tc>
                <a:tc>
                  <a:txBody>
                    <a:bodyPr/>
                    <a:lstStyle/>
                    <a:p>
                      <a:pPr marL="0" marR="0" lvl="0" indent="0" algn="ctr" rtl="0">
                        <a:lnSpc>
                          <a:spcPct val="115000"/>
                        </a:lnSpc>
                        <a:spcBef>
                          <a:spcPts val="0"/>
                        </a:spcBef>
                        <a:spcAft>
                          <a:spcPts val="0"/>
                        </a:spcAft>
                        <a:buClr>
                          <a:srgbClr val="000000"/>
                        </a:buClr>
                        <a:buSzPts val="1600"/>
                        <a:buFont typeface="Arial"/>
                        <a:buNone/>
                      </a:pPr>
                      <a:r>
                        <a:rPr lang="en-US" sz="1600" u="none" strike="noStrike" cap="none">
                          <a:highlight>
                            <a:srgbClr val="FFFFFF"/>
                          </a:highlight>
                          <a:latin typeface="Times New Roman"/>
                          <a:ea typeface="Times New Roman"/>
                          <a:cs typeface="Times New Roman"/>
                          <a:sym typeface="Times New Roman"/>
                        </a:rPr>
                        <a:t>98.59</a:t>
                      </a:r>
                      <a:endParaRPr sz="1600" u="none" strike="noStrike" cap="none">
                        <a:highlight>
                          <a:srgbClr val="FFFFFF"/>
                        </a:highlight>
                        <a:latin typeface="Times New Roman"/>
                        <a:ea typeface="Times New Roman"/>
                        <a:cs typeface="Times New Roman"/>
                        <a:sym typeface="Times New Roman"/>
                      </a:endParaRPr>
                    </a:p>
                  </a:txBody>
                  <a:tcPr marL="63500" marR="63500" marT="63500" marB="63500"/>
                </a:tc>
                <a:tc>
                  <a:txBody>
                    <a:bodyPr/>
                    <a:lstStyle/>
                    <a:p>
                      <a:pPr marL="0" marR="0" lvl="0" indent="0" algn="ctr" rtl="0">
                        <a:lnSpc>
                          <a:spcPct val="115000"/>
                        </a:lnSpc>
                        <a:spcBef>
                          <a:spcPts val="0"/>
                        </a:spcBef>
                        <a:spcAft>
                          <a:spcPts val="0"/>
                        </a:spcAft>
                        <a:buClr>
                          <a:srgbClr val="000000"/>
                        </a:buClr>
                        <a:buSzPts val="1600"/>
                        <a:buFont typeface="Arial"/>
                        <a:buNone/>
                      </a:pPr>
                      <a:r>
                        <a:rPr lang="en-US" sz="1600" u="none" strike="noStrike" cap="none" dirty="0">
                          <a:highlight>
                            <a:srgbClr val="FFFFFF"/>
                          </a:highlight>
                          <a:latin typeface="Times New Roman"/>
                          <a:ea typeface="Times New Roman"/>
                          <a:cs typeface="Times New Roman"/>
                          <a:sym typeface="Times New Roman"/>
                        </a:rPr>
                        <a:t>9</a:t>
                      </a:r>
                      <a:r>
                        <a:rPr lang="en-US" sz="1600" dirty="0">
                          <a:highlight>
                            <a:srgbClr val="FFFFFF"/>
                          </a:highlight>
                        </a:rPr>
                        <a:t>8.</a:t>
                      </a:r>
                      <a:r>
                        <a:rPr lang="vi-VN" sz="1600" dirty="0">
                          <a:highlight>
                            <a:srgbClr val="FFFFFF"/>
                          </a:highlight>
                        </a:rPr>
                        <a:t>48</a:t>
                      </a:r>
                      <a:endParaRPr sz="1600" u="none" strike="noStrike" cap="none" dirty="0">
                        <a:highlight>
                          <a:srgbClr val="FFFFFF"/>
                        </a:highlight>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4"/>
                  </a:ext>
                </a:extLst>
              </a:tr>
              <a:tr h="381000">
                <a:tc>
                  <a:txBody>
                    <a:bodyPr/>
                    <a:lstStyle/>
                    <a:p>
                      <a:pPr marL="0" marR="0" lvl="0" indent="0" algn="ctr" rtl="0">
                        <a:lnSpc>
                          <a:spcPct val="115000"/>
                        </a:lnSpc>
                        <a:spcBef>
                          <a:spcPts val="0"/>
                        </a:spcBef>
                        <a:spcAft>
                          <a:spcPts val="0"/>
                        </a:spcAft>
                        <a:buClr>
                          <a:srgbClr val="000000"/>
                        </a:buClr>
                        <a:buSzPts val="1600"/>
                        <a:buFont typeface="Arial"/>
                        <a:buNone/>
                      </a:pPr>
                      <a:r>
                        <a:rPr lang="en-US" sz="1600" u="none" strike="noStrike" cap="none">
                          <a:highlight>
                            <a:srgbClr val="FFFFFF"/>
                          </a:highlight>
                          <a:latin typeface="Times New Roman"/>
                          <a:ea typeface="Times New Roman"/>
                          <a:cs typeface="Times New Roman"/>
                          <a:sym typeface="Times New Roman"/>
                        </a:rPr>
                        <a:t>PPV</a:t>
                      </a:r>
                      <a:endParaRPr sz="1600" u="none" strike="noStrike" cap="none">
                        <a:highlight>
                          <a:srgbClr val="FFFFFF"/>
                        </a:highlight>
                        <a:latin typeface="Times New Roman"/>
                        <a:ea typeface="Times New Roman"/>
                        <a:cs typeface="Times New Roman"/>
                        <a:sym typeface="Times New Roman"/>
                      </a:endParaRPr>
                    </a:p>
                  </a:txBody>
                  <a:tcPr marL="63500" marR="63500" marT="63500" marB="63500"/>
                </a:tc>
                <a:tc>
                  <a:txBody>
                    <a:bodyPr/>
                    <a:lstStyle/>
                    <a:p>
                      <a:pPr marL="0" marR="0" lvl="0" indent="0" algn="ctr" rtl="0">
                        <a:lnSpc>
                          <a:spcPct val="115000"/>
                        </a:lnSpc>
                        <a:spcBef>
                          <a:spcPts val="0"/>
                        </a:spcBef>
                        <a:spcAft>
                          <a:spcPts val="0"/>
                        </a:spcAft>
                        <a:buClr>
                          <a:srgbClr val="000000"/>
                        </a:buClr>
                        <a:buSzPts val="1600"/>
                        <a:buFont typeface="Arial"/>
                        <a:buNone/>
                      </a:pPr>
                      <a:r>
                        <a:rPr lang="en-US" sz="1600" u="none" strike="noStrike" cap="none">
                          <a:highlight>
                            <a:srgbClr val="FFFFFF"/>
                          </a:highlight>
                          <a:latin typeface="Times New Roman"/>
                          <a:ea typeface="Times New Roman"/>
                          <a:cs typeface="Times New Roman"/>
                          <a:sym typeface="Times New Roman"/>
                        </a:rPr>
                        <a:t>99.10</a:t>
                      </a:r>
                      <a:endParaRPr sz="1600" u="none" strike="noStrike" cap="none">
                        <a:highlight>
                          <a:srgbClr val="FFFFFF"/>
                        </a:highlight>
                        <a:latin typeface="Times New Roman"/>
                        <a:ea typeface="Times New Roman"/>
                        <a:cs typeface="Times New Roman"/>
                        <a:sym typeface="Times New Roman"/>
                      </a:endParaRPr>
                    </a:p>
                  </a:txBody>
                  <a:tcPr marL="63500" marR="63500" marT="63500" marB="63500"/>
                </a:tc>
                <a:tc>
                  <a:txBody>
                    <a:bodyPr/>
                    <a:lstStyle/>
                    <a:p>
                      <a:pPr marL="0" marR="0" lvl="0" indent="0" algn="ctr" rtl="0">
                        <a:lnSpc>
                          <a:spcPct val="115000"/>
                        </a:lnSpc>
                        <a:spcBef>
                          <a:spcPts val="0"/>
                        </a:spcBef>
                        <a:spcAft>
                          <a:spcPts val="0"/>
                        </a:spcAft>
                        <a:buClr>
                          <a:srgbClr val="000000"/>
                        </a:buClr>
                        <a:buSzPts val="1600"/>
                        <a:buFont typeface="Arial"/>
                        <a:buNone/>
                      </a:pPr>
                      <a:r>
                        <a:rPr lang="en-US" sz="1600" u="none" strike="noStrike" cap="none" dirty="0">
                          <a:highlight>
                            <a:srgbClr val="FFFFFF"/>
                          </a:highlight>
                          <a:latin typeface="Times New Roman"/>
                          <a:ea typeface="Times New Roman"/>
                          <a:cs typeface="Times New Roman"/>
                          <a:sym typeface="Times New Roman"/>
                        </a:rPr>
                        <a:t>9</a:t>
                      </a:r>
                      <a:r>
                        <a:rPr lang="en-US" sz="1600" dirty="0">
                          <a:highlight>
                            <a:srgbClr val="FFFFFF"/>
                          </a:highlight>
                        </a:rPr>
                        <a:t>8.</a:t>
                      </a:r>
                      <a:r>
                        <a:rPr lang="vi-VN" sz="1600" dirty="0">
                          <a:highlight>
                            <a:srgbClr val="FFFFFF"/>
                          </a:highlight>
                        </a:rPr>
                        <a:t>91</a:t>
                      </a:r>
                      <a:endParaRPr sz="1600" u="none" strike="noStrike" cap="none" dirty="0">
                        <a:highlight>
                          <a:srgbClr val="FFFFFF"/>
                        </a:highlight>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92"/>
                                        </p:tgtEl>
                                        <p:attrNameLst>
                                          <p:attrName>style.visibility</p:attrName>
                                        </p:attrNameLst>
                                      </p:cBhvr>
                                      <p:to>
                                        <p:strVal val="visible"/>
                                      </p:to>
                                    </p:set>
                                    <p:animEffect transition="in" filter="fade">
                                      <p:cBhvr>
                                        <p:cTn id="7" dur="500"/>
                                        <p:tgtEl>
                                          <p:spTgt spid="3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10"/>
          <p:cNvSpPr txBox="1">
            <a:spLocks noGrp="1"/>
          </p:cNvSpPr>
          <p:nvPr>
            <p:ph type="title"/>
          </p:nvPr>
        </p:nvSpPr>
        <p:spPr>
          <a:xfrm>
            <a:off x="606000" y="1036767"/>
            <a:ext cx="10980000" cy="8906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17058"/>
              </a:buClr>
              <a:buSzPts val="4400"/>
              <a:buFont typeface="Times New Roman"/>
              <a:buNone/>
            </a:pPr>
            <a:r>
              <a:rPr lang="en-US"/>
              <a:t>2. Kế hoạch thực hiện</a:t>
            </a:r>
            <a:endParaRPr/>
          </a:p>
        </p:txBody>
      </p:sp>
      <p:sp>
        <p:nvSpPr>
          <p:cNvPr id="398" name="Google Shape;398;p10"/>
          <p:cNvSpPr txBox="1">
            <a:spLocks noGrp="1"/>
          </p:cNvSpPr>
          <p:nvPr>
            <p:ph type="body" idx="1"/>
          </p:nvPr>
        </p:nvSpPr>
        <p:spPr>
          <a:xfrm>
            <a:off x="606000" y="2020279"/>
            <a:ext cx="10980000" cy="4156684"/>
          </a:xfrm>
          <a:prstGeom prst="rect">
            <a:avLst/>
          </a:prstGeom>
          <a:noFill/>
          <a:ln>
            <a:noFill/>
          </a:ln>
        </p:spPr>
        <p:txBody>
          <a:bodyPr spcFirstLastPara="1" wrap="square" lIns="91425" tIns="45700" rIns="91425" bIns="45700" anchor="t" anchorCtr="0">
            <a:normAutofit/>
          </a:bodyPr>
          <a:lstStyle/>
          <a:p>
            <a:pPr marL="228600" lvl="0" indent="-228600" algn="l" rtl="0">
              <a:lnSpc>
                <a:spcPct val="130000"/>
              </a:lnSpc>
              <a:spcBef>
                <a:spcPts val="0"/>
              </a:spcBef>
              <a:spcAft>
                <a:spcPts val="0"/>
              </a:spcAft>
              <a:buClr>
                <a:schemeClr val="dk1"/>
              </a:buClr>
              <a:buSzPts val="3000"/>
              <a:buFont typeface="Noto Sans Symbols"/>
              <a:buChar char="⮚"/>
            </a:pPr>
            <a:r>
              <a:rPr lang="en-US" sz="3000" dirty="0">
                <a:latin typeface="Times New Roman" panose="02020603050405020304" pitchFamily="18" charset="0"/>
                <a:cs typeface="Times New Roman" panose="02020603050405020304" pitchFamily="18" charset="0"/>
              </a:rPr>
              <a:t> Giai </a:t>
            </a:r>
            <a:r>
              <a:rPr lang="en-US" sz="3000" dirty="0" err="1">
                <a:latin typeface="Times New Roman" panose="02020603050405020304" pitchFamily="18" charset="0"/>
                <a:cs typeface="Times New Roman" panose="02020603050405020304" pitchFamily="18" charset="0"/>
              </a:rPr>
              <a:t>đoạn</a:t>
            </a:r>
            <a:r>
              <a:rPr lang="en-US" sz="3000" dirty="0">
                <a:latin typeface="Times New Roman" panose="02020603050405020304" pitchFamily="18" charset="0"/>
                <a:cs typeface="Times New Roman" panose="02020603050405020304" pitchFamily="18" charset="0"/>
              </a:rPr>
              <a:t> 2: </a:t>
            </a:r>
            <a:r>
              <a:rPr lang="vi-VN" sz="3000" dirty="0">
                <a:latin typeface="Times New Roman" panose="02020603050405020304" pitchFamily="18" charset="0"/>
                <a:cs typeface="Times New Roman" panose="02020603050405020304" pitchFamily="18" charset="0"/>
              </a:rPr>
              <a:t>Phương pháp </a:t>
            </a:r>
            <a:r>
              <a:rPr lang="en-US" sz="3000" dirty="0">
                <a:latin typeface="Times New Roman" panose="02020603050405020304" pitchFamily="18" charset="0"/>
                <a:cs typeface="Times New Roman" panose="02020603050405020304" pitchFamily="18" charset="0"/>
              </a:rPr>
              <a:t>HLS</a:t>
            </a:r>
            <a:endParaRPr sz="3000" dirty="0">
              <a:latin typeface="Times New Roman" panose="02020603050405020304" pitchFamily="18" charset="0"/>
              <a:cs typeface="Times New Roman" panose="02020603050405020304" pitchFamily="18" charset="0"/>
            </a:endParaRPr>
          </a:p>
        </p:txBody>
      </p:sp>
      <p:sp>
        <p:nvSpPr>
          <p:cNvPr id="399" name="Google Shape;399;p10"/>
          <p:cNvSpPr txBox="1">
            <a:spLocks noGrp="1"/>
          </p:cNvSpPr>
          <p:nvPr>
            <p:ph type="ftr" idx="11"/>
          </p:nvPr>
        </p:nvSpPr>
        <p:spPr>
          <a:xfrm>
            <a:off x="4233564"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Copyrights 2024 CE-UIT. All Rights Reserved.</a:t>
            </a:r>
            <a:endParaRPr/>
          </a:p>
        </p:txBody>
      </p:sp>
      <p:sp>
        <p:nvSpPr>
          <p:cNvPr id="400" name="Google Shape;400;p10"/>
          <p:cNvSpPr txBox="1">
            <a:spLocks noGrp="1"/>
          </p:cNvSpPr>
          <p:nvPr>
            <p:ph type="sldNum" idx="12"/>
          </p:nvPr>
        </p:nvSpPr>
        <p:spPr>
          <a:xfrm>
            <a:off x="10422944" y="6356350"/>
            <a:ext cx="27432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200"/>
              <a:buNone/>
            </a:pPr>
            <a:fld id="{00000000-1234-1234-1234-123412341234}" type="slidenum">
              <a:rPr lang="en-US"/>
              <a:t>11</a:t>
            </a:fld>
            <a:endParaRPr/>
          </a:p>
        </p:txBody>
      </p:sp>
      <p:pic>
        <p:nvPicPr>
          <p:cNvPr id="3" name="Picture 2">
            <a:extLst>
              <a:ext uri="{FF2B5EF4-FFF2-40B4-BE49-F238E27FC236}">
                <a16:creationId xmlns:a16="http://schemas.microsoft.com/office/drawing/2014/main" id="{6733CD9D-D3D5-236D-1554-3CDB75CBA425}"/>
              </a:ext>
            </a:extLst>
          </p:cNvPr>
          <p:cNvPicPr>
            <a:picLocks noChangeAspect="1"/>
          </p:cNvPicPr>
          <p:nvPr/>
        </p:nvPicPr>
        <p:blipFill>
          <a:blip r:embed="rId3"/>
          <a:stretch>
            <a:fillRect/>
          </a:stretch>
        </p:blipFill>
        <p:spPr>
          <a:xfrm>
            <a:off x="1175325" y="2665693"/>
            <a:ext cx="10231278" cy="2991267"/>
          </a:xfrm>
          <a:prstGeom prst="rect">
            <a:avLst/>
          </a:prstGeom>
        </p:spPr>
      </p:pic>
      <p:sp>
        <p:nvSpPr>
          <p:cNvPr id="6" name="Google Shape;398;p10">
            <a:extLst>
              <a:ext uri="{FF2B5EF4-FFF2-40B4-BE49-F238E27FC236}">
                <a16:creationId xmlns:a16="http://schemas.microsoft.com/office/drawing/2014/main" id="{489244C5-2000-9689-D877-70D8D47C7821}"/>
              </a:ext>
            </a:extLst>
          </p:cNvPr>
          <p:cNvSpPr txBox="1">
            <a:spLocks/>
          </p:cNvSpPr>
          <p:nvPr/>
        </p:nvSpPr>
        <p:spPr>
          <a:xfrm>
            <a:off x="5337893" y="5703385"/>
            <a:ext cx="1906142" cy="47357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30000"/>
              </a:lnSpc>
              <a:spcBef>
                <a:spcPts val="3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130000"/>
              </a:lnSpc>
              <a:spcBef>
                <a:spcPts val="3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130000"/>
              </a:lnSpc>
              <a:spcBef>
                <a:spcPts val="3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130000"/>
              </a:lnSpc>
              <a:spcBef>
                <a:spcPts val="3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130000"/>
              </a:lnSpc>
              <a:spcBef>
                <a:spcPts val="3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0" indent="0" algn="ctr">
              <a:spcBef>
                <a:spcPts val="0"/>
              </a:spcBef>
              <a:buSzPts val="3000"/>
              <a:buNone/>
            </a:pPr>
            <a:r>
              <a:rPr lang="vi-VN" sz="2200" dirty="0">
                <a:latin typeface="Times New Roman" panose="02020603050405020304" pitchFamily="18" charset="0"/>
                <a:cs typeface="Times New Roman" panose="02020603050405020304" pitchFamily="18" charset="0"/>
              </a:rPr>
              <a:t>Quy trình HLS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8">
                                            <p:txEl>
                                              <p:pRg st="0" end="0"/>
                                            </p:txEl>
                                          </p:spTgt>
                                        </p:tgtEl>
                                        <p:attrNameLst>
                                          <p:attrName>style.visibility</p:attrName>
                                        </p:attrNameLst>
                                      </p:cBhvr>
                                      <p:to>
                                        <p:strVal val="visible"/>
                                      </p:to>
                                    </p:set>
                                    <p:animEffect transition="in" filter="fade">
                                      <p:cBhvr>
                                        <p:cTn id="7" dur="500"/>
                                        <p:tgtEl>
                                          <p:spTgt spid="39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g34fca5f75c0_3_23"/>
          <p:cNvSpPr txBox="1">
            <a:spLocks noGrp="1"/>
          </p:cNvSpPr>
          <p:nvPr>
            <p:ph type="title"/>
          </p:nvPr>
        </p:nvSpPr>
        <p:spPr>
          <a:xfrm>
            <a:off x="606000" y="1036767"/>
            <a:ext cx="10980000" cy="890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17058"/>
              </a:buClr>
              <a:buSzPts val="4400"/>
              <a:buFont typeface="Times New Roman"/>
              <a:buNone/>
            </a:pPr>
            <a:r>
              <a:rPr lang="en-US"/>
              <a:t>2. Kế hoạch thực hiện</a:t>
            </a:r>
            <a:endParaRPr/>
          </a:p>
        </p:txBody>
      </p:sp>
      <p:sp>
        <p:nvSpPr>
          <p:cNvPr id="407" name="Google Shape;407;g34fca5f75c0_3_23"/>
          <p:cNvSpPr txBox="1">
            <a:spLocks noGrp="1"/>
          </p:cNvSpPr>
          <p:nvPr>
            <p:ph type="ftr" idx="11"/>
          </p:nvPr>
        </p:nvSpPr>
        <p:spPr>
          <a:xfrm>
            <a:off x="4233564"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Copyrights 2024 CE-UIT. All Rights Reserved.</a:t>
            </a:r>
            <a:endParaRPr/>
          </a:p>
        </p:txBody>
      </p:sp>
      <p:sp>
        <p:nvSpPr>
          <p:cNvPr id="408" name="Google Shape;408;g34fca5f75c0_3_23"/>
          <p:cNvSpPr txBox="1">
            <a:spLocks noGrp="1"/>
          </p:cNvSpPr>
          <p:nvPr>
            <p:ph type="sldNum" idx="12"/>
          </p:nvPr>
        </p:nvSpPr>
        <p:spPr>
          <a:xfrm>
            <a:off x="10422944" y="6356350"/>
            <a:ext cx="27432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200"/>
              <a:buNone/>
            </a:pPr>
            <a:fld id="{00000000-1234-1234-1234-123412341234}" type="slidenum">
              <a:rPr lang="en-US"/>
              <a:t>12</a:t>
            </a:fld>
            <a:endParaRPr/>
          </a:p>
        </p:txBody>
      </p:sp>
      <p:sp>
        <p:nvSpPr>
          <p:cNvPr id="409" name="Google Shape;409;g34fca5f75c0_3_23"/>
          <p:cNvSpPr/>
          <p:nvPr/>
        </p:nvSpPr>
        <p:spPr>
          <a:xfrm>
            <a:off x="1460339" y="2258842"/>
            <a:ext cx="9404306" cy="3607929"/>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1332" b="-1331"/>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p:txBody>
      </p:sp>
      <p:sp>
        <p:nvSpPr>
          <p:cNvPr id="5" name="Google Shape;406;g34fca5f75c0_3_23">
            <a:extLst>
              <a:ext uri="{FF2B5EF4-FFF2-40B4-BE49-F238E27FC236}">
                <a16:creationId xmlns:a16="http://schemas.microsoft.com/office/drawing/2014/main" id="{AC301431-12BE-9BA1-179F-F4C235D55C6B}"/>
              </a:ext>
            </a:extLst>
          </p:cNvPr>
          <p:cNvSpPr txBox="1">
            <a:spLocks noGrp="1"/>
          </p:cNvSpPr>
          <p:nvPr>
            <p:ph type="body" idx="1"/>
          </p:nvPr>
        </p:nvSpPr>
        <p:spPr>
          <a:xfrm>
            <a:off x="606000" y="2020279"/>
            <a:ext cx="10980000" cy="4156800"/>
          </a:xfrm>
          <a:prstGeom prst="rect">
            <a:avLst/>
          </a:prstGeom>
          <a:noFill/>
          <a:ln>
            <a:noFill/>
          </a:ln>
        </p:spPr>
        <p:txBody>
          <a:bodyPr spcFirstLastPara="1" wrap="square" lIns="91425" tIns="45700" rIns="91425" bIns="45700" anchor="t" anchorCtr="0">
            <a:normAutofit/>
          </a:bodyPr>
          <a:lstStyle/>
          <a:p>
            <a:pPr marL="228600" lvl="0" indent="-228600" algn="l" rtl="0">
              <a:lnSpc>
                <a:spcPct val="130000"/>
              </a:lnSpc>
              <a:spcBef>
                <a:spcPts val="0"/>
              </a:spcBef>
              <a:spcAft>
                <a:spcPts val="0"/>
              </a:spcAft>
              <a:buClr>
                <a:schemeClr val="dk1"/>
              </a:buClr>
              <a:buSzPts val="3000"/>
              <a:buFont typeface="Noto Sans Symbols"/>
              <a:buChar char="⮚"/>
            </a:pPr>
            <a:r>
              <a:rPr lang="en-US" sz="3000" dirty="0">
                <a:latin typeface="Times New Roman" panose="02020603050405020304" pitchFamily="18" charset="0"/>
                <a:cs typeface="Times New Roman" panose="02020603050405020304" pitchFamily="18" charset="0"/>
              </a:rPr>
              <a:t> Giai </a:t>
            </a:r>
            <a:r>
              <a:rPr lang="en-US" sz="3000" dirty="0" err="1">
                <a:latin typeface="Times New Roman" panose="02020603050405020304" pitchFamily="18" charset="0"/>
                <a:cs typeface="Times New Roman" panose="02020603050405020304" pitchFamily="18" charset="0"/>
              </a:rPr>
              <a:t>đoạn</a:t>
            </a:r>
            <a:r>
              <a:rPr lang="en-US" sz="3000" dirty="0">
                <a:latin typeface="Times New Roman" panose="02020603050405020304" pitchFamily="18" charset="0"/>
                <a:cs typeface="Times New Roman" panose="02020603050405020304" pitchFamily="18" charset="0"/>
              </a:rPr>
              <a:t> 2: </a:t>
            </a:r>
            <a:r>
              <a:rPr lang="en-US" sz="3000" dirty="0" err="1">
                <a:latin typeface="Times New Roman" panose="02020603050405020304" pitchFamily="18" charset="0"/>
                <a:cs typeface="Times New Roman" panose="02020603050405020304" pitchFamily="18" charset="0"/>
              </a:rPr>
              <a:t>Hiện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thực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trên</a:t>
            </a:r>
            <a:r>
              <a:rPr lang="en-US" sz="3000" dirty="0">
                <a:latin typeface="Times New Roman" panose="02020603050405020304" pitchFamily="18" charset="0"/>
                <a:cs typeface="Times New Roman" panose="02020603050405020304" pitchFamily="18" charset="0"/>
              </a:rPr>
              <a:t> Vitis HLS</a:t>
            </a:r>
            <a:endParaRPr sz="3000" dirty="0">
              <a:latin typeface="Times New Roman" panose="02020603050405020304" pitchFamily="18" charset="0"/>
              <a:cs typeface="Times New Roman" panose="02020603050405020304" pitchFamily="18" charset="0"/>
            </a:endParaRPr>
          </a:p>
          <a:p>
            <a:pPr marL="228600" lvl="0" indent="0" algn="l" rtl="0">
              <a:lnSpc>
                <a:spcPct val="130000"/>
              </a:lnSpc>
              <a:spcBef>
                <a:spcPts val="600"/>
              </a:spcBef>
              <a:spcAft>
                <a:spcPts val="0"/>
              </a:spcAft>
              <a:buSzPts val="2800"/>
              <a:buNone/>
            </a:pPr>
            <a:endParaRPr dirty="0">
              <a:latin typeface="Times New Roman" panose="02020603050405020304" pitchFamily="18" charset="0"/>
              <a:cs typeface="Times New Roman" panose="02020603050405020304" pitchFamily="18" charset="0"/>
            </a:endParaRPr>
          </a:p>
        </p:txBody>
      </p:sp>
      <p:sp>
        <p:nvSpPr>
          <p:cNvPr id="6" name="Google Shape;406;g34fca5f75c0_3_23">
            <a:extLst>
              <a:ext uri="{FF2B5EF4-FFF2-40B4-BE49-F238E27FC236}">
                <a16:creationId xmlns:a16="http://schemas.microsoft.com/office/drawing/2014/main" id="{4080D7E7-D224-1681-FAD5-23DBBD3A8E9D}"/>
              </a:ext>
            </a:extLst>
          </p:cNvPr>
          <p:cNvSpPr txBox="1">
            <a:spLocks/>
          </p:cNvSpPr>
          <p:nvPr/>
        </p:nvSpPr>
        <p:spPr>
          <a:xfrm>
            <a:off x="5131415" y="5682587"/>
            <a:ext cx="2319097" cy="678676"/>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06400" algn="l" rtl="0">
              <a:lnSpc>
                <a:spcPct val="130000"/>
              </a:lnSpc>
              <a:spcBef>
                <a:spcPts val="3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130000"/>
              </a:lnSpc>
              <a:spcBef>
                <a:spcPts val="3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130000"/>
              </a:lnSpc>
              <a:spcBef>
                <a:spcPts val="3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130000"/>
              </a:lnSpc>
              <a:spcBef>
                <a:spcPts val="3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130000"/>
              </a:lnSpc>
              <a:spcBef>
                <a:spcPts val="3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0" indent="0">
              <a:spcBef>
                <a:spcPts val="0"/>
              </a:spcBef>
              <a:buSzPts val="3000"/>
              <a:buNone/>
            </a:pPr>
            <a:r>
              <a:rPr lang="vi-VN" sz="2200" dirty="0">
                <a:latin typeface="Times New Roman" panose="02020603050405020304" pitchFamily="18" charset="0"/>
                <a:cs typeface="Times New Roman" panose="02020603050405020304" pitchFamily="18" charset="0"/>
              </a:rPr>
              <a:t>Hệ thống SoC</a:t>
            </a:r>
            <a:endParaRPr lang="en-US"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g34fca5f75c0_4_1"/>
          <p:cNvSpPr txBox="1">
            <a:spLocks noGrp="1"/>
          </p:cNvSpPr>
          <p:nvPr>
            <p:ph type="title"/>
          </p:nvPr>
        </p:nvSpPr>
        <p:spPr>
          <a:xfrm>
            <a:off x="606000" y="1046599"/>
            <a:ext cx="10980000" cy="890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17058"/>
              </a:buClr>
              <a:buSzPts val="4400"/>
              <a:buFont typeface="Times New Roman"/>
              <a:buNone/>
            </a:pPr>
            <a:r>
              <a:rPr lang="en-US">
                <a:latin typeface="Times New Roman" panose="02020603050405020304" pitchFamily="18" charset="0"/>
                <a:cs typeface="Times New Roman" panose="02020603050405020304" pitchFamily="18" charset="0"/>
              </a:rPr>
              <a:t>2. Kế hoạch thực hiện</a:t>
            </a:r>
            <a:endParaRPr>
              <a:latin typeface="Times New Roman" panose="02020603050405020304" pitchFamily="18" charset="0"/>
              <a:cs typeface="Times New Roman" panose="02020603050405020304" pitchFamily="18" charset="0"/>
            </a:endParaRPr>
          </a:p>
        </p:txBody>
      </p:sp>
      <p:sp>
        <p:nvSpPr>
          <p:cNvPr id="415" name="Google Shape;415;g34fca5f75c0_4_1"/>
          <p:cNvSpPr txBox="1">
            <a:spLocks noGrp="1"/>
          </p:cNvSpPr>
          <p:nvPr>
            <p:ph type="body" idx="1"/>
          </p:nvPr>
        </p:nvSpPr>
        <p:spPr>
          <a:xfrm>
            <a:off x="606000" y="2030111"/>
            <a:ext cx="10980000" cy="4156800"/>
          </a:xfrm>
          <a:prstGeom prst="rect">
            <a:avLst/>
          </a:prstGeom>
          <a:noFill/>
          <a:ln>
            <a:noFill/>
          </a:ln>
        </p:spPr>
        <p:txBody>
          <a:bodyPr spcFirstLastPara="1" wrap="square" lIns="91425" tIns="45700" rIns="91425" bIns="45700" anchor="t" anchorCtr="0">
            <a:normAutofit/>
          </a:bodyPr>
          <a:lstStyle/>
          <a:p>
            <a:pPr marL="228600" lvl="0" indent="-228600">
              <a:spcBef>
                <a:spcPts val="0"/>
              </a:spcBef>
              <a:buSzPts val="3000"/>
              <a:buFont typeface="Noto Sans Symbols"/>
              <a:buChar char="⮚"/>
            </a:pPr>
            <a:r>
              <a:rPr lang="en-US" sz="3000" dirty="0">
                <a:latin typeface="Times New Roman" panose="02020603050405020304" pitchFamily="18" charset="0"/>
                <a:cs typeface="Times New Roman" panose="02020603050405020304" pitchFamily="18" charset="0"/>
              </a:rPr>
              <a:t> Giai </a:t>
            </a:r>
            <a:r>
              <a:rPr lang="en-US" sz="3000" dirty="0" err="1">
                <a:latin typeface="Times New Roman" panose="02020603050405020304" pitchFamily="18" charset="0"/>
                <a:cs typeface="Times New Roman" panose="02020603050405020304" pitchFamily="18" charset="0"/>
              </a:rPr>
              <a:t>đoạn</a:t>
            </a:r>
            <a:r>
              <a:rPr lang="en-US" sz="3000" dirty="0">
                <a:latin typeface="Times New Roman" panose="02020603050405020304" pitchFamily="18" charset="0"/>
                <a:cs typeface="Times New Roman" panose="02020603050405020304" pitchFamily="18" charset="0"/>
              </a:rPr>
              <a:t> 2: </a:t>
            </a:r>
            <a:r>
              <a:rPr lang="vi-VN" sz="3000" dirty="0">
                <a:latin typeface="Times New Roman" panose="02020603050405020304" pitchFamily="18" charset="0"/>
                <a:cs typeface="Times New Roman" panose="02020603050405020304" pitchFamily="18" charset="0"/>
              </a:rPr>
              <a:t>Phương pháp </a:t>
            </a:r>
            <a:r>
              <a:rPr lang="en-US" sz="3000" dirty="0">
                <a:latin typeface="Times New Roman" panose="02020603050405020304" pitchFamily="18" charset="0"/>
                <a:cs typeface="Times New Roman" panose="02020603050405020304" pitchFamily="18" charset="0"/>
              </a:rPr>
              <a:t>HLS </a:t>
            </a:r>
            <a:endParaRPr lang="vi-VN" sz="3000" dirty="0">
              <a:latin typeface="Times New Roman" panose="02020603050405020304" pitchFamily="18" charset="0"/>
              <a:cs typeface="Times New Roman" panose="02020603050405020304" pitchFamily="18" charset="0"/>
            </a:endParaRPr>
          </a:p>
          <a:p>
            <a:pPr marL="342900" indent="-342900">
              <a:spcBef>
                <a:spcPts val="0"/>
              </a:spcBef>
              <a:buSzPts val="3000"/>
            </a:pPr>
            <a:r>
              <a:rPr lang="en-US" sz="2500" dirty="0" err="1">
                <a:solidFill>
                  <a:srgbClr val="000000"/>
                </a:solidFill>
                <a:latin typeface="Times New Roman" panose="02020603050405020304" pitchFamily="18" charset="0"/>
                <a:ea typeface="Times New Roman"/>
                <a:cs typeface="Times New Roman" panose="02020603050405020304" pitchFamily="18" charset="0"/>
                <a:sym typeface="Times New Roman"/>
              </a:rPr>
              <a:t>Chạy</a:t>
            </a:r>
            <a:r>
              <a:rPr lang="en-US" sz="2500"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sz="2500" dirty="0" err="1">
                <a:solidFill>
                  <a:srgbClr val="000000"/>
                </a:solidFill>
                <a:latin typeface="Times New Roman" panose="02020603050405020304" pitchFamily="18" charset="0"/>
                <a:ea typeface="Times New Roman"/>
                <a:cs typeface="Times New Roman" panose="02020603050405020304" pitchFamily="18" charset="0"/>
                <a:sym typeface="Times New Roman"/>
              </a:rPr>
              <a:t>phần</a:t>
            </a:r>
            <a:r>
              <a:rPr lang="en-US" sz="2500"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sz="2500" dirty="0" err="1">
                <a:solidFill>
                  <a:srgbClr val="000000"/>
                </a:solidFill>
                <a:latin typeface="Times New Roman" panose="02020603050405020304" pitchFamily="18" charset="0"/>
                <a:ea typeface="Times New Roman"/>
                <a:cs typeface="Times New Roman" panose="02020603050405020304" pitchFamily="18" charset="0"/>
                <a:sym typeface="Times New Roman"/>
              </a:rPr>
              <a:t>mềm</a:t>
            </a:r>
            <a:r>
              <a:rPr lang="en-US" sz="2500"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sz="2500" dirty="0" err="1">
                <a:solidFill>
                  <a:srgbClr val="000000"/>
                </a:solidFill>
                <a:latin typeface="Times New Roman" panose="02020603050405020304" pitchFamily="18" charset="0"/>
                <a:ea typeface="Times New Roman"/>
                <a:cs typeface="Times New Roman" panose="02020603050405020304" pitchFamily="18" charset="0"/>
                <a:sym typeface="Times New Roman"/>
              </a:rPr>
              <a:t>trên</a:t>
            </a:r>
            <a:r>
              <a:rPr lang="en-US" sz="2500"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sz="2500" dirty="0" err="1">
                <a:solidFill>
                  <a:srgbClr val="000000"/>
                </a:solidFill>
                <a:latin typeface="Times New Roman" panose="02020603050405020304" pitchFamily="18" charset="0"/>
                <a:ea typeface="Times New Roman"/>
                <a:cs typeface="Times New Roman" panose="02020603050405020304" pitchFamily="18" charset="0"/>
                <a:sym typeface="Times New Roman"/>
              </a:rPr>
              <a:t>petalinux</a:t>
            </a:r>
            <a:r>
              <a:rPr lang="en-US" sz="2500" dirty="0">
                <a:solidFill>
                  <a:srgbClr val="000000"/>
                </a:solidFill>
                <a:latin typeface="Times New Roman" panose="02020603050405020304" pitchFamily="18" charset="0"/>
                <a:ea typeface="Times New Roman"/>
                <a:cs typeface="Times New Roman" panose="02020603050405020304" pitchFamily="18" charset="0"/>
                <a:sym typeface="Times New Roman"/>
              </a:rPr>
              <a:t>, boot </a:t>
            </a:r>
            <a:r>
              <a:rPr lang="en-US" sz="2500" dirty="0" err="1">
                <a:solidFill>
                  <a:srgbClr val="000000"/>
                </a:solidFill>
                <a:latin typeface="Times New Roman" panose="02020603050405020304" pitchFamily="18" charset="0"/>
                <a:ea typeface="Times New Roman"/>
                <a:cs typeface="Times New Roman" panose="02020603050405020304" pitchFamily="18" charset="0"/>
                <a:sym typeface="Times New Roman"/>
              </a:rPr>
              <a:t>petalinux</a:t>
            </a:r>
            <a:r>
              <a:rPr lang="en-US" sz="2500"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sz="2500" dirty="0" err="1">
                <a:solidFill>
                  <a:srgbClr val="000000"/>
                </a:solidFill>
                <a:latin typeface="Times New Roman" panose="02020603050405020304" pitchFamily="18" charset="0"/>
                <a:ea typeface="Times New Roman"/>
                <a:cs typeface="Times New Roman" panose="02020603050405020304" pitchFamily="18" charset="0"/>
                <a:sym typeface="Times New Roman"/>
              </a:rPr>
              <a:t>từ</a:t>
            </a:r>
            <a:r>
              <a:rPr lang="en-US" sz="2500" dirty="0">
                <a:solidFill>
                  <a:srgbClr val="000000"/>
                </a:solidFill>
                <a:latin typeface="Times New Roman" panose="02020603050405020304" pitchFamily="18" charset="0"/>
                <a:ea typeface="Times New Roman"/>
                <a:cs typeface="Times New Roman" panose="02020603050405020304" pitchFamily="18" charset="0"/>
                <a:sym typeface="Times New Roman"/>
              </a:rPr>
              <a:t> SD Card </a:t>
            </a:r>
            <a:r>
              <a:rPr lang="en-US" sz="2500" dirty="0" err="1">
                <a:solidFill>
                  <a:srgbClr val="000000"/>
                </a:solidFill>
                <a:latin typeface="Times New Roman" panose="02020603050405020304" pitchFamily="18" charset="0"/>
                <a:ea typeface="Times New Roman"/>
                <a:cs typeface="Times New Roman" panose="02020603050405020304" pitchFamily="18" charset="0"/>
                <a:sym typeface="Times New Roman"/>
              </a:rPr>
              <a:t>sau</a:t>
            </a:r>
            <a:r>
              <a:rPr lang="en-US" sz="2500"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sz="2500" dirty="0" err="1">
                <a:solidFill>
                  <a:srgbClr val="000000"/>
                </a:solidFill>
                <a:latin typeface="Times New Roman" panose="02020603050405020304" pitchFamily="18" charset="0"/>
                <a:ea typeface="Times New Roman"/>
                <a:cs typeface="Times New Roman" panose="02020603050405020304" pitchFamily="18" charset="0"/>
                <a:sym typeface="Times New Roman"/>
              </a:rPr>
              <a:t>đó</a:t>
            </a:r>
            <a:r>
              <a:rPr lang="en-US" sz="2500"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sz="2500" dirty="0" err="1">
                <a:solidFill>
                  <a:srgbClr val="000000"/>
                </a:solidFill>
                <a:latin typeface="Times New Roman" panose="02020603050405020304" pitchFamily="18" charset="0"/>
                <a:ea typeface="Times New Roman"/>
                <a:cs typeface="Times New Roman" panose="02020603050405020304" pitchFamily="18" charset="0"/>
                <a:sym typeface="Times New Roman"/>
              </a:rPr>
              <a:t>tiến</a:t>
            </a:r>
            <a:r>
              <a:rPr lang="en-US" sz="2500"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sz="2500" dirty="0" err="1">
                <a:solidFill>
                  <a:srgbClr val="000000"/>
                </a:solidFill>
                <a:latin typeface="Times New Roman" panose="02020603050405020304" pitchFamily="18" charset="0"/>
                <a:ea typeface="Times New Roman"/>
                <a:cs typeface="Times New Roman" panose="02020603050405020304" pitchFamily="18" charset="0"/>
                <a:sym typeface="Times New Roman"/>
              </a:rPr>
              <a:t>hành</a:t>
            </a:r>
            <a:r>
              <a:rPr lang="en-US" sz="2500"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sz="2500" dirty="0" err="1">
                <a:solidFill>
                  <a:srgbClr val="000000"/>
                </a:solidFill>
                <a:latin typeface="Times New Roman" panose="02020603050405020304" pitchFamily="18" charset="0"/>
                <a:ea typeface="Times New Roman"/>
                <a:cs typeface="Times New Roman" panose="02020603050405020304" pitchFamily="18" charset="0"/>
                <a:sym typeface="Times New Roman"/>
              </a:rPr>
              <a:t>chạy</a:t>
            </a:r>
            <a:r>
              <a:rPr lang="en-US" sz="2500"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sz="2500" dirty="0" err="1">
                <a:solidFill>
                  <a:srgbClr val="000000"/>
                </a:solidFill>
                <a:latin typeface="Times New Roman" panose="02020603050405020304" pitchFamily="18" charset="0"/>
                <a:ea typeface="Times New Roman"/>
                <a:cs typeface="Times New Roman" panose="02020603050405020304" pitchFamily="18" charset="0"/>
                <a:sym typeface="Times New Roman"/>
              </a:rPr>
              <a:t>phần</a:t>
            </a:r>
            <a:r>
              <a:rPr lang="en-US" sz="2500"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sz="2500" dirty="0" err="1">
                <a:solidFill>
                  <a:srgbClr val="000000"/>
                </a:solidFill>
                <a:latin typeface="Times New Roman" panose="02020603050405020304" pitchFamily="18" charset="0"/>
                <a:ea typeface="Times New Roman"/>
                <a:cs typeface="Times New Roman" panose="02020603050405020304" pitchFamily="18" charset="0"/>
                <a:sym typeface="Times New Roman"/>
              </a:rPr>
              <a:t>mềm</a:t>
            </a:r>
            <a:r>
              <a:rPr lang="en-US" sz="2500"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sz="2500" dirty="0" err="1">
                <a:solidFill>
                  <a:srgbClr val="000000"/>
                </a:solidFill>
                <a:latin typeface="Times New Roman" panose="02020603050405020304" pitchFamily="18" charset="0"/>
                <a:ea typeface="Times New Roman"/>
                <a:cs typeface="Times New Roman" panose="02020603050405020304" pitchFamily="18" charset="0"/>
                <a:sym typeface="Times New Roman"/>
              </a:rPr>
              <a:t>sử</a:t>
            </a:r>
            <a:r>
              <a:rPr lang="en-US" sz="2500"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sz="2500" dirty="0" err="1">
                <a:solidFill>
                  <a:srgbClr val="000000"/>
                </a:solidFill>
                <a:latin typeface="Times New Roman" panose="02020603050405020304" pitchFamily="18" charset="0"/>
                <a:ea typeface="Times New Roman"/>
                <a:cs typeface="Times New Roman" panose="02020603050405020304" pitchFamily="18" charset="0"/>
                <a:sym typeface="Times New Roman"/>
              </a:rPr>
              <a:t>dụng</a:t>
            </a:r>
            <a:r>
              <a:rPr lang="en-US" sz="2500" dirty="0">
                <a:solidFill>
                  <a:srgbClr val="000000"/>
                </a:solidFill>
                <a:latin typeface="Times New Roman" panose="02020603050405020304" pitchFamily="18" charset="0"/>
                <a:ea typeface="Times New Roman"/>
                <a:cs typeface="Times New Roman" panose="02020603050405020304" pitchFamily="18" charset="0"/>
                <a:sym typeface="Times New Roman"/>
              </a:rPr>
              <a:t> DMA </a:t>
            </a:r>
            <a:r>
              <a:rPr lang="en-US" sz="2500" dirty="0" err="1">
                <a:solidFill>
                  <a:srgbClr val="000000"/>
                </a:solidFill>
                <a:latin typeface="Times New Roman" panose="02020603050405020304" pitchFamily="18" charset="0"/>
                <a:ea typeface="Times New Roman"/>
                <a:cs typeface="Times New Roman" panose="02020603050405020304" pitchFamily="18" charset="0"/>
                <a:sym typeface="Times New Roman"/>
              </a:rPr>
              <a:t>để</a:t>
            </a:r>
            <a:r>
              <a:rPr lang="en-US" sz="2500"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sz="2500" dirty="0" err="1">
                <a:solidFill>
                  <a:srgbClr val="000000"/>
                </a:solidFill>
                <a:latin typeface="Times New Roman" panose="02020603050405020304" pitchFamily="18" charset="0"/>
                <a:ea typeface="Times New Roman"/>
                <a:cs typeface="Times New Roman" panose="02020603050405020304" pitchFamily="18" charset="0"/>
                <a:sym typeface="Times New Roman"/>
              </a:rPr>
              <a:t>truyền</a:t>
            </a:r>
            <a:r>
              <a:rPr lang="en-US" sz="2500"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sz="2500" dirty="0" err="1">
                <a:solidFill>
                  <a:srgbClr val="000000"/>
                </a:solidFill>
                <a:latin typeface="Times New Roman" panose="02020603050405020304" pitchFamily="18" charset="0"/>
                <a:ea typeface="Times New Roman"/>
                <a:cs typeface="Times New Roman" panose="02020603050405020304" pitchFamily="18" charset="0"/>
                <a:sym typeface="Times New Roman"/>
              </a:rPr>
              <a:t>dữ</a:t>
            </a:r>
            <a:r>
              <a:rPr lang="en-US" sz="2500"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sz="2500" dirty="0" err="1">
                <a:solidFill>
                  <a:srgbClr val="000000"/>
                </a:solidFill>
                <a:latin typeface="Times New Roman" panose="02020603050405020304" pitchFamily="18" charset="0"/>
                <a:ea typeface="Times New Roman"/>
                <a:cs typeface="Times New Roman" panose="02020603050405020304" pitchFamily="18" charset="0"/>
                <a:sym typeface="Times New Roman"/>
              </a:rPr>
              <a:t>liệu</a:t>
            </a:r>
            <a:r>
              <a:rPr lang="en-US" sz="2500"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sz="2500" dirty="0" err="1">
                <a:solidFill>
                  <a:srgbClr val="000000"/>
                </a:solidFill>
                <a:latin typeface="Times New Roman" panose="02020603050405020304" pitchFamily="18" charset="0"/>
                <a:ea typeface="Times New Roman"/>
                <a:cs typeface="Times New Roman" panose="02020603050405020304" pitchFamily="18" charset="0"/>
                <a:sym typeface="Times New Roman"/>
              </a:rPr>
              <a:t>vào</a:t>
            </a:r>
            <a:r>
              <a:rPr lang="en-US" sz="2500"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sz="2500" dirty="0" err="1">
                <a:solidFill>
                  <a:srgbClr val="000000"/>
                </a:solidFill>
                <a:latin typeface="Times New Roman" panose="02020603050405020304" pitchFamily="18" charset="0"/>
                <a:ea typeface="Times New Roman"/>
                <a:cs typeface="Times New Roman" panose="02020603050405020304" pitchFamily="18" charset="0"/>
                <a:sym typeface="Times New Roman"/>
              </a:rPr>
              <a:t>hệ</a:t>
            </a:r>
            <a:r>
              <a:rPr lang="en-US" sz="2500"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sz="2500" dirty="0" err="1">
                <a:solidFill>
                  <a:srgbClr val="000000"/>
                </a:solidFill>
                <a:latin typeface="Times New Roman" panose="02020603050405020304" pitchFamily="18" charset="0"/>
                <a:ea typeface="Times New Roman"/>
                <a:cs typeface="Times New Roman" panose="02020603050405020304" pitchFamily="18" charset="0"/>
                <a:sym typeface="Times New Roman"/>
              </a:rPr>
              <a:t>thống</a:t>
            </a:r>
            <a:r>
              <a:rPr lang="en-US" sz="2500" dirty="0">
                <a:solidFill>
                  <a:srgbClr val="000000"/>
                </a:solidFill>
                <a:latin typeface="Times New Roman" panose="02020603050405020304" pitchFamily="18" charset="0"/>
                <a:ea typeface="Times New Roman"/>
                <a:cs typeface="Times New Roman" panose="02020603050405020304" pitchFamily="18" charset="0"/>
                <a:sym typeface="Times New Roman"/>
              </a:rPr>
              <a:t>.</a:t>
            </a:r>
            <a:endParaRPr sz="2500"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457200" lvl="0" indent="-222884" algn="l" rtl="0">
              <a:lnSpc>
                <a:spcPct val="130000"/>
              </a:lnSpc>
              <a:spcBef>
                <a:spcPts val="600"/>
              </a:spcBef>
              <a:spcAft>
                <a:spcPts val="0"/>
              </a:spcAft>
              <a:buClr>
                <a:srgbClr val="000000"/>
              </a:buClr>
              <a:buSzPts val="2500"/>
              <a:buFont typeface="Times New Roman"/>
              <a:buChar char="•"/>
            </a:pPr>
            <a:r>
              <a:rPr lang="en-US" sz="2500" dirty="0">
                <a:solidFill>
                  <a:srgbClr val="000000"/>
                </a:solidFill>
                <a:latin typeface="Times New Roman" panose="02020603050405020304" pitchFamily="18" charset="0"/>
                <a:ea typeface="Times New Roman"/>
                <a:cs typeface="Times New Roman" panose="02020603050405020304" pitchFamily="18" charset="0"/>
                <a:sym typeface="Times New Roman"/>
              </a:rPr>
              <a:t>Các </a:t>
            </a:r>
            <a:r>
              <a:rPr lang="en-US" sz="2500" dirty="0" err="1">
                <a:solidFill>
                  <a:srgbClr val="000000"/>
                </a:solidFill>
                <a:latin typeface="Times New Roman" panose="02020603050405020304" pitchFamily="18" charset="0"/>
                <a:ea typeface="Times New Roman"/>
                <a:cs typeface="Times New Roman" panose="02020603050405020304" pitchFamily="18" charset="0"/>
                <a:sym typeface="Times New Roman"/>
              </a:rPr>
              <a:t>dữ</a:t>
            </a:r>
            <a:r>
              <a:rPr lang="en-US" sz="2500"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sz="2500" dirty="0" err="1">
                <a:solidFill>
                  <a:srgbClr val="000000"/>
                </a:solidFill>
                <a:latin typeface="Times New Roman" panose="02020603050405020304" pitchFamily="18" charset="0"/>
                <a:ea typeface="Times New Roman"/>
                <a:cs typeface="Times New Roman" panose="02020603050405020304" pitchFamily="18" charset="0"/>
                <a:sym typeface="Times New Roman"/>
              </a:rPr>
              <a:t>liệu</a:t>
            </a:r>
            <a:r>
              <a:rPr lang="en-US" sz="2500"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sz="2500" dirty="0" err="1">
                <a:solidFill>
                  <a:srgbClr val="000000"/>
                </a:solidFill>
                <a:latin typeface="Times New Roman" panose="02020603050405020304" pitchFamily="18" charset="0"/>
                <a:ea typeface="Times New Roman"/>
                <a:cs typeface="Times New Roman" panose="02020603050405020304" pitchFamily="18" charset="0"/>
                <a:sym typeface="Times New Roman"/>
              </a:rPr>
              <a:t>được</a:t>
            </a:r>
            <a:r>
              <a:rPr lang="en-US" sz="2500"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sz="2500" dirty="0" err="1">
                <a:solidFill>
                  <a:srgbClr val="000000"/>
                </a:solidFill>
                <a:latin typeface="Times New Roman" panose="02020603050405020304" pitchFamily="18" charset="0"/>
                <a:ea typeface="Times New Roman"/>
                <a:cs typeface="Times New Roman" panose="02020603050405020304" pitchFamily="18" charset="0"/>
                <a:sym typeface="Times New Roman"/>
              </a:rPr>
              <a:t>truyền</a:t>
            </a:r>
            <a:r>
              <a:rPr lang="en-US" sz="2500" dirty="0">
                <a:solidFill>
                  <a:srgbClr val="000000"/>
                </a:solidFill>
                <a:latin typeface="Times New Roman" panose="02020603050405020304" pitchFamily="18" charset="0"/>
                <a:ea typeface="Times New Roman"/>
                <a:cs typeface="Times New Roman" panose="02020603050405020304" pitchFamily="18" charset="0"/>
                <a:sym typeface="Times New Roman"/>
              </a:rPr>
              <a:t> qua DMA bao </a:t>
            </a:r>
            <a:r>
              <a:rPr lang="en-US" sz="2500" dirty="0" err="1">
                <a:solidFill>
                  <a:srgbClr val="000000"/>
                </a:solidFill>
                <a:latin typeface="Times New Roman" panose="02020603050405020304" pitchFamily="18" charset="0"/>
                <a:ea typeface="Times New Roman"/>
                <a:cs typeface="Times New Roman" panose="02020603050405020304" pitchFamily="18" charset="0"/>
                <a:sym typeface="Times New Roman"/>
              </a:rPr>
              <a:t>gồm</a:t>
            </a:r>
            <a:r>
              <a:rPr lang="en-US" sz="2500" dirty="0">
                <a:solidFill>
                  <a:srgbClr val="000000"/>
                </a:solidFill>
                <a:latin typeface="Times New Roman" panose="02020603050405020304" pitchFamily="18" charset="0"/>
                <a:ea typeface="Times New Roman"/>
                <a:cs typeface="Times New Roman" panose="02020603050405020304" pitchFamily="18" charset="0"/>
                <a:sym typeface="Times New Roman"/>
              </a:rPr>
              <a:t> signal </a:t>
            </a:r>
            <a:r>
              <a:rPr lang="en-US" sz="2500" dirty="0" err="1">
                <a:solidFill>
                  <a:srgbClr val="000000"/>
                </a:solidFill>
                <a:latin typeface="Times New Roman" panose="02020603050405020304" pitchFamily="18" charset="0"/>
                <a:ea typeface="Times New Roman"/>
                <a:cs typeface="Times New Roman" panose="02020603050405020304" pitchFamily="18" charset="0"/>
                <a:sym typeface="Times New Roman"/>
              </a:rPr>
              <a:t>đầu</a:t>
            </a:r>
            <a:r>
              <a:rPr lang="en-US" sz="2500"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sz="2500" dirty="0" err="1">
                <a:solidFill>
                  <a:srgbClr val="000000"/>
                </a:solidFill>
                <a:latin typeface="Times New Roman" panose="02020603050405020304" pitchFamily="18" charset="0"/>
                <a:ea typeface="Times New Roman"/>
                <a:cs typeface="Times New Roman" panose="02020603050405020304" pitchFamily="18" charset="0"/>
                <a:sym typeface="Times New Roman"/>
              </a:rPr>
              <a:t>vào</a:t>
            </a:r>
            <a:r>
              <a:rPr lang="en-US" sz="2500"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sz="2500" dirty="0" err="1">
                <a:solidFill>
                  <a:srgbClr val="000000"/>
                </a:solidFill>
                <a:latin typeface="Times New Roman" panose="02020603050405020304" pitchFamily="18" charset="0"/>
                <a:ea typeface="Times New Roman"/>
                <a:cs typeface="Times New Roman" panose="02020603050405020304" pitchFamily="18" charset="0"/>
                <a:sym typeface="Times New Roman"/>
              </a:rPr>
              <a:t>các</a:t>
            </a:r>
            <a:r>
              <a:rPr lang="en-US" sz="2500"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sz="2500" dirty="0" err="1">
                <a:solidFill>
                  <a:srgbClr val="000000"/>
                </a:solidFill>
                <a:latin typeface="Times New Roman" panose="02020603050405020304" pitchFamily="18" charset="0"/>
                <a:ea typeface="Times New Roman"/>
                <a:cs typeface="Times New Roman" panose="02020603050405020304" pitchFamily="18" charset="0"/>
                <a:sym typeface="Times New Roman"/>
              </a:rPr>
              <a:t>trọng</a:t>
            </a:r>
            <a:r>
              <a:rPr lang="en-US" sz="2500"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sz="2500" dirty="0" err="1">
                <a:solidFill>
                  <a:srgbClr val="000000"/>
                </a:solidFill>
                <a:latin typeface="Times New Roman" panose="02020603050405020304" pitchFamily="18" charset="0"/>
                <a:ea typeface="Times New Roman"/>
                <a:cs typeface="Times New Roman" panose="02020603050405020304" pitchFamily="18" charset="0"/>
                <a:sym typeface="Times New Roman"/>
              </a:rPr>
              <a:t>số</a:t>
            </a:r>
            <a:r>
              <a:rPr lang="en-US" sz="2500" dirty="0">
                <a:solidFill>
                  <a:srgbClr val="000000"/>
                </a:solidFill>
                <a:latin typeface="Times New Roman" panose="02020603050405020304" pitchFamily="18" charset="0"/>
                <a:ea typeface="Times New Roman"/>
                <a:cs typeface="Times New Roman" panose="02020603050405020304" pitchFamily="18" charset="0"/>
                <a:sym typeface="Times New Roman"/>
              </a:rPr>
              <a:t> weight </a:t>
            </a:r>
            <a:r>
              <a:rPr lang="en-US" sz="2500" dirty="0" err="1">
                <a:solidFill>
                  <a:srgbClr val="000000"/>
                </a:solidFill>
                <a:latin typeface="Times New Roman" panose="02020603050405020304" pitchFamily="18" charset="0"/>
                <a:ea typeface="Times New Roman"/>
                <a:cs typeface="Times New Roman" panose="02020603050405020304" pitchFamily="18" charset="0"/>
                <a:sym typeface="Times New Roman"/>
              </a:rPr>
              <a:t>và</a:t>
            </a:r>
            <a:r>
              <a:rPr lang="en-US" sz="2500" dirty="0">
                <a:solidFill>
                  <a:srgbClr val="000000"/>
                </a:solidFill>
                <a:latin typeface="Times New Roman" panose="02020603050405020304" pitchFamily="18" charset="0"/>
                <a:ea typeface="Times New Roman"/>
                <a:cs typeface="Times New Roman" panose="02020603050405020304" pitchFamily="18" charset="0"/>
                <a:sym typeface="Times New Roman"/>
              </a:rPr>
              <a:t> bias </a:t>
            </a:r>
            <a:r>
              <a:rPr lang="en-US" sz="2500" dirty="0" err="1">
                <a:solidFill>
                  <a:srgbClr val="000000"/>
                </a:solidFill>
                <a:latin typeface="Times New Roman" panose="02020603050405020304" pitchFamily="18" charset="0"/>
                <a:ea typeface="Times New Roman"/>
                <a:cs typeface="Times New Roman" panose="02020603050405020304" pitchFamily="18" charset="0"/>
                <a:sym typeface="Times New Roman"/>
              </a:rPr>
              <a:t>đã</a:t>
            </a:r>
            <a:r>
              <a:rPr lang="en-US" sz="2500"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sz="2500" dirty="0" err="1">
                <a:solidFill>
                  <a:srgbClr val="000000"/>
                </a:solidFill>
                <a:latin typeface="Times New Roman" panose="02020603050405020304" pitchFamily="18" charset="0"/>
                <a:ea typeface="Times New Roman"/>
                <a:cs typeface="Times New Roman" panose="02020603050405020304" pitchFamily="18" charset="0"/>
                <a:sym typeface="Times New Roman"/>
              </a:rPr>
              <a:t>được</a:t>
            </a:r>
            <a:r>
              <a:rPr lang="en-US" sz="2500"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sz="2500" dirty="0" err="1">
                <a:solidFill>
                  <a:srgbClr val="000000"/>
                </a:solidFill>
                <a:latin typeface="Times New Roman" panose="02020603050405020304" pitchFamily="18" charset="0"/>
                <a:ea typeface="Times New Roman"/>
                <a:cs typeface="Times New Roman" panose="02020603050405020304" pitchFamily="18" charset="0"/>
                <a:sym typeface="Times New Roman"/>
              </a:rPr>
              <a:t>chuẩn</a:t>
            </a:r>
            <a:r>
              <a:rPr lang="en-US" sz="2500"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sz="2500" dirty="0" err="1">
                <a:solidFill>
                  <a:srgbClr val="000000"/>
                </a:solidFill>
                <a:latin typeface="Times New Roman" panose="02020603050405020304" pitchFamily="18" charset="0"/>
                <a:ea typeface="Times New Roman"/>
                <a:cs typeface="Times New Roman" panose="02020603050405020304" pitchFamily="18" charset="0"/>
                <a:sym typeface="Times New Roman"/>
              </a:rPr>
              <a:t>hóa</a:t>
            </a:r>
            <a:r>
              <a:rPr lang="en-US" sz="2500"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sz="2500" dirty="0" err="1">
                <a:solidFill>
                  <a:srgbClr val="000000"/>
                </a:solidFill>
                <a:latin typeface="Times New Roman" panose="02020603050405020304" pitchFamily="18" charset="0"/>
                <a:ea typeface="Times New Roman"/>
                <a:cs typeface="Times New Roman" panose="02020603050405020304" pitchFamily="18" charset="0"/>
                <a:sym typeface="Times New Roman"/>
              </a:rPr>
              <a:t>thành</a:t>
            </a:r>
            <a:r>
              <a:rPr lang="en-US" sz="2500"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sz="2500" dirty="0" err="1">
                <a:solidFill>
                  <a:srgbClr val="000000"/>
                </a:solidFill>
                <a:latin typeface="Times New Roman" panose="02020603050405020304" pitchFamily="18" charset="0"/>
                <a:ea typeface="Times New Roman"/>
                <a:cs typeface="Times New Roman" panose="02020603050405020304" pitchFamily="18" charset="0"/>
                <a:sym typeface="Times New Roman"/>
              </a:rPr>
              <a:t>số</a:t>
            </a:r>
            <a:r>
              <a:rPr lang="en-US" sz="2500" dirty="0">
                <a:solidFill>
                  <a:srgbClr val="000000"/>
                </a:solidFill>
                <a:latin typeface="Times New Roman" panose="02020603050405020304" pitchFamily="18" charset="0"/>
                <a:ea typeface="Times New Roman"/>
                <a:cs typeface="Times New Roman" panose="02020603050405020304" pitchFamily="18" charset="0"/>
                <a:sym typeface="Times New Roman"/>
              </a:rPr>
              <a:t> fixed-point 16 bit bao </a:t>
            </a:r>
            <a:r>
              <a:rPr lang="en-US" sz="2500" dirty="0" err="1">
                <a:solidFill>
                  <a:srgbClr val="000000"/>
                </a:solidFill>
                <a:latin typeface="Times New Roman" panose="02020603050405020304" pitchFamily="18" charset="0"/>
                <a:ea typeface="Times New Roman"/>
                <a:cs typeface="Times New Roman" panose="02020603050405020304" pitchFamily="18" charset="0"/>
                <a:sym typeface="Times New Roman"/>
              </a:rPr>
              <a:t>gồm</a:t>
            </a:r>
            <a:r>
              <a:rPr lang="en-US" sz="2500" dirty="0">
                <a:solidFill>
                  <a:srgbClr val="000000"/>
                </a:solidFill>
                <a:latin typeface="Times New Roman" panose="02020603050405020304" pitchFamily="18" charset="0"/>
                <a:ea typeface="Times New Roman"/>
                <a:cs typeface="Times New Roman" panose="02020603050405020304" pitchFamily="18" charset="0"/>
                <a:sym typeface="Times New Roman"/>
              </a:rPr>
              <a:t> 1 bit </a:t>
            </a:r>
            <a:r>
              <a:rPr lang="en-US" sz="2500" dirty="0" err="1">
                <a:solidFill>
                  <a:srgbClr val="000000"/>
                </a:solidFill>
                <a:latin typeface="Times New Roman" panose="02020603050405020304" pitchFamily="18" charset="0"/>
                <a:ea typeface="Times New Roman"/>
                <a:cs typeface="Times New Roman" panose="02020603050405020304" pitchFamily="18" charset="0"/>
                <a:sym typeface="Times New Roman"/>
              </a:rPr>
              <a:t>dấu</a:t>
            </a:r>
            <a:r>
              <a:rPr lang="en-US" sz="2500"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vi-VN" sz="2500" dirty="0">
                <a:solidFill>
                  <a:srgbClr val="000000"/>
                </a:solidFill>
                <a:latin typeface="Times New Roman" panose="02020603050405020304" pitchFamily="18" charset="0"/>
                <a:ea typeface="Times New Roman"/>
                <a:cs typeface="Times New Roman" panose="02020603050405020304" pitchFamily="18" charset="0"/>
                <a:sym typeface="Times New Roman"/>
              </a:rPr>
              <a:t>7</a:t>
            </a:r>
            <a:r>
              <a:rPr lang="en-US" sz="2500" dirty="0">
                <a:solidFill>
                  <a:srgbClr val="000000"/>
                </a:solidFill>
                <a:latin typeface="Times New Roman" panose="02020603050405020304" pitchFamily="18" charset="0"/>
                <a:ea typeface="Times New Roman"/>
                <a:cs typeface="Times New Roman" panose="02020603050405020304" pitchFamily="18" charset="0"/>
                <a:sym typeface="Times New Roman"/>
              </a:rPr>
              <a:t> bit </a:t>
            </a:r>
            <a:r>
              <a:rPr lang="en-US" sz="2500" dirty="0" err="1">
                <a:solidFill>
                  <a:srgbClr val="000000"/>
                </a:solidFill>
                <a:latin typeface="Times New Roman" panose="02020603050405020304" pitchFamily="18" charset="0"/>
                <a:ea typeface="Times New Roman"/>
                <a:cs typeface="Times New Roman" panose="02020603050405020304" pitchFamily="18" charset="0"/>
                <a:sym typeface="Times New Roman"/>
              </a:rPr>
              <a:t>phần</a:t>
            </a:r>
            <a:r>
              <a:rPr lang="en-US" sz="2500"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sz="2500" dirty="0" err="1">
                <a:solidFill>
                  <a:srgbClr val="000000"/>
                </a:solidFill>
                <a:latin typeface="Times New Roman" panose="02020603050405020304" pitchFamily="18" charset="0"/>
                <a:ea typeface="Times New Roman"/>
                <a:cs typeface="Times New Roman" panose="02020603050405020304" pitchFamily="18" charset="0"/>
                <a:sym typeface="Times New Roman"/>
              </a:rPr>
              <a:t>nguyên</a:t>
            </a:r>
            <a:r>
              <a:rPr lang="en-US" sz="2500"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sz="2500" dirty="0" err="1">
                <a:solidFill>
                  <a:srgbClr val="000000"/>
                </a:solidFill>
                <a:latin typeface="Times New Roman" panose="02020603050405020304" pitchFamily="18" charset="0"/>
                <a:ea typeface="Times New Roman"/>
                <a:cs typeface="Times New Roman" panose="02020603050405020304" pitchFamily="18" charset="0"/>
                <a:sym typeface="Times New Roman"/>
              </a:rPr>
              <a:t>và</a:t>
            </a:r>
            <a:r>
              <a:rPr lang="en-US" sz="2500"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vi-VN" sz="2500" dirty="0">
                <a:solidFill>
                  <a:srgbClr val="000000"/>
                </a:solidFill>
                <a:latin typeface="Times New Roman" panose="02020603050405020304" pitchFamily="18" charset="0"/>
                <a:ea typeface="Times New Roman"/>
                <a:cs typeface="Times New Roman" panose="02020603050405020304" pitchFamily="18" charset="0"/>
                <a:sym typeface="Times New Roman"/>
              </a:rPr>
              <a:t>8</a:t>
            </a:r>
            <a:r>
              <a:rPr lang="en-US" sz="2500" dirty="0">
                <a:solidFill>
                  <a:srgbClr val="000000"/>
                </a:solidFill>
                <a:latin typeface="Times New Roman" panose="02020603050405020304" pitchFamily="18" charset="0"/>
                <a:ea typeface="Times New Roman"/>
                <a:cs typeface="Times New Roman" panose="02020603050405020304" pitchFamily="18" charset="0"/>
                <a:sym typeface="Times New Roman"/>
              </a:rPr>
              <a:t> bit </a:t>
            </a:r>
            <a:r>
              <a:rPr lang="en-US" sz="2500" dirty="0" err="1">
                <a:solidFill>
                  <a:srgbClr val="000000"/>
                </a:solidFill>
                <a:latin typeface="Times New Roman" panose="02020603050405020304" pitchFamily="18" charset="0"/>
                <a:ea typeface="Times New Roman"/>
                <a:cs typeface="Times New Roman" panose="02020603050405020304" pitchFamily="18" charset="0"/>
                <a:sym typeface="Times New Roman"/>
              </a:rPr>
              <a:t>phần</a:t>
            </a:r>
            <a:r>
              <a:rPr lang="en-US" sz="2500"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sz="2500" dirty="0" err="1">
                <a:solidFill>
                  <a:srgbClr val="000000"/>
                </a:solidFill>
                <a:latin typeface="Times New Roman" panose="02020603050405020304" pitchFamily="18" charset="0"/>
                <a:ea typeface="Times New Roman"/>
                <a:cs typeface="Times New Roman" panose="02020603050405020304" pitchFamily="18" charset="0"/>
                <a:sym typeface="Times New Roman"/>
              </a:rPr>
              <a:t>thập</a:t>
            </a:r>
            <a:r>
              <a:rPr lang="en-US" sz="2500"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sz="2500" dirty="0" err="1">
                <a:solidFill>
                  <a:srgbClr val="000000"/>
                </a:solidFill>
                <a:latin typeface="Times New Roman" panose="02020603050405020304" pitchFamily="18" charset="0"/>
                <a:ea typeface="Times New Roman"/>
                <a:cs typeface="Times New Roman" panose="02020603050405020304" pitchFamily="18" charset="0"/>
                <a:sym typeface="Times New Roman"/>
              </a:rPr>
              <a:t>phân</a:t>
            </a:r>
            <a:r>
              <a:rPr lang="en-US" sz="2500" dirty="0">
                <a:solidFill>
                  <a:srgbClr val="000000"/>
                </a:solidFill>
                <a:latin typeface="Times New Roman" panose="02020603050405020304" pitchFamily="18" charset="0"/>
                <a:ea typeface="Times New Roman"/>
                <a:cs typeface="Times New Roman" panose="02020603050405020304" pitchFamily="18" charset="0"/>
                <a:sym typeface="Times New Roman"/>
              </a:rPr>
              <a:t>.</a:t>
            </a:r>
            <a:endParaRPr sz="2500"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p:txBody>
      </p:sp>
      <p:sp>
        <p:nvSpPr>
          <p:cNvPr id="416" name="Google Shape;416;g34fca5f75c0_4_1"/>
          <p:cNvSpPr txBox="1">
            <a:spLocks noGrp="1"/>
          </p:cNvSpPr>
          <p:nvPr>
            <p:ph type="ftr" idx="11"/>
          </p:nvPr>
        </p:nvSpPr>
        <p:spPr>
          <a:xfrm>
            <a:off x="4233564" y="6366182"/>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latin typeface="Times New Roman" panose="02020603050405020304" pitchFamily="18" charset="0"/>
                <a:cs typeface="Times New Roman" panose="02020603050405020304" pitchFamily="18" charset="0"/>
              </a:rPr>
              <a:t>Copyrights 2024 CE-UIT. All Rights Reserved.</a:t>
            </a:r>
            <a:endParaRPr>
              <a:latin typeface="Times New Roman" panose="02020603050405020304" pitchFamily="18" charset="0"/>
              <a:cs typeface="Times New Roman" panose="02020603050405020304" pitchFamily="18" charset="0"/>
            </a:endParaRPr>
          </a:p>
        </p:txBody>
      </p:sp>
      <p:sp>
        <p:nvSpPr>
          <p:cNvPr id="417" name="Google Shape;417;g34fca5f75c0_4_1"/>
          <p:cNvSpPr txBox="1">
            <a:spLocks noGrp="1"/>
          </p:cNvSpPr>
          <p:nvPr>
            <p:ph type="sldNum" idx="12"/>
          </p:nvPr>
        </p:nvSpPr>
        <p:spPr>
          <a:xfrm>
            <a:off x="10422944" y="6366182"/>
            <a:ext cx="27432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200"/>
              <a:buNone/>
            </a:pPr>
            <a:fld id="{00000000-1234-1234-1234-123412341234}" type="slidenum">
              <a:rPr lang="en-US">
                <a:latin typeface="Times New Roman" panose="02020603050405020304" pitchFamily="18" charset="0"/>
                <a:cs typeface="Times New Roman" panose="02020603050405020304" pitchFamily="18" charset="0"/>
              </a:rPr>
              <a:t>13</a:t>
            </a:fld>
            <a:endParaRPr>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g34fca5f75c0_3_0"/>
          <p:cNvSpPr txBox="1">
            <a:spLocks noGrp="1"/>
          </p:cNvSpPr>
          <p:nvPr>
            <p:ph type="title"/>
          </p:nvPr>
        </p:nvSpPr>
        <p:spPr>
          <a:xfrm>
            <a:off x="606000" y="1036767"/>
            <a:ext cx="10980000" cy="890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17058"/>
              </a:buClr>
              <a:buSzPts val="4400"/>
              <a:buFont typeface="Times New Roman"/>
              <a:buNone/>
            </a:pPr>
            <a:r>
              <a:rPr lang="en-US" dirty="0"/>
              <a:t>2. </a:t>
            </a:r>
            <a:r>
              <a:rPr lang="en-US" dirty="0" err="1"/>
              <a:t>Kế</a:t>
            </a:r>
            <a:r>
              <a:rPr lang="en-US" dirty="0"/>
              <a:t> </a:t>
            </a:r>
            <a:r>
              <a:rPr lang="en-US" dirty="0" err="1"/>
              <a:t>hoạch</a:t>
            </a:r>
            <a:r>
              <a:rPr lang="en-US" dirty="0"/>
              <a:t> </a:t>
            </a:r>
            <a:r>
              <a:rPr lang="en-US" dirty="0" err="1"/>
              <a:t>thực</a:t>
            </a:r>
            <a:r>
              <a:rPr lang="en-US" dirty="0"/>
              <a:t> </a:t>
            </a:r>
            <a:r>
              <a:rPr lang="en-US" dirty="0" err="1"/>
              <a:t>hiện</a:t>
            </a:r>
            <a:endParaRPr dirty="0"/>
          </a:p>
        </p:txBody>
      </p:sp>
      <p:sp>
        <p:nvSpPr>
          <p:cNvPr id="423" name="Google Shape;423;g34fca5f75c0_3_0"/>
          <p:cNvSpPr txBox="1">
            <a:spLocks noGrp="1"/>
          </p:cNvSpPr>
          <p:nvPr>
            <p:ph type="body" idx="1"/>
          </p:nvPr>
        </p:nvSpPr>
        <p:spPr>
          <a:xfrm>
            <a:off x="606000" y="2020279"/>
            <a:ext cx="10980000" cy="4156800"/>
          </a:xfrm>
          <a:prstGeom prst="rect">
            <a:avLst/>
          </a:prstGeom>
          <a:noFill/>
          <a:ln>
            <a:noFill/>
          </a:ln>
        </p:spPr>
        <p:txBody>
          <a:bodyPr spcFirstLastPara="1" wrap="square" lIns="91425" tIns="45700" rIns="91425" bIns="45700" anchor="t" anchorCtr="0">
            <a:normAutofit fontScale="92500"/>
          </a:bodyPr>
          <a:lstStyle/>
          <a:p>
            <a:pPr marL="228600" lvl="0" indent="-228600" algn="l" rtl="0">
              <a:lnSpc>
                <a:spcPct val="130000"/>
              </a:lnSpc>
              <a:spcBef>
                <a:spcPts val="0"/>
              </a:spcBef>
              <a:spcAft>
                <a:spcPts val="0"/>
              </a:spcAft>
              <a:buClr>
                <a:schemeClr val="dk1"/>
              </a:buClr>
              <a:buSzPct val="108108"/>
              <a:buFont typeface="Noto Sans Symbols"/>
              <a:buChar char="⮚"/>
            </a:pPr>
            <a:r>
              <a:rPr lang="en-US"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Giai </a:t>
            </a:r>
            <a:r>
              <a:rPr lang="en-US" sz="3200" dirty="0" err="1">
                <a:latin typeface="Times New Roman" panose="02020603050405020304" pitchFamily="18" charset="0"/>
                <a:cs typeface="Times New Roman" panose="02020603050405020304" pitchFamily="18" charset="0"/>
              </a:rPr>
              <a:t>đoạn</a:t>
            </a:r>
            <a:r>
              <a:rPr lang="en-US" sz="3200" dirty="0">
                <a:latin typeface="Times New Roman" panose="02020603050405020304" pitchFamily="18" charset="0"/>
                <a:cs typeface="Times New Roman" panose="02020603050405020304" pitchFamily="18" charset="0"/>
              </a:rPr>
              <a:t> </a:t>
            </a:r>
            <a:r>
              <a:rPr lang="vi-VN" sz="3200" dirty="0">
                <a:latin typeface="Times New Roman" panose="02020603050405020304" pitchFamily="18" charset="0"/>
                <a:cs typeface="Times New Roman" panose="02020603050405020304" pitchFamily="18" charset="0"/>
              </a:rPr>
              <a:t>3</a:t>
            </a:r>
            <a:r>
              <a:rPr lang="en-US" sz="3200" dirty="0">
                <a:latin typeface="Times New Roman" panose="02020603050405020304" pitchFamily="18" charset="0"/>
                <a:cs typeface="Times New Roman" panose="02020603050405020304" pitchFamily="18" charset="0"/>
              </a:rPr>
              <a:t>: </a:t>
            </a:r>
            <a:r>
              <a:rPr lang="vi-VN" sz="3200" dirty="0">
                <a:latin typeface="Times New Roman" panose="02020603050405020304" pitchFamily="18" charset="0"/>
                <a:cs typeface="Times New Roman" panose="02020603050405020304" pitchFamily="18" charset="0"/>
              </a:rPr>
              <a:t>Phương pháp tự thiết kế</a:t>
            </a:r>
            <a:endParaRPr dirty="0">
              <a:latin typeface="Times New Roman" panose="02020603050405020304" pitchFamily="18" charset="0"/>
              <a:cs typeface="Times New Roman" panose="02020603050405020304" pitchFamily="18" charset="0"/>
            </a:endParaRPr>
          </a:p>
          <a:p>
            <a:pPr marL="457200" lvl="0" indent="-241934" algn="l" rtl="0">
              <a:lnSpc>
                <a:spcPct val="130000"/>
              </a:lnSpc>
              <a:spcBef>
                <a:spcPts val="600"/>
              </a:spcBef>
              <a:spcAft>
                <a:spcPts val="0"/>
              </a:spcAft>
              <a:buClr>
                <a:srgbClr val="000000"/>
              </a:buClr>
              <a:buSzPct val="108108"/>
              <a:buChar char="•"/>
            </a:pPr>
            <a:r>
              <a:rPr lang="en-US" dirty="0" err="1">
                <a:solidFill>
                  <a:srgbClr val="000000"/>
                </a:solidFill>
                <a:latin typeface="Times New Roman" panose="02020603050405020304" pitchFamily="18" charset="0"/>
                <a:ea typeface="Times New Roman"/>
                <a:cs typeface="Times New Roman" panose="02020603050405020304" pitchFamily="18" charset="0"/>
                <a:sym typeface="Times New Roman"/>
              </a:rPr>
              <a:t>Phương</a:t>
            </a:r>
            <a:r>
              <a:rPr lang="en-US"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dirty="0" err="1">
                <a:solidFill>
                  <a:srgbClr val="000000"/>
                </a:solidFill>
                <a:latin typeface="Times New Roman" panose="02020603050405020304" pitchFamily="18" charset="0"/>
                <a:ea typeface="Times New Roman"/>
                <a:cs typeface="Times New Roman" panose="02020603050405020304" pitchFamily="18" charset="0"/>
                <a:sym typeface="Times New Roman"/>
              </a:rPr>
              <a:t>pháp</a:t>
            </a:r>
            <a:r>
              <a:rPr lang="en-US" dirty="0">
                <a:solidFill>
                  <a:srgbClr val="000000"/>
                </a:solidFill>
                <a:latin typeface="Times New Roman" panose="02020603050405020304" pitchFamily="18" charset="0"/>
                <a:ea typeface="Times New Roman"/>
                <a:cs typeface="Times New Roman" panose="02020603050405020304" pitchFamily="18" charset="0"/>
                <a:sym typeface="Times New Roman"/>
              </a:rPr>
              <a:t>: Chia </a:t>
            </a:r>
            <a:r>
              <a:rPr lang="en-US" dirty="0" err="1">
                <a:solidFill>
                  <a:srgbClr val="000000"/>
                </a:solidFill>
                <a:latin typeface="Times New Roman" panose="02020603050405020304" pitchFamily="18" charset="0"/>
                <a:ea typeface="Times New Roman"/>
                <a:cs typeface="Times New Roman" panose="02020603050405020304" pitchFamily="18" charset="0"/>
                <a:sym typeface="Times New Roman"/>
              </a:rPr>
              <a:t>mạng</a:t>
            </a:r>
            <a:r>
              <a:rPr lang="en-US"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dirty="0" err="1">
                <a:solidFill>
                  <a:srgbClr val="000000"/>
                </a:solidFill>
                <a:latin typeface="Times New Roman" panose="02020603050405020304" pitchFamily="18" charset="0"/>
                <a:ea typeface="Times New Roman"/>
                <a:cs typeface="Times New Roman" panose="02020603050405020304" pitchFamily="18" charset="0"/>
                <a:sym typeface="Times New Roman"/>
              </a:rPr>
              <a:t>thành</a:t>
            </a:r>
            <a:r>
              <a:rPr lang="en-US"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dirty="0" err="1">
                <a:solidFill>
                  <a:srgbClr val="000000"/>
                </a:solidFill>
                <a:latin typeface="Times New Roman" panose="02020603050405020304" pitchFamily="18" charset="0"/>
                <a:ea typeface="Times New Roman"/>
                <a:cs typeface="Times New Roman" panose="02020603050405020304" pitchFamily="18" charset="0"/>
                <a:sym typeface="Times New Roman"/>
              </a:rPr>
              <a:t>các</a:t>
            </a:r>
            <a:r>
              <a:rPr lang="en-US"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dirty="0" err="1">
                <a:solidFill>
                  <a:srgbClr val="000000"/>
                </a:solidFill>
                <a:latin typeface="Times New Roman" panose="02020603050405020304" pitchFamily="18" charset="0"/>
                <a:ea typeface="Times New Roman"/>
                <a:cs typeface="Times New Roman" panose="02020603050405020304" pitchFamily="18" charset="0"/>
                <a:sym typeface="Times New Roman"/>
              </a:rPr>
              <a:t>phần</a:t>
            </a:r>
            <a:r>
              <a:rPr lang="en-US"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dirty="0" err="1">
                <a:solidFill>
                  <a:srgbClr val="000000"/>
                </a:solidFill>
                <a:latin typeface="Times New Roman" panose="02020603050405020304" pitchFamily="18" charset="0"/>
                <a:ea typeface="Times New Roman"/>
                <a:cs typeface="Times New Roman" panose="02020603050405020304" pitchFamily="18" charset="0"/>
                <a:sym typeface="Times New Roman"/>
              </a:rPr>
              <a:t>nhỏ</a:t>
            </a:r>
            <a:r>
              <a:rPr lang="en-US"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dirty="0" err="1">
                <a:solidFill>
                  <a:srgbClr val="000000"/>
                </a:solidFill>
                <a:latin typeface="Times New Roman" panose="02020603050405020304" pitchFamily="18" charset="0"/>
                <a:ea typeface="Times New Roman"/>
                <a:cs typeface="Times New Roman" panose="02020603050405020304" pitchFamily="18" charset="0"/>
                <a:sym typeface="Times New Roman"/>
              </a:rPr>
              <a:t>và</a:t>
            </a:r>
            <a:r>
              <a:rPr lang="en-US"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dirty="0" err="1">
                <a:solidFill>
                  <a:srgbClr val="000000"/>
                </a:solidFill>
                <a:latin typeface="Times New Roman" panose="02020603050405020304" pitchFamily="18" charset="0"/>
                <a:ea typeface="Times New Roman"/>
                <a:cs typeface="Times New Roman" panose="02020603050405020304" pitchFamily="18" charset="0"/>
                <a:sym typeface="Times New Roman"/>
              </a:rPr>
              <a:t>sử</a:t>
            </a:r>
            <a:r>
              <a:rPr lang="en-US"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dirty="0" err="1">
                <a:solidFill>
                  <a:srgbClr val="000000"/>
                </a:solidFill>
                <a:latin typeface="Times New Roman" panose="02020603050405020304" pitchFamily="18" charset="0"/>
                <a:ea typeface="Times New Roman"/>
                <a:cs typeface="Times New Roman" panose="02020603050405020304" pitchFamily="18" charset="0"/>
                <a:sym typeface="Times New Roman"/>
              </a:rPr>
              <a:t>dụng</a:t>
            </a:r>
            <a:r>
              <a:rPr lang="en-US" dirty="0">
                <a:solidFill>
                  <a:srgbClr val="000000"/>
                </a:solidFill>
                <a:latin typeface="Times New Roman" panose="02020603050405020304" pitchFamily="18" charset="0"/>
                <a:ea typeface="Times New Roman"/>
                <a:cs typeface="Times New Roman" panose="02020603050405020304" pitchFamily="18" charset="0"/>
                <a:sym typeface="Times New Roman"/>
              </a:rPr>
              <a:t> multi-processing unit (PE) </a:t>
            </a:r>
            <a:r>
              <a:rPr lang="en-US" dirty="0" err="1">
                <a:solidFill>
                  <a:srgbClr val="000000"/>
                </a:solidFill>
                <a:latin typeface="Times New Roman" panose="02020603050405020304" pitchFamily="18" charset="0"/>
                <a:ea typeface="Times New Roman"/>
                <a:cs typeface="Times New Roman" panose="02020603050405020304" pitchFamily="18" charset="0"/>
                <a:sym typeface="Times New Roman"/>
              </a:rPr>
              <a:t>để</a:t>
            </a:r>
            <a:r>
              <a:rPr lang="en-US"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dirty="0" err="1">
                <a:solidFill>
                  <a:srgbClr val="000000"/>
                </a:solidFill>
                <a:latin typeface="Times New Roman" panose="02020603050405020304" pitchFamily="18" charset="0"/>
                <a:ea typeface="Times New Roman"/>
                <a:cs typeface="Times New Roman" panose="02020603050405020304" pitchFamily="18" charset="0"/>
                <a:sym typeface="Times New Roman"/>
              </a:rPr>
              <a:t>thực</a:t>
            </a:r>
            <a:r>
              <a:rPr lang="en-US"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dirty="0" err="1">
                <a:solidFill>
                  <a:srgbClr val="000000"/>
                </a:solidFill>
                <a:latin typeface="Times New Roman" panose="02020603050405020304" pitchFamily="18" charset="0"/>
                <a:ea typeface="Times New Roman"/>
                <a:cs typeface="Times New Roman" panose="02020603050405020304" pitchFamily="18" charset="0"/>
                <a:sym typeface="Times New Roman"/>
              </a:rPr>
              <a:t>hiện</a:t>
            </a:r>
            <a:r>
              <a:rPr lang="en-US" dirty="0">
                <a:solidFill>
                  <a:srgbClr val="000000"/>
                </a:solidFill>
                <a:latin typeface="Times New Roman" panose="02020603050405020304" pitchFamily="18" charset="0"/>
                <a:ea typeface="Times New Roman"/>
                <a:cs typeface="Times New Roman" panose="02020603050405020304" pitchFamily="18" charset="0"/>
                <a:sym typeface="Times New Roman"/>
              </a:rPr>
              <a:t> song </a:t>
            </a:r>
            <a:r>
              <a:rPr lang="en-US" dirty="0" err="1">
                <a:solidFill>
                  <a:srgbClr val="000000"/>
                </a:solidFill>
                <a:latin typeface="Times New Roman" panose="02020603050405020304" pitchFamily="18" charset="0"/>
                <a:ea typeface="Times New Roman"/>
                <a:cs typeface="Times New Roman" panose="02020603050405020304" pitchFamily="18" charset="0"/>
                <a:sym typeface="Times New Roman"/>
              </a:rPr>
              <a:t>song</a:t>
            </a:r>
            <a:r>
              <a:rPr lang="en-US"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dirty="0" err="1">
                <a:solidFill>
                  <a:srgbClr val="000000"/>
                </a:solidFill>
                <a:latin typeface="Times New Roman" panose="02020603050405020304" pitchFamily="18" charset="0"/>
                <a:ea typeface="Times New Roman"/>
                <a:cs typeface="Times New Roman" panose="02020603050405020304" pitchFamily="18" charset="0"/>
                <a:sym typeface="Times New Roman"/>
              </a:rPr>
              <a:t>giúp</a:t>
            </a:r>
            <a:r>
              <a:rPr lang="en-US"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dirty="0" err="1">
                <a:solidFill>
                  <a:srgbClr val="000000"/>
                </a:solidFill>
                <a:latin typeface="Times New Roman" panose="02020603050405020304" pitchFamily="18" charset="0"/>
                <a:ea typeface="Times New Roman"/>
                <a:cs typeface="Times New Roman" panose="02020603050405020304" pitchFamily="18" charset="0"/>
                <a:sym typeface="Times New Roman"/>
              </a:rPr>
              <a:t>tối</a:t>
            </a:r>
            <a:r>
              <a:rPr lang="en-US"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dirty="0" err="1">
                <a:solidFill>
                  <a:srgbClr val="000000"/>
                </a:solidFill>
                <a:latin typeface="Times New Roman" panose="02020603050405020304" pitchFamily="18" charset="0"/>
                <a:ea typeface="Times New Roman"/>
                <a:cs typeface="Times New Roman" panose="02020603050405020304" pitchFamily="18" charset="0"/>
                <a:sym typeface="Times New Roman"/>
              </a:rPr>
              <a:t>ưu</a:t>
            </a:r>
            <a:r>
              <a:rPr lang="en-US"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dirty="0" err="1">
                <a:solidFill>
                  <a:srgbClr val="000000"/>
                </a:solidFill>
                <a:latin typeface="Times New Roman" panose="02020603050405020304" pitchFamily="18" charset="0"/>
                <a:ea typeface="Times New Roman"/>
                <a:cs typeface="Times New Roman" panose="02020603050405020304" pitchFamily="18" charset="0"/>
                <a:sym typeface="Times New Roman"/>
              </a:rPr>
              <a:t>việc</a:t>
            </a:r>
            <a:r>
              <a:rPr lang="en-US"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dirty="0" err="1">
                <a:solidFill>
                  <a:srgbClr val="000000"/>
                </a:solidFill>
                <a:latin typeface="Times New Roman" panose="02020603050405020304" pitchFamily="18" charset="0"/>
                <a:ea typeface="Times New Roman"/>
                <a:cs typeface="Times New Roman" panose="02020603050405020304" pitchFamily="18" charset="0"/>
                <a:sym typeface="Times New Roman"/>
              </a:rPr>
              <a:t>xử</a:t>
            </a:r>
            <a:r>
              <a:rPr lang="en-US"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dirty="0" err="1">
                <a:solidFill>
                  <a:srgbClr val="000000"/>
                </a:solidFill>
                <a:latin typeface="Times New Roman" panose="02020603050405020304" pitchFamily="18" charset="0"/>
                <a:ea typeface="Times New Roman"/>
                <a:cs typeface="Times New Roman" panose="02020603050405020304" pitchFamily="18" charset="0"/>
                <a:sym typeface="Times New Roman"/>
              </a:rPr>
              <a:t>lý</a:t>
            </a:r>
            <a:r>
              <a:rPr lang="en-US"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dirty="0" err="1">
                <a:solidFill>
                  <a:srgbClr val="000000"/>
                </a:solidFill>
                <a:latin typeface="Times New Roman" panose="02020603050405020304" pitchFamily="18" charset="0"/>
                <a:ea typeface="Times New Roman"/>
                <a:cs typeface="Times New Roman" panose="02020603050405020304" pitchFamily="18" charset="0"/>
                <a:sym typeface="Times New Roman"/>
              </a:rPr>
              <a:t>dữ</a:t>
            </a:r>
            <a:r>
              <a:rPr lang="en-US"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dirty="0" err="1">
                <a:solidFill>
                  <a:srgbClr val="000000"/>
                </a:solidFill>
                <a:latin typeface="Times New Roman" panose="02020603050405020304" pitchFamily="18" charset="0"/>
                <a:ea typeface="Times New Roman"/>
                <a:cs typeface="Times New Roman" panose="02020603050405020304" pitchFamily="18" charset="0"/>
                <a:sym typeface="Times New Roman"/>
              </a:rPr>
              <a:t>liệu</a:t>
            </a:r>
            <a:r>
              <a:rPr lang="en-US"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dirty="0" err="1">
                <a:solidFill>
                  <a:srgbClr val="000000"/>
                </a:solidFill>
                <a:latin typeface="Times New Roman" panose="02020603050405020304" pitchFamily="18" charset="0"/>
                <a:ea typeface="Times New Roman"/>
                <a:cs typeface="Times New Roman" panose="02020603050405020304" pitchFamily="18" charset="0"/>
                <a:sym typeface="Times New Roman"/>
              </a:rPr>
              <a:t>khi</a:t>
            </a:r>
            <a:r>
              <a:rPr lang="en-US"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dirty="0" err="1">
                <a:solidFill>
                  <a:srgbClr val="000000"/>
                </a:solidFill>
                <a:latin typeface="Times New Roman" panose="02020603050405020304" pitchFamily="18" charset="0"/>
                <a:ea typeface="Times New Roman"/>
                <a:cs typeface="Times New Roman" panose="02020603050405020304" pitchFamily="18" charset="0"/>
                <a:sym typeface="Times New Roman"/>
              </a:rPr>
              <a:t>có</a:t>
            </a:r>
            <a:r>
              <a:rPr lang="en-US"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dirty="0" err="1">
                <a:solidFill>
                  <a:srgbClr val="000000"/>
                </a:solidFill>
                <a:latin typeface="Times New Roman" panose="02020603050405020304" pitchFamily="18" charset="0"/>
                <a:ea typeface="Times New Roman"/>
                <a:cs typeface="Times New Roman" panose="02020603050405020304" pitchFamily="18" charset="0"/>
                <a:sym typeface="Times New Roman"/>
              </a:rPr>
              <a:t>số</a:t>
            </a:r>
            <a:r>
              <a:rPr lang="en-US"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dirty="0" err="1">
                <a:solidFill>
                  <a:srgbClr val="000000"/>
                </a:solidFill>
                <a:latin typeface="Times New Roman" panose="02020603050405020304" pitchFamily="18" charset="0"/>
                <a:ea typeface="Times New Roman"/>
                <a:cs typeface="Times New Roman" panose="02020603050405020304" pitchFamily="18" charset="0"/>
                <a:sym typeface="Times New Roman"/>
              </a:rPr>
              <a:t>lượng</a:t>
            </a:r>
            <a:r>
              <a:rPr lang="en-US"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dirty="0" err="1">
                <a:solidFill>
                  <a:srgbClr val="000000"/>
                </a:solidFill>
                <a:latin typeface="Times New Roman" panose="02020603050405020304" pitchFamily="18" charset="0"/>
                <a:ea typeface="Times New Roman"/>
                <a:cs typeface="Times New Roman" panose="02020603050405020304" pitchFamily="18" charset="0"/>
                <a:sym typeface="Times New Roman"/>
              </a:rPr>
              <a:t>tham</a:t>
            </a:r>
            <a:r>
              <a:rPr lang="en-US"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dirty="0" err="1">
                <a:solidFill>
                  <a:srgbClr val="000000"/>
                </a:solidFill>
                <a:latin typeface="Times New Roman" panose="02020603050405020304" pitchFamily="18" charset="0"/>
                <a:ea typeface="Times New Roman"/>
                <a:cs typeface="Times New Roman" panose="02020603050405020304" pitchFamily="18" charset="0"/>
                <a:sym typeface="Times New Roman"/>
              </a:rPr>
              <a:t>số</a:t>
            </a:r>
            <a:r>
              <a:rPr lang="en-US"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dirty="0" err="1">
                <a:solidFill>
                  <a:srgbClr val="000000"/>
                </a:solidFill>
                <a:latin typeface="Times New Roman" panose="02020603050405020304" pitchFamily="18" charset="0"/>
                <a:ea typeface="Times New Roman"/>
                <a:cs typeface="Times New Roman" panose="02020603050405020304" pitchFamily="18" charset="0"/>
                <a:sym typeface="Times New Roman"/>
              </a:rPr>
              <a:t>lớn</a:t>
            </a:r>
            <a:r>
              <a:rPr lang="en-US"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dirty="0" err="1">
                <a:solidFill>
                  <a:srgbClr val="000000"/>
                </a:solidFill>
                <a:latin typeface="Times New Roman" panose="02020603050405020304" pitchFamily="18" charset="0"/>
                <a:ea typeface="Times New Roman"/>
                <a:cs typeface="Times New Roman" panose="02020603050405020304" pitchFamily="18" charset="0"/>
                <a:sym typeface="Times New Roman"/>
              </a:rPr>
              <a:t>tăng</a:t>
            </a:r>
            <a:r>
              <a:rPr lang="en-US"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dirty="0" err="1">
                <a:solidFill>
                  <a:srgbClr val="000000"/>
                </a:solidFill>
                <a:latin typeface="Times New Roman" panose="02020603050405020304" pitchFamily="18" charset="0"/>
                <a:ea typeface="Times New Roman"/>
                <a:cs typeface="Times New Roman" panose="02020603050405020304" pitchFamily="18" charset="0"/>
                <a:sym typeface="Times New Roman"/>
              </a:rPr>
              <a:t>băng</a:t>
            </a:r>
            <a:r>
              <a:rPr lang="en-US"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dirty="0" err="1">
                <a:solidFill>
                  <a:srgbClr val="000000"/>
                </a:solidFill>
                <a:latin typeface="Times New Roman" panose="02020603050405020304" pitchFamily="18" charset="0"/>
                <a:ea typeface="Times New Roman"/>
                <a:cs typeface="Times New Roman" panose="02020603050405020304" pitchFamily="18" charset="0"/>
                <a:sym typeface="Times New Roman"/>
              </a:rPr>
              <a:t>thông</a:t>
            </a:r>
            <a:r>
              <a:rPr lang="en-US"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dirty="0" err="1">
                <a:solidFill>
                  <a:srgbClr val="000000"/>
                </a:solidFill>
                <a:latin typeface="Times New Roman" panose="02020603050405020304" pitchFamily="18" charset="0"/>
                <a:ea typeface="Times New Roman"/>
                <a:cs typeface="Times New Roman" panose="02020603050405020304" pitchFamily="18" charset="0"/>
                <a:sym typeface="Times New Roman"/>
              </a:rPr>
              <a:t>và</a:t>
            </a:r>
            <a:r>
              <a:rPr lang="en-US"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dirty="0" err="1">
                <a:solidFill>
                  <a:srgbClr val="000000"/>
                </a:solidFill>
                <a:latin typeface="Times New Roman" panose="02020603050405020304" pitchFamily="18" charset="0"/>
                <a:ea typeface="Times New Roman"/>
                <a:cs typeface="Times New Roman" panose="02020603050405020304" pitchFamily="18" charset="0"/>
                <a:sym typeface="Times New Roman"/>
              </a:rPr>
              <a:t>giảm</a:t>
            </a:r>
            <a:r>
              <a:rPr lang="en-US"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dirty="0" err="1">
                <a:solidFill>
                  <a:srgbClr val="000000"/>
                </a:solidFill>
                <a:latin typeface="Times New Roman" panose="02020603050405020304" pitchFamily="18" charset="0"/>
                <a:ea typeface="Times New Roman"/>
                <a:cs typeface="Times New Roman" panose="02020603050405020304" pitchFamily="18" charset="0"/>
                <a:sym typeface="Times New Roman"/>
              </a:rPr>
              <a:t>thiểu</a:t>
            </a:r>
            <a:r>
              <a:rPr lang="en-US"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dirty="0" err="1">
                <a:solidFill>
                  <a:srgbClr val="000000"/>
                </a:solidFill>
                <a:latin typeface="Times New Roman" panose="02020603050405020304" pitchFamily="18" charset="0"/>
                <a:ea typeface="Times New Roman"/>
                <a:cs typeface="Times New Roman" panose="02020603050405020304" pitchFamily="18" charset="0"/>
                <a:sym typeface="Times New Roman"/>
              </a:rPr>
              <a:t>tài</a:t>
            </a:r>
            <a:r>
              <a:rPr lang="en-US"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dirty="0" err="1">
                <a:solidFill>
                  <a:srgbClr val="000000"/>
                </a:solidFill>
                <a:latin typeface="Times New Roman" panose="02020603050405020304" pitchFamily="18" charset="0"/>
                <a:ea typeface="Times New Roman"/>
                <a:cs typeface="Times New Roman" panose="02020603050405020304" pitchFamily="18" charset="0"/>
                <a:sym typeface="Times New Roman"/>
              </a:rPr>
              <a:t>nguyên</a:t>
            </a:r>
            <a:r>
              <a:rPr lang="en-US"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dirty="0" err="1">
                <a:solidFill>
                  <a:srgbClr val="000000"/>
                </a:solidFill>
                <a:latin typeface="Times New Roman" panose="02020603050405020304" pitchFamily="18" charset="0"/>
                <a:ea typeface="Times New Roman"/>
                <a:cs typeface="Times New Roman" panose="02020603050405020304" pitchFamily="18" charset="0"/>
                <a:sym typeface="Times New Roman"/>
              </a:rPr>
              <a:t>phần</a:t>
            </a:r>
            <a:r>
              <a:rPr lang="en-US"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dirty="0" err="1">
                <a:solidFill>
                  <a:srgbClr val="000000"/>
                </a:solidFill>
                <a:latin typeface="Times New Roman" panose="02020603050405020304" pitchFamily="18" charset="0"/>
                <a:ea typeface="Times New Roman"/>
                <a:cs typeface="Times New Roman" panose="02020603050405020304" pitchFamily="18" charset="0"/>
                <a:sym typeface="Times New Roman"/>
              </a:rPr>
              <a:t>cứng</a:t>
            </a:r>
            <a:r>
              <a:rPr lang="en-US" dirty="0">
                <a:solidFill>
                  <a:srgbClr val="000000"/>
                </a:solidFill>
                <a:latin typeface="Times New Roman" panose="02020603050405020304" pitchFamily="18" charset="0"/>
                <a:ea typeface="Times New Roman"/>
                <a:cs typeface="Times New Roman" panose="02020603050405020304" pitchFamily="18" charset="0"/>
                <a:sym typeface="Times New Roman"/>
              </a:rPr>
              <a:t>.</a:t>
            </a:r>
            <a:endParaRPr dirty="0">
              <a:latin typeface="Times New Roman" panose="02020603050405020304" pitchFamily="18" charset="0"/>
              <a:cs typeface="Times New Roman" panose="02020603050405020304" pitchFamily="18" charset="0"/>
            </a:endParaRPr>
          </a:p>
          <a:p>
            <a:pPr marL="457200" lvl="0" indent="-241934" algn="l" rtl="0">
              <a:lnSpc>
                <a:spcPct val="130000"/>
              </a:lnSpc>
              <a:spcBef>
                <a:spcPts val="600"/>
              </a:spcBef>
              <a:spcAft>
                <a:spcPts val="0"/>
              </a:spcAft>
              <a:buClr>
                <a:srgbClr val="000000"/>
              </a:buClr>
              <a:buSzPct val="108108"/>
              <a:buChar char="•"/>
            </a:pPr>
            <a:r>
              <a:rPr lang="en-US" dirty="0" err="1">
                <a:solidFill>
                  <a:srgbClr val="000000"/>
                </a:solidFill>
                <a:latin typeface="Times New Roman" panose="02020603050405020304" pitchFamily="18" charset="0"/>
                <a:ea typeface="Times New Roman"/>
                <a:cs typeface="Times New Roman" panose="02020603050405020304" pitchFamily="18" charset="0"/>
                <a:sym typeface="Times New Roman"/>
              </a:rPr>
              <a:t>Dữ</a:t>
            </a:r>
            <a:r>
              <a:rPr lang="en-US"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dirty="0" err="1">
                <a:solidFill>
                  <a:srgbClr val="000000"/>
                </a:solidFill>
                <a:latin typeface="Times New Roman" panose="02020603050405020304" pitchFamily="18" charset="0"/>
                <a:ea typeface="Times New Roman"/>
                <a:cs typeface="Times New Roman" panose="02020603050405020304" pitchFamily="18" charset="0"/>
                <a:sym typeface="Times New Roman"/>
              </a:rPr>
              <a:t>liệu</a:t>
            </a:r>
            <a:r>
              <a:rPr lang="en-US"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dirty="0" err="1">
                <a:solidFill>
                  <a:srgbClr val="000000"/>
                </a:solidFill>
                <a:latin typeface="Times New Roman" panose="02020603050405020304" pitchFamily="18" charset="0"/>
                <a:ea typeface="Times New Roman"/>
                <a:cs typeface="Times New Roman" panose="02020603050405020304" pitchFamily="18" charset="0"/>
                <a:sym typeface="Times New Roman"/>
              </a:rPr>
              <a:t>sẽ</a:t>
            </a:r>
            <a:r>
              <a:rPr lang="en-US"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dirty="0" err="1">
                <a:solidFill>
                  <a:srgbClr val="000000"/>
                </a:solidFill>
                <a:latin typeface="Times New Roman" panose="02020603050405020304" pitchFamily="18" charset="0"/>
                <a:ea typeface="Times New Roman"/>
                <a:cs typeface="Times New Roman" panose="02020603050405020304" pitchFamily="18" charset="0"/>
                <a:sym typeface="Times New Roman"/>
              </a:rPr>
              <a:t>được</a:t>
            </a:r>
            <a:r>
              <a:rPr lang="en-US" dirty="0">
                <a:solidFill>
                  <a:srgbClr val="000000"/>
                </a:solidFill>
                <a:latin typeface="Times New Roman" panose="02020603050405020304" pitchFamily="18" charset="0"/>
                <a:ea typeface="Times New Roman"/>
                <a:cs typeface="Times New Roman" panose="02020603050405020304" pitchFamily="18" charset="0"/>
                <a:sym typeface="Times New Roman"/>
              </a:rPr>
              <a:t> chia </a:t>
            </a:r>
            <a:r>
              <a:rPr lang="en-US" dirty="0" err="1">
                <a:solidFill>
                  <a:srgbClr val="000000"/>
                </a:solidFill>
                <a:latin typeface="Times New Roman" panose="02020603050405020304" pitchFamily="18" charset="0"/>
                <a:ea typeface="Times New Roman"/>
                <a:cs typeface="Times New Roman" panose="02020603050405020304" pitchFamily="18" charset="0"/>
                <a:sym typeface="Times New Roman"/>
              </a:rPr>
              <a:t>cho</a:t>
            </a:r>
            <a:r>
              <a:rPr lang="en-US"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dirty="0" err="1">
                <a:solidFill>
                  <a:srgbClr val="000000"/>
                </a:solidFill>
                <a:latin typeface="Times New Roman" panose="02020603050405020304" pitchFamily="18" charset="0"/>
                <a:ea typeface="Times New Roman"/>
                <a:cs typeface="Times New Roman" panose="02020603050405020304" pitchFamily="18" charset="0"/>
                <a:sym typeface="Times New Roman"/>
              </a:rPr>
              <a:t>các</a:t>
            </a:r>
            <a:r>
              <a:rPr lang="en-US" dirty="0">
                <a:solidFill>
                  <a:srgbClr val="000000"/>
                </a:solidFill>
                <a:latin typeface="Times New Roman" panose="02020603050405020304" pitchFamily="18" charset="0"/>
                <a:ea typeface="Times New Roman"/>
                <a:cs typeface="Times New Roman" panose="02020603050405020304" pitchFamily="18" charset="0"/>
                <a:sym typeface="Times New Roman"/>
              </a:rPr>
              <a:t> PE </a:t>
            </a:r>
            <a:r>
              <a:rPr lang="en-US" dirty="0" err="1">
                <a:solidFill>
                  <a:srgbClr val="000000"/>
                </a:solidFill>
                <a:latin typeface="Times New Roman" panose="02020603050405020304" pitchFamily="18" charset="0"/>
                <a:ea typeface="Times New Roman"/>
                <a:cs typeface="Times New Roman" panose="02020603050405020304" pitchFamily="18" charset="0"/>
                <a:sym typeface="Times New Roman"/>
              </a:rPr>
              <a:t>theo</a:t>
            </a:r>
            <a:r>
              <a:rPr lang="en-US"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dirty="0" err="1">
                <a:solidFill>
                  <a:srgbClr val="000000"/>
                </a:solidFill>
                <a:latin typeface="Times New Roman" panose="02020603050405020304" pitchFamily="18" charset="0"/>
                <a:ea typeface="Times New Roman"/>
                <a:cs typeface="Times New Roman" panose="02020603050405020304" pitchFamily="18" charset="0"/>
                <a:sym typeface="Times New Roman"/>
              </a:rPr>
              <a:t>kĩ</a:t>
            </a:r>
            <a:r>
              <a:rPr lang="en-US"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dirty="0" err="1">
                <a:solidFill>
                  <a:srgbClr val="000000"/>
                </a:solidFill>
                <a:latin typeface="Times New Roman" panose="02020603050405020304" pitchFamily="18" charset="0"/>
                <a:ea typeface="Times New Roman"/>
                <a:cs typeface="Times New Roman" panose="02020603050405020304" pitchFamily="18" charset="0"/>
                <a:sym typeface="Times New Roman"/>
              </a:rPr>
              <a:t>thuật</a:t>
            </a:r>
            <a:r>
              <a:rPr lang="en-US" dirty="0">
                <a:solidFill>
                  <a:srgbClr val="000000"/>
                </a:solidFill>
                <a:latin typeface="Times New Roman" panose="02020603050405020304" pitchFamily="18" charset="0"/>
                <a:ea typeface="Times New Roman"/>
                <a:cs typeface="Times New Roman" panose="02020603050405020304" pitchFamily="18" charset="0"/>
                <a:sym typeface="Times New Roman"/>
              </a:rPr>
              <a:t> round-robin, </a:t>
            </a:r>
            <a:r>
              <a:rPr lang="en-US" dirty="0" err="1">
                <a:solidFill>
                  <a:srgbClr val="000000"/>
                </a:solidFill>
                <a:latin typeface="Times New Roman" panose="02020603050405020304" pitchFamily="18" charset="0"/>
                <a:ea typeface="Times New Roman"/>
                <a:cs typeface="Times New Roman" panose="02020603050405020304" pitchFamily="18" charset="0"/>
                <a:sym typeface="Times New Roman"/>
              </a:rPr>
              <a:t>mỗi</a:t>
            </a:r>
            <a:r>
              <a:rPr lang="en-US" dirty="0">
                <a:solidFill>
                  <a:srgbClr val="000000"/>
                </a:solidFill>
                <a:latin typeface="Times New Roman" panose="02020603050405020304" pitchFamily="18" charset="0"/>
                <a:ea typeface="Times New Roman"/>
                <a:cs typeface="Times New Roman" panose="02020603050405020304" pitchFamily="18" charset="0"/>
                <a:sym typeface="Times New Roman"/>
              </a:rPr>
              <a:t> PE </a:t>
            </a:r>
            <a:r>
              <a:rPr lang="en-US" dirty="0" err="1">
                <a:solidFill>
                  <a:srgbClr val="000000"/>
                </a:solidFill>
                <a:latin typeface="Times New Roman" panose="02020603050405020304" pitchFamily="18" charset="0"/>
                <a:ea typeface="Times New Roman"/>
                <a:cs typeface="Times New Roman" panose="02020603050405020304" pitchFamily="18" charset="0"/>
                <a:sym typeface="Times New Roman"/>
              </a:rPr>
              <a:t>sẽ</a:t>
            </a:r>
            <a:r>
              <a:rPr lang="en-US"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dirty="0" err="1">
                <a:solidFill>
                  <a:srgbClr val="000000"/>
                </a:solidFill>
                <a:latin typeface="Times New Roman" panose="02020603050405020304" pitchFamily="18" charset="0"/>
                <a:ea typeface="Times New Roman"/>
                <a:cs typeface="Times New Roman" panose="02020603050405020304" pitchFamily="18" charset="0"/>
                <a:sym typeface="Times New Roman"/>
              </a:rPr>
              <a:t>được</a:t>
            </a:r>
            <a:r>
              <a:rPr lang="en-US" dirty="0">
                <a:solidFill>
                  <a:srgbClr val="000000"/>
                </a:solidFill>
                <a:latin typeface="Times New Roman" panose="02020603050405020304" pitchFamily="18" charset="0"/>
                <a:ea typeface="Times New Roman"/>
                <a:cs typeface="Times New Roman" panose="02020603050405020304" pitchFamily="18" charset="0"/>
                <a:sym typeface="Times New Roman"/>
              </a:rPr>
              <a:t> chia </a:t>
            </a:r>
            <a:r>
              <a:rPr lang="en-US" dirty="0" err="1">
                <a:solidFill>
                  <a:srgbClr val="000000"/>
                </a:solidFill>
                <a:latin typeface="Times New Roman" panose="02020603050405020304" pitchFamily="18" charset="0"/>
                <a:ea typeface="Times New Roman"/>
                <a:cs typeface="Times New Roman" panose="02020603050405020304" pitchFamily="18" charset="0"/>
                <a:sym typeface="Times New Roman"/>
              </a:rPr>
              <a:t>đều</a:t>
            </a:r>
            <a:r>
              <a:rPr lang="en-US"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dirty="0" err="1">
                <a:solidFill>
                  <a:srgbClr val="000000"/>
                </a:solidFill>
                <a:latin typeface="Times New Roman" panose="02020603050405020304" pitchFamily="18" charset="0"/>
                <a:ea typeface="Times New Roman"/>
                <a:cs typeface="Times New Roman" panose="02020603050405020304" pitchFamily="18" charset="0"/>
                <a:sym typeface="Times New Roman"/>
              </a:rPr>
              <a:t>một</a:t>
            </a:r>
            <a:r>
              <a:rPr lang="en-US"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dirty="0" err="1">
                <a:solidFill>
                  <a:srgbClr val="000000"/>
                </a:solidFill>
                <a:latin typeface="Times New Roman" panose="02020603050405020304" pitchFamily="18" charset="0"/>
                <a:ea typeface="Times New Roman"/>
                <a:cs typeface="Times New Roman" panose="02020603050405020304" pitchFamily="18" charset="0"/>
                <a:sym typeface="Times New Roman"/>
              </a:rPr>
              <a:t>phần</a:t>
            </a:r>
            <a:r>
              <a:rPr lang="en-US"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dirty="0" err="1">
                <a:solidFill>
                  <a:srgbClr val="000000"/>
                </a:solidFill>
                <a:latin typeface="Times New Roman" panose="02020603050405020304" pitchFamily="18" charset="0"/>
                <a:ea typeface="Times New Roman"/>
                <a:cs typeface="Times New Roman" panose="02020603050405020304" pitchFamily="18" charset="0"/>
                <a:sym typeface="Times New Roman"/>
              </a:rPr>
              <a:t>dữ</a:t>
            </a:r>
            <a:r>
              <a:rPr lang="en-US"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dirty="0" err="1">
                <a:solidFill>
                  <a:srgbClr val="000000"/>
                </a:solidFill>
                <a:latin typeface="Times New Roman" panose="02020603050405020304" pitchFamily="18" charset="0"/>
                <a:ea typeface="Times New Roman"/>
                <a:cs typeface="Times New Roman" panose="02020603050405020304" pitchFamily="18" charset="0"/>
                <a:sym typeface="Times New Roman"/>
              </a:rPr>
              <a:t>liệu</a:t>
            </a:r>
            <a:r>
              <a:rPr lang="en-US"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dirty="0" err="1">
                <a:solidFill>
                  <a:srgbClr val="000000"/>
                </a:solidFill>
                <a:latin typeface="Times New Roman" panose="02020603050405020304" pitchFamily="18" charset="0"/>
                <a:ea typeface="Times New Roman"/>
                <a:cs typeface="Times New Roman" panose="02020603050405020304" pitchFamily="18" charset="0"/>
                <a:sym typeface="Times New Roman"/>
              </a:rPr>
              <a:t>để</a:t>
            </a:r>
            <a:r>
              <a:rPr lang="en-US"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dirty="0" err="1">
                <a:solidFill>
                  <a:srgbClr val="000000"/>
                </a:solidFill>
                <a:latin typeface="Times New Roman" panose="02020603050405020304" pitchFamily="18" charset="0"/>
                <a:ea typeface="Times New Roman"/>
                <a:cs typeface="Times New Roman" panose="02020603050405020304" pitchFamily="18" charset="0"/>
                <a:sym typeface="Times New Roman"/>
              </a:rPr>
              <a:t>xử</a:t>
            </a:r>
            <a:r>
              <a:rPr lang="en-US"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dirty="0" err="1">
                <a:solidFill>
                  <a:srgbClr val="000000"/>
                </a:solidFill>
                <a:latin typeface="Times New Roman" panose="02020603050405020304" pitchFamily="18" charset="0"/>
                <a:ea typeface="Times New Roman"/>
                <a:cs typeface="Times New Roman" panose="02020603050405020304" pitchFamily="18" charset="0"/>
                <a:sym typeface="Times New Roman"/>
              </a:rPr>
              <a:t>lý</a:t>
            </a:r>
            <a:r>
              <a:rPr lang="en-US"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dirty="0" err="1">
                <a:solidFill>
                  <a:srgbClr val="000000"/>
                </a:solidFill>
                <a:latin typeface="Times New Roman" panose="02020603050405020304" pitchFamily="18" charset="0"/>
                <a:ea typeface="Times New Roman"/>
                <a:cs typeface="Times New Roman" panose="02020603050405020304" pitchFamily="18" charset="0"/>
                <a:sym typeface="Times New Roman"/>
              </a:rPr>
              <a:t>dữ</a:t>
            </a:r>
            <a:r>
              <a:rPr lang="en-US"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dirty="0" err="1">
                <a:solidFill>
                  <a:srgbClr val="000000"/>
                </a:solidFill>
                <a:latin typeface="Times New Roman" panose="02020603050405020304" pitchFamily="18" charset="0"/>
                <a:ea typeface="Times New Roman"/>
                <a:cs typeface="Times New Roman" panose="02020603050405020304" pitchFamily="18" charset="0"/>
                <a:sym typeface="Times New Roman"/>
              </a:rPr>
              <a:t>liệu</a:t>
            </a:r>
            <a:r>
              <a:rPr lang="en-US"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dirty="0" err="1">
                <a:solidFill>
                  <a:srgbClr val="000000"/>
                </a:solidFill>
                <a:latin typeface="Times New Roman" panose="02020603050405020304" pitchFamily="18" charset="0"/>
                <a:ea typeface="Times New Roman"/>
                <a:cs typeface="Times New Roman" panose="02020603050405020304" pitchFamily="18" charset="0"/>
                <a:sym typeface="Times New Roman"/>
              </a:rPr>
              <a:t>sẽ</a:t>
            </a:r>
            <a:r>
              <a:rPr lang="en-US"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dirty="0" err="1">
                <a:solidFill>
                  <a:srgbClr val="000000"/>
                </a:solidFill>
                <a:latin typeface="Times New Roman" panose="02020603050405020304" pitchFamily="18" charset="0"/>
                <a:ea typeface="Times New Roman"/>
                <a:cs typeface="Times New Roman" panose="02020603050405020304" pitchFamily="18" charset="0"/>
                <a:sym typeface="Times New Roman"/>
              </a:rPr>
              <a:t>được</a:t>
            </a:r>
            <a:r>
              <a:rPr lang="en-US"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dirty="0" err="1">
                <a:solidFill>
                  <a:srgbClr val="000000"/>
                </a:solidFill>
                <a:latin typeface="Times New Roman" panose="02020603050405020304" pitchFamily="18" charset="0"/>
                <a:ea typeface="Times New Roman"/>
                <a:cs typeface="Times New Roman" panose="02020603050405020304" pitchFamily="18" charset="0"/>
                <a:sym typeface="Times New Roman"/>
              </a:rPr>
              <a:t>điều</a:t>
            </a:r>
            <a:r>
              <a:rPr lang="en-US"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dirty="0" err="1">
                <a:solidFill>
                  <a:srgbClr val="000000"/>
                </a:solidFill>
                <a:latin typeface="Times New Roman" panose="02020603050405020304" pitchFamily="18" charset="0"/>
                <a:ea typeface="Times New Roman"/>
                <a:cs typeface="Times New Roman" panose="02020603050405020304" pitchFamily="18" charset="0"/>
                <a:sym typeface="Times New Roman"/>
              </a:rPr>
              <a:t>phối</a:t>
            </a:r>
            <a:r>
              <a:rPr lang="en-US"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dirty="0" err="1">
                <a:solidFill>
                  <a:srgbClr val="000000"/>
                </a:solidFill>
                <a:latin typeface="Times New Roman" panose="02020603050405020304" pitchFamily="18" charset="0"/>
                <a:ea typeface="Times New Roman"/>
                <a:cs typeface="Times New Roman" panose="02020603050405020304" pitchFamily="18" charset="0"/>
                <a:sym typeface="Times New Roman"/>
              </a:rPr>
              <a:t>xoay</a:t>
            </a:r>
            <a:r>
              <a:rPr lang="en-US"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dirty="0" err="1">
                <a:solidFill>
                  <a:srgbClr val="000000"/>
                </a:solidFill>
                <a:latin typeface="Times New Roman" panose="02020603050405020304" pitchFamily="18" charset="0"/>
                <a:ea typeface="Times New Roman"/>
                <a:cs typeface="Times New Roman" panose="02020603050405020304" pitchFamily="18" charset="0"/>
                <a:sym typeface="Times New Roman"/>
              </a:rPr>
              <a:t>vòng</a:t>
            </a:r>
            <a:r>
              <a:rPr lang="en-US" dirty="0">
                <a:solidFill>
                  <a:srgbClr val="000000"/>
                </a:solidFill>
                <a:latin typeface="Times New Roman" panose="02020603050405020304" pitchFamily="18" charset="0"/>
                <a:ea typeface="Times New Roman"/>
                <a:cs typeface="Times New Roman" panose="02020603050405020304" pitchFamily="18" charset="0"/>
                <a:sym typeface="Times New Roman"/>
              </a:rPr>
              <a:t> qua </a:t>
            </a:r>
            <a:r>
              <a:rPr lang="en-US" dirty="0" err="1">
                <a:solidFill>
                  <a:srgbClr val="000000"/>
                </a:solidFill>
                <a:latin typeface="Times New Roman" panose="02020603050405020304" pitchFamily="18" charset="0"/>
                <a:ea typeface="Times New Roman"/>
                <a:cs typeface="Times New Roman" panose="02020603050405020304" pitchFamily="18" charset="0"/>
                <a:sym typeface="Times New Roman"/>
              </a:rPr>
              <a:t>một</a:t>
            </a:r>
            <a:r>
              <a:rPr lang="en-US" dirty="0">
                <a:solidFill>
                  <a:srgbClr val="000000"/>
                </a:solidFill>
                <a:latin typeface="Times New Roman" panose="02020603050405020304" pitchFamily="18" charset="0"/>
                <a:ea typeface="Times New Roman"/>
                <a:cs typeface="Times New Roman" panose="02020603050405020304" pitchFamily="18" charset="0"/>
                <a:sym typeface="Times New Roman"/>
              </a:rPr>
              <a:t> Global Allocator</a:t>
            </a:r>
            <a:endParaRPr dirty="0">
              <a:latin typeface="Times New Roman" panose="02020603050405020304" pitchFamily="18" charset="0"/>
              <a:cs typeface="Times New Roman" panose="02020603050405020304" pitchFamily="18" charset="0"/>
            </a:endParaRPr>
          </a:p>
        </p:txBody>
      </p:sp>
      <p:sp>
        <p:nvSpPr>
          <p:cNvPr id="424" name="Google Shape;424;g34fca5f75c0_3_0"/>
          <p:cNvSpPr txBox="1">
            <a:spLocks noGrp="1"/>
          </p:cNvSpPr>
          <p:nvPr>
            <p:ph type="ftr" idx="11"/>
          </p:nvPr>
        </p:nvSpPr>
        <p:spPr>
          <a:xfrm>
            <a:off x="4233564"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Copyrights 2024 CE-UIT. All Rights Reserved.</a:t>
            </a:r>
            <a:endParaRPr/>
          </a:p>
        </p:txBody>
      </p:sp>
      <p:sp>
        <p:nvSpPr>
          <p:cNvPr id="425" name="Google Shape;425;g34fca5f75c0_3_0"/>
          <p:cNvSpPr txBox="1">
            <a:spLocks noGrp="1"/>
          </p:cNvSpPr>
          <p:nvPr>
            <p:ph type="sldNum" idx="12"/>
          </p:nvPr>
        </p:nvSpPr>
        <p:spPr>
          <a:xfrm>
            <a:off x="10422944" y="6356350"/>
            <a:ext cx="27432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200"/>
              <a:buNone/>
            </a:pPr>
            <a:fld id="{00000000-1234-1234-1234-123412341234}" type="slidenum">
              <a:rPr lang="en-US"/>
              <a:t>14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3">
                                            <p:txEl>
                                              <p:pRg st="0" end="0"/>
                                            </p:txEl>
                                          </p:spTgt>
                                        </p:tgtEl>
                                        <p:attrNameLst>
                                          <p:attrName>style.visibility</p:attrName>
                                        </p:attrNameLst>
                                      </p:cBhvr>
                                      <p:to>
                                        <p:strVal val="visible"/>
                                      </p:to>
                                    </p:set>
                                    <p:animEffect transition="in" filter="fade">
                                      <p:cBhvr>
                                        <p:cTn id="7" dur="500"/>
                                        <p:tgtEl>
                                          <p:spTgt spid="4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23">
                                            <p:txEl>
                                              <p:pRg st="1" end="1"/>
                                            </p:txEl>
                                          </p:spTgt>
                                        </p:tgtEl>
                                        <p:attrNameLst>
                                          <p:attrName>style.visibility</p:attrName>
                                        </p:attrNameLst>
                                      </p:cBhvr>
                                      <p:to>
                                        <p:strVal val="visible"/>
                                      </p:to>
                                    </p:set>
                                    <p:animEffect transition="in" filter="fade">
                                      <p:cBhvr>
                                        <p:cTn id="12" dur="500"/>
                                        <p:tgtEl>
                                          <p:spTgt spid="4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23">
                                            <p:txEl>
                                              <p:pRg st="2" end="2"/>
                                            </p:txEl>
                                          </p:spTgt>
                                        </p:tgtEl>
                                        <p:attrNameLst>
                                          <p:attrName>style.visibility</p:attrName>
                                        </p:attrNameLst>
                                      </p:cBhvr>
                                      <p:to>
                                        <p:strVal val="visible"/>
                                      </p:to>
                                    </p:set>
                                    <p:animEffect transition="in" filter="fade">
                                      <p:cBhvr>
                                        <p:cTn id="17" dur="500"/>
                                        <p:tgtEl>
                                          <p:spTgt spid="42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11"/>
          <p:cNvSpPr txBox="1">
            <a:spLocks noGrp="1"/>
          </p:cNvSpPr>
          <p:nvPr>
            <p:ph type="title"/>
          </p:nvPr>
        </p:nvSpPr>
        <p:spPr>
          <a:xfrm>
            <a:off x="606000" y="1036767"/>
            <a:ext cx="10980000" cy="8906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17058"/>
              </a:buClr>
              <a:buSzPts val="4400"/>
              <a:buFont typeface="Times New Roman"/>
              <a:buNone/>
            </a:pPr>
            <a:r>
              <a:rPr lang="en-US">
                <a:latin typeface="Times New Roman" panose="02020603050405020304" pitchFamily="18" charset="0"/>
                <a:cs typeface="Times New Roman" panose="02020603050405020304" pitchFamily="18" charset="0"/>
              </a:rPr>
              <a:t>2. Kế hoạch thực hiện</a:t>
            </a:r>
            <a:endParaRPr>
              <a:latin typeface="Times New Roman" panose="02020603050405020304" pitchFamily="18" charset="0"/>
              <a:cs typeface="Times New Roman" panose="02020603050405020304" pitchFamily="18" charset="0"/>
            </a:endParaRPr>
          </a:p>
        </p:txBody>
      </p:sp>
      <p:sp>
        <p:nvSpPr>
          <p:cNvPr id="431" name="Google Shape;431;p11"/>
          <p:cNvSpPr txBox="1">
            <a:spLocks noGrp="1"/>
          </p:cNvSpPr>
          <p:nvPr>
            <p:ph type="body" idx="1"/>
          </p:nvPr>
        </p:nvSpPr>
        <p:spPr>
          <a:xfrm>
            <a:off x="606000" y="2020279"/>
            <a:ext cx="10980000" cy="4156684"/>
          </a:xfrm>
          <a:prstGeom prst="rect">
            <a:avLst/>
          </a:prstGeom>
          <a:noFill/>
          <a:ln>
            <a:noFill/>
          </a:ln>
        </p:spPr>
        <p:txBody>
          <a:bodyPr spcFirstLastPara="1" wrap="square" lIns="91425" tIns="45700" rIns="91425" bIns="45700" anchor="t" anchorCtr="0">
            <a:normAutofit/>
          </a:bodyPr>
          <a:lstStyle/>
          <a:p>
            <a:pPr marL="228600" indent="-228600">
              <a:spcBef>
                <a:spcPts val="0"/>
              </a:spcBef>
              <a:buFont typeface="Noto Sans Symbols"/>
              <a:buChar char="⮚"/>
            </a:pPr>
            <a:r>
              <a:rPr lang="en-US"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Giai </a:t>
            </a:r>
            <a:r>
              <a:rPr lang="en-US" sz="3200" dirty="0" err="1">
                <a:latin typeface="Times New Roman" panose="02020603050405020304" pitchFamily="18" charset="0"/>
                <a:cs typeface="Times New Roman" panose="02020603050405020304" pitchFamily="18" charset="0"/>
              </a:rPr>
              <a:t>đoạn</a:t>
            </a:r>
            <a:r>
              <a:rPr lang="en-US" sz="3200" dirty="0">
                <a:latin typeface="Times New Roman" panose="02020603050405020304" pitchFamily="18" charset="0"/>
                <a:cs typeface="Times New Roman" panose="02020603050405020304" pitchFamily="18" charset="0"/>
              </a:rPr>
              <a:t> 3: </a:t>
            </a:r>
            <a:r>
              <a:rPr lang="vi-VN" sz="3200" dirty="0">
                <a:latin typeface="Times New Roman" panose="02020603050405020304" pitchFamily="18" charset="0"/>
                <a:cs typeface="Times New Roman" panose="02020603050405020304" pitchFamily="18" charset="0"/>
              </a:rPr>
              <a:t>Phương pháp tự thiết kế</a:t>
            </a:r>
          </a:p>
          <a:p>
            <a:pPr marL="0" lvl="0" indent="0" algn="l" rtl="0">
              <a:lnSpc>
                <a:spcPct val="130000"/>
              </a:lnSpc>
              <a:spcBef>
                <a:spcPts val="0"/>
              </a:spcBef>
              <a:spcAft>
                <a:spcPts val="0"/>
              </a:spcAft>
              <a:buClr>
                <a:schemeClr val="dk1"/>
              </a:buClr>
              <a:buSzPts val="2800"/>
              <a:buNone/>
            </a:pPr>
            <a:endParaRPr dirty="0">
              <a:latin typeface="Times New Roman" panose="02020603050405020304" pitchFamily="18" charset="0"/>
              <a:cs typeface="Times New Roman" panose="02020603050405020304" pitchFamily="18" charset="0"/>
            </a:endParaRPr>
          </a:p>
        </p:txBody>
      </p:sp>
      <p:sp>
        <p:nvSpPr>
          <p:cNvPr id="432" name="Google Shape;432;p11"/>
          <p:cNvSpPr txBox="1">
            <a:spLocks noGrp="1"/>
          </p:cNvSpPr>
          <p:nvPr>
            <p:ph type="ftr" idx="11"/>
          </p:nvPr>
        </p:nvSpPr>
        <p:spPr>
          <a:xfrm>
            <a:off x="4233564"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latin typeface="Times New Roman" panose="02020603050405020304" pitchFamily="18" charset="0"/>
                <a:cs typeface="Times New Roman" panose="02020603050405020304" pitchFamily="18" charset="0"/>
              </a:rPr>
              <a:t>Copyrights 2024 CE-UIT. All Rights Reserved.</a:t>
            </a:r>
            <a:endParaRPr>
              <a:latin typeface="Times New Roman" panose="02020603050405020304" pitchFamily="18" charset="0"/>
              <a:cs typeface="Times New Roman" panose="02020603050405020304" pitchFamily="18" charset="0"/>
            </a:endParaRPr>
          </a:p>
        </p:txBody>
      </p:sp>
      <p:sp>
        <p:nvSpPr>
          <p:cNvPr id="433" name="Google Shape;433;p11"/>
          <p:cNvSpPr txBox="1">
            <a:spLocks noGrp="1"/>
          </p:cNvSpPr>
          <p:nvPr>
            <p:ph type="sldNum" idx="12"/>
          </p:nvPr>
        </p:nvSpPr>
        <p:spPr>
          <a:xfrm>
            <a:off x="10422944" y="6356350"/>
            <a:ext cx="27432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200"/>
              <a:buNone/>
            </a:pPr>
            <a:fld id="{00000000-1234-1234-1234-123412341234}" type="slidenum">
              <a:rPr lang="en-US">
                <a:latin typeface="Times New Roman" panose="02020603050405020304" pitchFamily="18" charset="0"/>
                <a:cs typeface="Times New Roman" panose="02020603050405020304" pitchFamily="18" charset="0"/>
              </a:rPr>
              <a:t>15</a:t>
            </a:fld>
            <a:endParaRPr>
              <a:latin typeface="Times New Roman" panose="02020603050405020304" pitchFamily="18" charset="0"/>
              <a:cs typeface="Times New Roman" panose="02020603050405020304" pitchFamily="18" charset="0"/>
            </a:endParaRPr>
          </a:p>
        </p:txBody>
      </p:sp>
      <p:sp>
        <p:nvSpPr>
          <p:cNvPr id="435" name="Google Shape;435;p11"/>
          <p:cNvSpPr txBox="1"/>
          <p:nvPr/>
        </p:nvSpPr>
        <p:spPr>
          <a:xfrm>
            <a:off x="8199891" y="5802821"/>
            <a:ext cx="990636" cy="801749"/>
          </a:xfrm>
          <a:prstGeom prst="rect">
            <a:avLst/>
          </a:prstGeom>
          <a:noFill/>
          <a:ln>
            <a:noFill/>
          </a:ln>
        </p:spPr>
        <p:txBody>
          <a:bodyPr spcFirstLastPara="1" wrap="square" lIns="91425" tIns="45700" rIns="91425" bIns="45700" anchor="t" anchorCtr="0">
            <a:normAutofit/>
          </a:bodyPr>
          <a:lstStyle/>
          <a:p>
            <a:pPr marL="0" marR="0" lvl="0" indent="0" algn="l" rtl="0">
              <a:lnSpc>
                <a:spcPct val="130000"/>
              </a:lnSpc>
              <a:spcBef>
                <a:spcPts val="0"/>
              </a:spcBef>
              <a:spcAft>
                <a:spcPts val="0"/>
              </a:spcAft>
              <a:buClr>
                <a:schemeClr val="dk1"/>
              </a:buClr>
              <a:buSzPts val="2400"/>
              <a:buFont typeface="Arial"/>
              <a:buNone/>
            </a:pPr>
            <a:r>
              <a:rPr lang="en-US" sz="1500" b="0" i="0" u="none" strike="noStrike" cap="none">
                <a:solidFill>
                  <a:schemeClr val="dk1"/>
                </a:solidFill>
                <a:latin typeface="Times New Roman" panose="02020603050405020304" pitchFamily="18" charset="0"/>
                <a:cs typeface="Times New Roman" panose="02020603050405020304" pitchFamily="18" charset="0"/>
                <a:sym typeface="Arial"/>
              </a:rPr>
              <a:t>CNN</a:t>
            </a:r>
            <a:endParaRPr sz="1500" b="0" i="0" u="none" strike="noStrike" cap="none">
              <a:solidFill>
                <a:srgbClr val="000000"/>
              </a:solidFill>
              <a:latin typeface="Times New Roman" panose="02020603050405020304" pitchFamily="18" charset="0"/>
              <a:cs typeface="Times New Roman" panose="02020603050405020304" pitchFamily="18" charset="0"/>
              <a:sym typeface="Arial"/>
            </a:endParaRPr>
          </a:p>
        </p:txBody>
      </p:sp>
      <p:sp>
        <p:nvSpPr>
          <p:cNvPr id="436" name="Google Shape;436;p11"/>
          <p:cNvSpPr txBox="1"/>
          <p:nvPr/>
        </p:nvSpPr>
        <p:spPr>
          <a:xfrm>
            <a:off x="2158984" y="5761603"/>
            <a:ext cx="3645434" cy="801749"/>
          </a:xfrm>
          <a:prstGeom prst="rect">
            <a:avLst/>
          </a:prstGeom>
          <a:noFill/>
          <a:ln>
            <a:noFill/>
          </a:ln>
        </p:spPr>
        <p:txBody>
          <a:bodyPr spcFirstLastPara="1" wrap="square" lIns="91425" tIns="45700" rIns="91425" bIns="45700" anchor="t" anchorCtr="0">
            <a:normAutofit/>
          </a:bodyPr>
          <a:lstStyle/>
          <a:p>
            <a:pPr marL="0" marR="0" lvl="0" indent="0" algn="l" rtl="0">
              <a:lnSpc>
                <a:spcPct val="130000"/>
              </a:lnSpc>
              <a:spcBef>
                <a:spcPts val="0"/>
              </a:spcBef>
              <a:spcAft>
                <a:spcPts val="0"/>
              </a:spcAft>
              <a:buClr>
                <a:schemeClr val="dk1"/>
              </a:buClr>
              <a:buSzPts val="2400"/>
              <a:buFont typeface="Arial"/>
              <a:buNone/>
            </a:pPr>
            <a:r>
              <a:rPr lang="en-US" sz="1500" b="0" i="0" u="none" strike="noStrike" cap="none">
                <a:solidFill>
                  <a:schemeClr val="dk1"/>
                </a:solidFill>
                <a:latin typeface="Times New Roman" panose="02020603050405020304" pitchFamily="18" charset="0"/>
                <a:cs typeface="Times New Roman" panose="02020603050405020304" pitchFamily="18" charset="0"/>
                <a:sym typeface="Arial"/>
              </a:rPr>
              <a:t>Processing Unit(PE)</a:t>
            </a:r>
            <a:endParaRPr sz="1500" b="0" i="0" u="none" strike="noStrike" cap="none">
              <a:solidFill>
                <a:srgbClr val="000000"/>
              </a:solidFill>
              <a:latin typeface="Times New Roman" panose="02020603050405020304" pitchFamily="18" charset="0"/>
              <a:cs typeface="Times New Roman" panose="02020603050405020304" pitchFamily="18" charset="0"/>
              <a:sym typeface="Arial"/>
            </a:endParaRPr>
          </a:p>
        </p:txBody>
      </p:sp>
      <p:pic>
        <p:nvPicPr>
          <p:cNvPr id="3" name="Picture 2">
            <a:extLst>
              <a:ext uri="{FF2B5EF4-FFF2-40B4-BE49-F238E27FC236}">
                <a16:creationId xmlns:a16="http://schemas.microsoft.com/office/drawing/2014/main" id="{7D62C181-C221-8A0F-FC51-76BCD13E5D6C}"/>
              </a:ext>
            </a:extLst>
          </p:cNvPr>
          <p:cNvPicPr>
            <a:picLocks noChangeAspect="1"/>
          </p:cNvPicPr>
          <p:nvPr/>
        </p:nvPicPr>
        <p:blipFill>
          <a:blip r:embed="rId3"/>
          <a:stretch>
            <a:fillRect/>
          </a:stretch>
        </p:blipFill>
        <p:spPr>
          <a:xfrm>
            <a:off x="5220020" y="2633092"/>
            <a:ext cx="6365980" cy="3169729"/>
          </a:xfrm>
          <a:prstGeom prst="rect">
            <a:avLst/>
          </a:prstGeom>
        </p:spPr>
      </p:pic>
      <p:pic>
        <p:nvPicPr>
          <p:cNvPr id="5" name="Picture 4">
            <a:extLst>
              <a:ext uri="{FF2B5EF4-FFF2-40B4-BE49-F238E27FC236}">
                <a16:creationId xmlns:a16="http://schemas.microsoft.com/office/drawing/2014/main" id="{A46A9923-3C61-C0E8-3123-26FAD8FA0E0E}"/>
              </a:ext>
            </a:extLst>
          </p:cNvPr>
          <p:cNvPicPr>
            <a:picLocks noChangeAspect="1"/>
          </p:cNvPicPr>
          <p:nvPr/>
        </p:nvPicPr>
        <p:blipFill>
          <a:blip r:embed="rId4"/>
          <a:stretch>
            <a:fillRect/>
          </a:stretch>
        </p:blipFill>
        <p:spPr>
          <a:xfrm>
            <a:off x="1303102" y="3293825"/>
            <a:ext cx="3530155" cy="2288391"/>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36"/>
                                        </p:tgtEl>
                                        <p:attrNameLst>
                                          <p:attrName>style.visibility</p:attrName>
                                        </p:attrNameLst>
                                      </p:cBhvr>
                                      <p:to>
                                        <p:strVal val="visible"/>
                                      </p:to>
                                    </p:set>
                                    <p:animEffect transition="in" filter="fade">
                                      <p:cBhvr>
                                        <p:cTn id="7" dur="500"/>
                                        <p:tgtEl>
                                          <p:spTgt spid="4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11"/>
          <p:cNvSpPr txBox="1">
            <a:spLocks noGrp="1"/>
          </p:cNvSpPr>
          <p:nvPr>
            <p:ph type="title"/>
          </p:nvPr>
        </p:nvSpPr>
        <p:spPr>
          <a:xfrm>
            <a:off x="606000" y="1036767"/>
            <a:ext cx="10980000" cy="8906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17058"/>
              </a:buClr>
              <a:buSzPts val="4400"/>
              <a:buFont typeface="Times New Roman"/>
              <a:buNone/>
            </a:pPr>
            <a:r>
              <a:rPr lang="en-US"/>
              <a:t>2. Kế hoạch thực hiện</a:t>
            </a:r>
            <a:endParaRPr/>
          </a:p>
        </p:txBody>
      </p:sp>
      <p:sp>
        <p:nvSpPr>
          <p:cNvPr id="432" name="Google Shape;432;p11"/>
          <p:cNvSpPr txBox="1">
            <a:spLocks noGrp="1"/>
          </p:cNvSpPr>
          <p:nvPr>
            <p:ph type="ftr" idx="11"/>
          </p:nvPr>
        </p:nvSpPr>
        <p:spPr>
          <a:xfrm>
            <a:off x="4233564"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Copyrights 2024 CE-UIT. All Rights Reserved.</a:t>
            </a:r>
            <a:endParaRPr/>
          </a:p>
        </p:txBody>
      </p:sp>
      <p:sp>
        <p:nvSpPr>
          <p:cNvPr id="433" name="Google Shape;433;p11"/>
          <p:cNvSpPr txBox="1">
            <a:spLocks noGrp="1"/>
          </p:cNvSpPr>
          <p:nvPr>
            <p:ph type="sldNum" idx="12"/>
          </p:nvPr>
        </p:nvSpPr>
        <p:spPr>
          <a:xfrm>
            <a:off x="10422944" y="6356350"/>
            <a:ext cx="27432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200"/>
              <a:buNone/>
            </a:pPr>
            <a:fld id="{00000000-1234-1234-1234-123412341234}" type="slidenum">
              <a:rPr lang="en-US"/>
              <a:t>16</a:t>
            </a:fld>
            <a:endParaRPr/>
          </a:p>
        </p:txBody>
      </p:sp>
      <p:sp>
        <p:nvSpPr>
          <p:cNvPr id="436" name="Google Shape;436;p11"/>
          <p:cNvSpPr txBox="1"/>
          <p:nvPr/>
        </p:nvSpPr>
        <p:spPr>
          <a:xfrm>
            <a:off x="3632955" y="5964383"/>
            <a:ext cx="5316017" cy="323511"/>
          </a:xfrm>
          <a:prstGeom prst="rect">
            <a:avLst/>
          </a:prstGeom>
          <a:noFill/>
          <a:ln>
            <a:noFill/>
          </a:ln>
        </p:spPr>
        <p:txBody>
          <a:bodyPr spcFirstLastPara="1" wrap="square" lIns="91425" tIns="45700" rIns="91425" bIns="45700" anchor="t" anchorCtr="0">
            <a:noAutofit/>
          </a:bodyPr>
          <a:lstStyle/>
          <a:p>
            <a:pPr marL="0" marR="0" lvl="0" indent="0" algn="l" rtl="0">
              <a:lnSpc>
                <a:spcPct val="130000"/>
              </a:lnSpc>
              <a:spcBef>
                <a:spcPts val="0"/>
              </a:spcBef>
              <a:spcAft>
                <a:spcPts val="0"/>
              </a:spcAft>
              <a:buClr>
                <a:schemeClr val="dk1"/>
              </a:buClr>
              <a:buSzPts val="2400"/>
              <a:buFont typeface="Arial"/>
              <a:buNone/>
            </a:pPr>
            <a:r>
              <a:rPr lang="vi-VN" sz="2200" dirty="0">
                <a:solidFill>
                  <a:schemeClr val="dk1"/>
                </a:solidFill>
              </a:rPr>
              <a:t>Thuật toán</a:t>
            </a:r>
            <a:r>
              <a:rPr lang="en-US" sz="2200" dirty="0">
                <a:solidFill>
                  <a:schemeClr val="dk1"/>
                </a:solidFill>
              </a:rPr>
              <a:t> </a:t>
            </a:r>
            <a:r>
              <a:rPr lang="vi-VN" sz="2200" dirty="0">
                <a:solidFill>
                  <a:schemeClr val="dk1"/>
                </a:solidFill>
              </a:rPr>
              <a:t>p</a:t>
            </a:r>
            <a:r>
              <a:rPr lang="vi-VN" sz="2200" b="0" i="0" u="none" strike="noStrike" cap="none" dirty="0">
                <a:solidFill>
                  <a:schemeClr val="dk1"/>
                </a:solidFill>
                <a:sym typeface="Arial"/>
              </a:rPr>
              <a:t>hân chia dữ liệu đầu vào</a:t>
            </a:r>
            <a:endParaRPr sz="2200" b="0" i="0" u="none" strike="noStrike" cap="none" dirty="0">
              <a:solidFill>
                <a:srgbClr val="000000"/>
              </a:solidFill>
              <a:sym typeface="Arial"/>
            </a:endParaRPr>
          </a:p>
        </p:txBody>
      </p:sp>
      <p:pic>
        <p:nvPicPr>
          <p:cNvPr id="3" name="Picture 2">
            <a:extLst>
              <a:ext uri="{FF2B5EF4-FFF2-40B4-BE49-F238E27FC236}">
                <a16:creationId xmlns:a16="http://schemas.microsoft.com/office/drawing/2014/main" id="{EAE23E87-C8E5-4180-1946-6884790C09D0}"/>
              </a:ext>
            </a:extLst>
          </p:cNvPr>
          <p:cNvPicPr>
            <a:picLocks noChangeAspect="1"/>
          </p:cNvPicPr>
          <p:nvPr/>
        </p:nvPicPr>
        <p:blipFill>
          <a:blip r:embed="rId3"/>
          <a:stretch>
            <a:fillRect/>
          </a:stretch>
        </p:blipFill>
        <p:spPr>
          <a:xfrm>
            <a:off x="1875836" y="2288641"/>
            <a:ext cx="8440328" cy="3658111"/>
          </a:xfrm>
          <a:prstGeom prst="rect">
            <a:avLst/>
          </a:prstGeom>
        </p:spPr>
      </p:pic>
      <p:sp>
        <p:nvSpPr>
          <p:cNvPr id="8" name="Google Shape;431;p11">
            <a:extLst>
              <a:ext uri="{FF2B5EF4-FFF2-40B4-BE49-F238E27FC236}">
                <a16:creationId xmlns:a16="http://schemas.microsoft.com/office/drawing/2014/main" id="{68722C63-DFAC-4BB3-09A0-D59500900306}"/>
              </a:ext>
            </a:extLst>
          </p:cNvPr>
          <p:cNvSpPr txBox="1">
            <a:spLocks noGrp="1"/>
          </p:cNvSpPr>
          <p:nvPr>
            <p:ph type="body" idx="1"/>
          </p:nvPr>
        </p:nvSpPr>
        <p:spPr>
          <a:xfrm>
            <a:off x="606000" y="2020279"/>
            <a:ext cx="10980000" cy="4156684"/>
          </a:xfrm>
          <a:prstGeom prst="rect">
            <a:avLst/>
          </a:prstGeom>
          <a:noFill/>
          <a:ln>
            <a:noFill/>
          </a:ln>
        </p:spPr>
        <p:txBody>
          <a:bodyPr spcFirstLastPara="1" wrap="square" lIns="91425" tIns="45700" rIns="91425" bIns="45700" anchor="t" anchorCtr="0">
            <a:normAutofit/>
          </a:bodyPr>
          <a:lstStyle/>
          <a:p>
            <a:pPr marL="228600" indent="-228600">
              <a:spcBef>
                <a:spcPts val="0"/>
              </a:spcBef>
              <a:buFont typeface="Noto Sans Symbols"/>
              <a:buChar char="⮚"/>
            </a:pPr>
            <a:r>
              <a:rPr lang="en-US" dirty="0"/>
              <a:t> </a:t>
            </a:r>
            <a:r>
              <a:rPr lang="en-US" sz="3200" dirty="0"/>
              <a:t>Giai </a:t>
            </a:r>
            <a:r>
              <a:rPr lang="en-US" sz="3200" dirty="0" err="1"/>
              <a:t>đoạn</a:t>
            </a:r>
            <a:r>
              <a:rPr lang="en-US" sz="3200" dirty="0"/>
              <a:t> 3: </a:t>
            </a:r>
            <a:r>
              <a:rPr lang="vi-VN" sz="3200" dirty="0">
                <a:latin typeface="Times New Roman" panose="02020603050405020304" pitchFamily="18" charset="0"/>
                <a:cs typeface="Times New Roman" panose="02020603050405020304" pitchFamily="18" charset="0"/>
              </a:rPr>
              <a:t>Phương pháp tự thiết kế</a:t>
            </a:r>
          </a:p>
        </p:txBody>
      </p:sp>
    </p:spTree>
    <p:extLst>
      <p:ext uri="{BB962C8B-B14F-4D97-AF65-F5344CB8AC3E}">
        <p14:creationId xmlns:p14="http://schemas.microsoft.com/office/powerpoint/2010/main" val="151199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36"/>
                                        </p:tgtEl>
                                        <p:attrNameLst>
                                          <p:attrName>style.visibility</p:attrName>
                                        </p:attrNameLst>
                                      </p:cBhvr>
                                      <p:to>
                                        <p:strVal val="visible"/>
                                      </p:to>
                                    </p:set>
                                    <p:animEffect transition="in" filter="fade">
                                      <p:cBhvr>
                                        <p:cTn id="7" dur="500"/>
                                        <p:tgtEl>
                                          <p:spTgt spid="4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29">
          <a:extLst>
            <a:ext uri="{FF2B5EF4-FFF2-40B4-BE49-F238E27FC236}">
              <a16:creationId xmlns:a16="http://schemas.microsoft.com/office/drawing/2014/main" id="{A3FDEB4A-F559-7597-FC61-7747AE3C02B1}"/>
            </a:ext>
          </a:extLst>
        </p:cNvPr>
        <p:cNvGrpSpPr/>
        <p:nvPr/>
      </p:nvGrpSpPr>
      <p:grpSpPr>
        <a:xfrm>
          <a:off x="0" y="0"/>
          <a:ext cx="0" cy="0"/>
          <a:chOff x="0" y="0"/>
          <a:chExt cx="0" cy="0"/>
        </a:xfrm>
      </p:grpSpPr>
      <p:sp>
        <p:nvSpPr>
          <p:cNvPr id="430" name="Google Shape;430;p11">
            <a:extLst>
              <a:ext uri="{FF2B5EF4-FFF2-40B4-BE49-F238E27FC236}">
                <a16:creationId xmlns:a16="http://schemas.microsoft.com/office/drawing/2014/main" id="{A19E7D1A-54B1-D09B-017D-01E0B4905E39}"/>
              </a:ext>
            </a:extLst>
          </p:cNvPr>
          <p:cNvSpPr txBox="1">
            <a:spLocks noGrp="1"/>
          </p:cNvSpPr>
          <p:nvPr>
            <p:ph type="title"/>
          </p:nvPr>
        </p:nvSpPr>
        <p:spPr>
          <a:xfrm>
            <a:off x="606000" y="1036767"/>
            <a:ext cx="10980000" cy="8906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17058"/>
              </a:buClr>
              <a:buSzPts val="4400"/>
              <a:buFont typeface="Times New Roman"/>
              <a:buNone/>
            </a:pPr>
            <a:r>
              <a:rPr lang="en-US"/>
              <a:t>2. Kế hoạch thực hiện</a:t>
            </a:r>
            <a:endParaRPr/>
          </a:p>
        </p:txBody>
      </p:sp>
      <p:sp>
        <p:nvSpPr>
          <p:cNvPr id="432" name="Google Shape;432;p11">
            <a:extLst>
              <a:ext uri="{FF2B5EF4-FFF2-40B4-BE49-F238E27FC236}">
                <a16:creationId xmlns:a16="http://schemas.microsoft.com/office/drawing/2014/main" id="{66CF6841-3250-F79D-816F-6FCA3F2BD7AF}"/>
              </a:ext>
            </a:extLst>
          </p:cNvPr>
          <p:cNvSpPr txBox="1">
            <a:spLocks noGrp="1"/>
          </p:cNvSpPr>
          <p:nvPr>
            <p:ph type="ftr" idx="11"/>
          </p:nvPr>
        </p:nvSpPr>
        <p:spPr>
          <a:xfrm>
            <a:off x="4233564"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Copyrights 2024 CE-UIT. All Rights Reserved.</a:t>
            </a:r>
            <a:endParaRPr/>
          </a:p>
        </p:txBody>
      </p:sp>
      <p:sp>
        <p:nvSpPr>
          <p:cNvPr id="433" name="Google Shape;433;p11">
            <a:extLst>
              <a:ext uri="{FF2B5EF4-FFF2-40B4-BE49-F238E27FC236}">
                <a16:creationId xmlns:a16="http://schemas.microsoft.com/office/drawing/2014/main" id="{FD8A224C-A7B4-7768-3489-13FB8C31282B}"/>
              </a:ext>
            </a:extLst>
          </p:cNvPr>
          <p:cNvSpPr txBox="1">
            <a:spLocks noGrp="1"/>
          </p:cNvSpPr>
          <p:nvPr>
            <p:ph type="sldNum" idx="12"/>
          </p:nvPr>
        </p:nvSpPr>
        <p:spPr>
          <a:xfrm>
            <a:off x="10422944" y="6356350"/>
            <a:ext cx="27432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200"/>
              <a:buNone/>
            </a:pPr>
            <a:fld id="{00000000-1234-1234-1234-123412341234}" type="slidenum">
              <a:rPr lang="en-US"/>
              <a:t>17</a:t>
            </a:fld>
            <a:endParaRPr/>
          </a:p>
        </p:txBody>
      </p:sp>
      <p:sp>
        <p:nvSpPr>
          <p:cNvPr id="436" name="Google Shape;436;p11">
            <a:extLst>
              <a:ext uri="{FF2B5EF4-FFF2-40B4-BE49-F238E27FC236}">
                <a16:creationId xmlns:a16="http://schemas.microsoft.com/office/drawing/2014/main" id="{1FAFBC55-53BE-8D76-83A6-74B9988A903D}"/>
              </a:ext>
            </a:extLst>
          </p:cNvPr>
          <p:cNvSpPr txBox="1"/>
          <p:nvPr/>
        </p:nvSpPr>
        <p:spPr>
          <a:xfrm>
            <a:off x="3632955" y="5964383"/>
            <a:ext cx="5316017" cy="323511"/>
          </a:xfrm>
          <a:prstGeom prst="rect">
            <a:avLst/>
          </a:prstGeom>
          <a:noFill/>
          <a:ln>
            <a:noFill/>
          </a:ln>
        </p:spPr>
        <p:txBody>
          <a:bodyPr spcFirstLastPara="1" wrap="square" lIns="91425" tIns="45700" rIns="91425" bIns="45700" anchor="t" anchorCtr="0">
            <a:noAutofit/>
          </a:bodyPr>
          <a:lstStyle/>
          <a:p>
            <a:pPr marL="0" marR="0" lvl="0" indent="0" algn="l" rtl="0">
              <a:lnSpc>
                <a:spcPct val="130000"/>
              </a:lnSpc>
              <a:spcBef>
                <a:spcPts val="0"/>
              </a:spcBef>
              <a:spcAft>
                <a:spcPts val="0"/>
              </a:spcAft>
              <a:buClr>
                <a:schemeClr val="dk1"/>
              </a:buClr>
              <a:buSzPts val="2400"/>
              <a:buFont typeface="Arial"/>
              <a:buNone/>
            </a:pPr>
            <a:r>
              <a:rPr lang="vi-VN" sz="2200" dirty="0">
                <a:solidFill>
                  <a:schemeClr val="dk1"/>
                </a:solidFill>
              </a:rPr>
              <a:t>Thuật toán</a:t>
            </a:r>
            <a:r>
              <a:rPr lang="en-US" sz="2200" dirty="0">
                <a:solidFill>
                  <a:schemeClr val="dk1"/>
                </a:solidFill>
              </a:rPr>
              <a:t> </a:t>
            </a:r>
            <a:r>
              <a:rPr lang="vi-VN" sz="2200" dirty="0">
                <a:solidFill>
                  <a:schemeClr val="dk1"/>
                </a:solidFill>
              </a:rPr>
              <a:t>p</a:t>
            </a:r>
            <a:r>
              <a:rPr lang="vi-VN" sz="2200" b="0" i="0" u="none" strike="noStrike" cap="none" dirty="0">
                <a:solidFill>
                  <a:schemeClr val="dk1"/>
                </a:solidFill>
                <a:sym typeface="Arial"/>
              </a:rPr>
              <a:t>hân chia dữ liệu đầu vào</a:t>
            </a:r>
            <a:endParaRPr sz="2200" b="0" i="0" u="none" strike="noStrike" cap="none" dirty="0">
              <a:solidFill>
                <a:srgbClr val="000000"/>
              </a:solidFill>
              <a:sym typeface="Arial"/>
            </a:endParaRPr>
          </a:p>
        </p:txBody>
      </p:sp>
      <p:pic>
        <p:nvPicPr>
          <p:cNvPr id="3" name="Picture 2">
            <a:extLst>
              <a:ext uri="{FF2B5EF4-FFF2-40B4-BE49-F238E27FC236}">
                <a16:creationId xmlns:a16="http://schemas.microsoft.com/office/drawing/2014/main" id="{BB253F23-A114-BF64-EC3A-03AB2540BA96}"/>
              </a:ext>
            </a:extLst>
          </p:cNvPr>
          <p:cNvPicPr>
            <a:picLocks noChangeAspect="1"/>
          </p:cNvPicPr>
          <p:nvPr/>
        </p:nvPicPr>
        <p:blipFill>
          <a:blip r:embed="rId3"/>
          <a:stretch>
            <a:fillRect/>
          </a:stretch>
        </p:blipFill>
        <p:spPr>
          <a:xfrm>
            <a:off x="1875836" y="2288641"/>
            <a:ext cx="8440328" cy="3658111"/>
          </a:xfrm>
          <a:prstGeom prst="rect">
            <a:avLst/>
          </a:prstGeom>
        </p:spPr>
      </p:pic>
      <p:sp>
        <p:nvSpPr>
          <p:cNvPr id="8" name="Google Shape;431;p11">
            <a:extLst>
              <a:ext uri="{FF2B5EF4-FFF2-40B4-BE49-F238E27FC236}">
                <a16:creationId xmlns:a16="http://schemas.microsoft.com/office/drawing/2014/main" id="{1A8B0A93-EA03-6730-F1AE-969D2E02FD3E}"/>
              </a:ext>
            </a:extLst>
          </p:cNvPr>
          <p:cNvSpPr txBox="1">
            <a:spLocks noGrp="1"/>
          </p:cNvSpPr>
          <p:nvPr>
            <p:ph type="body" idx="1"/>
          </p:nvPr>
        </p:nvSpPr>
        <p:spPr>
          <a:xfrm>
            <a:off x="606000" y="2020279"/>
            <a:ext cx="10980000" cy="4156684"/>
          </a:xfrm>
          <a:prstGeom prst="rect">
            <a:avLst/>
          </a:prstGeom>
          <a:noFill/>
          <a:ln>
            <a:noFill/>
          </a:ln>
        </p:spPr>
        <p:txBody>
          <a:bodyPr spcFirstLastPara="1" wrap="square" lIns="91425" tIns="45700" rIns="91425" bIns="45700" anchor="t" anchorCtr="0">
            <a:normAutofit/>
          </a:bodyPr>
          <a:lstStyle/>
          <a:p>
            <a:pPr marL="228600" indent="-228600">
              <a:spcBef>
                <a:spcPts val="0"/>
              </a:spcBef>
              <a:buFont typeface="Noto Sans Symbols"/>
              <a:buChar char="⮚"/>
            </a:pPr>
            <a:r>
              <a:rPr lang="en-US" dirty="0"/>
              <a:t> </a:t>
            </a:r>
            <a:r>
              <a:rPr lang="en-US" sz="3200" dirty="0"/>
              <a:t>Giai </a:t>
            </a:r>
            <a:r>
              <a:rPr lang="en-US" sz="3200" dirty="0" err="1"/>
              <a:t>đoạn</a:t>
            </a:r>
            <a:r>
              <a:rPr lang="en-US" sz="3200" dirty="0"/>
              <a:t> 3: </a:t>
            </a:r>
            <a:r>
              <a:rPr lang="vi-VN" sz="3200" dirty="0">
                <a:latin typeface="Times New Roman" panose="02020603050405020304" pitchFamily="18" charset="0"/>
                <a:cs typeface="Times New Roman" panose="02020603050405020304" pitchFamily="18" charset="0"/>
              </a:rPr>
              <a:t>Phương pháp tự thiết kế</a:t>
            </a:r>
          </a:p>
        </p:txBody>
      </p:sp>
      <p:sp>
        <p:nvSpPr>
          <p:cNvPr id="2" name="Oval 1">
            <a:extLst>
              <a:ext uri="{FF2B5EF4-FFF2-40B4-BE49-F238E27FC236}">
                <a16:creationId xmlns:a16="http://schemas.microsoft.com/office/drawing/2014/main" id="{014127FB-0F09-D2D6-8437-14E3C4FF1CD6}"/>
              </a:ext>
            </a:extLst>
          </p:cNvPr>
          <p:cNvSpPr/>
          <p:nvPr/>
        </p:nvSpPr>
        <p:spPr>
          <a:xfrm>
            <a:off x="2487560" y="4069581"/>
            <a:ext cx="7828603" cy="532563"/>
          </a:xfrm>
          <a:prstGeom prst="ellipse">
            <a:avLst/>
          </a:prstGeom>
          <a:no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6ECA75E3-D779-F05C-5A9F-2FB100AED7C1}"/>
              </a:ext>
            </a:extLst>
          </p:cNvPr>
          <p:cNvSpPr/>
          <p:nvPr/>
        </p:nvSpPr>
        <p:spPr>
          <a:xfrm>
            <a:off x="6184490" y="1036767"/>
            <a:ext cx="5401510" cy="266016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latin typeface="Times New Roman" panose="02020603050405020304" pitchFamily="18" charset="0"/>
                <a:cs typeface="Times New Roman" panose="02020603050405020304" pitchFamily="18" charset="0"/>
              </a:rPr>
              <a:t>Khi </a:t>
            </a:r>
            <a:r>
              <a:rPr lang="en-US" sz="2000" dirty="0" err="1">
                <a:latin typeface="Times New Roman" panose="02020603050405020304" pitchFamily="18" charset="0"/>
                <a:cs typeface="Times New Roman" panose="02020603050405020304" pitchFamily="18" charset="0"/>
              </a:rPr>
              <a:t>thực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hiện</a:t>
            </a:r>
            <a:r>
              <a:rPr lang="en-US" sz="2000" dirty="0">
                <a:latin typeface="Times New Roman" panose="02020603050405020304" pitchFamily="18" charset="0"/>
                <a:cs typeface="Times New Roman" panose="02020603050405020304" pitchFamily="18" charset="0"/>
              </a:rPr>
              <a:t> Convolutional, </a:t>
            </a:r>
            <a:r>
              <a:rPr lang="en-US" sz="2000" dirty="0" err="1">
                <a:latin typeface="Times New Roman" panose="02020603050405020304" pitchFamily="18" charset="0"/>
                <a:cs typeface="Times New Roman" panose="02020603050405020304" pitchFamily="18" charset="0"/>
              </a:rPr>
              <a:t>PEm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lấy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chính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m-1 PE </a:t>
            </a:r>
            <a:r>
              <a:rPr lang="en-US" sz="2000" dirty="0" err="1">
                <a:latin typeface="Times New Roman" panose="02020603050405020304" pitchFamily="18" charset="0"/>
                <a:cs typeface="Times New Roman" panose="02020603050405020304" pitchFamily="18" charset="0"/>
              </a:rPr>
              <a:t>tiếp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theo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cùng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địa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chỉ</a:t>
            </a:r>
            <a:r>
              <a:rPr lang="en-US" sz="2000" dirty="0">
                <a:latin typeface="Times New Roman" panose="02020603050405020304" pitchFamily="18" charset="0"/>
                <a:cs typeface="Times New Roman" panose="02020603050405020304" pitchFamily="18" charset="0"/>
              </a:rPr>
              <a:t> Pixel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LDM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thực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hiện</a:t>
            </a:r>
            <a:r>
              <a:rPr lang="en-US" sz="2000" dirty="0">
                <a:latin typeface="Times New Roman" panose="02020603050405020304" pitchFamily="18" charset="0"/>
                <a:cs typeface="Times New Roman" panose="02020603050405020304" pitchFamily="18" charset="0"/>
              </a:rPr>
              <a:t> Conv </a:t>
            </a:r>
            <a:r>
              <a:rPr lang="en-US" sz="2000" dirty="0" err="1">
                <a:latin typeface="Times New Roman" panose="02020603050405020304" pitchFamily="18" charset="0"/>
                <a:cs typeface="Times New Roman" panose="02020603050405020304" pitchFamily="18" charset="0"/>
              </a:rPr>
              <a:t>nhờ</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việc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điều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phối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xoay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vòng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hoạt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Allocator</a:t>
            </a:r>
          </a:p>
        </p:txBody>
      </p:sp>
      <p:sp>
        <p:nvSpPr>
          <p:cNvPr id="10" name="Arrow: Right 9">
            <a:extLst>
              <a:ext uri="{FF2B5EF4-FFF2-40B4-BE49-F238E27FC236}">
                <a16:creationId xmlns:a16="http://schemas.microsoft.com/office/drawing/2014/main" id="{DE7DCF60-227E-8B7C-1F0D-501EA4EAD2FE}"/>
              </a:ext>
            </a:extLst>
          </p:cNvPr>
          <p:cNvSpPr/>
          <p:nvPr/>
        </p:nvSpPr>
        <p:spPr>
          <a:xfrm rot="20346403">
            <a:off x="4868213" y="3170347"/>
            <a:ext cx="1366684" cy="79641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8030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29">
          <a:extLst>
            <a:ext uri="{FF2B5EF4-FFF2-40B4-BE49-F238E27FC236}">
              <a16:creationId xmlns:a16="http://schemas.microsoft.com/office/drawing/2014/main" id="{01729940-C6BB-A717-8684-EFCF8B25AE5C}"/>
            </a:ext>
          </a:extLst>
        </p:cNvPr>
        <p:cNvGrpSpPr/>
        <p:nvPr/>
      </p:nvGrpSpPr>
      <p:grpSpPr>
        <a:xfrm>
          <a:off x="0" y="0"/>
          <a:ext cx="0" cy="0"/>
          <a:chOff x="0" y="0"/>
          <a:chExt cx="0" cy="0"/>
        </a:xfrm>
      </p:grpSpPr>
      <p:sp>
        <p:nvSpPr>
          <p:cNvPr id="430" name="Google Shape;430;p11">
            <a:extLst>
              <a:ext uri="{FF2B5EF4-FFF2-40B4-BE49-F238E27FC236}">
                <a16:creationId xmlns:a16="http://schemas.microsoft.com/office/drawing/2014/main" id="{41D3B909-C6A7-D677-FC84-45987A1239BE}"/>
              </a:ext>
            </a:extLst>
          </p:cNvPr>
          <p:cNvSpPr txBox="1">
            <a:spLocks noGrp="1"/>
          </p:cNvSpPr>
          <p:nvPr>
            <p:ph type="title"/>
          </p:nvPr>
        </p:nvSpPr>
        <p:spPr>
          <a:xfrm>
            <a:off x="606000" y="1036767"/>
            <a:ext cx="10980000" cy="8906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17058"/>
              </a:buClr>
              <a:buSzPts val="4400"/>
              <a:buFont typeface="Times New Roman"/>
              <a:buNone/>
            </a:pPr>
            <a:r>
              <a:rPr lang="en-US" dirty="0"/>
              <a:t>2. </a:t>
            </a:r>
            <a:r>
              <a:rPr lang="en-US" dirty="0" err="1"/>
              <a:t>Kế</a:t>
            </a:r>
            <a:r>
              <a:rPr lang="en-US" dirty="0"/>
              <a:t> </a:t>
            </a:r>
            <a:r>
              <a:rPr lang="en-US" dirty="0" err="1"/>
              <a:t>hoạch</a:t>
            </a:r>
            <a:r>
              <a:rPr lang="en-US" dirty="0"/>
              <a:t> </a:t>
            </a:r>
            <a:r>
              <a:rPr lang="en-US" dirty="0" err="1"/>
              <a:t>thực</a:t>
            </a:r>
            <a:r>
              <a:rPr lang="en-US" dirty="0"/>
              <a:t> </a:t>
            </a:r>
            <a:r>
              <a:rPr lang="en-US" dirty="0" err="1"/>
              <a:t>hiện</a:t>
            </a:r>
            <a:endParaRPr dirty="0"/>
          </a:p>
        </p:txBody>
      </p:sp>
      <p:sp>
        <p:nvSpPr>
          <p:cNvPr id="432" name="Google Shape;432;p11">
            <a:extLst>
              <a:ext uri="{FF2B5EF4-FFF2-40B4-BE49-F238E27FC236}">
                <a16:creationId xmlns:a16="http://schemas.microsoft.com/office/drawing/2014/main" id="{0AAE95D1-8923-0BA7-DFB6-4A586BF25D46}"/>
              </a:ext>
            </a:extLst>
          </p:cNvPr>
          <p:cNvSpPr txBox="1">
            <a:spLocks noGrp="1"/>
          </p:cNvSpPr>
          <p:nvPr>
            <p:ph type="ftr" idx="11"/>
          </p:nvPr>
        </p:nvSpPr>
        <p:spPr>
          <a:xfrm>
            <a:off x="4233564"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Copyrights 2024 CE-UIT. All Rights Reserved.</a:t>
            </a:r>
            <a:endParaRPr/>
          </a:p>
        </p:txBody>
      </p:sp>
      <p:sp>
        <p:nvSpPr>
          <p:cNvPr id="433" name="Google Shape;433;p11">
            <a:extLst>
              <a:ext uri="{FF2B5EF4-FFF2-40B4-BE49-F238E27FC236}">
                <a16:creationId xmlns:a16="http://schemas.microsoft.com/office/drawing/2014/main" id="{33BDC522-EE6C-E3EE-052E-49C0B6607C5D}"/>
              </a:ext>
            </a:extLst>
          </p:cNvPr>
          <p:cNvSpPr txBox="1">
            <a:spLocks noGrp="1"/>
          </p:cNvSpPr>
          <p:nvPr>
            <p:ph type="sldNum" idx="12"/>
          </p:nvPr>
        </p:nvSpPr>
        <p:spPr>
          <a:xfrm>
            <a:off x="10422944" y="6356350"/>
            <a:ext cx="27432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200"/>
              <a:buNone/>
            </a:pPr>
            <a:fld id="{00000000-1234-1234-1234-123412341234}" type="slidenum">
              <a:rPr lang="en-US"/>
              <a:t>18</a:t>
            </a:fld>
            <a:endParaRPr/>
          </a:p>
        </p:txBody>
      </p:sp>
      <p:sp>
        <p:nvSpPr>
          <p:cNvPr id="436" name="Google Shape;436;p11">
            <a:extLst>
              <a:ext uri="{FF2B5EF4-FFF2-40B4-BE49-F238E27FC236}">
                <a16:creationId xmlns:a16="http://schemas.microsoft.com/office/drawing/2014/main" id="{D894C488-AB74-4C39-A9D1-39CD0166DAC7}"/>
              </a:ext>
            </a:extLst>
          </p:cNvPr>
          <p:cNvSpPr txBox="1"/>
          <p:nvPr/>
        </p:nvSpPr>
        <p:spPr>
          <a:xfrm>
            <a:off x="3632955" y="5964383"/>
            <a:ext cx="5316017" cy="323511"/>
          </a:xfrm>
          <a:prstGeom prst="rect">
            <a:avLst/>
          </a:prstGeom>
          <a:noFill/>
          <a:ln>
            <a:noFill/>
          </a:ln>
        </p:spPr>
        <p:txBody>
          <a:bodyPr spcFirstLastPara="1" wrap="square" lIns="91425" tIns="45700" rIns="91425" bIns="45700" anchor="t" anchorCtr="0">
            <a:noAutofit/>
          </a:bodyPr>
          <a:lstStyle/>
          <a:p>
            <a:pPr marL="0" marR="0" lvl="0" indent="0" algn="l" rtl="0">
              <a:lnSpc>
                <a:spcPct val="130000"/>
              </a:lnSpc>
              <a:spcBef>
                <a:spcPts val="0"/>
              </a:spcBef>
              <a:spcAft>
                <a:spcPts val="0"/>
              </a:spcAft>
              <a:buClr>
                <a:schemeClr val="dk1"/>
              </a:buClr>
              <a:buSzPts val="2400"/>
              <a:buFont typeface="Arial"/>
              <a:buNone/>
            </a:pPr>
            <a:r>
              <a:rPr lang="vi-VN" sz="2200" dirty="0">
                <a:solidFill>
                  <a:schemeClr val="dk1"/>
                </a:solidFill>
              </a:rPr>
              <a:t>Tổng quan một dual-port RAM</a:t>
            </a:r>
            <a:endParaRPr sz="2200" b="0" i="0" u="none" strike="noStrike" cap="none" dirty="0">
              <a:solidFill>
                <a:srgbClr val="000000"/>
              </a:solidFill>
              <a:sym typeface="Arial"/>
            </a:endParaRPr>
          </a:p>
        </p:txBody>
      </p:sp>
      <p:sp>
        <p:nvSpPr>
          <p:cNvPr id="8" name="Google Shape;431;p11">
            <a:extLst>
              <a:ext uri="{FF2B5EF4-FFF2-40B4-BE49-F238E27FC236}">
                <a16:creationId xmlns:a16="http://schemas.microsoft.com/office/drawing/2014/main" id="{182EC575-BF3A-3260-334B-D9836AE67B4E}"/>
              </a:ext>
            </a:extLst>
          </p:cNvPr>
          <p:cNvSpPr txBox="1">
            <a:spLocks noGrp="1"/>
          </p:cNvSpPr>
          <p:nvPr>
            <p:ph type="body" idx="1"/>
          </p:nvPr>
        </p:nvSpPr>
        <p:spPr>
          <a:xfrm>
            <a:off x="606000" y="2020279"/>
            <a:ext cx="10980000" cy="4156684"/>
          </a:xfrm>
          <a:prstGeom prst="rect">
            <a:avLst/>
          </a:prstGeom>
          <a:noFill/>
          <a:ln>
            <a:noFill/>
          </a:ln>
        </p:spPr>
        <p:txBody>
          <a:bodyPr spcFirstLastPara="1" wrap="square" lIns="91425" tIns="45700" rIns="91425" bIns="45700" anchor="t" anchorCtr="0">
            <a:normAutofit/>
          </a:bodyPr>
          <a:lstStyle/>
          <a:p>
            <a:pPr marL="0" indent="0">
              <a:spcBef>
                <a:spcPts val="0"/>
              </a:spcBef>
              <a:buNone/>
            </a:pPr>
            <a:r>
              <a:rPr lang="vi-VN" sz="3200" dirty="0">
                <a:latin typeface="Times New Roman" panose="02020603050405020304" pitchFamily="18" charset="0"/>
                <a:cs typeface="Times New Roman" panose="02020603050405020304" pitchFamily="18" charset="0"/>
              </a:rPr>
              <a:t>2.1. RAM</a:t>
            </a:r>
          </a:p>
        </p:txBody>
      </p:sp>
      <p:pic>
        <p:nvPicPr>
          <p:cNvPr id="6" name="Picture 5">
            <a:extLst>
              <a:ext uri="{FF2B5EF4-FFF2-40B4-BE49-F238E27FC236}">
                <a16:creationId xmlns:a16="http://schemas.microsoft.com/office/drawing/2014/main" id="{37060CD2-572B-73B2-8C99-1F3A6BC5DBBD}"/>
              </a:ext>
            </a:extLst>
          </p:cNvPr>
          <p:cNvPicPr>
            <a:picLocks noChangeAspect="1"/>
          </p:cNvPicPr>
          <p:nvPr/>
        </p:nvPicPr>
        <p:blipFill>
          <a:blip r:embed="rId3"/>
          <a:stretch>
            <a:fillRect/>
          </a:stretch>
        </p:blipFill>
        <p:spPr>
          <a:xfrm>
            <a:off x="4667050" y="2447984"/>
            <a:ext cx="2857899" cy="3419952"/>
          </a:xfrm>
          <a:prstGeom prst="rect">
            <a:avLst/>
          </a:prstGeom>
        </p:spPr>
      </p:pic>
    </p:spTree>
    <p:extLst>
      <p:ext uri="{BB962C8B-B14F-4D97-AF65-F5344CB8AC3E}">
        <p14:creationId xmlns:p14="http://schemas.microsoft.com/office/powerpoint/2010/main" val="2355582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36"/>
                                        </p:tgtEl>
                                        <p:attrNameLst>
                                          <p:attrName>style.visibility</p:attrName>
                                        </p:attrNameLst>
                                      </p:cBhvr>
                                      <p:to>
                                        <p:strVal val="visible"/>
                                      </p:to>
                                    </p:set>
                                    <p:animEffect transition="in" filter="fade">
                                      <p:cBhvr>
                                        <p:cTn id="7" dur="500"/>
                                        <p:tgtEl>
                                          <p:spTgt spid="4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29">
          <a:extLst>
            <a:ext uri="{FF2B5EF4-FFF2-40B4-BE49-F238E27FC236}">
              <a16:creationId xmlns:a16="http://schemas.microsoft.com/office/drawing/2014/main" id="{9AD5CB59-D9F4-02C5-7C8C-E27EBD883204}"/>
            </a:ext>
          </a:extLst>
        </p:cNvPr>
        <p:cNvGrpSpPr/>
        <p:nvPr/>
      </p:nvGrpSpPr>
      <p:grpSpPr>
        <a:xfrm>
          <a:off x="0" y="0"/>
          <a:ext cx="0" cy="0"/>
          <a:chOff x="0" y="0"/>
          <a:chExt cx="0" cy="0"/>
        </a:xfrm>
      </p:grpSpPr>
      <p:sp>
        <p:nvSpPr>
          <p:cNvPr id="430" name="Google Shape;430;p11">
            <a:extLst>
              <a:ext uri="{FF2B5EF4-FFF2-40B4-BE49-F238E27FC236}">
                <a16:creationId xmlns:a16="http://schemas.microsoft.com/office/drawing/2014/main" id="{4BF851A2-B8B9-5772-6823-CFF4B917B6F2}"/>
              </a:ext>
            </a:extLst>
          </p:cNvPr>
          <p:cNvSpPr txBox="1">
            <a:spLocks noGrp="1"/>
          </p:cNvSpPr>
          <p:nvPr>
            <p:ph type="title"/>
          </p:nvPr>
        </p:nvSpPr>
        <p:spPr>
          <a:xfrm>
            <a:off x="606000" y="1036767"/>
            <a:ext cx="10980000" cy="8906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17058"/>
              </a:buClr>
              <a:buSzPts val="4400"/>
              <a:buFont typeface="Times New Roman"/>
              <a:buNone/>
            </a:pPr>
            <a:r>
              <a:rPr lang="en-US" dirty="0"/>
              <a:t>2. </a:t>
            </a:r>
            <a:r>
              <a:rPr lang="en-US" dirty="0" err="1"/>
              <a:t>Kế</a:t>
            </a:r>
            <a:r>
              <a:rPr lang="en-US" dirty="0"/>
              <a:t> </a:t>
            </a:r>
            <a:r>
              <a:rPr lang="en-US" dirty="0" err="1"/>
              <a:t>hoạch</a:t>
            </a:r>
            <a:r>
              <a:rPr lang="en-US" dirty="0"/>
              <a:t> </a:t>
            </a:r>
            <a:r>
              <a:rPr lang="en-US" dirty="0" err="1"/>
              <a:t>thực</a:t>
            </a:r>
            <a:r>
              <a:rPr lang="en-US" dirty="0"/>
              <a:t> </a:t>
            </a:r>
            <a:r>
              <a:rPr lang="en-US" dirty="0" err="1"/>
              <a:t>hiện</a:t>
            </a:r>
            <a:endParaRPr dirty="0"/>
          </a:p>
        </p:txBody>
      </p:sp>
      <p:sp>
        <p:nvSpPr>
          <p:cNvPr id="432" name="Google Shape;432;p11">
            <a:extLst>
              <a:ext uri="{FF2B5EF4-FFF2-40B4-BE49-F238E27FC236}">
                <a16:creationId xmlns:a16="http://schemas.microsoft.com/office/drawing/2014/main" id="{11FD26DD-CD11-5E6B-AE8F-EA2A8A9FF80E}"/>
              </a:ext>
            </a:extLst>
          </p:cNvPr>
          <p:cNvSpPr txBox="1">
            <a:spLocks noGrp="1"/>
          </p:cNvSpPr>
          <p:nvPr>
            <p:ph type="ftr" idx="11"/>
          </p:nvPr>
        </p:nvSpPr>
        <p:spPr>
          <a:xfrm>
            <a:off x="4233564"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Copyrights 2024 CE-UIT. All Rights Reserved.</a:t>
            </a:r>
            <a:endParaRPr dirty="0"/>
          </a:p>
        </p:txBody>
      </p:sp>
      <p:sp>
        <p:nvSpPr>
          <p:cNvPr id="433" name="Google Shape;433;p11">
            <a:extLst>
              <a:ext uri="{FF2B5EF4-FFF2-40B4-BE49-F238E27FC236}">
                <a16:creationId xmlns:a16="http://schemas.microsoft.com/office/drawing/2014/main" id="{F3E8ECD8-A76B-CA37-5368-580278E7AE9D}"/>
              </a:ext>
            </a:extLst>
          </p:cNvPr>
          <p:cNvSpPr txBox="1">
            <a:spLocks noGrp="1"/>
          </p:cNvSpPr>
          <p:nvPr>
            <p:ph type="sldNum" idx="12"/>
          </p:nvPr>
        </p:nvSpPr>
        <p:spPr>
          <a:xfrm>
            <a:off x="10422944" y="6356350"/>
            <a:ext cx="27432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200"/>
              <a:buNone/>
            </a:pPr>
            <a:fld id="{00000000-1234-1234-1234-123412341234}" type="slidenum">
              <a:rPr lang="en-US"/>
              <a:t>19</a:t>
            </a:fld>
            <a:endParaRPr/>
          </a:p>
        </p:txBody>
      </p:sp>
      <p:sp>
        <p:nvSpPr>
          <p:cNvPr id="436" name="Google Shape;436;p11">
            <a:extLst>
              <a:ext uri="{FF2B5EF4-FFF2-40B4-BE49-F238E27FC236}">
                <a16:creationId xmlns:a16="http://schemas.microsoft.com/office/drawing/2014/main" id="{20282D80-263D-31BD-7E53-1C3C8C57CE93}"/>
              </a:ext>
            </a:extLst>
          </p:cNvPr>
          <p:cNvSpPr txBox="1"/>
          <p:nvPr/>
        </p:nvSpPr>
        <p:spPr>
          <a:xfrm>
            <a:off x="5738675" y="5628973"/>
            <a:ext cx="5953497" cy="323511"/>
          </a:xfrm>
          <a:prstGeom prst="rect">
            <a:avLst/>
          </a:prstGeom>
          <a:noFill/>
          <a:ln>
            <a:noFill/>
          </a:ln>
        </p:spPr>
        <p:txBody>
          <a:bodyPr spcFirstLastPara="1" wrap="square" lIns="91425" tIns="45700" rIns="91425" bIns="45700" anchor="t" anchorCtr="0">
            <a:noAutofit/>
          </a:bodyPr>
          <a:lstStyle/>
          <a:p>
            <a:pPr marL="0" marR="0" lvl="0" indent="0" algn="l" rtl="0">
              <a:lnSpc>
                <a:spcPct val="130000"/>
              </a:lnSpc>
              <a:spcBef>
                <a:spcPts val="0"/>
              </a:spcBef>
              <a:spcAft>
                <a:spcPts val="0"/>
              </a:spcAft>
              <a:buClr>
                <a:schemeClr val="dk1"/>
              </a:buClr>
              <a:buSzPts val="2400"/>
              <a:buFont typeface="Arial"/>
              <a:buNone/>
            </a:pPr>
            <a:r>
              <a:rPr lang="vi-VN" sz="2200" dirty="0">
                <a:solidFill>
                  <a:schemeClr val="dk1"/>
                </a:solidFill>
              </a:rPr>
              <a:t>Tổng quan kiến trúc một Processing Element</a:t>
            </a:r>
            <a:endParaRPr sz="2200" b="0" i="0" u="none" strike="noStrike" cap="none" dirty="0">
              <a:solidFill>
                <a:srgbClr val="000000"/>
              </a:solidFill>
              <a:sym typeface="Arial"/>
            </a:endParaRPr>
          </a:p>
        </p:txBody>
      </p:sp>
      <p:sp>
        <p:nvSpPr>
          <p:cNvPr id="8" name="Google Shape;431;p11">
            <a:extLst>
              <a:ext uri="{FF2B5EF4-FFF2-40B4-BE49-F238E27FC236}">
                <a16:creationId xmlns:a16="http://schemas.microsoft.com/office/drawing/2014/main" id="{D56FAD33-292A-65B4-BB30-3A2848F65E22}"/>
              </a:ext>
            </a:extLst>
          </p:cNvPr>
          <p:cNvSpPr txBox="1">
            <a:spLocks noGrp="1"/>
          </p:cNvSpPr>
          <p:nvPr>
            <p:ph type="body" idx="1"/>
          </p:nvPr>
        </p:nvSpPr>
        <p:spPr>
          <a:xfrm>
            <a:off x="606000" y="2020279"/>
            <a:ext cx="10980000" cy="4156684"/>
          </a:xfrm>
          <a:prstGeom prst="rect">
            <a:avLst/>
          </a:prstGeom>
          <a:noFill/>
          <a:ln>
            <a:noFill/>
          </a:ln>
        </p:spPr>
        <p:txBody>
          <a:bodyPr spcFirstLastPara="1" wrap="square" lIns="91425" tIns="45700" rIns="91425" bIns="45700" anchor="t" anchorCtr="0">
            <a:normAutofit/>
          </a:bodyPr>
          <a:lstStyle/>
          <a:p>
            <a:pPr marL="0" indent="0">
              <a:spcBef>
                <a:spcPts val="0"/>
              </a:spcBef>
              <a:buNone/>
            </a:pPr>
            <a:r>
              <a:rPr lang="vi-VN" sz="3200" dirty="0">
                <a:latin typeface="Times New Roman" panose="02020603050405020304" pitchFamily="18" charset="0"/>
                <a:cs typeface="Times New Roman" panose="02020603050405020304" pitchFamily="18" charset="0"/>
              </a:rPr>
              <a:t>2.2. PE</a:t>
            </a:r>
          </a:p>
        </p:txBody>
      </p:sp>
      <p:pic>
        <p:nvPicPr>
          <p:cNvPr id="2" name="Picture 1" descr="A diagram of a data bus&#10;&#10;AI-generated content may be incorrect.">
            <a:extLst>
              <a:ext uri="{FF2B5EF4-FFF2-40B4-BE49-F238E27FC236}">
                <a16:creationId xmlns:a16="http://schemas.microsoft.com/office/drawing/2014/main" id="{A6EECDF3-3E8C-1AAE-49D5-D08E68F10054}"/>
              </a:ext>
            </a:extLst>
          </p:cNvPr>
          <p:cNvPicPr>
            <a:picLocks noChangeAspect="1"/>
          </p:cNvPicPr>
          <p:nvPr/>
        </p:nvPicPr>
        <p:blipFill rotWithShape="1">
          <a:blip r:embed="rId3"/>
          <a:srcRect l="1912" t="6933" r="3266" b="3564"/>
          <a:stretch>
            <a:fillRect/>
          </a:stretch>
        </p:blipFill>
        <p:spPr bwMode="auto">
          <a:xfrm>
            <a:off x="4763329" y="2331297"/>
            <a:ext cx="6928843" cy="3156155"/>
          </a:xfrm>
          <a:prstGeom prst="rect">
            <a:avLst/>
          </a:prstGeom>
          <a:ln>
            <a:noFill/>
          </a:ln>
          <a:extLst>
            <a:ext uri="{53640926-AAD7-44D8-BBD7-CCE9431645EC}">
              <a14:shadowObscured xmlns:a14="http://schemas.microsoft.com/office/drawing/2010/main"/>
            </a:ext>
          </a:extLst>
        </p:spPr>
      </p:pic>
      <p:sp>
        <p:nvSpPr>
          <p:cNvPr id="4" name="Google Shape;436;p11">
            <a:extLst>
              <a:ext uri="{FF2B5EF4-FFF2-40B4-BE49-F238E27FC236}">
                <a16:creationId xmlns:a16="http://schemas.microsoft.com/office/drawing/2014/main" id="{435AC4EC-459C-D79D-DA6A-6A772D223BD3}"/>
              </a:ext>
            </a:extLst>
          </p:cNvPr>
          <p:cNvSpPr txBox="1"/>
          <p:nvPr/>
        </p:nvSpPr>
        <p:spPr>
          <a:xfrm>
            <a:off x="606000" y="2733373"/>
            <a:ext cx="4051157" cy="3622977"/>
          </a:xfrm>
          <a:prstGeom prst="rect">
            <a:avLst/>
          </a:prstGeom>
          <a:noFill/>
          <a:ln>
            <a:noFill/>
          </a:ln>
        </p:spPr>
        <p:txBody>
          <a:bodyPr spcFirstLastPara="1" wrap="square" lIns="91425" tIns="45700" rIns="91425" bIns="45700" anchor="t" anchorCtr="0">
            <a:noAutofit/>
          </a:bodyPr>
          <a:lstStyle/>
          <a:p>
            <a:pPr marL="0" marR="0" lvl="0" indent="0" algn="l" rtl="0">
              <a:lnSpc>
                <a:spcPct val="130000"/>
              </a:lnSpc>
              <a:spcBef>
                <a:spcPts val="0"/>
              </a:spcBef>
              <a:spcAft>
                <a:spcPts val="0"/>
              </a:spcAft>
              <a:buClr>
                <a:schemeClr val="dk1"/>
              </a:buClr>
              <a:buSzPts val="2400"/>
              <a:buFont typeface="Arial"/>
              <a:buNone/>
            </a:pPr>
            <a:r>
              <a:rPr lang="vi-VN" sz="2200" b="0" i="0" u="none" strike="noStrike" cap="none" dirty="0">
                <a:solidFill>
                  <a:srgbClr val="000000"/>
                </a:solidFill>
                <a:sym typeface="Arial"/>
              </a:rPr>
              <a:t>- Khối PE bao gồm một khối tính toán ALU, hai LDM và một khối LSU chịu trách nhiệm diều phối dữ liệu vào ra từ LDM</a:t>
            </a:r>
            <a:endParaRPr sz="2200" b="0" i="0" u="none" strike="noStrike" cap="none" dirty="0">
              <a:solidFill>
                <a:srgbClr val="000000"/>
              </a:solidFill>
              <a:sym typeface="Arial"/>
            </a:endParaRPr>
          </a:p>
        </p:txBody>
      </p:sp>
    </p:spTree>
    <p:extLst>
      <p:ext uri="{BB962C8B-B14F-4D97-AF65-F5344CB8AC3E}">
        <p14:creationId xmlns:p14="http://schemas.microsoft.com/office/powerpoint/2010/main" val="4227596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36"/>
                                        </p:tgtEl>
                                        <p:attrNameLst>
                                          <p:attrName>style.visibility</p:attrName>
                                        </p:attrNameLst>
                                      </p:cBhvr>
                                      <p:to>
                                        <p:strVal val="visible"/>
                                      </p:to>
                                    </p:set>
                                    <p:animEffect transition="in" filter="fade">
                                      <p:cBhvr>
                                        <p:cTn id="7" dur="500"/>
                                        <p:tgtEl>
                                          <p:spTgt spid="43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6" grpId="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2"/>
          <p:cNvSpPr txBox="1">
            <a:spLocks noGrp="1"/>
          </p:cNvSpPr>
          <p:nvPr>
            <p:ph type="title"/>
          </p:nvPr>
        </p:nvSpPr>
        <p:spPr>
          <a:xfrm>
            <a:off x="606000" y="1036767"/>
            <a:ext cx="10980000" cy="8906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17058"/>
              </a:buClr>
              <a:buSzPts val="4400"/>
              <a:buFont typeface="Times New Roman"/>
              <a:buNone/>
            </a:pPr>
            <a:r>
              <a:rPr lang="en-US"/>
              <a:t>Nội dung báo cáo</a:t>
            </a:r>
            <a:endParaRPr/>
          </a:p>
        </p:txBody>
      </p:sp>
      <p:sp>
        <p:nvSpPr>
          <p:cNvPr id="304" name="Google Shape;304;p2"/>
          <p:cNvSpPr txBox="1">
            <a:spLocks noGrp="1"/>
          </p:cNvSpPr>
          <p:nvPr>
            <p:ph type="ftr" idx="11"/>
          </p:nvPr>
        </p:nvSpPr>
        <p:spPr>
          <a:xfrm rot="-5400000">
            <a:off x="9932860" y="3850428"/>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Copyrights 2024 CE-UIT. All Rights Reserved.</a:t>
            </a:r>
            <a:endParaRPr/>
          </a:p>
        </p:txBody>
      </p:sp>
      <p:sp>
        <p:nvSpPr>
          <p:cNvPr id="305" name="Google Shape;305;p2"/>
          <p:cNvSpPr txBox="1">
            <a:spLocks noGrp="1"/>
          </p:cNvSpPr>
          <p:nvPr>
            <p:ph type="sldNum" idx="12"/>
          </p:nvPr>
        </p:nvSpPr>
        <p:spPr>
          <a:xfrm>
            <a:off x="10422944" y="6356350"/>
            <a:ext cx="27432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200"/>
              <a:buNone/>
            </a:pPr>
            <a:fld id="{00000000-1234-1234-1234-123412341234}" type="slidenum">
              <a:rPr lang="en-US"/>
              <a:t>2</a:t>
            </a:fld>
            <a:endParaRPr/>
          </a:p>
        </p:txBody>
      </p:sp>
      <p:grpSp>
        <p:nvGrpSpPr>
          <p:cNvPr id="306" name="Google Shape;306;p2"/>
          <p:cNvGrpSpPr/>
          <p:nvPr/>
        </p:nvGrpSpPr>
        <p:grpSpPr>
          <a:xfrm>
            <a:off x="1033164" y="2094865"/>
            <a:ext cx="7770177" cy="948373"/>
            <a:chOff x="1033164" y="2094865"/>
            <a:chExt cx="7770177" cy="948373"/>
          </a:xfrm>
        </p:grpSpPr>
        <p:sp>
          <p:nvSpPr>
            <p:cNvPr id="307" name="Google Shape;307;p2"/>
            <p:cNvSpPr/>
            <p:nvPr/>
          </p:nvSpPr>
          <p:spPr>
            <a:xfrm>
              <a:off x="1033164" y="2094865"/>
              <a:ext cx="7770177" cy="948373"/>
            </a:xfrm>
            <a:prstGeom prst="roundRect">
              <a:avLst>
                <a:gd name="adj" fmla="val 6767"/>
              </a:avLst>
            </a:prstGeom>
            <a:solidFill>
              <a:schemeClr val="lt1"/>
            </a:solidFill>
            <a:ln w="19050" cap="flat" cmpd="sng">
              <a:solidFill>
                <a:srgbClr val="01705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200"/>
                <a:buFont typeface="Arial"/>
                <a:buNone/>
              </a:pPr>
              <a:endParaRPr sz="2200" b="0" i="0" u="none" strike="noStrike" cap="none">
                <a:solidFill>
                  <a:srgbClr val="000000"/>
                </a:solidFill>
                <a:latin typeface="Arial"/>
                <a:ea typeface="Arial"/>
                <a:cs typeface="Arial"/>
                <a:sym typeface="Arial"/>
              </a:endParaRPr>
            </a:p>
          </p:txBody>
        </p:sp>
        <p:sp>
          <p:nvSpPr>
            <p:cNvPr id="308" name="Google Shape;308;p2"/>
            <p:cNvSpPr/>
            <p:nvPr/>
          </p:nvSpPr>
          <p:spPr>
            <a:xfrm>
              <a:off x="1193006" y="2265441"/>
              <a:ext cx="607219" cy="607219"/>
            </a:xfrm>
            <a:prstGeom prst="ellipse">
              <a:avLst/>
            </a:prstGeom>
            <a:solidFill>
              <a:srgbClr val="10CC5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chemeClr val="lt1"/>
                  </a:solidFill>
                  <a:latin typeface="Times New Roman"/>
                  <a:ea typeface="Times New Roman"/>
                  <a:cs typeface="Times New Roman"/>
                  <a:sym typeface="Times New Roman"/>
                </a:rPr>
                <a:t>1</a:t>
              </a:r>
              <a:endParaRPr sz="1400" b="0" i="0" u="none" strike="noStrike" cap="none">
                <a:solidFill>
                  <a:srgbClr val="000000"/>
                </a:solidFill>
                <a:latin typeface="Arial"/>
                <a:ea typeface="Arial"/>
                <a:cs typeface="Arial"/>
                <a:sym typeface="Arial"/>
              </a:endParaRPr>
            </a:p>
          </p:txBody>
        </p:sp>
        <p:sp>
          <p:nvSpPr>
            <p:cNvPr id="309" name="Google Shape;309;p2"/>
            <p:cNvSpPr txBox="1"/>
            <p:nvPr/>
          </p:nvSpPr>
          <p:spPr>
            <a:xfrm>
              <a:off x="1862399" y="2338218"/>
              <a:ext cx="6940941" cy="461665"/>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Arial"/>
                  <a:ea typeface="Arial"/>
                  <a:cs typeface="Arial"/>
                  <a:sym typeface="Arial"/>
                </a:rPr>
                <a:t>Tổng quan đề tài luận văn</a:t>
              </a:r>
              <a:endParaRPr sz="2400" b="0" i="0" u="none" strike="noStrike" cap="none">
                <a:solidFill>
                  <a:schemeClr val="dk1"/>
                </a:solidFill>
                <a:latin typeface="Arial"/>
                <a:ea typeface="Arial"/>
                <a:cs typeface="Arial"/>
                <a:sym typeface="Arial"/>
              </a:endParaRPr>
            </a:p>
          </p:txBody>
        </p:sp>
      </p:grpSp>
      <p:grpSp>
        <p:nvGrpSpPr>
          <p:cNvPr id="310" name="Google Shape;310;p2"/>
          <p:cNvGrpSpPr/>
          <p:nvPr/>
        </p:nvGrpSpPr>
        <p:grpSpPr>
          <a:xfrm>
            <a:off x="1033164" y="3483862"/>
            <a:ext cx="7770177" cy="948373"/>
            <a:chOff x="1033164" y="3239499"/>
            <a:chExt cx="7770177" cy="948373"/>
          </a:xfrm>
        </p:grpSpPr>
        <p:sp>
          <p:nvSpPr>
            <p:cNvPr id="311" name="Google Shape;311;p2"/>
            <p:cNvSpPr/>
            <p:nvPr/>
          </p:nvSpPr>
          <p:spPr>
            <a:xfrm>
              <a:off x="1033164" y="3239499"/>
              <a:ext cx="7770177" cy="948373"/>
            </a:xfrm>
            <a:prstGeom prst="roundRect">
              <a:avLst>
                <a:gd name="adj" fmla="val 6767"/>
              </a:avLst>
            </a:prstGeom>
            <a:solidFill>
              <a:srgbClr val="017058"/>
            </a:solidFill>
            <a:ln w="19050" cap="flat" cmpd="sng">
              <a:solidFill>
                <a:srgbClr val="01705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200"/>
                <a:buFont typeface="Arial"/>
                <a:buNone/>
              </a:pPr>
              <a:endParaRPr sz="2200" b="0" i="0" u="none" strike="noStrike" cap="none">
                <a:solidFill>
                  <a:schemeClr val="lt1"/>
                </a:solidFill>
                <a:latin typeface="Arial"/>
                <a:ea typeface="Arial"/>
                <a:cs typeface="Arial"/>
                <a:sym typeface="Arial"/>
              </a:endParaRPr>
            </a:p>
          </p:txBody>
        </p:sp>
        <p:sp>
          <p:nvSpPr>
            <p:cNvPr id="312" name="Google Shape;312;p2"/>
            <p:cNvSpPr/>
            <p:nvPr/>
          </p:nvSpPr>
          <p:spPr>
            <a:xfrm>
              <a:off x="1193005" y="3410075"/>
              <a:ext cx="607219" cy="607219"/>
            </a:xfrm>
            <a:prstGeom prst="ellipse">
              <a:avLst/>
            </a:prstGeom>
            <a:solidFill>
              <a:srgbClr val="10CC5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chemeClr val="lt1"/>
                  </a:solidFill>
                  <a:latin typeface="Times New Roman"/>
                  <a:ea typeface="Times New Roman"/>
                  <a:cs typeface="Times New Roman"/>
                  <a:sym typeface="Times New Roman"/>
                </a:rPr>
                <a:t>2</a:t>
              </a:r>
              <a:endParaRPr sz="1400" b="0" i="0" u="none" strike="noStrike" cap="none">
                <a:solidFill>
                  <a:srgbClr val="000000"/>
                </a:solidFill>
                <a:latin typeface="Arial"/>
                <a:ea typeface="Arial"/>
                <a:cs typeface="Arial"/>
                <a:sym typeface="Arial"/>
              </a:endParaRPr>
            </a:p>
          </p:txBody>
        </p:sp>
        <p:sp>
          <p:nvSpPr>
            <p:cNvPr id="313" name="Google Shape;313;p2"/>
            <p:cNvSpPr txBox="1"/>
            <p:nvPr/>
          </p:nvSpPr>
          <p:spPr>
            <a:xfrm>
              <a:off x="1862399" y="3482851"/>
              <a:ext cx="6609248" cy="461665"/>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lt1"/>
                  </a:solidFill>
                  <a:latin typeface="Arial"/>
                  <a:ea typeface="Arial"/>
                  <a:cs typeface="Arial"/>
                  <a:sym typeface="Arial"/>
                </a:rPr>
                <a:t>Kế hoạch thực hiện</a:t>
              </a:r>
              <a:endParaRPr sz="2400" b="0" i="0" u="none" strike="noStrike" cap="none">
                <a:solidFill>
                  <a:schemeClr val="lt1"/>
                </a:solidFill>
                <a:latin typeface="Arial"/>
                <a:ea typeface="Arial"/>
                <a:cs typeface="Arial"/>
                <a:sym typeface="Arial"/>
              </a:endParaRPr>
            </a:p>
          </p:txBody>
        </p:sp>
      </p:grpSp>
      <p:grpSp>
        <p:nvGrpSpPr>
          <p:cNvPr id="314" name="Google Shape;314;p2"/>
          <p:cNvGrpSpPr/>
          <p:nvPr/>
        </p:nvGrpSpPr>
        <p:grpSpPr>
          <a:xfrm>
            <a:off x="1033164" y="4872860"/>
            <a:ext cx="7770177" cy="948373"/>
            <a:chOff x="1033164" y="4431224"/>
            <a:chExt cx="7770177" cy="948373"/>
          </a:xfrm>
        </p:grpSpPr>
        <p:sp>
          <p:nvSpPr>
            <p:cNvPr id="315" name="Google Shape;315;p2"/>
            <p:cNvSpPr/>
            <p:nvPr/>
          </p:nvSpPr>
          <p:spPr>
            <a:xfrm>
              <a:off x="1033164" y="4431224"/>
              <a:ext cx="7770177" cy="948373"/>
            </a:xfrm>
            <a:prstGeom prst="roundRect">
              <a:avLst>
                <a:gd name="adj" fmla="val 6767"/>
              </a:avLst>
            </a:prstGeom>
            <a:solidFill>
              <a:schemeClr val="lt1"/>
            </a:solidFill>
            <a:ln w="19050" cap="flat" cmpd="sng">
              <a:solidFill>
                <a:srgbClr val="01705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200"/>
                <a:buFont typeface="Arial"/>
                <a:buNone/>
              </a:pPr>
              <a:endParaRPr sz="2200" b="0" i="0" u="none" strike="noStrike" cap="none">
                <a:solidFill>
                  <a:srgbClr val="000000"/>
                </a:solidFill>
                <a:latin typeface="Arial"/>
                <a:ea typeface="Arial"/>
                <a:cs typeface="Arial"/>
                <a:sym typeface="Arial"/>
              </a:endParaRPr>
            </a:p>
          </p:txBody>
        </p:sp>
        <p:sp>
          <p:nvSpPr>
            <p:cNvPr id="316" name="Google Shape;316;p2"/>
            <p:cNvSpPr/>
            <p:nvPr/>
          </p:nvSpPr>
          <p:spPr>
            <a:xfrm>
              <a:off x="1193006" y="4601800"/>
              <a:ext cx="607219" cy="607219"/>
            </a:xfrm>
            <a:prstGeom prst="ellipse">
              <a:avLst/>
            </a:prstGeom>
            <a:solidFill>
              <a:srgbClr val="10CC5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chemeClr val="lt1"/>
                  </a:solidFill>
                  <a:latin typeface="Times New Roman"/>
                  <a:ea typeface="Times New Roman"/>
                  <a:cs typeface="Times New Roman"/>
                  <a:sym typeface="Times New Roman"/>
                </a:rPr>
                <a:t>3</a:t>
              </a:r>
              <a:endParaRPr sz="2800" b="1" i="0" u="none" strike="noStrike" cap="none">
                <a:solidFill>
                  <a:schemeClr val="lt1"/>
                </a:solidFill>
                <a:latin typeface="Times New Roman"/>
                <a:ea typeface="Times New Roman"/>
                <a:cs typeface="Times New Roman"/>
                <a:sym typeface="Times New Roman"/>
              </a:endParaRPr>
            </a:p>
          </p:txBody>
        </p:sp>
        <p:sp>
          <p:nvSpPr>
            <p:cNvPr id="317" name="Google Shape;317;p2"/>
            <p:cNvSpPr txBox="1"/>
            <p:nvPr/>
          </p:nvSpPr>
          <p:spPr>
            <a:xfrm>
              <a:off x="1862400" y="4674577"/>
              <a:ext cx="6609248" cy="461665"/>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Arial"/>
                  <a:ea typeface="Arial"/>
                  <a:cs typeface="Arial"/>
                  <a:sym typeface="Arial"/>
                </a:rPr>
                <a:t>Kết quả</a:t>
              </a:r>
              <a:endParaRPr sz="2400" b="0" i="0" u="none" strike="noStrike" cap="none">
                <a:solidFill>
                  <a:schemeClr val="dk1"/>
                </a:solidFill>
                <a:latin typeface="Arial"/>
                <a:ea typeface="Arial"/>
                <a:cs typeface="Arial"/>
                <a:sym typeface="Aria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3"/>
                                        </p:tgtEl>
                                        <p:attrNameLst>
                                          <p:attrName>style.visibility</p:attrName>
                                        </p:attrNameLst>
                                      </p:cBhvr>
                                      <p:to>
                                        <p:strVal val="visible"/>
                                      </p:to>
                                    </p:set>
                                    <p:animEffect transition="in" filter="fade">
                                      <p:cBhvr>
                                        <p:cTn id="7" dur="500"/>
                                        <p:tgtEl>
                                          <p:spTgt spid="30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6"/>
                                        </p:tgtEl>
                                        <p:attrNameLst>
                                          <p:attrName>style.visibility</p:attrName>
                                        </p:attrNameLst>
                                      </p:cBhvr>
                                      <p:to>
                                        <p:strVal val="visible"/>
                                      </p:to>
                                    </p:set>
                                    <p:animEffect transition="in" filter="fade">
                                      <p:cBhvr>
                                        <p:cTn id="12" dur="500"/>
                                        <p:tgtEl>
                                          <p:spTgt spid="30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10"/>
                                        </p:tgtEl>
                                        <p:attrNameLst>
                                          <p:attrName>style.visibility</p:attrName>
                                        </p:attrNameLst>
                                      </p:cBhvr>
                                      <p:to>
                                        <p:strVal val="visible"/>
                                      </p:to>
                                    </p:set>
                                    <p:animEffect transition="in" filter="fade">
                                      <p:cBhvr>
                                        <p:cTn id="17" dur="500"/>
                                        <p:tgtEl>
                                          <p:spTgt spid="3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14"/>
                                        </p:tgtEl>
                                        <p:attrNameLst>
                                          <p:attrName>style.visibility</p:attrName>
                                        </p:attrNameLst>
                                      </p:cBhvr>
                                      <p:to>
                                        <p:strVal val="visible"/>
                                      </p:to>
                                    </p:set>
                                    <p:animEffect transition="in" filter="fade">
                                      <p:cBhvr>
                                        <p:cTn id="22" dur="500"/>
                                        <p:tgtEl>
                                          <p:spTgt spid="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29">
          <a:extLst>
            <a:ext uri="{FF2B5EF4-FFF2-40B4-BE49-F238E27FC236}">
              <a16:creationId xmlns:a16="http://schemas.microsoft.com/office/drawing/2014/main" id="{8619E35C-25A2-BFD1-EC29-0D0D81789F3B}"/>
            </a:ext>
          </a:extLst>
        </p:cNvPr>
        <p:cNvGrpSpPr/>
        <p:nvPr/>
      </p:nvGrpSpPr>
      <p:grpSpPr>
        <a:xfrm>
          <a:off x="0" y="0"/>
          <a:ext cx="0" cy="0"/>
          <a:chOff x="0" y="0"/>
          <a:chExt cx="0" cy="0"/>
        </a:xfrm>
      </p:grpSpPr>
      <p:sp>
        <p:nvSpPr>
          <p:cNvPr id="430" name="Google Shape;430;p11">
            <a:extLst>
              <a:ext uri="{FF2B5EF4-FFF2-40B4-BE49-F238E27FC236}">
                <a16:creationId xmlns:a16="http://schemas.microsoft.com/office/drawing/2014/main" id="{880EB33F-968E-84D3-33D3-69D3A383AD3D}"/>
              </a:ext>
            </a:extLst>
          </p:cNvPr>
          <p:cNvSpPr txBox="1">
            <a:spLocks noGrp="1"/>
          </p:cNvSpPr>
          <p:nvPr>
            <p:ph type="title"/>
          </p:nvPr>
        </p:nvSpPr>
        <p:spPr>
          <a:xfrm>
            <a:off x="606000" y="1036767"/>
            <a:ext cx="10980000" cy="8906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17058"/>
              </a:buClr>
              <a:buSzPts val="4400"/>
              <a:buFont typeface="Times New Roman"/>
              <a:buNone/>
            </a:pPr>
            <a:r>
              <a:rPr lang="en-US" dirty="0"/>
              <a:t>2. </a:t>
            </a:r>
            <a:r>
              <a:rPr lang="en-US" dirty="0" err="1"/>
              <a:t>Kế</a:t>
            </a:r>
            <a:r>
              <a:rPr lang="en-US" dirty="0"/>
              <a:t> </a:t>
            </a:r>
            <a:r>
              <a:rPr lang="en-US" dirty="0" err="1"/>
              <a:t>hoạch</a:t>
            </a:r>
            <a:r>
              <a:rPr lang="en-US" dirty="0"/>
              <a:t> </a:t>
            </a:r>
            <a:r>
              <a:rPr lang="en-US" dirty="0" err="1"/>
              <a:t>thực</a:t>
            </a:r>
            <a:r>
              <a:rPr lang="en-US" dirty="0"/>
              <a:t> </a:t>
            </a:r>
            <a:r>
              <a:rPr lang="en-US" dirty="0" err="1"/>
              <a:t>hiện</a:t>
            </a:r>
            <a:endParaRPr dirty="0"/>
          </a:p>
        </p:txBody>
      </p:sp>
      <p:sp>
        <p:nvSpPr>
          <p:cNvPr id="432" name="Google Shape;432;p11">
            <a:extLst>
              <a:ext uri="{FF2B5EF4-FFF2-40B4-BE49-F238E27FC236}">
                <a16:creationId xmlns:a16="http://schemas.microsoft.com/office/drawing/2014/main" id="{AF6CB0E3-1546-75E4-060E-8804C305A920}"/>
              </a:ext>
            </a:extLst>
          </p:cNvPr>
          <p:cNvSpPr txBox="1">
            <a:spLocks noGrp="1"/>
          </p:cNvSpPr>
          <p:nvPr>
            <p:ph type="ftr" idx="11"/>
          </p:nvPr>
        </p:nvSpPr>
        <p:spPr>
          <a:xfrm>
            <a:off x="4233564"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Copyrights 2024 CE-UIT. All Rights Reserved.</a:t>
            </a:r>
            <a:endParaRPr dirty="0"/>
          </a:p>
        </p:txBody>
      </p:sp>
      <p:sp>
        <p:nvSpPr>
          <p:cNvPr id="433" name="Google Shape;433;p11">
            <a:extLst>
              <a:ext uri="{FF2B5EF4-FFF2-40B4-BE49-F238E27FC236}">
                <a16:creationId xmlns:a16="http://schemas.microsoft.com/office/drawing/2014/main" id="{CD8420C7-68C8-8ADC-262F-4ED5864A5446}"/>
              </a:ext>
            </a:extLst>
          </p:cNvPr>
          <p:cNvSpPr txBox="1">
            <a:spLocks noGrp="1"/>
          </p:cNvSpPr>
          <p:nvPr>
            <p:ph type="sldNum" idx="12"/>
          </p:nvPr>
        </p:nvSpPr>
        <p:spPr>
          <a:xfrm>
            <a:off x="10422944" y="6356350"/>
            <a:ext cx="27432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200"/>
              <a:buNone/>
            </a:pPr>
            <a:fld id="{00000000-1234-1234-1234-123412341234}" type="slidenum">
              <a:rPr lang="en-US"/>
              <a:t>20</a:t>
            </a:fld>
            <a:endParaRPr/>
          </a:p>
        </p:txBody>
      </p:sp>
      <p:sp>
        <p:nvSpPr>
          <p:cNvPr id="436" name="Google Shape;436;p11">
            <a:extLst>
              <a:ext uri="{FF2B5EF4-FFF2-40B4-BE49-F238E27FC236}">
                <a16:creationId xmlns:a16="http://schemas.microsoft.com/office/drawing/2014/main" id="{FBD7691B-6FE8-5286-6986-353D78A1980C}"/>
              </a:ext>
            </a:extLst>
          </p:cNvPr>
          <p:cNvSpPr txBox="1"/>
          <p:nvPr/>
        </p:nvSpPr>
        <p:spPr>
          <a:xfrm>
            <a:off x="7282338" y="5305462"/>
            <a:ext cx="3277508" cy="323511"/>
          </a:xfrm>
          <a:prstGeom prst="rect">
            <a:avLst/>
          </a:prstGeom>
          <a:noFill/>
          <a:ln>
            <a:noFill/>
          </a:ln>
        </p:spPr>
        <p:txBody>
          <a:bodyPr spcFirstLastPara="1" wrap="square" lIns="91425" tIns="45700" rIns="91425" bIns="45700" anchor="t" anchorCtr="0">
            <a:noAutofit/>
          </a:bodyPr>
          <a:lstStyle/>
          <a:p>
            <a:pPr marL="0" marR="0" lvl="0" indent="0" algn="l" rtl="0">
              <a:lnSpc>
                <a:spcPct val="130000"/>
              </a:lnSpc>
              <a:spcBef>
                <a:spcPts val="0"/>
              </a:spcBef>
              <a:spcAft>
                <a:spcPts val="0"/>
              </a:spcAft>
              <a:buClr>
                <a:schemeClr val="dk1"/>
              </a:buClr>
              <a:buSzPts val="2400"/>
              <a:buFont typeface="Arial"/>
              <a:buNone/>
            </a:pPr>
            <a:r>
              <a:rPr lang="vi-VN" sz="2200" dirty="0">
                <a:solidFill>
                  <a:schemeClr val="dk1"/>
                </a:solidFill>
              </a:rPr>
              <a:t>Tổng quan kiến </a:t>
            </a:r>
            <a:r>
              <a:rPr lang="vi-VN" sz="2200">
                <a:solidFill>
                  <a:schemeClr val="dk1"/>
                </a:solidFill>
              </a:rPr>
              <a:t>trúc ALU</a:t>
            </a:r>
            <a:endParaRPr sz="2200" b="0" i="0" u="none" strike="noStrike" cap="none" dirty="0">
              <a:solidFill>
                <a:srgbClr val="000000"/>
              </a:solidFill>
              <a:sym typeface="Arial"/>
            </a:endParaRPr>
          </a:p>
        </p:txBody>
      </p:sp>
      <p:sp>
        <p:nvSpPr>
          <p:cNvPr id="8" name="Google Shape;431;p11">
            <a:extLst>
              <a:ext uri="{FF2B5EF4-FFF2-40B4-BE49-F238E27FC236}">
                <a16:creationId xmlns:a16="http://schemas.microsoft.com/office/drawing/2014/main" id="{51A4B141-1B16-72B6-78CC-0E4CC739B6C8}"/>
              </a:ext>
            </a:extLst>
          </p:cNvPr>
          <p:cNvSpPr txBox="1">
            <a:spLocks noGrp="1"/>
          </p:cNvSpPr>
          <p:nvPr>
            <p:ph type="body" idx="1"/>
          </p:nvPr>
        </p:nvSpPr>
        <p:spPr>
          <a:xfrm>
            <a:off x="606000" y="2020279"/>
            <a:ext cx="10980000" cy="4156684"/>
          </a:xfrm>
          <a:prstGeom prst="rect">
            <a:avLst/>
          </a:prstGeom>
          <a:noFill/>
          <a:ln>
            <a:noFill/>
          </a:ln>
        </p:spPr>
        <p:txBody>
          <a:bodyPr spcFirstLastPara="1" wrap="square" lIns="91425" tIns="45700" rIns="91425" bIns="45700" anchor="t" anchorCtr="0">
            <a:normAutofit/>
          </a:bodyPr>
          <a:lstStyle/>
          <a:p>
            <a:pPr marL="0" indent="0">
              <a:spcBef>
                <a:spcPts val="0"/>
              </a:spcBef>
              <a:buNone/>
            </a:pPr>
            <a:r>
              <a:rPr lang="vi-VN" sz="3200" dirty="0">
                <a:latin typeface="Times New Roman" panose="02020603050405020304" pitchFamily="18" charset="0"/>
                <a:cs typeface="Times New Roman" panose="02020603050405020304" pitchFamily="18" charset="0"/>
              </a:rPr>
              <a:t>2.2. PE</a:t>
            </a:r>
          </a:p>
        </p:txBody>
      </p:sp>
      <p:sp>
        <p:nvSpPr>
          <p:cNvPr id="4" name="Google Shape;436;p11">
            <a:extLst>
              <a:ext uri="{FF2B5EF4-FFF2-40B4-BE49-F238E27FC236}">
                <a16:creationId xmlns:a16="http://schemas.microsoft.com/office/drawing/2014/main" id="{0ED5CCEC-E4FB-B8E9-8732-B3E59FFDB75D}"/>
              </a:ext>
            </a:extLst>
          </p:cNvPr>
          <p:cNvSpPr txBox="1"/>
          <p:nvPr/>
        </p:nvSpPr>
        <p:spPr>
          <a:xfrm>
            <a:off x="606000" y="2733373"/>
            <a:ext cx="4051157" cy="3622977"/>
          </a:xfrm>
          <a:prstGeom prst="rect">
            <a:avLst/>
          </a:prstGeom>
          <a:noFill/>
          <a:ln>
            <a:noFill/>
          </a:ln>
        </p:spPr>
        <p:txBody>
          <a:bodyPr spcFirstLastPara="1" wrap="square" lIns="91425" tIns="45700" rIns="91425" bIns="45700" anchor="t" anchorCtr="0">
            <a:noAutofit/>
          </a:bodyPr>
          <a:lstStyle/>
          <a:p>
            <a:pPr marL="0" marR="0" lvl="0" indent="0" algn="l" rtl="0">
              <a:lnSpc>
                <a:spcPct val="130000"/>
              </a:lnSpc>
              <a:spcBef>
                <a:spcPts val="0"/>
              </a:spcBef>
              <a:spcAft>
                <a:spcPts val="0"/>
              </a:spcAft>
              <a:buClr>
                <a:schemeClr val="dk1"/>
              </a:buClr>
              <a:buSzPts val="2400"/>
              <a:buFont typeface="Arial"/>
              <a:buNone/>
            </a:pPr>
            <a:r>
              <a:rPr lang="vi-VN" sz="2200" b="0" i="0" u="none" strike="noStrike" cap="none" dirty="0">
                <a:solidFill>
                  <a:srgbClr val="000000"/>
                </a:solidFill>
                <a:latin typeface="+mj-lt"/>
                <a:sym typeface="Arial"/>
              </a:rPr>
              <a:t>- Khối tính toán ALU nhận tín hiệu CFG_ALU từ PE(Controller) để lựa chọn phép tính toán, ALU có thể thực hiện được phép tính MAC và MAX </a:t>
            </a:r>
            <a:endParaRPr sz="2200" b="0" i="0" u="none" strike="noStrike" cap="none" dirty="0">
              <a:solidFill>
                <a:srgbClr val="000000"/>
              </a:solidFill>
              <a:latin typeface="+mj-lt"/>
              <a:sym typeface="Arial"/>
            </a:endParaRPr>
          </a:p>
        </p:txBody>
      </p:sp>
      <p:pic>
        <p:nvPicPr>
          <p:cNvPr id="3" name="Picture 2" descr="A diagram of a machine&#10;&#10;AI-generated content may be incorrect.">
            <a:extLst>
              <a:ext uri="{FF2B5EF4-FFF2-40B4-BE49-F238E27FC236}">
                <a16:creationId xmlns:a16="http://schemas.microsoft.com/office/drawing/2014/main" id="{F46ABE0F-D4F3-51E2-1975-C7A1FAE5E64B}"/>
              </a:ext>
            </a:extLst>
          </p:cNvPr>
          <p:cNvPicPr>
            <a:picLocks noChangeAspect="1"/>
          </p:cNvPicPr>
          <p:nvPr/>
        </p:nvPicPr>
        <p:blipFill>
          <a:blip r:embed="rId3"/>
          <a:stretch>
            <a:fillRect/>
          </a:stretch>
        </p:blipFill>
        <p:spPr>
          <a:xfrm>
            <a:off x="5653449" y="2190478"/>
            <a:ext cx="6123947" cy="3175447"/>
          </a:xfrm>
          <a:prstGeom prst="rect">
            <a:avLst/>
          </a:prstGeom>
        </p:spPr>
      </p:pic>
    </p:spTree>
    <p:extLst>
      <p:ext uri="{BB962C8B-B14F-4D97-AF65-F5344CB8AC3E}">
        <p14:creationId xmlns:p14="http://schemas.microsoft.com/office/powerpoint/2010/main" val="853614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36"/>
                                        </p:tgtEl>
                                        <p:attrNameLst>
                                          <p:attrName>style.visibility</p:attrName>
                                        </p:attrNameLst>
                                      </p:cBhvr>
                                      <p:to>
                                        <p:strVal val="visible"/>
                                      </p:to>
                                    </p:set>
                                    <p:animEffect transition="in" filter="fade">
                                      <p:cBhvr>
                                        <p:cTn id="7" dur="500"/>
                                        <p:tgtEl>
                                          <p:spTgt spid="43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6" grpId="0"/>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29">
          <a:extLst>
            <a:ext uri="{FF2B5EF4-FFF2-40B4-BE49-F238E27FC236}">
              <a16:creationId xmlns:a16="http://schemas.microsoft.com/office/drawing/2014/main" id="{9D75A159-0EEF-57F9-5E9F-595FB6C3E6D7}"/>
            </a:ext>
          </a:extLst>
        </p:cNvPr>
        <p:cNvGrpSpPr/>
        <p:nvPr/>
      </p:nvGrpSpPr>
      <p:grpSpPr>
        <a:xfrm>
          <a:off x="0" y="0"/>
          <a:ext cx="0" cy="0"/>
          <a:chOff x="0" y="0"/>
          <a:chExt cx="0" cy="0"/>
        </a:xfrm>
      </p:grpSpPr>
      <p:sp>
        <p:nvSpPr>
          <p:cNvPr id="430" name="Google Shape;430;p11">
            <a:extLst>
              <a:ext uri="{FF2B5EF4-FFF2-40B4-BE49-F238E27FC236}">
                <a16:creationId xmlns:a16="http://schemas.microsoft.com/office/drawing/2014/main" id="{793DA52F-77B6-CBCA-7813-A9F60A43F698}"/>
              </a:ext>
            </a:extLst>
          </p:cNvPr>
          <p:cNvSpPr txBox="1">
            <a:spLocks noGrp="1"/>
          </p:cNvSpPr>
          <p:nvPr>
            <p:ph type="title"/>
          </p:nvPr>
        </p:nvSpPr>
        <p:spPr>
          <a:xfrm>
            <a:off x="606000" y="1036767"/>
            <a:ext cx="10980000" cy="8906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17058"/>
              </a:buClr>
              <a:buSzPts val="4400"/>
              <a:buFont typeface="Times New Roman"/>
              <a:buNone/>
            </a:pPr>
            <a:r>
              <a:rPr lang="en-US" dirty="0"/>
              <a:t>2. </a:t>
            </a:r>
            <a:r>
              <a:rPr lang="en-US" dirty="0" err="1"/>
              <a:t>Kế</a:t>
            </a:r>
            <a:r>
              <a:rPr lang="en-US" dirty="0"/>
              <a:t> </a:t>
            </a:r>
            <a:r>
              <a:rPr lang="en-US" dirty="0" err="1"/>
              <a:t>hoạch</a:t>
            </a:r>
            <a:r>
              <a:rPr lang="en-US" dirty="0"/>
              <a:t> </a:t>
            </a:r>
            <a:r>
              <a:rPr lang="en-US" dirty="0" err="1"/>
              <a:t>thực</a:t>
            </a:r>
            <a:r>
              <a:rPr lang="en-US" dirty="0"/>
              <a:t> </a:t>
            </a:r>
            <a:r>
              <a:rPr lang="en-US" dirty="0" err="1"/>
              <a:t>hiện</a:t>
            </a:r>
            <a:endParaRPr dirty="0"/>
          </a:p>
        </p:txBody>
      </p:sp>
      <p:sp>
        <p:nvSpPr>
          <p:cNvPr id="432" name="Google Shape;432;p11">
            <a:extLst>
              <a:ext uri="{FF2B5EF4-FFF2-40B4-BE49-F238E27FC236}">
                <a16:creationId xmlns:a16="http://schemas.microsoft.com/office/drawing/2014/main" id="{21A9F875-A2F2-63F2-2BA2-2835D60AA8B7}"/>
              </a:ext>
            </a:extLst>
          </p:cNvPr>
          <p:cNvSpPr txBox="1">
            <a:spLocks noGrp="1"/>
          </p:cNvSpPr>
          <p:nvPr>
            <p:ph type="ftr" idx="11"/>
          </p:nvPr>
        </p:nvSpPr>
        <p:spPr>
          <a:xfrm>
            <a:off x="4233564"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Copyrights 2024 CE-UIT. All Rights Reserved.</a:t>
            </a:r>
            <a:endParaRPr dirty="0"/>
          </a:p>
        </p:txBody>
      </p:sp>
      <p:sp>
        <p:nvSpPr>
          <p:cNvPr id="433" name="Google Shape;433;p11">
            <a:extLst>
              <a:ext uri="{FF2B5EF4-FFF2-40B4-BE49-F238E27FC236}">
                <a16:creationId xmlns:a16="http://schemas.microsoft.com/office/drawing/2014/main" id="{B5A83719-030D-3100-F301-7D4C1AF5E449}"/>
              </a:ext>
            </a:extLst>
          </p:cNvPr>
          <p:cNvSpPr txBox="1">
            <a:spLocks noGrp="1"/>
          </p:cNvSpPr>
          <p:nvPr>
            <p:ph type="sldNum" idx="12"/>
          </p:nvPr>
        </p:nvSpPr>
        <p:spPr>
          <a:xfrm>
            <a:off x="10422944" y="6356350"/>
            <a:ext cx="27432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200"/>
              <a:buNone/>
            </a:pPr>
            <a:fld id="{00000000-1234-1234-1234-123412341234}" type="slidenum">
              <a:rPr lang="en-US"/>
              <a:t>21</a:t>
            </a:fld>
            <a:endParaRPr/>
          </a:p>
        </p:txBody>
      </p:sp>
      <p:sp>
        <p:nvSpPr>
          <p:cNvPr id="436" name="Google Shape;436;p11">
            <a:extLst>
              <a:ext uri="{FF2B5EF4-FFF2-40B4-BE49-F238E27FC236}">
                <a16:creationId xmlns:a16="http://schemas.microsoft.com/office/drawing/2014/main" id="{DC8B3828-89B8-5C9E-F3B1-A9B1A915D48C}"/>
              </a:ext>
            </a:extLst>
          </p:cNvPr>
          <p:cNvSpPr txBox="1"/>
          <p:nvPr/>
        </p:nvSpPr>
        <p:spPr>
          <a:xfrm>
            <a:off x="5794032" y="5501537"/>
            <a:ext cx="5889523" cy="323511"/>
          </a:xfrm>
          <a:prstGeom prst="rect">
            <a:avLst/>
          </a:prstGeom>
          <a:noFill/>
          <a:ln>
            <a:noFill/>
          </a:ln>
        </p:spPr>
        <p:txBody>
          <a:bodyPr spcFirstLastPara="1" wrap="square" lIns="91425" tIns="45700" rIns="91425" bIns="45700" anchor="t" anchorCtr="0">
            <a:noAutofit/>
          </a:bodyPr>
          <a:lstStyle/>
          <a:p>
            <a:pPr marL="0" marR="0" lvl="0" indent="0" algn="l" rtl="0">
              <a:lnSpc>
                <a:spcPct val="130000"/>
              </a:lnSpc>
              <a:spcBef>
                <a:spcPts val="0"/>
              </a:spcBef>
              <a:spcAft>
                <a:spcPts val="0"/>
              </a:spcAft>
              <a:buClr>
                <a:schemeClr val="dk1"/>
              </a:buClr>
              <a:buSzPts val="2400"/>
              <a:buFont typeface="Arial"/>
              <a:buNone/>
            </a:pPr>
            <a:r>
              <a:rPr lang="vi-VN" sz="2200" dirty="0">
                <a:solidFill>
                  <a:schemeClr val="dk1"/>
                </a:solidFill>
              </a:rPr>
              <a:t>Phương pháp xoay vòng dữ liệu từ Allocator</a:t>
            </a:r>
            <a:endParaRPr sz="2200" b="0" i="0" u="none" strike="noStrike" cap="none" dirty="0">
              <a:solidFill>
                <a:srgbClr val="000000"/>
              </a:solidFill>
              <a:sym typeface="Arial"/>
            </a:endParaRPr>
          </a:p>
        </p:txBody>
      </p:sp>
      <p:sp>
        <p:nvSpPr>
          <p:cNvPr id="8" name="Google Shape;431;p11">
            <a:extLst>
              <a:ext uri="{FF2B5EF4-FFF2-40B4-BE49-F238E27FC236}">
                <a16:creationId xmlns:a16="http://schemas.microsoft.com/office/drawing/2014/main" id="{3E0C495D-CA18-8BD8-0D18-1EC5DF5A7B19}"/>
              </a:ext>
            </a:extLst>
          </p:cNvPr>
          <p:cNvSpPr txBox="1">
            <a:spLocks noGrp="1"/>
          </p:cNvSpPr>
          <p:nvPr>
            <p:ph type="body" idx="1"/>
          </p:nvPr>
        </p:nvSpPr>
        <p:spPr>
          <a:xfrm>
            <a:off x="606000" y="2020279"/>
            <a:ext cx="10980000" cy="4156684"/>
          </a:xfrm>
          <a:prstGeom prst="rect">
            <a:avLst/>
          </a:prstGeom>
          <a:noFill/>
          <a:ln>
            <a:noFill/>
          </a:ln>
        </p:spPr>
        <p:txBody>
          <a:bodyPr spcFirstLastPara="1" wrap="square" lIns="91425" tIns="45700" rIns="91425" bIns="45700" anchor="t" anchorCtr="0">
            <a:normAutofit/>
          </a:bodyPr>
          <a:lstStyle/>
          <a:p>
            <a:pPr marL="0" indent="0">
              <a:spcBef>
                <a:spcPts val="0"/>
              </a:spcBef>
              <a:buNone/>
            </a:pPr>
            <a:r>
              <a:rPr lang="vi-VN" sz="3200" dirty="0">
                <a:latin typeface="Times New Roman" panose="02020603050405020304" pitchFamily="18" charset="0"/>
                <a:cs typeface="Times New Roman" panose="02020603050405020304" pitchFamily="18" charset="0"/>
              </a:rPr>
              <a:t>2.3. Global Allocator</a:t>
            </a:r>
          </a:p>
        </p:txBody>
      </p:sp>
      <p:sp>
        <p:nvSpPr>
          <p:cNvPr id="4" name="Google Shape;436;p11">
            <a:extLst>
              <a:ext uri="{FF2B5EF4-FFF2-40B4-BE49-F238E27FC236}">
                <a16:creationId xmlns:a16="http://schemas.microsoft.com/office/drawing/2014/main" id="{749BD671-F18C-7162-C560-4E61C42106D8}"/>
              </a:ext>
            </a:extLst>
          </p:cNvPr>
          <p:cNvSpPr txBox="1"/>
          <p:nvPr/>
        </p:nvSpPr>
        <p:spPr>
          <a:xfrm>
            <a:off x="606000" y="2733373"/>
            <a:ext cx="4051157" cy="3622977"/>
          </a:xfrm>
          <a:prstGeom prst="rect">
            <a:avLst/>
          </a:prstGeom>
          <a:noFill/>
          <a:ln>
            <a:noFill/>
          </a:ln>
        </p:spPr>
        <p:txBody>
          <a:bodyPr spcFirstLastPara="1" wrap="square" lIns="91425" tIns="45700" rIns="91425" bIns="45700" anchor="t" anchorCtr="0">
            <a:noAutofit/>
          </a:bodyPr>
          <a:lstStyle/>
          <a:p>
            <a:pPr marL="0" marR="0" lvl="0" indent="0" algn="l" rtl="0">
              <a:lnSpc>
                <a:spcPct val="130000"/>
              </a:lnSpc>
              <a:spcBef>
                <a:spcPts val="0"/>
              </a:spcBef>
              <a:spcAft>
                <a:spcPts val="0"/>
              </a:spcAft>
              <a:buClr>
                <a:schemeClr val="dk1"/>
              </a:buClr>
              <a:buSzPts val="2400"/>
              <a:buFont typeface="Arial"/>
              <a:buNone/>
            </a:pPr>
            <a:r>
              <a:rPr lang="vi-VN" sz="2200" b="0" i="0" u="none" strike="noStrike" cap="none" dirty="0">
                <a:solidFill>
                  <a:srgbClr val="000000"/>
                </a:solidFill>
                <a:latin typeface="+mj-lt"/>
                <a:sym typeface="Arial"/>
              </a:rPr>
              <a:t>- Allocator sẽ nhận 2 giá trị Pixel liên tiếp từ mỗi PE, Pixel0 đi ra từ Allocator sẽ được qua 40 bộ MUX để điều phối tới các PE cho phép MAC</a:t>
            </a:r>
            <a:endParaRPr sz="2200" b="0" i="0" u="none" strike="noStrike" cap="none" dirty="0">
              <a:solidFill>
                <a:srgbClr val="000000"/>
              </a:solidFill>
              <a:latin typeface="+mj-lt"/>
              <a:sym typeface="Arial"/>
            </a:endParaRPr>
          </a:p>
        </p:txBody>
      </p:sp>
      <p:pic>
        <p:nvPicPr>
          <p:cNvPr id="2" name="Picture 1" descr="A group of blue rectangular boxes with yellow arrows&#10;&#10;AI-generated content may be incorrect.">
            <a:extLst>
              <a:ext uri="{FF2B5EF4-FFF2-40B4-BE49-F238E27FC236}">
                <a16:creationId xmlns:a16="http://schemas.microsoft.com/office/drawing/2014/main" id="{1ABF9C0D-0FE4-9BA7-53B2-48593D9BEB49}"/>
              </a:ext>
            </a:extLst>
          </p:cNvPr>
          <p:cNvPicPr>
            <a:picLocks noChangeAspect="1"/>
          </p:cNvPicPr>
          <p:nvPr/>
        </p:nvPicPr>
        <p:blipFill>
          <a:blip r:embed="rId3"/>
          <a:stretch>
            <a:fillRect/>
          </a:stretch>
        </p:blipFill>
        <p:spPr>
          <a:xfrm>
            <a:off x="5683045" y="2478938"/>
            <a:ext cx="6111499" cy="2994196"/>
          </a:xfrm>
          <a:prstGeom prst="rect">
            <a:avLst/>
          </a:prstGeom>
        </p:spPr>
      </p:pic>
    </p:spTree>
    <p:extLst>
      <p:ext uri="{BB962C8B-B14F-4D97-AF65-F5344CB8AC3E}">
        <p14:creationId xmlns:p14="http://schemas.microsoft.com/office/powerpoint/2010/main" val="637586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36"/>
                                        </p:tgtEl>
                                        <p:attrNameLst>
                                          <p:attrName>style.visibility</p:attrName>
                                        </p:attrNameLst>
                                      </p:cBhvr>
                                      <p:to>
                                        <p:strVal val="visible"/>
                                      </p:to>
                                    </p:set>
                                    <p:animEffect transition="in" filter="fade">
                                      <p:cBhvr>
                                        <p:cTn id="7" dur="500"/>
                                        <p:tgtEl>
                                          <p:spTgt spid="43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6" grpId="0"/>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29">
          <a:extLst>
            <a:ext uri="{FF2B5EF4-FFF2-40B4-BE49-F238E27FC236}">
              <a16:creationId xmlns:a16="http://schemas.microsoft.com/office/drawing/2014/main" id="{89DC9431-E3DC-414B-714B-BE6A7DBDACD3}"/>
            </a:ext>
          </a:extLst>
        </p:cNvPr>
        <p:cNvGrpSpPr/>
        <p:nvPr/>
      </p:nvGrpSpPr>
      <p:grpSpPr>
        <a:xfrm>
          <a:off x="0" y="0"/>
          <a:ext cx="0" cy="0"/>
          <a:chOff x="0" y="0"/>
          <a:chExt cx="0" cy="0"/>
        </a:xfrm>
      </p:grpSpPr>
      <p:sp>
        <p:nvSpPr>
          <p:cNvPr id="430" name="Google Shape;430;p11">
            <a:extLst>
              <a:ext uri="{FF2B5EF4-FFF2-40B4-BE49-F238E27FC236}">
                <a16:creationId xmlns:a16="http://schemas.microsoft.com/office/drawing/2014/main" id="{32CB7CAD-5133-67F4-4086-997D8DEB3BE4}"/>
              </a:ext>
            </a:extLst>
          </p:cNvPr>
          <p:cNvSpPr txBox="1">
            <a:spLocks noGrp="1"/>
          </p:cNvSpPr>
          <p:nvPr>
            <p:ph type="title"/>
          </p:nvPr>
        </p:nvSpPr>
        <p:spPr>
          <a:xfrm>
            <a:off x="606000" y="1036767"/>
            <a:ext cx="10980000" cy="8906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17058"/>
              </a:buClr>
              <a:buSzPts val="4400"/>
              <a:buFont typeface="Times New Roman"/>
              <a:buNone/>
            </a:pPr>
            <a:r>
              <a:rPr lang="en-US" dirty="0"/>
              <a:t>2. </a:t>
            </a:r>
            <a:r>
              <a:rPr lang="en-US" dirty="0" err="1"/>
              <a:t>Kế</a:t>
            </a:r>
            <a:r>
              <a:rPr lang="en-US" dirty="0"/>
              <a:t> </a:t>
            </a:r>
            <a:r>
              <a:rPr lang="en-US" dirty="0" err="1"/>
              <a:t>hoạch</a:t>
            </a:r>
            <a:r>
              <a:rPr lang="en-US" dirty="0"/>
              <a:t> </a:t>
            </a:r>
            <a:r>
              <a:rPr lang="en-US" dirty="0" err="1"/>
              <a:t>thực</a:t>
            </a:r>
            <a:r>
              <a:rPr lang="en-US" dirty="0"/>
              <a:t> </a:t>
            </a:r>
            <a:r>
              <a:rPr lang="en-US" dirty="0" err="1"/>
              <a:t>hiện</a:t>
            </a:r>
            <a:endParaRPr dirty="0"/>
          </a:p>
        </p:txBody>
      </p:sp>
      <p:sp>
        <p:nvSpPr>
          <p:cNvPr id="432" name="Google Shape;432;p11">
            <a:extLst>
              <a:ext uri="{FF2B5EF4-FFF2-40B4-BE49-F238E27FC236}">
                <a16:creationId xmlns:a16="http://schemas.microsoft.com/office/drawing/2014/main" id="{B979301F-1557-B217-D5D9-F34D9E537F5D}"/>
              </a:ext>
            </a:extLst>
          </p:cNvPr>
          <p:cNvSpPr txBox="1">
            <a:spLocks noGrp="1"/>
          </p:cNvSpPr>
          <p:nvPr>
            <p:ph type="ftr" idx="11"/>
          </p:nvPr>
        </p:nvSpPr>
        <p:spPr>
          <a:xfrm>
            <a:off x="4233564"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Copyrights 2024 CE-UIT. All Rights Reserved.</a:t>
            </a:r>
            <a:endParaRPr dirty="0"/>
          </a:p>
        </p:txBody>
      </p:sp>
      <p:sp>
        <p:nvSpPr>
          <p:cNvPr id="433" name="Google Shape;433;p11">
            <a:extLst>
              <a:ext uri="{FF2B5EF4-FFF2-40B4-BE49-F238E27FC236}">
                <a16:creationId xmlns:a16="http://schemas.microsoft.com/office/drawing/2014/main" id="{CC86071F-CEF2-0D26-124E-E6C73978F47C}"/>
              </a:ext>
            </a:extLst>
          </p:cNvPr>
          <p:cNvSpPr txBox="1">
            <a:spLocks noGrp="1"/>
          </p:cNvSpPr>
          <p:nvPr>
            <p:ph type="sldNum" idx="12"/>
          </p:nvPr>
        </p:nvSpPr>
        <p:spPr>
          <a:xfrm>
            <a:off x="10422944" y="6356350"/>
            <a:ext cx="27432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200"/>
              <a:buNone/>
            </a:pPr>
            <a:fld id="{00000000-1234-1234-1234-123412341234}" type="slidenum">
              <a:rPr lang="en-US"/>
              <a:t>22</a:t>
            </a:fld>
            <a:endParaRPr/>
          </a:p>
        </p:txBody>
      </p:sp>
      <p:sp>
        <p:nvSpPr>
          <p:cNvPr id="436" name="Google Shape;436;p11">
            <a:extLst>
              <a:ext uri="{FF2B5EF4-FFF2-40B4-BE49-F238E27FC236}">
                <a16:creationId xmlns:a16="http://schemas.microsoft.com/office/drawing/2014/main" id="{1C55113B-04D3-583D-1BD1-85BCA2C50D4F}"/>
              </a:ext>
            </a:extLst>
          </p:cNvPr>
          <p:cNvSpPr txBox="1"/>
          <p:nvPr/>
        </p:nvSpPr>
        <p:spPr>
          <a:xfrm>
            <a:off x="6216137" y="4861745"/>
            <a:ext cx="5889523" cy="323511"/>
          </a:xfrm>
          <a:prstGeom prst="rect">
            <a:avLst/>
          </a:prstGeom>
          <a:noFill/>
          <a:ln>
            <a:noFill/>
          </a:ln>
        </p:spPr>
        <p:txBody>
          <a:bodyPr spcFirstLastPara="1" wrap="square" lIns="91425" tIns="45700" rIns="91425" bIns="45700" anchor="t" anchorCtr="0">
            <a:noAutofit/>
          </a:bodyPr>
          <a:lstStyle/>
          <a:p>
            <a:pPr marL="0" marR="0" lvl="0" indent="0" algn="l" rtl="0">
              <a:lnSpc>
                <a:spcPct val="130000"/>
              </a:lnSpc>
              <a:spcBef>
                <a:spcPts val="0"/>
              </a:spcBef>
              <a:spcAft>
                <a:spcPts val="0"/>
              </a:spcAft>
              <a:buClr>
                <a:schemeClr val="dk1"/>
              </a:buClr>
              <a:buSzPts val="2400"/>
              <a:buFont typeface="Arial"/>
              <a:buNone/>
            </a:pPr>
            <a:r>
              <a:rPr lang="vi-VN" sz="2200" dirty="0">
                <a:solidFill>
                  <a:schemeClr val="dk1"/>
                </a:solidFill>
              </a:rPr>
              <a:t>Phương pháp ghép cặp dữ liệu từ Allocator</a:t>
            </a:r>
            <a:endParaRPr sz="2200" b="0" i="0" u="none" strike="noStrike" cap="none" dirty="0">
              <a:solidFill>
                <a:srgbClr val="000000"/>
              </a:solidFill>
              <a:sym typeface="Arial"/>
            </a:endParaRPr>
          </a:p>
        </p:txBody>
      </p:sp>
      <p:sp>
        <p:nvSpPr>
          <p:cNvPr id="8" name="Google Shape;431;p11">
            <a:extLst>
              <a:ext uri="{FF2B5EF4-FFF2-40B4-BE49-F238E27FC236}">
                <a16:creationId xmlns:a16="http://schemas.microsoft.com/office/drawing/2014/main" id="{ABCB89E5-F391-9FC3-EEAE-891BEEADF5F4}"/>
              </a:ext>
            </a:extLst>
          </p:cNvPr>
          <p:cNvSpPr txBox="1">
            <a:spLocks noGrp="1"/>
          </p:cNvSpPr>
          <p:nvPr>
            <p:ph type="body" idx="1"/>
          </p:nvPr>
        </p:nvSpPr>
        <p:spPr>
          <a:xfrm>
            <a:off x="606000" y="2020279"/>
            <a:ext cx="10980000" cy="4156684"/>
          </a:xfrm>
          <a:prstGeom prst="rect">
            <a:avLst/>
          </a:prstGeom>
          <a:noFill/>
          <a:ln>
            <a:noFill/>
          </a:ln>
        </p:spPr>
        <p:txBody>
          <a:bodyPr spcFirstLastPara="1" wrap="square" lIns="91425" tIns="45700" rIns="91425" bIns="45700" anchor="t" anchorCtr="0">
            <a:normAutofit/>
          </a:bodyPr>
          <a:lstStyle/>
          <a:p>
            <a:pPr marL="0" indent="0">
              <a:spcBef>
                <a:spcPts val="0"/>
              </a:spcBef>
              <a:buNone/>
            </a:pPr>
            <a:r>
              <a:rPr lang="vi-VN" sz="3200" dirty="0">
                <a:latin typeface="Times New Roman" panose="02020603050405020304" pitchFamily="18" charset="0"/>
                <a:cs typeface="Times New Roman" panose="02020603050405020304" pitchFamily="18" charset="0"/>
              </a:rPr>
              <a:t>2.3. Global Allocator</a:t>
            </a:r>
          </a:p>
        </p:txBody>
      </p:sp>
      <p:pic>
        <p:nvPicPr>
          <p:cNvPr id="3" name="Picture 2" descr="A diagram of a computer&#10;&#10;AI-generated content may be incorrect.">
            <a:extLst>
              <a:ext uri="{FF2B5EF4-FFF2-40B4-BE49-F238E27FC236}">
                <a16:creationId xmlns:a16="http://schemas.microsoft.com/office/drawing/2014/main" id="{19B27622-D28A-6A1E-8F90-53D9E304A108}"/>
              </a:ext>
            </a:extLst>
          </p:cNvPr>
          <p:cNvPicPr>
            <a:picLocks noChangeAspect="1"/>
          </p:cNvPicPr>
          <p:nvPr/>
        </p:nvPicPr>
        <p:blipFill>
          <a:blip r:embed="rId3"/>
          <a:stretch>
            <a:fillRect/>
          </a:stretch>
        </p:blipFill>
        <p:spPr>
          <a:xfrm>
            <a:off x="4508105" y="2252410"/>
            <a:ext cx="7683895" cy="2609335"/>
          </a:xfrm>
          <a:prstGeom prst="rect">
            <a:avLst/>
          </a:prstGeom>
        </p:spPr>
      </p:pic>
      <p:sp>
        <p:nvSpPr>
          <p:cNvPr id="5" name="Google Shape;436;p11">
            <a:extLst>
              <a:ext uri="{FF2B5EF4-FFF2-40B4-BE49-F238E27FC236}">
                <a16:creationId xmlns:a16="http://schemas.microsoft.com/office/drawing/2014/main" id="{ADECFC11-5E4D-768F-8A23-2649EC5B5290}"/>
              </a:ext>
            </a:extLst>
          </p:cNvPr>
          <p:cNvSpPr txBox="1"/>
          <p:nvPr/>
        </p:nvSpPr>
        <p:spPr>
          <a:xfrm>
            <a:off x="606000" y="2715741"/>
            <a:ext cx="4369123" cy="362297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30000"/>
              </a:lnSpc>
              <a:spcBef>
                <a:spcPts val="0"/>
              </a:spcBef>
              <a:spcAft>
                <a:spcPts val="0"/>
              </a:spcAft>
              <a:buClr>
                <a:schemeClr val="dk1"/>
              </a:buClr>
              <a:buSzPts val="2400"/>
              <a:buFontTx/>
              <a:buChar char="-"/>
            </a:pPr>
            <a:r>
              <a:rPr lang="vi-VN" sz="2200" b="0" i="0" u="none" strike="noStrike" cap="none" dirty="0">
                <a:solidFill>
                  <a:srgbClr val="000000"/>
                </a:solidFill>
                <a:latin typeface="+mj-lt"/>
                <a:sym typeface="Arial"/>
              </a:rPr>
              <a:t>Với phép toán MAX, Allocator chỉ đơn giản là ghép cặp dữ liệu lại theo công thức PEi = max(PE</a:t>
            </a:r>
            <a:r>
              <a:rPr lang="vi-VN" sz="1800" b="0" i="0" u="none" strike="noStrike" cap="none" dirty="0">
                <a:solidFill>
                  <a:srgbClr val="000000"/>
                </a:solidFill>
                <a:latin typeface="+mj-lt"/>
                <a:sym typeface="Arial"/>
              </a:rPr>
              <a:t>2i</a:t>
            </a:r>
            <a:r>
              <a:rPr lang="vi-VN" sz="2200" b="0" i="0" u="none" strike="noStrike" cap="none" dirty="0">
                <a:solidFill>
                  <a:srgbClr val="000000"/>
                </a:solidFill>
                <a:latin typeface="+mj-lt"/>
                <a:sym typeface="Arial"/>
              </a:rPr>
              <a:t>,PE</a:t>
            </a:r>
            <a:r>
              <a:rPr lang="vi-VN" sz="1800" b="0" i="0" u="none" strike="noStrike" cap="none" dirty="0">
                <a:solidFill>
                  <a:srgbClr val="000000"/>
                </a:solidFill>
                <a:latin typeface="+mj-lt"/>
                <a:sym typeface="Arial"/>
              </a:rPr>
              <a:t>2i+1)</a:t>
            </a:r>
          </a:p>
          <a:p>
            <a:pPr marL="285750" marR="0" lvl="0" indent="-285750" algn="l" rtl="0">
              <a:lnSpc>
                <a:spcPct val="130000"/>
              </a:lnSpc>
              <a:spcBef>
                <a:spcPts val="0"/>
              </a:spcBef>
              <a:spcAft>
                <a:spcPts val="0"/>
              </a:spcAft>
              <a:buClr>
                <a:schemeClr val="dk1"/>
              </a:buClr>
              <a:buSzPts val="2400"/>
              <a:buFontTx/>
              <a:buChar char="-"/>
            </a:pPr>
            <a:r>
              <a:rPr lang="vi-VN" sz="2200" dirty="0">
                <a:latin typeface="+mj-lt"/>
              </a:rPr>
              <a:t>Output của khối này sẽ gồm pixel0 cho phép MAC và pixel1,2 cho phép MAX, mỗi loại sẽ gồm 40 giá trị tương ứng với 40 PE</a:t>
            </a:r>
            <a:endParaRPr sz="2200" b="0" i="0" u="none" strike="noStrike" cap="none" dirty="0">
              <a:solidFill>
                <a:srgbClr val="000000"/>
              </a:solidFill>
              <a:latin typeface="+mj-lt"/>
              <a:sym typeface="Arial"/>
            </a:endParaRPr>
          </a:p>
        </p:txBody>
      </p:sp>
    </p:spTree>
    <p:extLst>
      <p:ext uri="{BB962C8B-B14F-4D97-AF65-F5344CB8AC3E}">
        <p14:creationId xmlns:p14="http://schemas.microsoft.com/office/powerpoint/2010/main" val="76787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36"/>
                                        </p:tgtEl>
                                        <p:attrNameLst>
                                          <p:attrName>style.visibility</p:attrName>
                                        </p:attrNameLst>
                                      </p:cBhvr>
                                      <p:to>
                                        <p:strVal val="visible"/>
                                      </p:to>
                                    </p:set>
                                    <p:animEffect transition="in" filter="fade">
                                      <p:cBhvr>
                                        <p:cTn id="7" dur="500"/>
                                        <p:tgtEl>
                                          <p:spTgt spid="43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6" grpId="0"/>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29">
          <a:extLst>
            <a:ext uri="{FF2B5EF4-FFF2-40B4-BE49-F238E27FC236}">
              <a16:creationId xmlns:a16="http://schemas.microsoft.com/office/drawing/2014/main" id="{7B04E69E-9D57-A542-677E-4F93C30E2931}"/>
            </a:ext>
          </a:extLst>
        </p:cNvPr>
        <p:cNvGrpSpPr/>
        <p:nvPr/>
      </p:nvGrpSpPr>
      <p:grpSpPr>
        <a:xfrm>
          <a:off x="0" y="0"/>
          <a:ext cx="0" cy="0"/>
          <a:chOff x="0" y="0"/>
          <a:chExt cx="0" cy="0"/>
        </a:xfrm>
      </p:grpSpPr>
      <p:sp>
        <p:nvSpPr>
          <p:cNvPr id="430" name="Google Shape;430;p11">
            <a:extLst>
              <a:ext uri="{FF2B5EF4-FFF2-40B4-BE49-F238E27FC236}">
                <a16:creationId xmlns:a16="http://schemas.microsoft.com/office/drawing/2014/main" id="{EE867638-B06A-538D-B95A-574DEB27F77A}"/>
              </a:ext>
            </a:extLst>
          </p:cNvPr>
          <p:cNvSpPr txBox="1">
            <a:spLocks noGrp="1"/>
          </p:cNvSpPr>
          <p:nvPr>
            <p:ph type="title"/>
          </p:nvPr>
        </p:nvSpPr>
        <p:spPr>
          <a:xfrm>
            <a:off x="606000" y="1036767"/>
            <a:ext cx="10980000" cy="8906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17058"/>
              </a:buClr>
              <a:buSzPts val="4400"/>
              <a:buFont typeface="Times New Roman"/>
              <a:buNone/>
            </a:pPr>
            <a:r>
              <a:rPr lang="en-US" dirty="0"/>
              <a:t>2. </a:t>
            </a:r>
            <a:r>
              <a:rPr lang="en-US" dirty="0" err="1"/>
              <a:t>Kế</a:t>
            </a:r>
            <a:r>
              <a:rPr lang="en-US" dirty="0"/>
              <a:t> </a:t>
            </a:r>
            <a:r>
              <a:rPr lang="en-US" dirty="0" err="1"/>
              <a:t>hoạch</a:t>
            </a:r>
            <a:r>
              <a:rPr lang="en-US" dirty="0"/>
              <a:t> </a:t>
            </a:r>
            <a:r>
              <a:rPr lang="en-US" dirty="0" err="1"/>
              <a:t>thực</a:t>
            </a:r>
            <a:r>
              <a:rPr lang="en-US" dirty="0"/>
              <a:t> </a:t>
            </a:r>
            <a:r>
              <a:rPr lang="en-US" dirty="0" err="1"/>
              <a:t>hiện</a:t>
            </a:r>
            <a:endParaRPr dirty="0"/>
          </a:p>
        </p:txBody>
      </p:sp>
      <p:sp>
        <p:nvSpPr>
          <p:cNvPr id="432" name="Google Shape;432;p11">
            <a:extLst>
              <a:ext uri="{FF2B5EF4-FFF2-40B4-BE49-F238E27FC236}">
                <a16:creationId xmlns:a16="http://schemas.microsoft.com/office/drawing/2014/main" id="{1A0247FF-5088-A518-68E4-D880CFC97A46}"/>
              </a:ext>
            </a:extLst>
          </p:cNvPr>
          <p:cNvSpPr txBox="1">
            <a:spLocks noGrp="1"/>
          </p:cNvSpPr>
          <p:nvPr>
            <p:ph type="ftr" idx="11"/>
          </p:nvPr>
        </p:nvSpPr>
        <p:spPr>
          <a:xfrm>
            <a:off x="4233564"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Copyrights 2024 CE-UIT. All Rights Reserved.</a:t>
            </a:r>
            <a:endParaRPr dirty="0"/>
          </a:p>
        </p:txBody>
      </p:sp>
      <p:sp>
        <p:nvSpPr>
          <p:cNvPr id="433" name="Google Shape;433;p11">
            <a:extLst>
              <a:ext uri="{FF2B5EF4-FFF2-40B4-BE49-F238E27FC236}">
                <a16:creationId xmlns:a16="http://schemas.microsoft.com/office/drawing/2014/main" id="{6EE16D98-B31A-F503-A963-FF0DF8FDAF2A}"/>
              </a:ext>
            </a:extLst>
          </p:cNvPr>
          <p:cNvSpPr txBox="1">
            <a:spLocks noGrp="1"/>
          </p:cNvSpPr>
          <p:nvPr>
            <p:ph type="sldNum" idx="12"/>
          </p:nvPr>
        </p:nvSpPr>
        <p:spPr>
          <a:xfrm>
            <a:off x="10422944" y="6356350"/>
            <a:ext cx="27432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200"/>
              <a:buNone/>
            </a:pPr>
            <a:fld id="{00000000-1234-1234-1234-123412341234}" type="slidenum">
              <a:rPr lang="en-US"/>
              <a:t>23</a:t>
            </a:fld>
            <a:endParaRPr/>
          </a:p>
        </p:txBody>
      </p:sp>
      <p:sp>
        <p:nvSpPr>
          <p:cNvPr id="436" name="Google Shape;436;p11">
            <a:extLst>
              <a:ext uri="{FF2B5EF4-FFF2-40B4-BE49-F238E27FC236}">
                <a16:creationId xmlns:a16="http://schemas.microsoft.com/office/drawing/2014/main" id="{4A8088A8-59FB-2672-D325-D515AAC7DAB2}"/>
              </a:ext>
            </a:extLst>
          </p:cNvPr>
          <p:cNvSpPr txBox="1"/>
          <p:nvPr/>
        </p:nvSpPr>
        <p:spPr>
          <a:xfrm>
            <a:off x="7246376" y="2744274"/>
            <a:ext cx="2577057" cy="323511"/>
          </a:xfrm>
          <a:prstGeom prst="rect">
            <a:avLst/>
          </a:prstGeom>
          <a:noFill/>
          <a:ln>
            <a:noFill/>
          </a:ln>
        </p:spPr>
        <p:txBody>
          <a:bodyPr spcFirstLastPara="1" wrap="square" lIns="91425" tIns="45700" rIns="91425" bIns="45700" anchor="t" anchorCtr="0">
            <a:noAutofit/>
          </a:bodyPr>
          <a:lstStyle/>
          <a:p>
            <a:pPr marL="0" marR="0" lvl="0" indent="0" algn="l" rtl="0">
              <a:lnSpc>
                <a:spcPct val="130000"/>
              </a:lnSpc>
              <a:spcBef>
                <a:spcPts val="0"/>
              </a:spcBef>
              <a:spcAft>
                <a:spcPts val="0"/>
              </a:spcAft>
              <a:buClr>
                <a:schemeClr val="dk1"/>
              </a:buClr>
              <a:buSzPts val="2400"/>
              <a:buFont typeface="Arial"/>
              <a:buNone/>
            </a:pPr>
            <a:r>
              <a:rPr lang="vi-VN" sz="1800" dirty="0">
                <a:solidFill>
                  <a:schemeClr val="dk1"/>
                </a:solidFill>
                <a:latin typeface="+mj-lt"/>
              </a:rPr>
              <a:t>Cấu trúc của một context</a:t>
            </a:r>
            <a:endParaRPr sz="1800" b="0" i="0" u="none" strike="noStrike" cap="none" dirty="0">
              <a:solidFill>
                <a:srgbClr val="000000"/>
              </a:solidFill>
              <a:latin typeface="+mj-lt"/>
              <a:sym typeface="Arial"/>
            </a:endParaRPr>
          </a:p>
        </p:txBody>
      </p:sp>
      <p:sp>
        <p:nvSpPr>
          <p:cNvPr id="8" name="Google Shape;431;p11">
            <a:extLst>
              <a:ext uri="{FF2B5EF4-FFF2-40B4-BE49-F238E27FC236}">
                <a16:creationId xmlns:a16="http://schemas.microsoft.com/office/drawing/2014/main" id="{EEE6D359-F744-3CA6-7DC7-22985664B966}"/>
              </a:ext>
            </a:extLst>
          </p:cNvPr>
          <p:cNvSpPr txBox="1">
            <a:spLocks noGrp="1"/>
          </p:cNvSpPr>
          <p:nvPr>
            <p:ph type="body" idx="1"/>
          </p:nvPr>
        </p:nvSpPr>
        <p:spPr>
          <a:xfrm>
            <a:off x="606000" y="2020279"/>
            <a:ext cx="10980000" cy="4156684"/>
          </a:xfrm>
          <a:prstGeom prst="rect">
            <a:avLst/>
          </a:prstGeom>
          <a:noFill/>
          <a:ln>
            <a:noFill/>
          </a:ln>
        </p:spPr>
        <p:txBody>
          <a:bodyPr spcFirstLastPara="1" wrap="square" lIns="91425" tIns="45700" rIns="91425" bIns="45700" anchor="t" anchorCtr="0">
            <a:normAutofit/>
          </a:bodyPr>
          <a:lstStyle/>
          <a:p>
            <a:pPr marL="0" indent="0">
              <a:spcBef>
                <a:spcPts val="0"/>
              </a:spcBef>
              <a:buNone/>
            </a:pPr>
            <a:r>
              <a:rPr lang="vi-VN" sz="3200" dirty="0">
                <a:latin typeface="Times New Roman" panose="02020603050405020304" pitchFamily="18" charset="0"/>
                <a:cs typeface="Times New Roman" panose="02020603050405020304" pitchFamily="18" charset="0"/>
              </a:rPr>
              <a:t>2.4. Controller</a:t>
            </a:r>
          </a:p>
        </p:txBody>
      </p:sp>
      <p:sp>
        <p:nvSpPr>
          <p:cNvPr id="5" name="Google Shape;436;p11">
            <a:extLst>
              <a:ext uri="{FF2B5EF4-FFF2-40B4-BE49-F238E27FC236}">
                <a16:creationId xmlns:a16="http://schemas.microsoft.com/office/drawing/2014/main" id="{24633E1B-7F77-CC92-7CC5-54F86188CC4D}"/>
              </a:ext>
            </a:extLst>
          </p:cNvPr>
          <p:cNvSpPr txBox="1"/>
          <p:nvPr/>
        </p:nvSpPr>
        <p:spPr>
          <a:xfrm>
            <a:off x="462117" y="2715741"/>
            <a:ext cx="4876799" cy="3744053"/>
          </a:xfrm>
          <a:prstGeom prst="rect">
            <a:avLst/>
          </a:prstGeom>
          <a:noFill/>
          <a:ln>
            <a:noFill/>
          </a:ln>
        </p:spPr>
        <p:txBody>
          <a:bodyPr spcFirstLastPara="1" wrap="square" lIns="91425" tIns="45700" rIns="91425" bIns="45700" anchor="t" anchorCtr="0">
            <a:noAutofit/>
          </a:bodyPr>
          <a:lstStyle/>
          <a:p>
            <a:pPr marL="342900" marR="0" lvl="0" indent="-342900" algn="l" rtl="0">
              <a:lnSpc>
                <a:spcPct val="130000"/>
              </a:lnSpc>
              <a:spcBef>
                <a:spcPts val="0"/>
              </a:spcBef>
              <a:spcAft>
                <a:spcPts val="0"/>
              </a:spcAft>
              <a:buClr>
                <a:schemeClr val="dk1"/>
              </a:buClr>
              <a:buSzPts val="2400"/>
              <a:buFontTx/>
              <a:buChar char="-"/>
            </a:pPr>
            <a:r>
              <a:rPr lang="vi-VN" sz="2200" b="0" i="0" u="none" strike="noStrike" cap="none" dirty="0">
                <a:solidFill>
                  <a:srgbClr val="000000"/>
                </a:solidFill>
                <a:latin typeface="+mj-lt"/>
                <a:sym typeface="Arial"/>
              </a:rPr>
              <a:t>Với mỗi lớp, Controller sẽ đọc một giá trị context từ CRAM với 26bit, lưu thông tin cấu hình của lớp cần thực thi.</a:t>
            </a:r>
          </a:p>
          <a:p>
            <a:pPr marL="342900" lvl="0" indent="-342900">
              <a:lnSpc>
                <a:spcPct val="130000"/>
              </a:lnSpc>
              <a:buClr>
                <a:schemeClr val="dk1"/>
              </a:buClr>
              <a:buSzPts val="2400"/>
              <a:buFontTx/>
              <a:buChar char="-"/>
            </a:pPr>
            <a:r>
              <a:rPr lang="en-US" sz="2200" dirty="0" err="1">
                <a:latin typeface="Times New Roman" panose="02020603050405020304" pitchFamily="18" charset="0"/>
                <a:cs typeface="Times New Roman" panose="02020603050405020304" pitchFamily="18" charset="0"/>
              </a:rPr>
              <a:t>Quá</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trình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điều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khiển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của</a:t>
            </a:r>
            <a:r>
              <a:rPr lang="en-US" sz="2200" dirty="0">
                <a:latin typeface="Times New Roman" panose="02020603050405020304" pitchFamily="18" charset="0"/>
                <a:cs typeface="Times New Roman" panose="02020603050405020304" pitchFamily="18" charset="0"/>
              </a:rPr>
              <a:t> Controller </a:t>
            </a:r>
            <a:r>
              <a:rPr lang="en-US" sz="2200" dirty="0" err="1">
                <a:latin typeface="Times New Roman" panose="02020603050405020304" pitchFamily="18" charset="0"/>
                <a:cs typeface="Times New Roman" panose="02020603050405020304" pitchFamily="18" charset="0"/>
              </a:rPr>
              <a:t>được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triển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khai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theo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một</a:t>
            </a:r>
            <a:r>
              <a:rPr lang="en-US" sz="2200" dirty="0">
                <a:latin typeface="Times New Roman" panose="02020603050405020304" pitchFamily="18" charset="0"/>
                <a:cs typeface="Times New Roman" panose="02020603050405020304" pitchFamily="18" charset="0"/>
              </a:rPr>
              <a:t> Finite State Machine (FSM) </a:t>
            </a:r>
            <a:r>
              <a:rPr lang="en-US" sz="2200" dirty="0" err="1">
                <a:latin typeface="Times New Roman" panose="02020603050405020304" pitchFamily="18" charset="0"/>
                <a:cs typeface="Times New Roman" panose="02020603050405020304" pitchFamily="18" charset="0"/>
              </a:rPr>
              <a:t>gồm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trạng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thái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chính</a:t>
            </a:r>
            <a:r>
              <a:rPr lang="en-US" sz="2200" dirty="0">
                <a:latin typeface="Times New Roman" panose="02020603050405020304" pitchFamily="18" charset="0"/>
                <a:cs typeface="Times New Roman" panose="02020603050405020304" pitchFamily="18" charset="0"/>
              </a:rPr>
              <a:t>: IDLE, LOAD_CTX, </a:t>
            </a:r>
            <a:r>
              <a:rPr lang="en-US" sz="2200" dirty="0" err="1">
                <a:latin typeface="Times New Roman" panose="02020603050405020304" pitchFamily="18" charset="0"/>
                <a:cs typeface="Times New Roman" panose="02020603050405020304" pitchFamily="18" charset="0"/>
              </a:rPr>
              <a:t>và</a:t>
            </a:r>
            <a:r>
              <a:rPr lang="en-US" sz="2200" dirty="0">
                <a:latin typeface="Times New Roman" panose="02020603050405020304" pitchFamily="18" charset="0"/>
                <a:cs typeface="Times New Roman" panose="02020603050405020304" pitchFamily="18" charset="0"/>
              </a:rPr>
              <a:t> EXEC.</a:t>
            </a:r>
            <a:endParaRPr sz="22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2" name="Picture 1">
            <a:extLst>
              <a:ext uri="{FF2B5EF4-FFF2-40B4-BE49-F238E27FC236}">
                <a16:creationId xmlns:a16="http://schemas.microsoft.com/office/drawing/2014/main" id="{7637212D-AEB2-B84C-40C0-1AC5913CDAE7}"/>
              </a:ext>
            </a:extLst>
          </p:cNvPr>
          <p:cNvPicPr>
            <a:picLocks noChangeAspect="1"/>
          </p:cNvPicPr>
          <p:nvPr/>
        </p:nvPicPr>
        <p:blipFill>
          <a:blip r:embed="rId3"/>
          <a:stretch>
            <a:fillRect/>
          </a:stretch>
        </p:blipFill>
        <p:spPr>
          <a:xfrm>
            <a:off x="5178317" y="1903238"/>
            <a:ext cx="6980877" cy="893762"/>
          </a:xfrm>
          <a:prstGeom prst="rect">
            <a:avLst/>
          </a:prstGeom>
        </p:spPr>
      </p:pic>
      <p:pic>
        <p:nvPicPr>
          <p:cNvPr id="4" name="Picture 3" descr="A diagram of a diagram&#10;&#10;AI-generated content may be incorrect.">
            <a:extLst>
              <a:ext uri="{FF2B5EF4-FFF2-40B4-BE49-F238E27FC236}">
                <a16:creationId xmlns:a16="http://schemas.microsoft.com/office/drawing/2014/main" id="{E6D24707-0F9C-9753-F015-60B0E0F554CB}"/>
              </a:ext>
            </a:extLst>
          </p:cNvPr>
          <p:cNvPicPr>
            <a:picLocks noChangeAspect="1"/>
          </p:cNvPicPr>
          <p:nvPr/>
        </p:nvPicPr>
        <p:blipFill>
          <a:blip r:embed="rId4"/>
          <a:stretch>
            <a:fillRect/>
          </a:stretch>
        </p:blipFill>
        <p:spPr>
          <a:xfrm>
            <a:off x="6780716" y="2773363"/>
            <a:ext cx="3508375" cy="3403600"/>
          </a:xfrm>
          <a:prstGeom prst="rect">
            <a:avLst/>
          </a:prstGeom>
        </p:spPr>
      </p:pic>
      <p:sp>
        <p:nvSpPr>
          <p:cNvPr id="6" name="Google Shape;436;p11">
            <a:extLst>
              <a:ext uri="{FF2B5EF4-FFF2-40B4-BE49-F238E27FC236}">
                <a16:creationId xmlns:a16="http://schemas.microsoft.com/office/drawing/2014/main" id="{F07AF371-80A3-5441-1A2E-FBC30D24A1F5}"/>
              </a:ext>
            </a:extLst>
          </p:cNvPr>
          <p:cNvSpPr txBox="1"/>
          <p:nvPr/>
        </p:nvSpPr>
        <p:spPr>
          <a:xfrm>
            <a:off x="7380226" y="5986118"/>
            <a:ext cx="2577057" cy="323511"/>
          </a:xfrm>
          <a:prstGeom prst="rect">
            <a:avLst/>
          </a:prstGeom>
          <a:noFill/>
          <a:ln>
            <a:noFill/>
          </a:ln>
        </p:spPr>
        <p:txBody>
          <a:bodyPr spcFirstLastPara="1" wrap="square" lIns="91425" tIns="45700" rIns="91425" bIns="45700" anchor="t" anchorCtr="0">
            <a:noAutofit/>
          </a:bodyPr>
          <a:lstStyle/>
          <a:p>
            <a:pPr marL="0" marR="0" lvl="0" indent="0" algn="l" rtl="0">
              <a:lnSpc>
                <a:spcPct val="130000"/>
              </a:lnSpc>
              <a:spcBef>
                <a:spcPts val="0"/>
              </a:spcBef>
              <a:spcAft>
                <a:spcPts val="0"/>
              </a:spcAft>
              <a:buClr>
                <a:schemeClr val="dk1"/>
              </a:buClr>
              <a:buSzPts val="2400"/>
              <a:buFont typeface="Arial"/>
              <a:buNone/>
            </a:pPr>
            <a:r>
              <a:rPr lang="vi-VN" sz="1800">
                <a:solidFill>
                  <a:schemeClr val="dk1"/>
                </a:solidFill>
                <a:latin typeface="+mj-lt"/>
              </a:rPr>
              <a:t>Sơ đồ trạng thái FSM</a:t>
            </a:r>
            <a:endParaRPr sz="1800" b="0" i="0" u="none" strike="noStrike" cap="none" dirty="0">
              <a:solidFill>
                <a:srgbClr val="000000"/>
              </a:solidFill>
              <a:latin typeface="+mj-lt"/>
              <a:sym typeface="Arial"/>
            </a:endParaRPr>
          </a:p>
        </p:txBody>
      </p:sp>
    </p:spTree>
    <p:extLst>
      <p:ext uri="{BB962C8B-B14F-4D97-AF65-F5344CB8AC3E}">
        <p14:creationId xmlns:p14="http://schemas.microsoft.com/office/powerpoint/2010/main" val="2005713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36"/>
                                        </p:tgtEl>
                                        <p:attrNameLst>
                                          <p:attrName>style.visibility</p:attrName>
                                        </p:attrNameLst>
                                      </p:cBhvr>
                                      <p:to>
                                        <p:strVal val="visible"/>
                                      </p:to>
                                    </p:set>
                                    <p:animEffect transition="in" filter="fade">
                                      <p:cBhvr>
                                        <p:cTn id="17" dur="500"/>
                                        <p:tgtEl>
                                          <p:spTgt spid="436"/>
                                        </p:tgtEl>
                                      </p:cBhvr>
                                    </p:animEffect>
                                  </p:childTnLst>
                                </p:cTn>
                              </p:par>
                              <p:par>
                                <p:cTn id="18" presetID="10" presetClass="entr" presetSubtype="0" fill="hold"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animEffect transition="in" filter="fade">
                                      <p:cBhvr>
                                        <p:cTn id="25" dur="500"/>
                                        <p:tgtEl>
                                          <p:spTgt spid="5">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500"/>
                                        <p:tgtEl>
                                          <p:spTgt spid="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6" grpId="0"/>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29">
          <a:extLst>
            <a:ext uri="{FF2B5EF4-FFF2-40B4-BE49-F238E27FC236}">
              <a16:creationId xmlns:a16="http://schemas.microsoft.com/office/drawing/2014/main" id="{9B3EE144-3583-4FB1-C35D-A8B8BB9F4452}"/>
            </a:ext>
          </a:extLst>
        </p:cNvPr>
        <p:cNvGrpSpPr/>
        <p:nvPr/>
      </p:nvGrpSpPr>
      <p:grpSpPr>
        <a:xfrm>
          <a:off x="0" y="0"/>
          <a:ext cx="0" cy="0"/>
          <a:chOff x="0" y="0"/>
          <a:chExt cx="0" cy="0"/>
        </a:xfrm>
      </p:grpSpPr>
      <p:sp>
        <p:nvSpPr>
          <p:cNvPr id="430" name="Google Shape;430;p11">
            <a:extLst>
              <a:ext uri="{FF2B5EF4-FFF2-40B4-BE49-F238E27FC236}">
                <a16:creationId xmlns:a16="http://schemas.microsoft.com/office/drawing/2014/main" id="{5E35A5EC-0DCE-55DA-CA74-0A17B3BD242F}"/>
              </a:ext>
            </a:extLst>
          </p:cNvPr>
          <p:cNvSpPr txBox="1">
            <a:spLocks noGrp="1"/>
          </p:cNvSpPr>
          <p:nvPr>
            <p:ph type="title"/>
          </p:nvPr>
        </p:nvSpPr>
        <p:spPr>
          <a:xfrm>
            <a:off x="606000" y="1036767"/>
            <a:ext cx="10980000" cy="8906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17058"/>
              </a:buClr>
              <a:buSzPts val="4400"/>
              <a:buFont typeface="Times New Roman"/>
              <a:buNone/>
            </a:pPr>
            <a:r>
              <a:rPr lang="en-US" dirty="0"/>
              <a:t>2. </a:t>
            </a:r>
            <a:r>
              <a:rPr lang="en-US" dirty="0" err="1"/>
              <a:t>Kế</a:t>
            </a:r>
            <a:r>
              <a:rPr lang="en-US" dirty="0"/>
              <a:t> </a:t>
            </a:r>
            <a:r>
              <a:rPr lang="en-US" dirty="0" err="1"/>
              <a:t>hoạch</a:t>
            </a:r>
            <a:r>
              <a:rPr lang="en-US" dirty="0"/>
              <a:t> </a:t>
            </a:r>
            <a:r>
              <a:rPr lang="en-US" dirty="0" err="1"/>
              <a:t>thực</a:t>
            </a:r>
            <a:r>
              <a:rPr lang="en-US" dirty="0"/>
              <a:t> </a:t>
            </a:r>
            <a:r>
              <a:rPr lang="en-US" dirty="0" err="1"/>
              <a:t>hiện</a:t>
            </a:r>
            <a:endParaRPr dirty="0"/>
          </a:p>
        </p:txBody>
      </p:sp>
      <p:sp>
        <p:nvSpPr>
          <p:cNvPr id="432" name="Google Shape;432;p11">
            <a:extLst>
              <a:ext uri="{FF2B5EF4-FFF2-40B4-BE49-F238E27FC236}">
                <a16:creationId xmlns:a16="http://schemas.microsoft.com/office/drawing/2014/main" id="{FBF2C2DD-AB01-C586-D5B3-B0B72BCF6CF8}"/>
              </a:ext>
            </a:extLst>
          </p:cNvPr>
          <p:cNvSpPr txBox="1">
            <a:spLocks noGrp="1"/>
          </p:cNvSpPr>
          <p:nvPr>
            <p:ph type="ftr" idx="11"/>
          </p:nvPr>
        </p:nvSpPr>
        <p:spPr>
          <a:xfrm>
            <a:off x="4233564"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Copyrights 2024 CE-UIT. All Rights Reserved.</a:t>
            </a:r>
            <a:endParaRPr dirty="0"/>
          </a:p>
        </p:txBody>
      </p:sp>
      <p:sp>
        <p:nvSpPr>
          <p:cNvPr id="433" name="Google Shape;433;p11">
            <a:extLst>
              <a:ext uri="{FF2B5EF4-FFF2-40B4-BE49-F238E27FC236}">
                <a16:creationId xmlns:a16="http://schemas.microsoft.com/office/drawing/2014/main" id="{9B7005F4-4871-96EA-E058-C2C8179CDE74}"/>
              </a:ext>
            </a:extLst>
          </p:cNvPr>
          <p:cNvSpPr txBox="1">
            <a:spLocks noGrp="1"/>
          </p:cNvSpPr>
          <p:nvPr>
            <p:ph type="sldNum" idx="12"/>
          </p:nvPr>
        </p:nvSpPr>
        <p:spPr>
          <a:xfrm>
            <a:off x="10422944" y="6356350"/>
            <a:ext cx="27432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200"/>
              <a:buNone/>
            </a:pPr>
            <a:fld id="{00000000-1234-1234-1234-123412341234}" type="slidenum">
              <a:rPr lang="en-US"/>
              <a:t>24</a:t>
            </a:fld>
            <a:endParaRPr/>
          </a:p>
        </p:txBody>
      </p:sp>
      <p:sp>
        <p:nvSpPr>
          <p:cNvPr id="8" name="Google Shape;431;p11">
            <a:extLst>
              <a:ext uri="{FF2B5EF4-FFF2-40B4-BE49-F238E27FC236}">
                <a16:creationId xmlns:a16="http://schemas.microsoft.com/office/drawing/2014/main" id="{C11B910A-4E11-C9F5-DC64-4845088DC8D0}"/>
              </a:ext>
            </a:extLst>
          </p:cNvPr>
          <p:cNvSpPr txBox="1">
            <a:spLocks noGrp="1"/>
          </p:cNvSpPr>
          <p:nvPr>
            <p:ph type="body" idx="1"/>
          </p:nvPr>
        </p:nvSpPr>
        <p:spPr>
          <a:xfrm>
            <a:off x="606000" y="2020279"/>
            <a:ext cx="10980000" cy="4156684"/>
          </a:xfrm>
          <a:prstGeom prst="rect">
            <a:avLst/>
          </a:prstGeom>
          <a:noFill/>
          <a:ln>
            <a:noFill/>
          </a:ln>
        </p:spPr>
        <p:txBody>
          <a:bodyPr spcFirstLastPara="1" wrap="square" lIns="91425" tIns="45700" rIns="91425" bIns="45700" anchor="t" anchorCtr="0">
            <a:normAutofit/>
          </a:bodyPr>
          <a:lstStyle/>
          <a:p>
            <a:pPr marL="0" indent="0">
              <a:spcBef>
                <a:spcPts val="0"/>
              </a:spcBef>
              <a:buNone/>
            </a:pPr>
            <a:r>
              <a:rPr lang="vi-VN" sz="3200" dirty="0">
                <a:latin typeface="Times New Roman" panose="02020603050405020304" pitchFamily="18" charset="0"/>
                <a:cs typeface="Times New Roman" panose="02020603050405020304" pitchFamily="18" charset="0"/>
              </a:rPr>
              <a:t>2.4. Luồng hoạt động theo Pipeline</a:t>
            </a:r>
          </a:p>
        </p:txBody>
      </p:sp>
      <mc:AlternateContent xmlns:mc="http://schemas.openxmlformats.org/markup-compatibility/2006" xmlns:a14="http://schemas.microsoft.com/office/drawing/2010/main">
        <mc:Choice Requires="a14">
          <p:sp>
            <p:nvSpPr>
              <p:cNvPr id="5" name="Google Shape;436;p11">
                <a:extLst>
                  <a:ext uri="{FF2B5EF4-FFF2-40B4-BE49-F238E27FC236}">
                    <a16:creationId xmlns:a16="http://schemas.microsoft.com/office/drawing/2014/main" id="{0A6C9DCA-930A-ED53-A6A3-514B75F5B7E7}"/>
                  </a:ext>
                </a:extLst>
              </p:cNvPr>
              <p:cNvSpPr txBox="1"/>
              <p:nvPr/>
            </p:nvSpPr>
            <p:spPr>
              <a:xfrm>
                <a:off x="462117" y="2715741"/>
                <a:ext cx="4876799" cy="3744053"/>
              </a:xfrm>
              <a:prstGeom prst="rect">
                <a:avLst/>
              </a:prstGeom>
              <a:noFill/>
              <a:ln>
                <a:noFill/>
              </a:ln>
            </p:spPr>
            <p:txBody>
              <a:bodyPr spcFirstLastPara="1" wrap="square" lIns="91425" tIns="45700" rIns="91425" bIns="45700" anchor="t" anchorCtr="0">
                <a:noAutofit/>
              </a:bodyPr>
              <a:lstStyle/>
              <a:p>
                <a:pPr marL="342900" lvl="0" indent="-342900">
                  <a:lnSpc>
                    <a:spcPct val="130000"/>
                  </a:lnSpc>
                  <a:buClr>
                    <a:schemeClr val="dk1"/>
                  </a:buClr>
                  <a:buSzPts val="2400"/>
                  <a:buFontTx/>
                  <a:buChar char="-"/>
                </a:pPr>
                <a:r>
                  <a:rPr lang="vi-VN" sz="2200" dirty="0">
                    <a:latin typeface="+mj-lt"/>
                  </a:rPr>
                  <a:t>Với phương pháp gom nhóm dữ liệu, mỗi chu kì, có thể xử lý đến 2 * M vị trí đầu vào nên số lượng chu kì xử lý lớp Max Pooling giảm xuống gần như một nửa so với kiến trúc gốc</a:t>
                </a:r>
              </a:p>
              <a:p>
                <a:pPr>
                  <a:lnSpc>
                    <a:spcPct val="130000"/>
                  </a:lnSpc>
                  <a:buClr>
                    <a:schemeClr val="dk1"/>
                  </a:buClr>
                  <a:buSzPts val="2400"/>
                </a:pPr>
                <a14:m>
                  <m:oMathPara xmlns:m="http://schemas.openxmlformats.org/officeDocument/2006/math">
                    <m:oMathParaPr>
                      <m:jc m:val="centerGroup"/>
                    </m:oMathParaPr>
                    <m:oMath xmlns:m="http://schemas.openxmlformats.org/officeDocument/2006/math">
                      <m:r>
                        <a:rPr lang="vi-VN" i="1">
                          <a:latin typeface="Cambria Math" panose="02040503050406030204" pitchFamily="18" charset="0"/>
                        </a:rPr>
                        <m:t>#</m:t>
                      </m:r>
                      <m:r>
                        <a:rPr lang="vi-VN" i="1">
                          <a:latin typeface="Cambria Math" panose="02040503050406030204" pitchFamily="18" charset="0"/>
                        </a:rPr>
                        <m:t>𝐶𝑦𝑐𝑙</m:t>
                      </m:r>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𝑚𝑎𝑥</m:t>
                          </m:r>
                        </m:sub>
                      </m:sSub>
                      <m:r>
                        <a:rPr lang="en-US" i="1">
                          <a:latin typeface="Cambria Math" panose="02040503050406030204" pitchFamily="18" charset="0"/>
                        </a:rPr>
                        <m:t>= 3+ </m:t>
                      </m:r>
                      <m:f>
                        <m:fPr>
                          <m:ctrlPr>
                            <a:rPr lang="en-US" i="1">
                              <a:latin typeface="Cambria Math" panose="02040503050406030204" pitchFamily="18" charset="0"/>
                            </a:rPr>
                          </m:ctrlPr>
                        </m:fPr>
                        <m:num>
                          <m:r>
                            <a:rPr lang="en-US" i="1">
                              <a:latin typeface="Cambria Math" panose="02040503050406030204" pitchFamily="18" charset="0"/>
                            </a:rPr>
                            <m:t>𝑁</m:t>
                          </m:r>
                          <m:r>
                            <a:rPr lang="en-US" i="1">
                              <a:latin typeface="Cambria Math" panose="02040503050406030204" pitchFamily="18" charset="0"/>
                            </a:rPr>
                            <m:t>∗ </m:t>
                          </m:r>
                          <m:r>
                            <a:rPr lang="en-US" i="1">
                              <a:latin typeface="Cambria Math" panose="02040503050406030204" pitchFamily="18" charset="0"/>
                            </a:rPr>
                            <m:t>𝑌</m:t>
                          </m:r>
                        </m:num>
                        <m:den>
                          <m:r>
                            <a:rPr lang="en-US" i="1">
                              <a:latin typeface="Cambria Math" panose="02040503050406030204" pitchFamily="18" charset="0"/>
                            </a:rPr>
                            <m:t>2∗</m:t>
                          </m:r>
                          <m:r>
                            <a:rPr lang="en-US" i="1">
                              <a:latin typeface="Cambria Math" panose="02040503050406030204" pitchFamily="18" charset="0"/>
                            </a:rPr>
                            <m:t>𝑀</m:t>
                          </m:r>
                        </m:den>
                      </m:f>
                    </m:oMath>
                  </m:oMathPara>
                </a14:m>
                <a:endParaRPr lang="en-US" dirty="0"/>
              </a:p>
              <a:p>
                <a:pPr lvl="0">
                  <a:lnSpc>
                    <a:spcPct val="130000"/>
                  </a:lnSpc>
                  <a:buClr>
                    <a:schemeClr val="dk1"/>
                  </a:buClr>
                  <a:buSzPts val="2400"/>
                </a:pPr>
                <a:endParaRPr sz="2200" b="0" i="0" u="none" strike="noStrike" cap="none" dirty="0">
                  <a:solidFill>
                    <a:srgbClr val="000000"/>
                  </a:solidFill>
                  <a:latin typeface="+mj-lt"/>
                  <a:cs typeface="Times New Roman" panose="02020603050405020304" pitchFamily="18" charset="0"/>
                  <a:sym typeface="Arial"/>
                </a:endParaRPr>
              </a:p>
            </p:txBody>
          </p:sp>
        </mc:Choice>
        <mc:Fallback xmlns="">
          <p:sp>
            <p:nvSpPr>
              <p:cNvPr id="5" name="Google Shape;436;p11">
                <a:extLst>
                  <a:ext uri="{FF2B5EF4-FFF2-40B4-BE49-F238E27FC236}">
                    <a16:creationId xmlns:a16="http://schemas.microsoft.com/office/drawing/2014/main" id="{0A6C9DCA-930A-ED53-A6A3-514B75F5B7E7}"/>
                  </a:ext>
                </a:extLst>
              </p:cNvPr>
              <p:cNvSpPr txBox="1">
                <a:spLocks noRot="1" noChangeAspect="1" noMove="1" noResize="1" noEditPoints="1" noAdjustHandles="1" noChangeArrowheads="1" noChangeShapeType="1" noTextEdit="1"/>
              </p:cNvSpPr>
              <p:nvPr/>
            </p:nvSpPr>
            <p:spPr>
              <a:xfrm>
                <a:off x="462117" y="2715741"/>
                <a:ext cx="4876799" cy="3744053"/>
              </a:xfrm>
              <a:prstGeom prst="rect">
                <a:avLst/>
              </a:prstGeom>
              <a:blipFill>
                <a:blip r:embed="rId3"/>
                <a:stretch>
                  <a:fillRect l="-1750" r="-1125"/>
                </a:stretch>
              </a:blipFill>
              <a:ln>
                <a:noFill/>
              </a:ln>
            </p:spPr>
            <p:txBody>
              <a:bodyPr/>
              <a:lstStyle/>
              <a:p>
                <a:r>
                  <a:rPr lang="en-US">
                    <a:noFill/>
                  </a:rPr>
                  <a:t> </a:t>
                </a:r>
              </a:p>
            </p:txBody>
          </p:sp>
        </mc:Fallback>
      </mc:AlternateContent>
      <p:sp>
        <p:nvSpPr>
          <p:cNvPr id="6" name="Google Shape;436;p11">
            <a:extLst>
              <a:ext uri="{FF2B5EF4-FFF2-40B4-BE49-F238E27FC236}">
                <a16:creationId xmlns:a16="http://schemas.microsoft.com/office/drawing/2014/main" id="{81B8A08D-97A0-67ED-529A-1B97F712F514}"/>
              </a:ext>
            </a:extLst>
          </p:cNvPr>
          <p:cNvSpPr txBox="1"/>
          <p:nvPr/>
        </p:nvSpPr>
        <p:spPr>
          <a:xfrm>
            <a:off x="6546602" y="5853452"/>
            <a:ext cx="5422855" cy="606342"/>
          </a:xfrm>
          <a:prstGeom prst="rect">
            <a:avLst/>
          </a:prstGeom>
          <a:noFill/>
          <a:ln>
            <a:noFill/>
          </a:ln>
        </p:spPr>
        <p:txBody>
          <a:bodyPr spcFirstLastPara="1" wrap="square" lIns="91425" tIns="45700" rIns="91425" bIns="45700" anchor="t" anchorCtr="0">
            <a:noAutofit/>
          </a:bodyPr>
          <a:lstStyle/>
          <a:p>
            <a:pPr lvl="0">
              <a:lnSpc>
                <a:spcPct val="130000"/>
              </a:lnSpc>
              <a:buClr>
                <a:schemeClr val="dk1"/>
              </a:buClr>
              <a:buSzPts val="2400"/>
            </a:pPr>
            <a:r>
              <a:rPr lang="vi-VN" dirty="0"/>
              <a:t>Biểu đồ thời gian cho hoạt động đường ống đầy đủ trong (a) lớp tích chập và (b) lớp gộp tối đa/cộng dồn được trích dẫn từ </a:t>
            </a:r>
            <a:r>
              <a:rPr lang="vi-VN" u="sng" dirty="0">
                <a:hlinkClick r:id="rId4" action="ppaction://hlinkfile"/>
              </a:rPr>
              <a:t>[5]</a:t>
            </a:r>
            <a:endParaRPr sz="1800" b="0" i="0" u="none" strike="noStrike" cap="none" dirty="0">
              <a:solidFill>
                <a:srgbClr val="000000"/>
              </a:solidFill>
              <a:latin typeface="+mj-lt"/>
              <a:sym typeface="Arial"/>
            </a:endParaRPr>
          </a:p>
        </p:txBody>
      </p:sp>
      <p:pic>
        <p:nvPicPr>
          <p:cNvPr id="9" name="Picture 8" descr="A screenshot of a diagram&#10;&#10;AI-generated content may be incorrect.">
            <a:extLst>
              <a:ext uri="{FF2B5EF4-FFF2-40B4-BE49-F238E27FC236}">
                <a16:creationId xmlns:a16="http://schemas.microsoft.com/office/drawing/2014/main" id="{D765C2E4-355C-7348-6E82-E855BAFD0CC3}"/>
              </a:ext>
            </a:extLst>
          </p:cNvPr>
          <p:cNvPicPr>
            <a:picLocks noChangeAspect="1"/>
          </p:cNvPicPr>
          <p:nvPr/>
        </p:nvPicPr>
        <p:blipFill>
          <a:blip r:embed="rId5"/>
          <a:stretch>
            <a:fillRect/>
          </a:stretch>
        </p:blipFill>
        <p:spPr>
          <a:xfrm>
            <a:off x="6546602" y="1497665"/>
            <a:ext cx="4799823" cy="4395604"/>
          </a:xfrm>
          <a:prstGeom prst="rect">
            <a:avLst/>
          </a:prstGeom>
        </p:spPr>
      </p:pic>
    </p:spTree>
    <p:extLst>
      <p:ext uri="{BB962C8B-B14F-4D97-AF65-F5344CB8AC3E}">
        <p14:creationId xmlns:p14="http://schemas.microsoft.com/office/powerpoint/2010/main" val="1217806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fade">
                                      <p:cBhvr>
                                        <p:cTn id="17" dur="500"/>
                                        <p:tgtEl>
                                          <p:spTgt spid="5">
                                            <p:txEl>
                                              <p:pRg st="1" end="1"/>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34"/>
          <p:cNvSpPr txBox="1">
            <a:spLocks noGrp="1"/>
          </p:cNvSpPr>
          <p:nvPr>
            <p:ph type="title"/>
          </p:nvPr>
        </p:nvSpPr>
        <p:spPr>
          <a:xfrm>
            <a:off x="503107" y="665050"/>
            <a:ext cx="10980000" cy="890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17058"/>
              </a:buClr>
              <a:buSzPts val="4400"/>
              <a:buFont typeface="Times New Roman"/>
              <a:buNone/>
            </a:pPr>
            <a:r>
              <a:rPr lang="en-US" dirty="0"/>
              <a:t>3. </a:t>
            </a:r>
            <a:r>
              <a:rPr lang="en-US" dirty="0" err="1"/>
              <a:t>Kết</a:t>
            </a:r>
            <a:r>
              <a:rPr lang="en-US" dirty="0"/>
              <a:t> </a:t>
            </a:r>
            <a:r>
              <a:rPr lang="en-US" dirty="0" err="1"/>
              <a:t>quả</a:t>
            </a:r>
            <a:endParaRPr dirty="0"/>
          </a:p>
        </p:txBody>
      </p:sp>
      <p:sp>
        <p:nvSpPr>
          <p:cNvPr id="444" name="Google Shape;444;p34"/>
          <p:cNvSpPr txBox="1">
            <a:spLocks noGrp="1"/>
          </p:cNvSpPr>
          <p:nvPr>
            <p:ph type="sldNum" idx="12"/>
          </p:nvPr>
        </p:nvSpPr>
        <p:spPr>
          <a:xfrm>
            <a:off x="10422944" y="6356350"/>
            <a:ext cx="27432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200"/>
              <a:buNone/>
            </a:pPr>
            <a:fld id="{00000000-1234-1234-1234-123412341234}" type="slidenum">
              <a:rPr lang="en-US">
                <a:latin typeface="Times New Roman"/>
                <a:ea typeface="Times New Roman"/>
                <a:cs typeface="Times New Roman"/>
                <a:sym typeface="Times New Roman"/>
              </a:rPr>
              <a:t>25</a:t>
            </a:fld>
            <a:endParaRPr>
              <a:latin typeface="Times New Roman"/>
              <a:ea typeface="Times New Roman"/>
              <a:cs typeface="Times New Roman"/>
              <a:sym typeface="Times New Roman"/>
            </a:endParaRPr>
          </a:p>
        </p:txBody>
      </p:sp>
      <p:graphicFrame>
        <p:nvGraphicFramePr>
          <p:cNvPr id="2" name="Table 1">
            <a:extLst>
              <a:ext uri="{FF2B5EF4-FFF2-40B4-BE49-F238E27FC236}">
                <a16:creationId xmlns:a16="http://schemas.microsoft.com/office/drawing/2014/main" id="{3A01E5EA-A2B6-C807-2A7E-A27731AFEC30}"/>
              </a:ext>
            </a:extLst>
          </p:cNvPr>
          <p:cNvGraphicFramePr>
            <a:graphicFrameLocks noGrp="1"/>
          </p:cNvGraphicFramePr>
          <p:nvPr>
            <p:extLst>
              <p:ext uri="{D42A27DB-BD31-4B8C-83A1-F6EECF244321}">
                <p14:modId xmlns:p14="http://schemas.microsoft.com/office/powerpoint/2010/main" val="3036069915"/>
              </p:ext>
            </p:extLst>
          </p:nvPr>
        </p:nvGraphicFramePr>
        <p:xfrm>
          <a:off x="503107" y="1408266"/>
          <a:ext cx="10980000" cy="4892040"/>
        </p:xfrm>
        <a:graphic>
          <a:graphicData uri="http://schemas.openxmlformats.org/drawingml/2006/table">
            <a:tbl>
              <a:tblPr firstRow="1" bandRow="1">
                <a:tableStyleId>{7E166540-9E3C-4930-9DF7-60C9BEEA17FA}</a:tableStyleId>
              </a:tblPr>
              <a:tblGrid>
                <a:gridCol w="2122106">
                  <a:extLst>
                    <a:ext uri="{9D8B030D-6E8A-4147-A177-3AD203B41FA5}">
                      <a16:colId xmlns:a16="http://schemas.microsoft.com/office/drawing/2014/main" val="2976139181"/>
                    </a:ext>
                  </a:extLst>
                </a:gridCol>
                <a:gridCol w="1221189">
                  <a:extLst>
                    <a:ext uri="{9D8B030D-6E8A-4147-A177-3AD203B41FA5}">
                      <a16:colId xmlns:a16="http://schemas.microsoft.com/office/drawing/2014/main" val="421007777"/>
                    </a:ext>
                  </a:extLst>
                </a:gridCol>
                <a:gridCol w="1300015">
                  <a:extLst>
                    <a:ext uri="{9D8B030D-6E8A-4147-A177-3AD203B41FA5}">
                      <a16:colId xmlns:a16="http://schemas.microsoft.com/office/drawing/2014/main" val="1977060938"/>
                    </a:ext>
                  </a:extLst>
                </a:gridCol>
                <a:gridCol w="1303469">
                  <a:extLst>
                    <a:ext uri="{9D8B030D-6E8A-4147-A177-3AD203B41FA5}">
                      <a16:colId xmlns:a16="http://schemas.microsoft.com/office/drawing/2014/main" val="2680931410"/>
                    </a:ext>
                  </a:extLst>
                </a:gridCol>
                <a:gridCol w="1311702">
                  <a:extLst>
                    <a:ext uri="{9D8B030D-6E8A-4147-A177-3AD203B41FA5}">
                      <a16:colId xmlns:a16="http://schemas.microsoft.com/office/drawing/2014/main" val="953269273"/>
                    </a:ext>
                  </a:extLst>
                </a:gridCol>
                <a:gridCol w="1399318">
                  <a:extLst>
                    <a:ext uri="{9D8B030D-6E8A-4147-A177-3AD203B41FA5}">
                      <a16:colId xmlns:a16="http://schemas.microsoft.com/office/drawing/2014/main" val="939961477"/>
                    </a:ext>
                  </a:extLst>
                </a:gridCol>
                <a:gridCol w="1234089">
                  <a:extLst>
                    <a:ext uri="{9D8B030D-6E8A-4147-A177-3AD203B41FA5}">
                      <a16:colId xmlns:a16="http://schemas.microsoft.com/office/drawing/2014/main" val="2253559173"/>
                    </a:ext>
                  </a:extLst>
                </a:gridCol>
                <a:gridCol w="1088112">
                  <a:extLst>
                    <a:ext uri="{9D8B030D-6E8A-4147-A177-3AD203B41FA5}">
                      <a16:colId xmlns:a16="http://schemas.microsoft.com/office/drawing/2014/main" val="2810914434"/>
                    </a:ext>
                  </a:extLst>
                </a:gridCol>
              </a:tblGrid>
              <a:tr h="370840">
                <a:tc>
                  <a:txBody>
                    <a:bodyPr/>
                    <a:lstStyle/>
                    <a:p>
                      <a:pPr algn="ctr"/>
                      <a:endParaRPr lang="en-US" sz="1300" dirty="0"/>
                    </a:p>
                  </a:txBody>
                  <a:tcPr/>
                </a:tc>
                <a:tc>
                  <a:txBody>
                    <a:bodyPr/>
                    <a:lstStyle/>
                    <a:p>
                      <a:pPr algn="ctr"/>
                      <a:r>
                        <a:rPr lang="vi-VN" sz="1300" dirty="0"/>
                        <a:t>[1]</a:t>
                      </a:r>
                      <a:endParaRPr lang="en-US" sz="1300" dirty="0"/>
                    </a:p>
                  </a:txBody>
                  <a:tcPr/>
                </a:tc>
                <a:tc>
                  <a:txBody>
                    <a:bodyPr/>
                    <a:lstStyle/>
                    <a:p>
                      <a:pPr algn="ctr"/>
                      <a:r>
                        <a:rPr lang="vi-VN" sz="1300" dirty="0"/>
                        <a:t>[2]</a:t>
                      </a:r>
                      <a:endParaRPr lang="en-US" sz="1300" dirty="0"/>
                    </a:p>
                  </a:txBody>
                  <a:tcPr/>
                </a:tc>
                <a:tc>
                  <a:txBody>
                    <a:bodyPr/>
                    <a:lstStyle/>
                    <a:p>
                      <a:pPr algn="ctr"/>
                      <a:r>
                        <a:rPr lang="vi-VN" sz="1300" dirty="0"/>
                        <a:t>[3]</a:t>
                      </a:r>
                      <a:endParaRPr lang="en-US" sz="1300" dirty="0"/>
                    </a:p>
                  </a:txBody>
                  <a:tcPr/>
                </a:tc>
                <a:tc>
                  <a:txBody>
                    <a:bodyPr/>
                    <a:lstStyle/>
                    <a:p>
                      <a:pPr algn="ctr"/>
                      <a:r>
                        <a:rPr lang="vi-VN" sz="1300" dirty="0"/>
                        <a:t>[4]</a:t>
                      </a:r>
                      <a:endParaRPr lang="en-US" sz="1300" dirty="0"/>
                    </a:p>
                  </a:txBody>
                  <a:tcPr/>
                </a:tc>
                <a:tc>
                  <a:txBody>
                    <a:bodyPr/>
                    <a:lstStyle/>
                    <a:p>
                      <a:pPr algn="ctr"/>
                      <a:r>
                        <a:rPr lang="vi-VN" sz="1300" dirty="0"/>
                        <a:t>[5]</a:t>
                      </a:r>
                      <a:endParaRPr lang="en-US" sz="1300" dirty="0"/>
                    </a:p>
                  </a:txBody>
                  <a:tcPr/>
                </a:tc>
                <a:tc>
                  <a:txBody>
                    <a:bodyPr/>
                    <a:lstStyle/>
                    <a:p>
                      <a:pPr algn="ctr"/>
                      <a:r>
                        <a:rPr lang="vi-VN" sz="1300" dirty="0"/>
                        <a:t>HLS</a:t>
                      </a:r>
                      <a:endParaRPr lang="en-US" sz="1300" dirty="0"/>
                    </a:p>
                  </a:txBody>
                  <a:tcPr/>
                </a:tc>
                <a:tc>
                  <a:txBody>
                    <a:bodyPr/>
                    <a:lstStyle/>
                    <a:p>
                      <a:pPr algn="ctr"/>
                      <a:r>
                        <a:rPr lang="vi-VN" sz="1300" dirty="0"/>
                        <a:t>Self-design</a:t>
                      </a:r>
                      <a:endParaRPr lang="en-US" sz="1300" dirty="0"/>
                    </a:p>
                  </a:txBody>
                  <a:tcPr/>
                </a:tc>
                <a:extLst>
                  <a:ext uri="{0D108BD9-81ED-4DB2-BD59-A6C34878D82A}">
                    <a16:rowId xmlns:a16="http://schemas.microsoft.com/office/drawing/2014/main" val="1975689622"/>
                  </a:ext>
                </a:extLst>
              </a:tr>
              <a:tr h="370840">
                <a:tc>
                  <a:txBody>
                    <a:bodyPr/>
                    <a:lstStyle/>
                    <a:p>
                      <a:pPr algn="ctr"/>
                      <a:r>
                        <a:rPr lang="vi-VN" sz="1300" dirty="0"/>
                        <a:t>CNN Model</a:t>
                      </a:r>
                      <a:endParaRPr lang="en-US" sz="1300" dirty="0"/>
                    </a:p>
                  </a:txBody>
                  <a:tcPr/>
                </a:tc>
                <a:tc>
                  <a:txBody>
                    <a:bodyPr/>
                    <a:lstStyle/>
                    <a:p>
                      <a:pPr algn="ctr"/>
                      <a:r>
                        <a:rPr lang="vi-VN" sz="1300" dirty="0"/>
                        <a:t>1D U-Net</a:t>
                      </a:r>
                      <a:endParaRPr lang="en-US" sz="1300" dirty="0"/>
                    </a:p>
                  </a:txBody>
                  <a:tcPr/>
                </a:tc>
                <a:tc>
                  <a:txBody>
                    <a:bodyPr/>
                    <a:lstStyle/>
                    <a:p>
                      <a:pPr algn="ctr"/>
                      <a:r>
                        <a:rPr lang="vi-VN" sz="1300" dirty="0"/>
                        <a:t>1-D CNN</a:t>
                      </a:r>
                      <a:endParaRPr lang="en-US" sz="130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vi-VN" sz="1300" dirty="0"/>
                        <a:t>1-D CNN</a:t>
                      </a:r>
                      <a:endParaRPr lang="en-US" sz="130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vi-VN" sz="1300" dirty="0"/>
                        <a:t>1-D CNN</a:t>
                      </a:r>
                      <a:endParaRPr lang="en-US" sz="130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vi-VN" sz="1300" dirty="0"/>
                        <a:t>1-D CNN</a:t>
                      </a:r>
                      <a:endParaRPr lang="en-US" sz="130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vi-VN" sz="1300" dirty="0"/>
                        <a:t>1-D CNN</a:t>
                      </a:r>
                      <a:endParaRPr lang="en-US" sz="130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vi-VN" sz="1300" dirty="0"/>
                        <a:t>1-D CNN</a:t>
                      </a:r>
                      <a:endParaRPr lang="en-US" sz="1300" dirty="0"/>
                    </a:p>
                  </a:txBody>
                  <a:tcPr/>
                </a:tc>
                <a:extLst>
                  <a:ext uri="{0D108BD9-81ED-4DB2-BD59-A6C34878D82A}">
                    <a16:rowId xmlns:a16="http://schemas.microsoft.com/office/drawing/2014/main" val="209633365"/>
                  </a:ext>
                </a:extLst>
              </a:tr>
              <a:tr h="370840">
                <a:tc>
                  <a:txBody>
                    <a:bodyPr/>
                    <a:lstStyle/>
                    <a:p>
                      <a:pPr algn="ctr"/>
                      <a:r>
                        <a:rPr lang="vi-VN" sz="1300" dirty="0"/>
                        <a:t>FBGA</a:t>
                      </a:r>
                      <a:endParaRPr lang="en-US" sz="130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300" b="0" i="0" u="none" strike="noStrike" cap="none" baseline="0" dirty="0">
                          <a:solidFill>
                            <a:srgbClr val="000000"/>
                          </a:solidFill>
                          <a:latin typeface="Times New Roman"/>
                          <a:ea typeface="Times New Roman"/>
                          <a:cs typeface="Times New Roman"/>
                          <a:sym typeface="Arial"/>
                        </a:rPr>
                        <a:t>XC7Z045</a:t>
                      </a:r>
                    </a:p>
                  </a:txBody>
                  <a:tcPr/>
                </a:tc>
                <a:tc>
                  <a:txBody>
                    <a:bodyPr/>
                    <a:lstStyle/>
                    <a:p>
                      <a:pPr algn="ctr"/>
                      <a:r>
                        <a:rPr lang="en-US" sz="1300" b="0" i="0" u="none" strike="noStrike" cap="none" baseline="0" dirty="0">
                          <a:solidFill>
                            <a:srgbClr val="000000"/>
                          </a:solidFill>
                          <a:latin typeface="Times New Roman"/>
                          <a:ea typeface="Times New Roman"/>
                          <a:cs typeface="Times New Roman"/>
                          <a:sym typeface="Arial"/>
                        </a:rPr>
                        <a:t>XC7Z045</a:t>
                      </a:r>
                      <a:endParaRPr lang="en-US" sz="1300" dirty="0"/>
                    </a:p>
                  </a:txBody>
                  <a:tcPr/>
                </a:tc>
                <a:tc>
                  <a:txBody>
                    <a:bodyPr/>
                    <a:lstStyle/>
                    <a:p>
                      <a:pPr algn="ctr"/>
                      <a:r>
                        <a:rPr lang="vi-VN" sz="1300" dirty="0"/>
                        <a:t>XC720</a:t>
                      </a:r>
                      <a:endParaRPr lang="en-US" sz="130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300" b="0" i="0" u="none" strike="noStrike" cap="none" baseline="0" dirty="0">
                          <a:solidFill>
                            <a:srgbClr val="000000"/>
                          </a:solidFill>
                          <a:latin typeface="Times New Roman"/>
                          <a:ea typeface="Times New Roman"/>
                          <a:cs typeface="Times New Roman"/>
                          <a:sym typeface="Arial"/>
                        </a:rPr>
                        <a:t>XC7Z045 	</a:t>
                      </a:r>
                    </a:p>
                  </a:txBody>
                  <a:tcPr/>
                </a:tc>
                <a:tc>
                  <a:txBody>
                    <a:bodyPr/>
                    <a:lstStyle/>
                    <a:p>
                      <a:pPr algn="ctr"/>
                      <a:r>
                        <a:rPr lang="vi-VN" sz="1300" dirty="0"/>
                        <a:t>ZCU102</a:t>
                      </a:r>
                      <a:endParaRPr lang="en-US" sz="1300" dirty="0"/>
                    </a:p>
                  </a:txBody>
                  <a:tcPr/>
                </a:tc>
                <a:tc>
                  <a:txBody>
                    <a:bodyPr/>
                    <a:lstStyle/>
                    <a:p>
                      <a:pPr algn="ctr"/>
                      <a:r>
                        <a:rPr lang="vi-VN" sz="1300" dirty="0"/>
                        <a:t>KV260</a:t>
                      </a:r>
                      <a:endParaRPr lang="en-US" sz="1300" dirty="0"/>
                    </a:p>
                  </a:txBody>
                  <a:tcPr/>
                </a:tc>
                <a:tc>
                  <a:txBody>
                    <a:bodyPr/>
                    <a:lstStyle/>
                    <a:p>
                      <a:pPr algn="ctr"/>
                      <a:r>
                        <a:rPr lang="vi-VN" sz="1300" dirty="0"/>
                        <a:t>KV260</a:t>
                      </a:r>
                      <a:endParaRPr lang="en-US" sz="1300" dirty="0"/>
                    </a:p>
                  </a:txBody>
                  <a:tcPr/>
                </a:tc>
                <a:extLst>
                  <a:ext uri="{0D108BD9-81ED-4DB2-BD59-A6C34878D82A}">
                    <a16:rowId xmlns:a16="http://schemas.microsoft.com/office/drawing/2014/main" val="374950795"/>
                  </a:ext>
                </a:extLst>
              </a:tr>
              <a:tr h="370840">
                <a:tc>
                  <a:txBody>
                    <a:bodyPr/>
                    <a:lstStyle/>
                    <a:p>
                      <a:pPr algn="ctr"/>
                      <a:r>
                        <a:rPr lang="vi-VN" sz="1300" dirty="0"/>
                        <a:t>Clock(MHz)</a:t>
                      </a:r>
                      <a:endParaRPr lang="en-US" sz="1300" dirty="0"/>
                    </a:p>
                  </a:txBody>
                  <a:tcPr/>
                </a:tc>
                <a:tc>
                  <a:txBody>
                    <a:bodyPr/>
                    <a:lstStyle/>
                    <a:p>
                      <a:pPr algn="ctr"/>
                      <a:r>
                        <a:rPr lang="vi-VN" sz="1300" dirty="0"/>
                        <a:t>200</a:t>
                      </a:r>
                      <a:endParaRPr lang="en-US" sz="1300" dirty="0"/>
                    </a:p>
                  </a:txBody>
                  <a:tcPr/>
                </a:tc>
                <a:tc>
                  <a:txBody>
                    <a:bodyPr/>
                    <a:lstStyle/>
                    <a:p>
                      <a:pPr algn="ctr"/>
                      <a:r>
                        <a:rPr lang="vi-VN" sz="1300" dirty="0"/>
                        <a:t>200</a:t>
                      </a:r>
                      <a:endParaRPr lang="en-US" sz="1300" dirty="0"/>
                    </a:p>
                  </a:txBody>
                  <a:tcPr/>
                </a:tc>
                <a:tc>
                  <a:txBody>
                    <a:bodyPr/>
                    <a:lstStyle/>
                    <a:p>
                      <a:pPr algn="ctr"/>
                      <a:r>
                        <a:rPr lang="vi-VN" sz="1300" dirty="0"/>
                        <a:t>200</a:t>
                      </a:r>
                      <a:endParaRPr lang="en-US" sz="130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baseline="0" dirty="0">
                          <a:solidFill>
                            <a:srgbClr val="000000"/>
                          </a:solidFill>
                          <a:latin typeface="Times New Roman"/>
                          <a:ea typeface="Times New Roman"/>
                          <a:cs typeface="Times New Roman"/>
                          <a:sym typeface="Arial"/>
                        </a:rPr>
                        <a:t>442.948 </a:t>
                      </a:r>
                    </a:p>
                  </a:txBody>
                  <a:tcPr/>
                </a:tc>
                <a:tc>
                  <a:txBody>
                    <a:bodyPr/>
                    <a:lstStyle/>
                    <a:p>
                      <a:pPr algn="ctr"/>
                      <a:r>
                        <a:rPr lang="vi-VN" sz="1300" dirty="0"/>
                        <a:t>200</a:t>
                      </a:r>
                      <a:endParaRPr lang="en-US" sz="1300" dirty="0"/>
                    </a:p>
                  </a:txBody>
                  <a:tcPr/>
                </a:tc>
                <a:tc>
                  <a:txBody>
                    <a:bodyPr/>
                    <a:lstStyle/>
                    <a:p>
                      <a:pPr algn="ctr"/>
                      <a:r>
                        <a:rPr lang="vi-VN" sz="1300" dirty="0"/>
                        <a:t>100</a:t>
                      </a:r>
                      <a:endParaRPr lang="en-US" sz="1300" dirty="0"/>
                    </a:p>
                  </a:txBody>
                  <a:tcPr/>
                </a:tc>
                <a:tc>
                  <a:txBody>
                    <a:bodyPr/>
                    <a:lstStyle/>
                    <a:p>
                      <a:pPr algn="ctr"/>
                      <a:r>
                        <a:rPr lang="vi-VN" sz="1300" dirty="0"/>
                        <a:t>200</a:t>
                      </a:r>
                      <a:endParaRPr lang="en-US" sz="1300" dirty="0"/>
                    </a:p>
                  </a:txBody>
                  <a:tcPr/>
                </a:tc>
                <a:extLst>
                  <a:ext uri="{0D108BD9-81ED-4DB2-BD59-A6C34878D82A}">
                    <a16:rowId xmlns:a16="http://schemas.microsoft.com/office/drawing/2014/main" val="3266327523"/>
                  </a:ext>
                </a:extLst>
              </a:tr>
              <a:tr h="370840">
                <a:tc>
                  <a:txBody>
                    <a:bodyPr/>
                    <a:lstStyle/>
                    <a:p>
                      <a:pPr algn="ctr"/>
                      <a:r>
                        <a:rPr lang="vi-VN" sz="1300" dirty="0"/>
                        <a:t>GOP</a:t>
                      </a:r>
                      <a:endParaRPr lang="en-US" sz="1300" dirty="0"/>
                    </a:p>
                  </a:txBody>
                  <a:tcPr/>
                </a:tc>
                <a:tc>
                  <a:txBody>
                    <a:bodyPr/>
                    <a:lstStyle/>
                    <a:p>
                      <a:pPr algn="ctr"/>
                      <a:r>
                        <a:rPr lang="vi-VN" sz="1300" dirty="0"/>
                        <a:t>0.012</a:t>
                      </a:r>
                      <a:endParaRPr lang="en-US" sz="1300" dirty="0"/>
                    </a:p>
                  </a:txBody>
                  <a:tcPr/>
                </a:tc>
                <a:tc>
                  <a:txBody>
                    <a:bodyPr/>
                    <a:lstStyle/>
                    <a:p>
                      <a:pPr algn="ctr"/>
                      <a:r>
                        <a:rPr lang="vi-VN" sz="1300" dirty="0"/>
                        <a:t>1.028x10</a:t>
                      </a:r>
                      <a:r>
                        <a:rPr lang="vi-VN" sz="1300" baseline="30000" dirty="0"/>
                        <a:t>-3</a:t>
                      </a:r>
                      <a:endParaRPr lang="en-US" sz="1300" baseline="3000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baseline="0" dirty="0">
                          <a:solidFill>
                            <a:srgbClr val="000000"/>
                          </a:solidFill>
                          <a:latin typeface="Times New Roman"/>
                          <a:ea typeface="Times New Roman"/>
                          <a:cs typeface="Times New Roman"/>
                          <a:sym typeface="Arial"/>
                        </a:rPr>
                        <a:t>0.0578*10</a:t>
                      </a:r>
                      <a:r>
                        <a:rPr lang="en-US" sz="1400" b="0" i="0" u="none" strike="noStrike" cap="none" baseline="30000" dirty="0">
                          <a:solidFill>
                            <a:srgbClr val="000000"/>
                          </a:solidFill>
                          <a:latin typeface="Times New Roman"/>
                          <a:ea typeface="Times New Roman"/>
                          <a:cs typeface="Times New Roman"/>
                          <a:sym typeface="Arial"/>
                        </a:rPr>
                        <a:t>-3</a:t>
                      </a:r>
                    </a:p>
                  </a:txBody>
                  <a:tcPr/>
                </a:tc>
                <a:tc>
                  <a:txBody>
                    <a:bodyPr/>
                    <a:lstStyle/>
                    <a:p>
                      <a:pPr algn="ctr"/>
                      <a:r>
                        <a:rPr lang="vi-VN" sz="1300" dirty="0"/>
                        <a:t>-</a:t>
                      </a:r>
                      <a:endParaRPr lang="en-US" sz="130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baseline="0" dirty="0">
                          <a:solidFill>
                            <a:srgbClr val="000000"/>
                          </a:solidFill>
                          <a:latin typeface="Times New Roman"/>
                          <a:ea typeface="Times New Roman"/>
                          <a:cs typeface="Times New Roman"/>
                          <a:sym typeface="Arial"/>
                        </a:rPr>
                        <a:t>0.32768*10</a:t>
                      </a:r>
                      <a:r>
                        <a:rPr lang="en-US" sz="1400" b="0" i="0" u="none" strike="noStrike" cap="none" baseline="30000" dirty="0">
                          <a:solidFill>
                            <a:srgbClr val="000000"/>
                          </a:solidFill>
                          <a:latin typeface="Times New Roman"/>
                          <a:ea typeface="Times New Roman"/>
                          <a:cs typeface="Times New Roman"/>
                          <a:sym typeface="Arial"/>
                        </a:rPr>
                        <a:t>−3</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vi-VN" sz="1300" dirty="0"/>
                        <a:t>1.028x10</a:t>
                      </a:r>
                      <a:r>
                        <a:rPr lang="vi-VN" sz="1300" baseline="30000" dirty="0"/>
                        <a:t>-3</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vi-VN" sz="1300" dirty="0"/>
                        <a:t>1.028x10</a:t>
                      </a:r>
                      <a:r>
                        <a:rPr lang="vi-VN" sz="1300" baseline="30000" dirty="0"/>
                        <a:t>-3</a:t>
                      </a:r>
                      <a:endParaRPr lang="en-US" sz="1300" baseline="30000" dirty="0"/>
                    </a:p>
                  </a:txBody>
                  <a:tcPr/>
                </a:tc>
                <a:extLst>
                  <a:ext uri="{0D108BD9-81ED-4DB2-BD59-A6C34878D82A}">
                    <a16:rowId xmlns:a16="http://schemas.microsoft.com/office/drawing/2014/main" val="3526992381"/>
                  </a:ext>
                </a:extLst>
              </a:tr>
              <a:tr h="370840">
                <a:tc>
                  <a:txBody>
                    <a:bodyPr/>
                    <a:lstStyle/>
                    <a:p>
                      <a:pPr algn="ctr"/>
                      <a:r>
                        <a:rPr lang="vi-VN" sz="1300" dirty="0"/>
                        <a:t>Parameter</a:t>
                      </a:r>
                      <a:endParaRPr lang="en-US" sz="1300" dirty="0"/>
                    </a:p>
                  </a:txBody>
                  <a:tcPr/>
                </a:tc>
                <a:tc>
                  <a:txBody>
                    <a:bodyPr/>
                    <a:lstStyle/>
                    <a:p>
                      <a:pPr algn="ctr"/>
                      <a:r>
                        <a:rPr lang="en-US" sz="1300" dirty="0"/>
                        <a:t>-</a:t>
                      </a:r>
                    </a:p>
                  </a:txBody>
                  <a:tcPr/>
                </a:tc>
                <a:tc>
                  <a:txBody>
                    <a:bodyPr/>
                    <a:lstStyle/>
                    <a:p>
                      <a:pPr algn="ctr"/>
                      <a:r>
                        <a:rPr lang="en-US" sz="1300" dirty="0"/>
                        <a:t>11065</a:t>
                      </a:r>
                    </a:p>
                  </a:txBody>
                  <a:tcPr/>
                </a:tc>
                <a:tc>
                  <a:txBody>
                    <a:bodyPr/>
                    <a:lstStyle/>
                    <a:p>
                      <a:pPr algn="ctr"/>
                      <a:endParaRPr lang="en-US" sz="130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baseline="0" dirty="0">
                          <a:solidFill>
                            <a:srgbClr val="000000"/>
                          </a:solidFill>
                          <a:latin typeface="Times New Roman"/>
                          <a:ea typeface="Times New Roman"/>
                          <a:cs typeface="Times New Roman"/>
                          <a:sym typeface="Arial"/>
                        </a:rPr>
                        <a:t>3878178 </a:t>
                      </a:r>
                    </a:p>
                  </a:txBody>
                  <a:tcPr/>
                </a:tc>
                <a:tc>
                  <a:txBody>
                    <a:bodyPr/>
                    <a:lstStyle/>
                    <a:p>
                      <a:pPr algn="ctr"/>
                      <a:r>
                        <a:rPr lang="en-US" sz="1300" dirty="0"/>
                        <a:t>6457</a:t>
                      </a:r>
                    </a:p>
                  </a:txBody>
                  <a:tcPr/>
                </a:tc>
                <a:tc>
                  <a:txBody>
                    <a:bodyPr/>
                    <a:lstStyle/>
                    <a:p>
                      <a:pPr algn="ctr"/>
                      <a:r>
                        <a:rPr lang="en-US" sz="1300" dirty="0"/>
                        <a:t>11065</a:t>
                      </a:r>
                    </a:p>
                  </a:txBody>
                  <a:tcPr/>
                </a:tc>
                <a:tc>
                  <a:txBody>
                    <a:bodyPr/>
                    <a:lstStyle/>
                    <a:p>
                      <a:pPr algn="ctr"/>
                      <a:r>
                        <a:rPr lang="en-US" sz="1300" dirty="0"/>
                        <a:t>11065</a:t>
                      </a:r>
                    </a:p>
                  </a:txBody>
                  <a:tcPr/>
                </a:tc>
                <a:extLst>
                  <a:ext uri="{0D108BD9-81ED-4DB2-BD59-A6C34878D82A}">
                    <a16:rowId xmlns:a16="http://schemas.microsoft.com/office/drawing/2014/main" val="1101818075"/>
                  </a:ext>
                </a:extLst>
              </a:tr>
              <a:tr h="370840">
                <a:tc>
                  <a:txBody>
                    <a:bodyPr/>
                    <a:lstStyle/>
                    <a:p>
                      <a:pPr algn="ctr"/>
                      <a:r>
                        <a:rPr lang="vi-VN" sz="1300" dirty="0"/>
                        <a:t>Precision</a:t>
                      </a:r>
                      <a:endParaRPr lang="en-US" sz="1300" dirty="0"/>
                    </a:p>
                  </a:txBody>
                  <a:tcPr/>
                </a:tc>
                <a:tc>
                  <a:txBody>
                    <a:bodyPr/>
                    <a:lstStyle/>
                    <a:p>
                      <a:pPr algn="ctr"/>
                      <a:r>
                        <a:rPr lang="en-US" sz="1300" dirty="0"/>
                        <a:t>16bit Fixed-Point</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noProof="0" dirty="0">
                          <a:ln>
                            <a:noFill/>
                          </a:ln>
                          <a:solidFill>
                            <a:srgbClr val="000000"/>
                          </a:solidFill>
                          <a:effectLst/>
                          <a:uLnTx/>
                          <a:uFillTx/>
                          <a:latin typeface="Times New Roman"/>
                          <a:cs typeface="Times New Roman"/>
                          <a:sym typeface="Arial"/>
                        </a:rPr>
                        <a:t>16bit Fixed-Point</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noProof="0" dirty="0">
                          <a:ln>
                            <a:noFill/>
                          </a:ln>
                          <a:solidFill>
                            <a:srgbClr val="000000"/>
                          </a:solidFill>
                          <a:effectLst/>
                          <a:uLnTx/>
                          <a:uFillTx/>
                          <a:latin typeface="Times New Roman"/>
                          <a:cs typeface="Times New Roman"/>
                          <a:sym typeface="Arial"/>
                        </a:rPr>
                        <a:t>16bit Fixed-Point</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noProof="0" dirty="0">
                          <a:ln>
                            <a:noFill/>
                          </a:ln>
                          <a:solidFill>
                            <a:srgbClr val="000000"/>
                          </a:solidFill>
                          <a:effectLst/>
                          <a:uLnTx/>
                          <a:uFillTx/>
                          <a:latin typeface="Times New Roman"/>
                          <a:cs typeface="Times New Roman"/>
                          <a:sym typeface="Arial"/>
                        </a:rPr>
                        <a:t>16bit Fixed-Point</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noProof="0" dirty="0">
                          <a:ln>
                            <a:noFill/>
                          </a:ln>
                          <a:solidFill>
                            <a:srgbClr val="000000"/>
                          </a:solidFill>
                          <a:effectLst/>
                          <a:uLnTx/>
                          <a:uFillTx/>
                          <a:latin typeface="Times New Roman"/>
                          <a:cs typeface="Times New Roman"/>
                          <a:sym typeface="Arial"/>
                        </a:rPr>
                        <a:t>16bit Fixed-Point</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noProof="0" dirty="0">
                          <a:ln>
                            <a:noFill/>
                          </a:ln>
                          <a:solidFill>
                            <a:srgbClr val="000000"/>
                          </a:solidFill>
                          <a:effectLst/>
                          <a:uLnTx/>
                          <a:uFillTx/>
                          <a:latin typeface="Times New Roman"/>
                          <a:cs typeface="Times New Roman"/>
                          <a:sym typeface="Arial"/>
                        </a:rPr>
                        <a:t>16bit Fixed-Point</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0" i="0" u="none" strike="noStrike" kern="0" cap="none" spc="0" normalizeH="0" baseline="0" noProof="0" dirty="0">
                          <a:ln>
                            <a:noFill/>
                          </a:ln>
                          <a:solidFill>
                            <a:srgbClr val="000000"/>
                          </a:solidFill>
                          <a:effectLst/>
                          <a:uLnTx/>
                          <a:uFillTx/>
                          <a:latin typeface="Times New Roman"/>
                          <a:cs typeface="Times New Roman"/>
                          <a:sym typeface="Arial"/>
                        </a:rPr>
                        <a:t>16bit Fixed-Point</a:t>
                      </a:r>
                    </a:p>
                  </a:txBody>
                  <a:tcPr/>
                </a:tc>
                <a:extLst>
                  <a:ext uri="{0D108BD9-81ED-4DB2-BD59-A6C34878D82A}">
                    <a16:rowId xmlns:a16="http://schemas.microsoft.com/office/drawing/2014/main" val="909868063"/>
                  </a:ext>
                </a:extLst>
              </a:tr>
              <a:tr h="370840">
                <a:tc>
                  <a:txBody>
                    <a:bodyPr/>
                    <a:lstStyle/>
                    <a:p>
                      <a:pPr algn="ctr"/>
                      <a:r>
                        <a:rPr lang="vi-VN" sz="1300" dirty="0"/>
                        <a:t>DSP</a:t>
                      </a:r>
                      <a:endParaRPr lang="en-US" sz="1300" dirty="0"/>
                    </a:p>
                  </a:txBody>
                  <a:tcPr/>
                </a:tc>
                <a:tc>
                  <a:txBody>
                    <a:bodyPr/>
                    <a:lstStyle/>
                    <a:p>
                      <a:pPr algn="ctr"/>
                      <a:r>
                        <a:rPr lang="en-US" sz="1300" dirty="0"/>
                        <a:t>64</a:t>
                      </a:r>
                    </a:p>
                  </a:txBody>
                  <a:tcPr/>
                </a:tc>
                <a:tc>
                  <a:txBody>
                    <a:bodyPr/>
                    <a:lstStyle/>
                    <a:p>
                      <a:pPr algn="ctr"/>
                      <a:r>
                        <a:rPr lang="en-US" sz="1300" dirty="0"/>
                        <a:t>80</a:t>
                      </a:r>
                    </a:p>
                  </a:txBody>
                  <a:tcPr/>
                </a:tc>
                <a:tc>
                  <a:txBody>
                    <a:bodyPr/>
                    <a:lstStyle/>
                    <a:p>
                      <a:pPr algn="ctr"/>
                      <a:r>
                        <a:rPr lang="en-US" sz="1300" dirty="0"/>
                        <a:t>48</a:t>
                      </a:r>
                    </a:p>
                  </a:txBody>
                  <a:tcPr/>
                </a:tc>
                <a:tc>
                  <a:txBody>
                    <a:bodyPr/>
                    <a:lstStyle/>
                    <a:p>
                      <a:pPr algn="ctr"/>
                      <a:r>
                        <a:rPr lang="en-US" sz="1300" dirty="0"/>
                        <a:t>9</a:t>
                      </a:r>
                    </a:p>
                  </a:txBody>
                  <a:tcPr/>
                </a:tc>
                <a:tc>
                  <a:txBody>
                    <a:bodyPr/>
                    <a:lstStyle/>
                    <a:p>
                      <a:pPr algn="ctr"/>
                      <a:r>
                        <a:rPr lang="en-US" sz="1300" dirty="0"/>
                        <a:t>40</a:t>
                      </a:r>
                    </a:p>
                  </a:txBody>
                  <a:tcPr/>
                </a:tc>
                <a:tc>
                  <a:txBody>
                    <a:bodyPr/>
                    <a:lstStyle/>
                    <a:p>
                      <a:pPr algn="ctr"/>
                      <a:r>
                        <a:rPr lang="en-US" sz="1300" dirty="0"/>
                        <a:t>189</a:t>
                      </a:r>
                    </a:p>
                  </a:txBody>
                  <a:tcPr/>
                </a:tc>
                <a:tc>
                  <a:txBody>
                    <a:bodyPr/>
                    <a:lstStyle/>
                    <a:p>
                      <a:pPr algn="ctr"/>
                      <a:r>
                        <a:rPr lang="vi-VN" sz="1300" dirty="0"/>
                        <a:t>0</a:t>
                      </a:r>
                      <a:endParaRPr lang="en-US" sz="1300" dirty="0"/>
                    </a:p>
                  </a:txBody>
                  <a:tcPr/>
                </a:tc>
                <a:extLst>
                  <a:ext uri="{0D108BD9-81ED-4DB2-BD59-A6C34878D82A}">
                    <a16:rowId xmlns:a16="http://schemas.microsoft.com/office/drawing/2014/main" val="1112361143"/>
                  </a:ext>
                </a:extLst>
              </a:tr>
              <a:tr h="370840">
                <a:tc>
                  <a:txBody>
                    <a:bodyPr/>
                    <a:lstStyle/>
                    <a:p>
                      <a:pPr algn="ctr"/>
                      <a:r>
                        <a:rPr lang="vi-VN" sz="1300" dirty="0"/>
                        <a:t>BRAM</a:t>
                      </a:r>
                      <a:endParaRPr lang="en-US" sz="1300" dirty="0"/>
                    </a:p>
                  </a:txBody>
                  <a:tcPr/>
                </a:tc>
                <a:tc>
                  <a:txBody>
                    <a:bodyPr/>
                    <a:lstStyle/>
                    <a:p>
                      <a:pPr algn="ctr"/>
                      <a:r>
                        <a:rPr lang="en-US" sz="1300" dirty="0"/>
                        <a:t>-</a:t>
                      </a:r>
                    </a:p>
                  </a:txBody>
                  <a:tcPr/>
                </a:tc>
                <a:tc>
                  <a:txBody>
                    <a:bodyPr/>
                    <a:lstStyle/>
                    <a:p>
                      <a:pPr algn="ctr"/>
                      <a:r>
                        <a:rPr lang="en-US" sz="1300" dirty="0"/>
                        <a:t>12</a:t>
                      </a:r>
                    </a:p>
                  </a:txBody>
                  <a:tcPr/>
                </a:tc>
                <a:tc>
                  <a:txBody>
                    <a:bodyPr/>
                    <a:lstStyle/>
                    <a:p>
                      <a:pPr algn="ctr"/>
                      <a:r>
                        <a:rPr lang="en-US" sz="1300" dirty="0"/>
                        <a:t>24.5</a:t>
                      </a:r>
                    </a:p>
                  </a:txBody>
                  <a:tcPr/>
                </a:tc>
                <a:tc>
                  <a:txBody>
                    <a:bodyPr/>
                    <a:lstStyle/>
                    <a:p>
                      <a:pPr algn="ctr"/>
                      <a:r>
                        <a:rPr lang="en-US" sz="1300" dirty="0"/>
                        <a:t>50</a:t>
                      </a:r>
                    </a:p>
                  </a:txBody>
                  <a:tcPr/>
                </a:tc>
                <a:tc>
                  <a:txBody>
                    <a:bodyPr/>
                    <a:lstStyle/>
                    <a:p>
                      <a:pPr algn="ctr"/>
                      <a:r>
                        <a:rPr lang="en-US" sz="1300" dirty="0"/>
                        <a:t>4.5</a:t>
                      </a:r>
                    </a:p>
                  </a:txBody>
                  <a:tcPr/>
                </a:tc>
                <a:tc>
                  <a:txBody>
                    <a:bodyPr/>
                    <a:lstStyle/>
                    <a:p>
                      <a:pPr algn="ctr"/>
                      <a:r>
                        <a:rPr lang="en-US" sz="1300" dirty="0"/>
                        <a:t>53.5</a:t>
                      </a:r>
                    </a:p>
                  </a:txBody>
                  <a:tcPr/>
                </a:tc>
                <a:tc>
                  <a:txBody>
                    <a:bodyPr/>
                    <a:lstStyle/>
                    <a:p>
                      <a:pPr algn="ctr"/>
                      <a:r>
                        <a:rPr lang="vi-VN" sz="1300" dirty="0"/>
                        <a:t>0</a:t>
                      </a:r>
                      <a:endParaRPr lang="en-US" sz="1300" dirty="0"/>
                    </a:p>
                  </a:txBody>
                  <a:tcPr/>
                </a:tc>
                <a:extLst>
                  <a:ext uri="{0D108BD9-81ED-4DB2-BD59-A6C34878D82A}">
                    <a16:rowId xmlns:a16="http://schemas.microsoft.com/office/drawing/2014/main" val="2889511340"/>
                  </a:ext>
                </a:extLst>
              </a:tr>
              <a:tr h="185420">
                <a:tc>
                  <a:txBody>
                    <a:bodyPr/>
                    <a:lstStyle/>
                    <a:p>
                      <a:pPr algn="ctr"/>
                      <a:r>
                        <a:rPr lang="vi-VN" sz="1300" dirty="0"/>
                        <a:t>Hardware Resource(kLUT)</a:t>
                      </a:r>
                      <a:endParaRPr lang="en-US" sz="1300" dirty="0"/>
                    </a:p>
                  </a:txBody>
                  <a:tcPr/>
                </a:tc>
                <a:tc>
                  <a:txBody>
                    <a:bodyPr/>
                    <a:lstStyle/>
                    <a:p>
                      <a:pPr algn="ctr"/>
                      <a:r>
                        <a:rPr lang="en-US" sz="1300" dirty="0"/>
                        <a:t>3.8</a:t>
                      </a:r>
                    </a:p>
                  </a:txBody>
                  <a:tcPr/>
                </a:tc>
                <a:tc>
                  <a:txBody>
                    <a:bodyPr/>
                    <a:lstStyle/>
                    <a:p>
                      <a:pPr algn="ctr"/>
                      <a:r>
                        <a:rPr lang="en-US" sz="1300" dirty="0"/>
                        <a:t>1.538</a:t>
                      </a:r>
                    </a:p>
                  </a:txBody>
                  <a:tcPr/>
                </a:tc>
                <a:tc>
                  <a:txBody>
                    <a:bodyPr/>
                    <a:lstStyle/>
                    <a:p>
                      <a:pPr algn="ctr"/>
                      <a:r>
                        <a:rPr lang="en-US" sz="1300" dirty="0"/>
                        <a:t>3.2</a:t>
                      </a:r>
                    </a:p>
                  </a:txBody>
                  <a:tcPr/>
                </a:tc>
                <a:tc>
                  <a:txBody>
                    <a:bodyPr/>
                    <a:lstStyle/>
                    <a:p>
                      <a:pPr algn="ctr"/>
                      <a:r>
                        <a:rPr lang="en-US" sz="1300" dirty="0"/>
                        <a:t>1.067</a:t>
                      </a:r>
                    </a:p>
                  </a:txBody>
                  <a:tcPr/>
                </a:tc>
                <a:tc>
                  <a:txBody>
                    <a:bodyPr/>
                    <a:lstStyle/>
                    <a:p>
                      <a:pPr algn="ctr"/>
                      <a:r>
                        <a:rPr lang="en-US" sz="1300" dirty="0"/>
                        <a:t>24.6</a:t>
                      </a:r>
                    </a:p>
                  </a:txBody>
                  <a:tcPr/>
                </a:tc>
                <a:tc>
                  <a:txBody>
                    <a:bodyPr/>
                    <a:lstStyle/>
                    <a:p>
                      <a:pPr algn="ctr"/>
                      <a:r>
                        <a:rPr lang="en-US" sz="1300" dirty="0"/>
                        <a:t>14.165</a:t>
                      </a:r>
                    </a:p>
                  </a:txBody>
                  <a:tcPr/>
                </a:tc>
                <a:tc>
                  <a:txBody>
                    <a:bodyPr/>
                    <a:lstStyle/>
                    <a:p>
                      <a:pPr marL="0" marR="0" algn="ctr">
                        <a:lnSpc>
                          <a:spcPct val="150000"/>
                        </a:lnSpc>
                        <a:spcBef>
                          <a:spcPts val="1000"/>
                        </a:spcBef>
                        <a:spcAft>
                          <a:spcPts val="600"/>
                        </a:spcAft>
                        <a:buNone/>
                      </a:pPr>
                      <a:r>
                        <a:rPr lang="vi-VN" sz="1300" dirty="0">
                          <a:effectLst/>
                          <a:latin typeface="Times New Roman" panose="02020603050405020304" pitchFamily="18" charset="0"/>
                          <a:ea typeface="Times New Roman" panose="02020603050405020304" pitchFamily="18" charset="0"/>
                        </a:rPr>
                        <a:t>45.007</a:t>
                      </a:r>
                      <a:endParaRPr lang="en-US" sz="1300" dirty="0">
                        <a:effectLst/>
                        <a:latin typeface="Times New Roman" panose="02020603050405020304" pitchFamily="18" charset="0"/>
                        <a:ea typeface="Cambria" panose="02040503050406030204" pitchFamily="18" charset="0"/>
                      </a:endParaRPr>
                    </a:p>
                  </a:txBody>
                  <a:tcPr marL="68580" marR="68580" marT="0" marB="0"/>
                </a:tc>
                <a:extLst>
                  <a:ext uri="{0D108BD9-81ED-4DB2-BD59-A6C34878D82A}">
                    <a16:rowId xmlns:a16="http://schemas.microsoft.com/office/drawing/2014/main" val="3111874373"/>
                  </a:ext>
                </a:extLst>
              </a:tr>
              <a:tr h="185420">
                <a:tc>
                  <a:txBody>
                    <a:bodyPr/>
                    <a:lstStyle/>
                    <a:p>
                      <a:pPr algn="ctr"/>
                      <a:r>
                        <a:rPr lang="vi-VN" sz="1300" dirty="0"/>
                        <a:t>eLUT</a:t>
                      </a:r>
                      <a:endParaRPr lang="en-US" sz="1300" dirty="0"/>
                    </a:p>
                  </a:txBody>
                  <a:tcPr/>
                </a:tc>
                <a:tc>
                  <a:txBody>
                    <a:bodyPr/>
                    <a:lstStyle/>
                    <a:p>
                      <a:pPr algn="ctr"/>
                      <a:r>
                        <a:rPr lang="vi-VN" sz="1300" dirty="0"/>
                        <a:t>21,720</a:t>
                      </a:r>
                      <a:endParaRPr lang="en-US" sz="1300" dirty="0"/>
                    </a:p>
                  </a:txBody>
                  <a:tcPr/>
                </a:tc>
                <a:tc>
                  <a:txBody>
                    <a:bodyPr/>
                    <a:lstStyle/>
                    <a:p>
                      <a:pPr algn="ctr"/>
                      <a:r>
                        <a:rPr lang="vi-VN" sz="1300" dirty="0"/>
                        <a:t>33,538</a:t>
                      </a:r>
                      <a:endParaRPr lang="en-US" sz="1300" dirty="0"/>
                    </a:p>
                  </a:txBody>
                  <a:tcPr/>
                </a:tc>
                <a:tc>
                  <a:txBody>
                    <a:bodyPr/>
                    <a:lstStyle/>
                    <a:p>
                      <a:pPr algn="ctr"/>
                      <a:r>
                        <a:rPr lang="vi-VN" sz="1300" dirty="0"/>
                        <a:t>61,200</a:t>
                      </a:r>
                      <a:endParaRPr lang="en-US" sz="1300" dirty="0"/>
                    </a:p>
                  </a:txBody>
                  <a:tcPr/>
                </a:tc>
                <a:tc>
                  <a:txBody>
                    <a:bodyPr/>
                    <a:lstStyle/>
                    <a:p>
                      <a:pPr algn="ctr"/>
                      <a:r>
                        <a:rPr lang="vi-VN" sz="1300" dirty="0"/>
                        <a:t>43,587</a:t>
                      </a:r>
                      <a:endParaRPr lang="en-US" sz="1300" dirty="0"/>
                    </a:p>
                  </a:txBody>
                  <a:tcPr/>
                </a:tc>
                <a:tc>
                  <a:txBody>
                    <a:bodyPr/>
                    <a:lstStyle/>
                    <a:p>
                      <a:pPr algn="ctr"/>
                      <a:r>
                        <a:rPr lang="vi-VN" sz="1300" dirty="0"/>
                        <a:t>39,400</a:t>
                      </a:r>
                      <a:endParaRPr lang="en-US" sz="1300" dirty="0"/>
                    </a:p>
                  </a:txBody>
                  <a:tcPr/>
                </a:tc>
                <a:tc>
                  <a:txBody>
                    <a:bodyPr/>
                    <a:lstStyle/>
                    <a:p>
                      <a:pPr algn="ctr"/>
                      <a:r>
                        <a:rPr lang="vi-VN" sz="1300" dirty="0"/>
                        <a:t>109,885</a:t>
                      </a:r>
                      <a:endParaRPr lang="en-US" sz="1300" dirty="0"/>
                    </a:p>
                  </a:txBody>
                  <a:tcPr/>
                </a:tc>
                <a:tc>
                  <a:txBody>
                    <a:bodyPr/>
                    <a:lstStyle/>
                    <a:p>
                      <a:pPr marL="0" marR="0" algn="ctr">
                        <a:lnSpc>
                          <a:spcPct val="150000"/>
                        </a:lnSpc>
                        <a:spcBef>
                          <a:spcPts val="1000"/>
                        </a:spcBef>
                        <a:spcAft>
                          <a:spcPts val="600"/>
                        </a:spcAft>
                        <a:buNone/>
                      </a:pPr>
                      <a:r>
                        <a:rPr lang="vi-VN" sz="1300" dirty="0">
                          <a:effectLst/>
                          <a:latin typeface="Times New Roman" panose="02020603050405020304" pitchFamily="18" charset="0"/>
                          <a:ea typeface="Cambria" panose="02040503050406030204" pitchFamily="18" charset="0"/>
                        </a:rPr>
                        <a:t>45,007</a:t>
                      </a:r>
                      <a:endParaRPr lang="en-US" sz="1300" dirty="0">
                        <a:effectLst/>
                        <a:latin typeface="Times New Roman" panose="02020603050405020304" pitchFamily="18" charset="0"/>
                        <a:ea typeface="Cambria" panose="02040503050406030204" pitchFamily="18" charset="0"/>
                      </a:endParaRPr>
                    </a:p>
                  </a:txBody>
                  <a:tcPr marL="68580" marR="68580" marT="0" marB="0"/>
                </a:tc>
                <a:extLst>
                  <a:ext uri="{0D108BD9-81ED-4DB2-BD59-A6C34878D82A}">
                    <a16:rowId xmlns:a16="http://schemas.microsoft.com/office/drawing/2014/main" val="1179866611"/>
                  </a:ext>
                </a:extLst>
              </a:tr>
              <a:tr h="370840">
                <a:tc>
                  <a:txBody>
                    <a:bodyPr/>
                    <a:lstStyle/>
                    <a:p>
                      <a:pPr algn="ctr"/>
                      <a:r>
                        <a:rPr lang="vi-VN" sz="1300" dirty="0"/>
                        <a:t>Throughput(GOP/s)</a:t>
                      </a:r>
                      <a:endParaRPr lang="en-US" sz="1300" dirty="0"/>
                    </a:p>
                  </a:txBody>
                  <a:tcPr/>
                </a:tc>
                <a:tc>
                  <a:txBody>
                    <a:bodyPr/>
                    <a:lstStyle/>
                    <a:p>
                      <a:pPr algn="ctr"/>
                      <a:r>
                        <a:rPr lang="en-US" sz="1300" dirty="0"/>
                        <a:t>31.44</a:t>
                      </a:r>
                    </a:p>
                  </a:txBody>
                  <a:tcPr/>
                </a:tc>
                <a:tc>
                  <a:txBody>
                    <a:bodyPr/>
                    <a:lstStyle/>
                    <a:p>
                      <a:pPr algn="ctr"/>
                      <a:r>
                        <a:rPr lang="en-US" sz="1300" dirty="0"/>
                        <a:t>25.7</a:t>
                      </a:r>
                    </a:p>
                  </a:txBody>
                  <a:tcPr/>
                </a:tc>
                <a:tc>
                  <a:txBody>
                    <a:bodyPr/>
                    <a:lstStyle/>
                    <a:p>
                      <a:pPr algn="ctr"/>
                      <a:r>
                        <a:rPr lang="en-US" sz="1300" dirty="0"/>
                        <a:t>16.28</a:t>
                      </a:r>
                    </a:p>
                  </a:txBody>
                  <a:tcPr/>
                </a:tc>
                <a:tc>
                  <a:txBody>
                    <a:bodyPr/>
                    <a:lstStyle/>
                    <a:p>
                      <a:pPr algn="ctr"/>
                      <a:r>
                        <a:rPr lang="vi-VN" sz="1300" dirty="0"/>
                        <a:t>29.88</a:t>
                      </a:r>
                      <a:endParaRPr lang="en-US" sz="1300" dirty="0"/>
                    </a:p>
                  </a:txBody>
                  <a:tcPr/>
                </a:tc>
                <a:tc>
                  <a:txBody>
                    <a:bodyPr/>
                    <a:lstStyle/>
                    <a:p>
                      <a:pPr algn="ctr"/>
                      <a:r>
                        <a:rPr lang="en-US" sz="1300" dirty="0"/>
                        <a:t>9.85</a:t>
                      </a:r>
                    </a:p>
                  </a:txBody>
                  <a:tcPr/>
                </a:tc>
                <a:tc>
                  <a:txBody>
                    <a:bodyPr/>
                    <a:lstStyle/>
                    <a:p>
                      <a:pPr algn="ctr"/>
                      <a:r>
                        <a:rPr lang="vi-VN" sz="1300" dirty="0"/>
                        <a:t>3.16</a:t>
                      </a:r>
                      <a:endParaRPr lang="en-US" sz="1300" dirty="0"/>
                    </a:p>
                  </a:txBody>
                  <a:tcPr/>
                </a:tc>
                <a:tc>
                  <a:txBody>
                    <a:bodyPr/>
                    <a:lstStyle/>
                    <a:p>
                      <a:pPr algn="ctr"/>
                      <a:r>
                        <a:rPr lang="vi-VN" sz="1300" dirty="0"/>
                        <a:t>9.961</a:t>
                      </a:r>
                      <a:endParaRPr lang="en-US" sz="1300" dirty="0"/>
                    </a:p>
                  </a:txBody>
                  <a:tcPr/>
                </a:tc>
                <a:extLst>
                  <a:ext uri="{0D108BD9-81ED-4DB2-BD59-A6C34878D82A}">
                    <a16:rowId xmlns:a16="http://schemas.microsoft.com/office/drawing/2014/main" val="511206241"/>
                  </a:ext>
                </a:extLst>
              </a:tr>
              <a:tr h="245276">
                <a:tc>
                  <a:txBody>
                    <a:bodyPr/>
                    <a:lstStyle/>
                    <a:p>
                      <a:pPr algn="ctr"/>
                      <a:r>
                        <a:rPr lang="vi-VN" sz="1300" dirty="0"/>
                        <a:t>Hardware Resource Efficiency(GOP/s/MeLUT)</a:t>
                      </a:r>
                      <a:endParaRPr lang="en-US" sz="1300" dirty="0"/>
                    </a:p>
                  </a:txBody>
                  <a:tcPr/>
                </a:tc>
                <a:tc>
                  <a:txBody>
                    <a:bodyPr/>
                    <a:lstStyle/>
                    <a:p>
                      <a:pPr algn="ctr"/>
                      <a:r>
                        <a:rPr lang="vi-VN" sz="1300" dirty="0"/>
                        <a:t>991.173</a:t>
                      </a:r>
                      <a:endParaRPr lang="en-US" sz="1300" dirty="0"/>
                    </a:p>
                  </a:txBody>
                  <a:tcPr/>
                </a:tc>
                <a:tc>
                  <a:txBody>
                    <a:bodyPr/>
                    <a:lstStyle/>
                    <a:p>
                      <a:pPr algn="ctr"/>
                      <a:r>
                        <a:rPr lang="vi-VN" sz="1300" dirty="0"/>
                        <a:t>766.295</a:t>
                      </a:r>
                      <a:endParaRPr lang="en-US" sz="1300" dirty="0"/>
                    </a:p>
                  </a:txBody>
                  <a:tcPr/>
                </a:tc>
                <a:tc>
                  <a:txBody>
                    <a:bodyPr/>
                    <a:lstStyle/>
                    <a:p>
                      <a:pPr algn="ctr"/>
                      <a:r>
                        <a:rPr lang="vi-VN" sz="1300" dirty="0"/>
                        <a:t>266.013</a:t>
                      </a:r>
                      <a:endParaRPr lang="en-US" sz="1300" dirty="0"/>
                    </a:p>
                  </a:txBody>
                  <a:tcPr/>
                </a:tc>
                <a:tc>
                  <a:txBody>
                    <a:bodyPr/>
                    <a:lstStyle/>
                    <a:p>
                      <a:pPr algn="ctr"/>
                      <a:r>
                        <a:rPr lang="vi-VN" sz="1300" dirty="0"/>
                        <a:t>685.526</a:t>
                      </a:r>
                      <a:endParaRPr lang="en-US" sz="1300" dirty="0"/>
                    </a:p>
                  </a:txBody>
                  <a:tcPr/>
                </a:tc>
                <a:tc>
                  <a:txBody>
                    <a:bodyPr/>
                    <a:lstStyle/>
                    <a:p>
                      <a:pPr algn="ctr"/>
                      <a:r>
                        <a:rPr lang="vi-VN" sz="1300" dirty="0"/>
                        <a:t>250</a:t>
                      </a:r>
                      <a:endParaRPr lang="en-US" sz="1300" dirty="0"/>
                    </a:p>
                  </a:txBody>
                  <a:tcPr/>
                </a:tc>
                <a:tc>
                  <a:txBody>
                    <a:bodyPr/>
                    <a:lstStyle/>
                    <a:p>
                      <a:pPr algn="ctr"/>
                      <a:r>
                        <a:rPr lang="vi-VN" sz="1300" dirty="0"/>
                        <a:t>18.272</a:t>
                      </a:r>
                      <a:endParaRPr lang="en-US" sz="1300" dirty="0"/>
                    </a:p>
                  </a:txBody>
                  <a:tcPr/>
                </a:tc>
                <a:tc>
                  <a:txBody>
                    <a:bodyPr/>
                    <a:lstStyle/>
                    <a:p>
                      <a:pPr algn="ctr"/>
                      <a:r>
                        <a:rPr lang="vi-VN" sz="1300" dirty="0"/>
                        <a:t>221.321</a:t>
                      </a:r>
                      <a:endParaRPr lang="en-US" sz="1300" dirty="0"/>
                    </a:p>
                  </a:txBody>
                  <a:tcPr/>
                </a:tc>
                <a:extLst>
                  <a:ext uri="{0D108BD9-81ED-4DB2-BD59-A6C34878D82A}">
                    <a16:rowId xmlns:a16="http://schemas.microsoft.com/office/drawing/2014/main" val="975430992"/>
                  </a:ext>
                </a:extLst>
              </a:tr>
            </a:tbl>
          </a:graphicData>
        </a:graphic>
      </p:graphicFrame>
      <p:sp>
        <p:nvSpPr>
          <p:cNvPr id="3" name="Google Shape;442;p34">
            <a:extLst>
              <a:ext uri="{FF2B5EF4-FFF2-40B4-BE49-F238E27FC236}">
                <a16:creationId xmlns:a16="http://schemas.microsoft.com/office/drawing/2014/main" id="{76F77E88-4693-969F-F0FF-0B9F0C87A81B}"/>
              </a:ext>
            </a:extLst>
          </p:cNvPr>
          <p:cNvSpPr txBox="1">
            <a:spLocks/>
          </p:cNvSpPr>
          <p:nvPr/>
        </p:nvSpPr>
        <p:spPr>
          <a:xfrm>
            <a:off x="2831690" y="6406613"/>
            <a:ext cx="6528620" cy="314862"/>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017058"/>
              </a:buClr>
              <a:buSzPts val="4400"/>
              <a:buFont typeface="Times New Roman"/>
              <a:buNone/>
              <a:defRPr sz="4400" b="1" i="0" u="none" strike="noStrike" cap="none">
                <a:solidFill>
                  <a:srgbClr val="017058"/>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vi-VN" sz="1500" b="0" dirty="0">
                <a:solidFill>
                  <a:schemeClr val="tx1"/>
                </a:solidFill>
              </a:rPr>
              <a:t>Báo cáo tài nguyên phần cứng (eLUT = LUT + BRAM * 800 + DSP*280 [5])</a:t>
            </a:r>
            <a:endParaRPr lang="en-US" sz="1500" b="0" dirty="0">
              <a:solidFill>
                <a:schemeClr val="tx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34"/>
          <p:cNvSpPr txBox="1">
            <a:spLocks noGrp="1"/>
          </p:cNvSpPr>
          <p:nvPr>
            <p:ph type="title"/>
          </p:nvPr>
        </p:nvSpPr>
        <p:spPr>
          <a:xfrm>
            <a:off x="606000" y="975967"/>
            <a:ext cx="10980000" cy="890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17058"/>
              </a:buClr>
              <a:buSzPts val="4400"/>
              <a:buFont typeface="Times New Roman"/>
              <a:buNone/>
            </a:pPr>
            <a:r>
              <a:rPr lang="en-US"/>
              <a:t>3. Kết quả</a:t>
            </a:r>
            <a:endParaRPr/>
          </a:p>
        </p:txBody>
      </p:sp>
      <p:sp>
        <p:nvSpPr>
          <p:cNvPr id="443" name="Google Shape;443;p34"/>
          <p:cNvSpPr txBox="1">
            <a:spLocks noGrp="1"/>
          </p:cNvSpPr>
          <p:nvPr>
            <p:ph type="body" idx="1"/>
          </p:nvPr>
        </p:nvSpPr>
        <p:spPr>
          <a:xfrm>
            <a:off x="4717927" y="3778022"/>
            <a:ext cx="3161097" cy="375713"/>
          </a:xfrm>
          <a:prstGeom prst="rect">
            <a:avLst/>
          </a:prstGeom>
          <a:noFill/>
          <a:ln>
            <a:noFill/>
          </a:ln>
        </p:spPr>
        <p:txBody>
          <a:bodyPr spcFirstLastPara="1" wrap="square" lIns="91425" tIns="45700" rIns="91425" bIns="45700" anchor="t" anchorCtr="0">
            <a:noAutofit/>
          </a:bodyPr>
          <a:lstStyle/>
          <a:p>
            <a:pPr marL="0" marR="64135" lvl="0" indent="0" algn="just" rtl="0">
              <a:lnSpc>
                <a:spcPct val="95000"/>
              </a:lnSpc>
              <a:spcBef>
                <a:spcPts val="0"/>
              </a:spcBef>
              <a:spcAft>
                <a:spcPts val="0"/>
              </a:spcAft>
              <a:buNone/>
            </a:pPr>
            <a:r>
              <a:rPr lang="vi-VN" sz="1600" dirty="0">
                <a:latin typeface="Times New Roman"/>
                <a:ea typeface="Times New Roman"/>
                <a:cs typeface="Times New Roman"/>
                <a:sym typeface="Times New Roman"/>
              </a:rPr>
              <a:t>Đánh giá hai phương pháp</a:t>
            </a:r>
            <a:endParaRPr sz="1600" dirty="0">
              <a:latin typeface="Times New Roman"/>
              <a:ea typeface="Times New Roman"/>
              <a:cs typeface="Times New Roman"/>
              <a:sym typeface="Times New Roman"/>
            </a:endParaRPr>
          </a:p>
        </p:txBody>
      </p:sp>
      <p:sp>
        <p:nvSpPr>
          <p:cNvPr id="444" name="Google Shape;444;p34"/>
          <p:cNvSpPr txBox="1">
            <a:spLocks noGrp="1"/>
          </p:cNvSpPr>
          <p:nvPr>
            <p:ph type="sldNum" idx="12"/>
          </p:nvPr>
        </p:nvSpPr>
        <p:spPr>
          <a:xfrm>
            <a:off x="10422944" y="6356350"/>
            <a:ext cx="27432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200"/>
              <a:buNone/>
            </a:pPr>
            <a:fld id="{00000000-1234-1234-1234-123412341234}" type="slidenum">
              <a:rPr lang="en-US">
                <a:latin typeface="Times New Roman"/>
                <a:ea typeface="Times New Roman"/>
                <a:cs typeface="Times New Roman"/>
                <a:sym typeface="Times New Roman"/>
              </a:rPr>
              <a:t>26</a:t>
            </a:fld>
            <a:endParaRPr>
              <a:latin typeface="Times New Roman"/>
              <a:ea typeface="Times New Roman"/>
              <a:cs typeface="Times New Roman"/>
              <a:sym typeface="Times New Roman"/>
            </a:endParaRPr>
          </a:p>
        </p:txBody>
      </p:sp>
      <p:graphicFrame>
        <p:nvGraphicFramePr>
          <p:cNvPr id="3" name="Table 2">
            <a:extLst>
              <a:ext uri="{FF2B5EF4-FFF2-40B4-BE49-F238E27FC236}">
                <a16:creationId xmlns:a16="http://schemas.microsoft.com/office/drawing/2014/main" id="{35AF73C5-0202-0162-50C0-68BAC0D0714B}"/>
              </a:ext>
            </a:extLst>
          </p:cNvPr>
          <p:cNvGraphicFramePr>
            <a:graphicFrameLocks noGrp="1"/>
          </p:cNvGraphicFramePr>
          <p:nvPr>
            <p:extLst>
              <p:ext uri="{D42A27DB-BD31-4B8C-83A1-F6EECF244321}">
                <p14:modId xmlns:p14="http://schemas.microsoft.com/office/powerpoint/2010/main" val="144555356"/>
              </p:ext>
            </p:extLst>
          </p:nvPr>
        </p:nvGraphicFramePr>
        <p:xfrm>
          <a:off x="965792" y="2225159"/>
          <a:ext cx="9977510" cy="1627794"/>
        </p:xfrm>
        <a:graphic>
          <a:graphicData uri="http://schemas.openxmlformats.org/drawingml/2006/table">
            <a:tbl>
              <a:tblPr firstRow="1" bandRow="1">
                <a:tableStyleId>{7E166540-9E3C-4930-9DF7-60C9BEEA17FA}</a:tableStyleId>
              </a:tblPr>
              <a:tblGrid>
                <a:gridCol w="1995502">
                  <a:extLst>
                    <a:ext uri="{9D8B030D-6E8A-4147-A177-3AD203B41FA5}">
                      <a16:colId xmlns:a16="http://schemas.microsoft.com/office/drawing/2014/main" val="443705742"/>
                    </a:ext>
                  </a:extLst>
                </a:gridCol>
                <a:gridCol w="991274">
                  <a:extLst>
                    <a:ext uri="{9D8B030D-6E8A-4147-A177-3AD203B41FA5}">
                      <a16:colId xmlns:a16="http://schemas.microsoft.com/office/drawing/2014/main" val="3283429146"/>
                    </a:ext>
                  </a:extLst>
                </a:gridCol>
                <a:gridCol w="1091380">
                  <a:extLst>
                    <a:ext uri="{9D8B030D-6E8A-4147-A177-3AD203B41FA5}">
                      <a16:colId xmlns:a16="http://schemas.microsoft.com/office/drawing/2014/main" val="2659287887"/>
                    </a:ext>
                  </a:extLst>
                </a:gridCol>
                <a:gridCol w="2467897">
                  <a:extLst>
                    <a:ext uri="{9D8B030D-6E8A-4147-A177-3AD203B41FA5}">
                      <a16:colId xmlns:a16="http://schemas.microsoft.com/office/drawing/2014/main" val="2330756894"/>
                    </a:ext>
                  </a:extLst>
                </a:gridCol>
                <a:gridCol w="1219200">
                  <a:extLst>
                    <a:ext uri="{9D8B030D-6E8A-4147-A177-3AD203B41FA5}">
                      <a16:colId xmlns:a16="http://schemas.microsoft.com/office/drawing/2014/main" val="1871947158"/>
                    </a:ext>
                  </a:extLst>
                </a:gridCol>
                <a:gridCol w="904568">
                  <a:extLst>
                    <a:ext uri="{9D8B030D-6E8A-4147-A177-3AD203B41FA5}">
                      <a16:colId xmlns:a16="http://schemas.microsoft.com/office/drawing/2014/main" val="1598498948"/>
                    </a:ext>
                  </a:extLst>
                </a:gridCol>
                <a:gridCol w="1307689">
                  <a:extLst>
                    <a:ext uri="{9D8B030D-6E8A-4147-A177-3AD203B41FA5}">
                      <a16:colId xmlns:a16="http://schemas.microsoft.com/office/drawing/2014/main" val="2336991166"/>
                    </a:ext>
                  </a:extLst>
                </a:gridCol>
              </a:tblGrid>
              <a:tr h="396364">
                <a:tc>
                  <a:txBody>
                    <a:bodyPr/>
                    <a:lstStyle/>
                    <a:p>
                      <a:pPr algn="ctr"/>
                      <a:r>
                        <a:rPr lang="vi-VN" sz="1600" dirty="0"/>
                        <a:t>Phương pháp</a:t>
                      </a:r>
                      <a:endParaRPr lang="en-US" sz="1600" dirty="0"/>
                    </a:p>
                  </a:txBody>
                  <a:tcPr/>
                </a:tc>
                <a:tc>
                  <a:txBody>
                    <a:bodyPr/>
                    <a:lstStyle/>
                    <a:p>
                      <a:pPr algn="ctr"/>
                      <a:r>
                        <a:rPr lang="vi-VN" sz="1600" dirty="0"/>
                        <a:t>Hardware Resource(MeLUT)</a:t>
                      </a:r>
                      <a:endParaRPr lang="en-US" sz="1600" dirty="0"/>
                    </a:p>
                  </a:txBody>
                  <a:tcPr/>
                </a:tc>
                <a:tc>
                  <a:txBody>
                    <a:bodyPr/>
                    <a:lstStyle/>
                    <a:p>
                      <a:pPr algn="ctr"/>
                      <a:r>
                        <a:rPr lang="vi-VN" sz="1600" dirty="0"/>
                        <a:t>Throughput(GOP/s)</a:t>
                      </a:r>
                      <a:endParaRPr lang="en-US" sz="1600" dirty="0"/>
                    </a:p>
                  </a:txBody>
                  <a:tcPr/>
                </a:tc>
                <a:tc>
                  <a:txBody>
                    <a:bodyPr/>
                    <a:lstStyle/>
                    <a:p>
                      <a:pPr algn="ctr"/>
                      <a:r>
                        <a:rPr lang="vi-VN" sz="1600" dirty="0"/>
                        <a:t>Harware Resource Efficiency(GOP/s/MeLUT)</a:t>
                      </a:r>
                      <a:endParaRPr lang="en-US" sz="1600" dirty="0"/>
                    </a:p>
                  </a:txBody>
                  <a:tcPr/>
                </a:tc>
                <a:tc>
                  <a:txBody>
                    <a:bodyPr/>
                    <a:lstStyle/>
                    <a:p>
                      <a:pPr algn="ctr"/>
                      <a:r>
                        <a:rPr lang="vi-VN" sz="1600" dirty="0"/>
                        <a:t>Time(cycle)</a:t>
                      </a:r>
                      <a:endParaRPr lang="en-US" sz="1600" dirty="0"/>
                    </a:p>
                  </a:txBody>
                  <a:tcPr/>
                </a:tc>
                <a:tc>
                  <a:txBody>
                    <a:bodyPr/>
                    <a:lstStyle/>
                    <a:p>
                      <a:pPr algn="ctr"/>
                      <a:r>
                        <a:rPr lang="vi-VN" sz="1600" dirty="0"/>
                        <a:t>Power</a:t>
                      </a:r>
                    </a:p>
                    <a:p>
                      <a:pPr algn="ctr"/>
                      <a:r>
                        <a:rPr lang="vi-VN" sz="1600" dirty="0"/>
                        <a:t>(W)</a:t>
                      </a:r>
                      <a:endParaRPr lang="en-US" sz="1600" dirty="0"/>
                    </a:p>
                  </a:txBody>
                  <a:tcPr/>
                </a:tc>
                <a:tc>
                  <a:txBody>
                    <a:bodyPr/>
                    <a:lstStyle/>
                    <a:p>
                      <a:pPr algn="ctr"/>
                      <a:r>
                        <a:rPr lang="vi-VN" sz="1600" dirty="0"/>
                        <a:t>Temperature</a:t>
                      </a:r>
                    </a:p>
                    <a:p>
                      <a:pPr algn="ctr"/>
                      <a:r>
                        <a:rPr lang="vi-VN" sz="1600" dirty="0"/>
                        <a:t>(</a:t>
                      </a:r>
                      <a:r>
                        <a:rPr lang="vi-VN" sz="1600" baseline="30000" dirty="0"/>
                        <a:t>O</a:t>
                      </a:r>
                      <a:r>
                        <a:rPr lang="vi-VN" sz="1600" dirty="0"/>
                        <a:t>C)</a:t>
                      </a:r>
                      <a:endParaRPr lang="en-US" sz="1600" dirty="0"/>
                    </a:p>
                  </a:txBody>
                  <a:tcPr/>
                </a:tc>
                <a:extLst>
                  <a:ext uri="{0D108BD9-81ED-4DB2-BD59-A6C34878D82A}">
                    <a16:rowId xmlns:a16="http://schemas.microsoft.com/office/drawing/2014/main" val="4078126725"/>
                  </a:ext>
                </a:extLst>
              </a:tr>
              <a:tr h="402417">
                <a:tc>
                  <a:txBody>
                    <a:bodyPr/>
                    <a:lstStyle/>
                    <a:p>
                      <a:pPr algn="ctr"/>
                      <a:r>
                        <a:rPr lang="vi-VN" sz="1600" dirty="0"/>
                        <a:t>HLS</a:t>
                      </a:r>
                      <a:endParaRPr lang="en-US" sz="1600" dirty="0"/>
                    </a:p>
                  </a:txBody>
                  <a:tcPr/>
                </a:tc>
                <a:tc>
                  <a:txBody>
                    <a:bodyPr/>
                    <a:lstStyle/>
                    <a:p>
                      <a:pPr algn="ctr"/>
                      <a:r>
                        <a:rPr lang="vi-VN" sz="1600" dirty="0"/>
                        <a:t>109,885</a:t>
                      </a:r>
                      <a:endParaRPr lang="en-US" sz="1600" dirty="0"/>
                    </a:p>
                  </a:txBody>
                  <a:tcPr/>
                </a:tc>
                <a:tc>
                  <a:txBody>
                    <a:bodyPr/>
                    <a:lstStyle/>
                    <a:p>
                      <a:pPr algn="ctr"/>
                      <a:r>
                        <a:rPr lang="vi-VN" sz="1600" dirty="0"/>
                        <a:t>3.16</a:t>
                      </a:r>
                      <a:endParaRPr lang="en-US" sz="1600" dirty="0"/>
                    </a:p>
                  </a:txBody>
                  <a:tcPr/>
                </a:tc>
                <a:tc>
                  <a:txBody>
                    <a:bodyPr/>
                    <a:lstStyle/>
                    <a:p>
                      <a:pPr algn="ctr"/>
                      <a:r>
                        <a:rPr lang="vi-VN" sz="1600" dirty="0"/>
                        <a:t>18.272</a:t>
                      </a:r>
                      <a:endParaRPr lang="en-US" sz="1600" dirty="0"/>
                    </a:p>
                  </a:txBody>
                  <a:tcPr/>
                </a:tc>
                <a:tc>
                  <a:txBody>
                    <a:bodyPr/>
                    <a:lstStyle/>
                    <a:p>
                      <a:pPr algn="ctr"/>
                      <a:r>
                        <a:rPr lang="vi-VN" sz="1600" dirty="0"/>
                        <a:t>50,200</a:t>
                      </a:r>
                      <a:endParaRPr lang="en-US" sz="1600" dirty="0"/>
                    </a:p>
                  </a:txBody>
                  <a:tcPr/>
                </a:tc>
                <a:tc>
                  <a:txBody>
                    <a:bodyPr/>
                    <a:lstStyle/>
                    <a:p>
                      <a:pPr algn="ctr"/>
                      <a:r>
                        <a:rPr lang="vi-VN" sz="1600" dirty="0"/>
                        <a:t>2.953</a:t>
                      </a:r>
                      <a:endParaRPr lang="en-US" sz="1600" dirty="0"/>
                    </a:p>
                  </a:txBody>
                  <a:tcPr/>
                </a:tc>
                <a:tc>
                  <a:txBody>
                    <a:bodyPr/>
                    <a:lstStyle/>
                    <a:p>
                      <a:pPr algn="ctr"/>
                      <a:r>
                        <a:rPr lang="vi-VN" sz="1600" dirty="0"/>
                        <a:t>31.9</a:t>
                      </a:r>
                      <a:endParaRPr lang="en-US" sz="1600" dirty="0"/>
                    </a:p>
                  </a:txBody>
                  <a:tcPr/>
                </a:tc>
                <a:extLst>
                  <a:ext uri="{0D108BD9-81ED-4DB2-BD59-A6C34878D82A}">
                    <a16:rowId xmlns:a16="http://schemas.microsoft.com/office/drawing/2014/main" val="2127774858"/>
                  </a:ext>
                </a:extLst>
              </a:tr>
              <a:tr h="402417">
                <a:tc>
                  <a:txBody>
                    <a:bodyPr/>
                    <a:lstStyle/>
                    <a:p>
                      <a:pPr algn="ctr"/>
                      <a:r>
                        <a:rPr lang="vi-VN" sz="1600" dirty="0"/>
                        <a:t>Self-design</a:t>
                      </a:r>
                      <a:endParaRPr lang="en-US" sz="1600" dirty="0"/>
                    </a:p>
                  </a:txBody>
                  <a:tcPr/>
                </a:tc>
                <a:tc>
                  <a:txBody>
                    <a:bodyPr/>
                    <a:lstStyle/>
                    <a:p>
                      <a:pPr marL="0" marR="0" algn="ctr">
                        <a:lnSpc>
                          <a:spcPct val="150000"/>
                        </a:lnSpc>
                        <a:spcBef>
                          <a:spcPts val="1000"/>
                        </a:spcBef>
                        <a:spcAft>
                          <a:spcPts val="600"/>
                        </a:spcAft>
                        <a:buNone/>
                      </a:pPr>
                      <a:r>
                        <a:rPr lang="vi-VN" sz="1600" dirty="0">
                          <a:effectLst/>
                          <a:latin typeface="Times New Roman" panose="02020603050405020304" pitchFamily="18" charset="0"/>
                          <a:ea typeface="Cambria" panose="02040503050406030204" pitchFamily="18" charset="0"/>
                        </a:rPr>
                        <a:t>45.007</a:t>
                      </a:r>
                      <a:endParaRPr lang="en-US" sz="1600" dirty="0">
                        <a:effectLst/>
                        <a:latin typeface="Times New Roman" panose="02020603050405020304" pitchFamily="18" charset="0"/>
                        <a:ea typeface="Cambria" panose="02040503050406030204" pitchFamily="18" charset="0"/>
                      </a:endParaRPr>
                    </a:p>
                  </a:txBody>
                  <a:tcPr marL="68580" marR="68580" marT="0" marB="0"/>
                </a:tc>
                <a:tc>
                  <a:txBody>
                    <a:bodyPr/>
                    <a:lstStyle/>
                    <a:p>
                      <a:pPr algn="ctr"/>
                      <a:r>
                        <a:rPr lang="vi-VN" sz="1600" dirty="0"/>
                        <a:t>9.961</a:t>
                      </a:r>
                      <a:endParaRPr lang="en-US" sz="1600" dirty="0"/>
                    </a:p>
                  </a:txBody>
                  <a:tcPr/>
                </a:tc>
                <a:tc>
                  <a:txBody>
                    <a:bodyPr/>
                    <a:lstStyle/>
                    <a:p>
                      <a:pPr algn="ctr"/>
                      <a:r>
                        <a:rPr lang="vi-VN" sz="1600" dirty="0"/>
                        <a:t>221.321</a:t>
                      </a:r>
                      <a:endParaRPr lang="en-US" sz="1600" dirty="0"/>
                    </a:p>
                  </a:txBody>
                  <a:tcPr/>
                </a:tc>
                <a:tc>
                  <a:txBody>
                    <a:bodyPr/>
                    <a:lstStyle/>
                    <a:p>
                      <a:pPr algn="ctr"/>
                      <a:r>
                        <a:rPr lang="vi-VN" sz="1600" dirty="0"/>
                        <a:t>15,065</a:t>
                      </a:r>
                      <a:endParaRPr lang="en-US" sz="1600" dirty="0"/>
                    </a:p>
                  </a:txBody>
                  <a:tcPr/>
                </a:tc>
                <a:tc>
                  <a:txBody>
                    <a:bodyPr/>
                    <a:lstStyle/>
                    <a:p>
                      <a:pPr algn="ctr"/>
                      <a:r>
                        <a:rPr lang="vi-VN" sz="1600" dirty="0"/>
                        <a:t>3.002</a:t>
                      </a:r>
                      <a:endParaRPr lang="en-US" sz="1600" dirty="0"/>
                    </a:p>
                  </a:txBody>
                  <a:tcPr/>
                </a:tc>
                <a:tc>
                  <a:txBody>
                    <a:bodyPr/>
                    <a:lstStyle/>
                    <a:p>
                      <a:pPr algn="ctr"/>
                      <a:r>
                        <a:rPr lang="vi-VN" sz="1600" dirty="0"/>
                        <a:t>32</a:t>
                      </a:r>
                      <a:endParaRPr lang="en-US" sz="1600" dirty="0"/>
                    </a:p>
                  </a:txBody>
                  <a:tcPr/>
                </a:tc>
                <a:extLst>
                  <a:ext uri="{0D108BD9-81ED-4DB2-BD59-A6C34878D82A}">
                    <a16:rowId xmlns:a16="http://schemas.microsoft.com/office/drawing/2014/main" val="4172258825"/>
                  </a:ext>
                </a:extLst>
              </a:tr>
            </a:tbl>
          </a:graphicData>
        </a:graphic>
      </p:graphicFrame>
      <p:sp>
        <p:nvSpPr>
          <p:cNvPr id="4" name="Google Shape;443;p34">
            <a:extLst>
              <a:ext uri="{FF2B5EF4-FFF2-40B4-BE49-F238E27FC236}">
                <a16:creationId xmlns:a16="http://schemas.microsoft.com/office/drawing/2014/main" id="{3BC766AE-8A44-988E-C4FB-0D841B893452}"/>
              </a:ext>
            </a:extLst>
          </p:cNvPr>
          <p:cNvSpPr txBox="1">
            <a:spLocks/>
          </p:cNvSpPr>
          <p:nvPr/>
        </p:nvSpPr>
        <p:spPr>
          <a:xfrm>
            <a:off x="605999" y="4512227"/>
            <a:ext cx="10179987" cy="164794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130000"/>
              </a:lnSpc>
              <a:spcBef>
                <a:spcPts val="3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130000"/>
              </a:lnSpc>
              <a:spcBef>
                <a:spcPts val="3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130000"/>
              </a:lnSpc>
              <a:spcBef>
                <a:spcPts val="3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130000"/>
              </a:lnSpc>
              <a:spcBef>
                <a:spcPts val="3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130000"/>
              </a:lnSpc>
              <a:spcBef>
                <a:spcPts val="3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0" marR="64135" indent="0" algn="just">
              <a:lnSpc>
                <a:spcPct val="95000"/>
              </a:lnSpc>
              <a:spcBef>
                <a:spcPts val="0"/>
              </a:spcBef>
              <a:buNone/>
            </a:pPr>
            <a:r>
              <a:rPr lang="vi-VN" sz="2600" b="1" u="sng" dirty="0">
                <a:latin typeface="Times New Roman"/>
                <a:ea typeface="Times New Roman"/>
                <a:cs typeface="Times New Roman"/>
                <a:sym typeface="Times New Roman"/>
              </a:rPr>
              <a:t>Kết luận: </a:t>
            </a:r>
            <a:r>
              <a:rPr lang="vi-VN" sz="2600" dirty="0">
                <a:latin typeface="+mj-lt"/>
              </a:rPr>
              <a:t>Về tốc độ, phần cứng tự thiết kế cho kết quả nhanh gấp 3,3 lần phương pháp HLS. Về độ hiệu quả tài nguyên phần cứng, mô hình tự thiết kế tốn khá nhiều tài nguyên phần cứng (gấp khoảng 3,1 lần) và cho độ hiệu quả tài nguyên phần cứng tự thiết kế cao hơn HLS khoảng 12.11 lần.</a:t>
            </a:r>
            <a:endParaRPr lang="en-US" sz="2600" dirty="0">
              <a:latin typeface="+mj-lt"/>
            </a:endParaRPr>
          </a:p>
          <a:p>
            <a:pPr marL="0" marR="64135" indent="0" algn="just">
              <a:lnSpc>
                <a:spcPct val="95000"/>
              </a:lnSpc>
              <a:spcBef>
                <a:spcPts val="0"/>
              </a:spcBef>
              <a:buNone/>
            </a:pPr>
            <a:endParaRPr lang="vi-VN" sz="2600" b="1" u="sng" dirty="0">
              <a:latin typeface="+mj-lt"/>
              <a:ea typeface="Times New Roman"/>
              <a:cs typeface="Times New Roman"/>
              <a:sym typeface="Times New Roman"/>
            </a:endParaRPr>
          </a:p>
        </p:txBody>
      </p:sp>
    </p:spTree>
    <p:extLst>
      <p:ext uri="{BB962C8B-B14F-4D97-AF65-F5344CB8AC3E}">
        <p14:creationId xmlns:p14="http://schemas.microsoft.com/office/powerpoint/2010/main" val="2715339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43">
                                            <p:txEl>
                                              <p:pRg st="0" end="0"/>
                                            </p:txEl>
                                          </p:spTgt>
                                        </p:tgtEl>
                                        <p:attrNameLst>
                                          <p:attrName>style.visibility</p:attrName>
                                        </p:attrNameLst>
                                      </p:cBhvr>
                                      <p:to>
                                        <p:strVal val="visible"/>
                                      </p:to>
                                    </p:set>
                                    <p:animEffect transition="in" filter="fade">
                                      <p:cBhvr>
                                        <p:cTn id="10" dur="500"/>
                                        <p:tgtEl>
                                          <p:spTgt spid="44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 grpId="0" build="p"/>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12"/>
          <p:cNvSpPr txBox="1">
            <a:spLocks noGrp="1"/>
          </p:cNvSpPr>
          <p:nvPr>
            <p:ph type="title"/>
          </p:nvPr>
        </p:nvSpPr>
        <p:spPr>
          <a:xfrm>
            <a:off x="606000" y="1036767"/>
            <a:ext cx="10980000" cy="8906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17058"/>
              </a:buClr>
              <a:buSzPts val="4400"/>
              <a:buFont typeface="Times New Roman"/>
              <a:buNone/>
            </a:pPr>
            <a:r>
              <a:rPr lang="en-US"/>
              <a:t>Tài liệu tham khảo</a:t>
            </a:r>
            <a:endParaRPr/>
          </a:p>
        </p:txBody>
      </p:sp>
      <p:sp>
        <p:nvSpPr>
          <p:cNvPr id="458" name="Google Shape;458;p12"/>
          <p:cNvSpPr txBox="1">
            <a:spLocks noGrp="1"/>
          </p:cNvSpPr>
          <p:nvPr>
            <p:ph type="body" idx="1"/>
          </p:nvPr>
        </p:nvSpPr>
        <p:spPr>
          <a:xfrm>
            <a:off x="606000" y="2020279"/>
            <a:ext cx="10980000" cy="4156684"/>
          </a:xfrm>
          <a:prstGeom prst="rect">
            <a:avLst/>
          </a:prstGeom>
          <a:noFill/>
          <a:ln>
            <a:noFill/>
          </a:ln>
        </p:spPr>
        <p:txBody>
          <a:bodyPr spcFirstLastPara="1" wrap="square" lIns="91425" tIns="45700" rIns="91425" bIns="45700" anchor="t" anchorCtr="0">
            <a:normAutofit/>
          </a:bodyPr>
          <a:lstStyle/>
          <a:p>
            <a:pPr marL="0" lvl="0" indent="0" algn="l" rtl="0">
              <a:lnSpc>
                <a:spcPct val="130000"/>
              </a:lnSpc>
              <a:spcBef>
                <a:spcPts val="0"/>
              </a:spcBef>
              <a:spcAft>
                <a:spcPts val="0"/>
              </a:spcAft>
              <a:buClr>
                <a:srgbClr val="000000"/>
              </a:buClr>
              <a:buSzPct val="100000"/>
              <a:buNone/>
            </a:pPr>
            <a:r>
              <a:rPr lang="en-US" sz="1500" b="0" i="0" dirty="0">
                <a:solidFill>
                  <a:srgbClr val="000000"/>
                </a:solidFill>
                <a:latin typeface="Times New Roman"/>
                <a:ea typeface="Times New Roman"/>
                <a:cs typeface="Times New Roman"/>
                <a:sym typeface="Times New Roman"/>
              </a:rPr>
              <a:t>[1] CHENG, Xuan, et al. Efficient hardware design of a deep U-net model for pixel-level ECG classification in healthcare device. Microelectronics journal, 2022, 126: 105492.</a:t>
            </a:r>
            <a:endParaRPr sz="1500" b="0" i="0" dirty="0">
              <a:solidFill>
                <a:srgbClr val="000000"/>
              </a:solidFill>
              <a:latin typeface="Times New Roman"/>
              <a:ea typeface="Times New Roman"/>
              <a:cs typeface="Times New Roman"/>
              <a:sym typeface="Times New Roman"/>
            </a:endParaRPr>
          </a:p>
          <a:p>
            <a:pPr marL="0" lvl="0" indent="0" algn="l" rtl="0">
              <a:lnSpc>
                <a:spcPct val="130000"/>
              </a:lnSpc>
              <a:spcBef>
                <a:spcPts val="600"/>
              </a:spcBef>
              <a:spcAft>
                <a:spcPts val="0"/>
              </a:spcAft>
              <a:buClr>
                <a:srgbClr val="000000"/>
              </a:buClr>
              <a:buSzPct val="100000"/>
              <a:buNone/>
            </a:pPr>
            <a:r>
              <a:rPr lang="en-US" sz="1500" b="0" i="0" dirty="0">
                <a:solidFill>
                  <a:srgbClr val="000000"/>
                </a:solidFill>
                <a:latin typeface="Times New Roman"/>
                <a:ea typeface="Times New Roman"/>
                <a:cs typeface="Times New Roman"/>
                <a:sym typeface="Times New Roman"/>
              </a:rPr>
              <a:t>[2] LU, Jiahao, et al. Efficient hardware architecture of convolutional neural network for ECG classification in wearable healthcare device. IEEE Transactions on Circuits and Systems I: Regular Papers, 2021, 68.7: 2976-2985. </a:t>
            </a:r>
            <a:endParaRPr sz="1500" b="0" i="0" dirty="0">
              <a:solidFill>
                <a:srgbClr val="000000"/>
              </a:solidFill>
              <a:latin typeface="Times New Roman"/>
              <a:ea typeface="Times New Roman"/>
              <a:cs typeface="Times New Roman"/>
              <a:sym typeface="Times New Roman"/>
            </a:endParaRPr>
          </a:p>
          <a:p>
            <a:pPr marL="0" lvl="0" indent="0" algn="l" rtl="0">
              <a:lnSpc>
                <a:spcPct val="130000"/>
              </a:lnSpc>
              <a:spcBef>
                <a:spcPts val="600"/>
              </a:spcBef>
              <a:spcAft>
                <a:spcPts val="0"/>
              </a:spcAft>
              <a:buClr>
                <a:srgbClr val="000000"/>
              </a:buClr>
              <a:buSzPct val="100000"/>
              <a:buNone/>
            </a:pPr>
            <a:r>
              <a:rPr lang="en-US" sz="1500" b="0" i="0" dirty="0">
                <a:solidFill>
                  <a:srgbClr val="000000"/>
                </a:solidFill>
                <a:latin typeface="Times New Roman"/>
                <a:ea typeface="Times New Roman"/>
                <a:cs typeface="Times New Roman"/>
                <a:sym typeface="Times New Roman"/>
              </a:rPr>
              <a:t>[3] ZHANG, Chen, et al. A configurable hardware-efficient ECG classification inference engine based on CNN for mobile healthcare applications. Microelectronics Journal, 2023, 141: 105969 [4] A. K. Jameil and H. Al-</a:t>
            </a:r>
            <a:r>
              <a:rPr lang="en-US" sz="1500" b="0" i="0" dirty="0" err="1">
                <a:solidFill>
                  <a:srgbClr val="000000"/>
                </a:solidFill>
                <a:latin typeface="Times New Roman"/>
                <a:ea typeface="Times New Roman"/>
                <a:cs typeface="Times New Roman"/>
                <a:sym typeface="Times New Roman"/>
              </a:rPr>
              <a:t>Raweshidy</a:t>
            </a:r>
            <a:r>
              <a:rPr lang="en-US" sz="1500" b="0" i="0" dirty="0">
                <a:solidFill>
                  <a:srgbClr val="000000"/>
                </a:solidFill>
                <a:latin typeface="Times New Roman"/>
                <a:ea typeface="Times New Roman"/>
                <a:cs typeface="Times New Roman"/>
                <a:sym typeface="Times New Roman"/>
              </a:rPr>
              <a:t>, "Efficient CNN Architecture on FPGA Using High Level Module for Healthcare Devices," in IEEE Access, vol. 10, pp. 60486-60495, 2022, </a:t>
            </a:r>
            <a:r>
              <a:rPr lang="en-US" sz="1500" b="0" i="0" dirty="0" err="1">
                <a:solidFill>
                  <a:srgbClr val="000000"/>
                </a:solidFill>
                <a:latin typeface="Times New Roman"/>
                <a:ea typeface="Times New Roman"/>
                <a:cs typeface="Times New Roman"/>
                <a:sym typeface="Times New Roman"/>
              </a:rPr>
              <a:t>doi</a:t>
            </a:r>
            <a:r>
              <a:rPr lang="en-US" sz="1500" b="0" i="0" dirty="0">
                <a:solidFill>
                  <a:srgbClr val="000000"/>
                </a:solidFill>
                <a:latin typeface="Times New Roman"/>
                <a:ea typeface="Times New Roman"/>
                <a:cs typeface="Times New Roman"/>
                <a:sym typeface="Times New Roman"/>
              </a:rPr>
              <a:t>: 10.1109/ACCESS.2022.3180829.</a:t>
            </a:r>
          </a:p>
          <a:p>
            <a:pPr marL="0" lvl="0" indent="0">
              <a:spcBef>
                <a:spcPts val="600"/>
              </a:spcBef>
              <a:buClr>
                <a:srgbClr val="000000"/>
              </a:buClr>
              <a:buSzPct val="100000"/>
              <a:buNone/>
            </a:pPr>
            <a:r>
              <a:rPr lang="en-US" sz="1500" dirty="0">
                <a:solidFill>
                  <a:srgbClr val="000000"/>
                </a:solidFill>
                <a:latin typeface="Times New Roman"/>
                <a:ea typeface="Times New Roman"/>
                <a:cs typeface="Times New Roman"/>
                <a:sym typeface="Times New Roman"/>
              </a:rPr>
              <a:t>[4] Jameil, Ahmed &amp; Al-</a:t>
            </a:r>
            <a:r>
              <a:rPr lang="en-US" sz="1500" dirty="0" err="1">
                <a:solidFill>
                  <a:srgbClr val="000000"/>
                </a:solidFill>
                <a:latin typeface="Times New Roman"/>
                <a:ea typeface="Times New Roman"/>
                <a:cs typeface="Times New Roman"/>
                <a:sym typeface="Times New Roman"/>
              </a:rPr>
              <a:t>raweshidy</a:t>
            </a:r>
            <a:r>
              <a:rPr lang="en-US" sz="1500" dirty="0">
                <a:solidFill>
                  <a:srgbClr val="000000"/>
                </a:solidFill>
                <a:latin typeface="Times New Roman"/>
                <a:ea typeface="Times New Roman"/>
                <a:cs typeface="Times New Roman"/>
                <a:sym typeface="Times New Roman"/>
              </a:rPr>
              <a:t>, Hamed. (2022). Efficient CNN Architecture on FPGA Using High Level Module for Healthcare Devices. IEEE Access. 10. 1-1. 10.1109/ACCESS.2022.3180829. </a:t>
            </a:r>
            <a:endParaRPr sz="1500" b="0" i="0" dirty="0">
              <a:solidFill>
                <a:srgbClr val="000000"/>
              </a:solidFill>
              <a:latin typeface="Times New Roman"/>
              <a:ea typeface="Times New Roman"/>
              <a:cs typeface="Times New Roman"/>
              <a:sym typeface="Times New Roman"/>
            </a:endParaRPr>
          </a:p>
          <a:p>
            <a:pPr marL="0" lvl="0" indent="0" algn="l" rtl="0">
              <a:lnSpc>
                <a:spcPct val="130000"/>
              </a:lnSpc>
              <a:spcBef>
                <a:spcPts val="600"/>
              </a:spcBef>
              <a:spcAft>
                <a:spcPts val="0"/>
              </a:spcAft>
              <a:buClr>
                <a:srgbClr val="000000"/>
              </a:buClr>
              <a:buSzPct val="96551"/>
              <a:buNone/>
            </a:pPr>
            <a:r>
              <a:rPr lang="en-US" sz="1500" dirty="0">
                <a:latin typeface="Times New Roman"/>
                <a:ea typeface="Times New Roman"/>
                <a:cs typeface="Times New Roman"/>
                <a:sym typeface="Times New Roman"/>
              </a:rPr>
              <a:t>[5] </a:t>
            </a:r>
            <a:r>
              <a:rPr lang="en-US" sz="1500" dirty="0">
                <a:solidFill>
                  <a:srgbClr val="000000"/>
                </a:solidFill>
                <a:latin typeface="Times New Roman"/>
                <a:ea typeface="Times New Roman"/>
                <a:cs typeface="Times New Roman"/>
                <a:sym typeface="Times New Roman"/>
              </a:rPr>
              <a:t>H. L. Pham, T. D. Tran, V. T. D. Le and Y. Nakashima, "MINA: A Hardware-Efficient and Flexible Mini-</a:t>
            </a:r>
            <a:r>
              <a:rPr lang="en-US" sz="1500" dirty="0" err="1">
                <a:solidFill>
                  <a:srgbClr val="000000"/>
                </a:solidFill>
                <a:latin typeface="Times New Roman"/>
                <a:ea typeface="Times New Roman"/>
                <a:cs typeface="Times New Roman"/>
                <a:sym typeface="Times New Roman"/>
              </a:rPr>
              <a:t>InceptionNet</a:t>
            </a:r>
            <a:r>
              <a:rPr lang="en-US" sz="1500" dirty="0">
                <a:solidFill>
                  <a:srgbClr val="000000"/>
                </a:solidFill>
                <a:latin typeface="Times New Roman"/>
                <a:ea typeface="Times New Roman"/>
                <a:cs typeface="Times New Roman"/>
                <a:sym typeface="Times New Roman"/>
              </a:rPr>
              <a:t> Accelerator for ECG Classification in Wearable Devices," in IEEE Transactions on Circuits and Systems I: Regular Papers, </a:t>
            </a:r>
            <a:r>
              <a:rPr lang="en-US" sz="1500" dirty="0" err="1">
                <a:solidFill>
                  <a:srgbClr val="000000"/>
                </a:solidFill>
                <a:latin typeface="Times New Roman"/>
                <a:ea typeface="Times New Roman"/>
                <a:cs typeface="Times New Roman"/>
                <a:sym typeface="Times New Roman"/>
              </a:rPr>
              <a:t>doi</a:t>
            </a:r>
            <a:r>
              <a:rPr lang="en-US" sz="1500" dirty="0">
                <a:solidFill>
                  <a:srgbClr val="000000"/>
                </a:solidFill>
                <a:latin typeface="Times New Roman"/>
                <a:ea typeface="Times New Roman"/>
                <a:cs typeface="Times New Roman"/>
                <a:sym typeface="Times New Roman"/>
              </a:rPr>
              <a:t>: 10.1109/TCSI.2025.3553837</a:t>
            </a:r>
            <a:endParaRPr sz="1500" dirty="0">
              <a:solidFill>
                <a:srgbClr val="000000"/>
              </a:solidFill>
              <a:latin typeface="Times New Roman"/>
              <a:ea typeface="Times New Roman"/>
              <a:cs typeface="Times New Roman"/>
              <a:sym typeface="Times New Roman"/>
            </a:endParaRPr>
          </a:p>
          <a:p>
            <a:pPr marL="228600" lvl="0" indent="-90804" algn="l" rtl="0">
              <a:lnSpc>
                <a:spcPct val="130000"/>
              </a:lnSpc>
              <a:spcBef>
                <a:spcPts val="600"/>
              </a:spcBef>
              <a:spcAft>
                <a:spcPts val="0"/>
              </a:spcAft>
              <a:buClr>
                <a:schemeClr val="dk1"/>
              </a:buClr>
              <a:buSzPct val="100000"/>
              <a:buNone/>
            </a:pPr>
            <a:endParaRPr sz="1500" dirty="0">
              <a:latin typeface="Times New Roman"/>
              <a:ea typeface="Times New Roman"/>
              <a:cs typeface="Times New Roman"/>
              <a:sym typeface="Times New Roman"/>
            </a:endParaRPr>
          </a:p>
        </p:txBody>
      </p:sp>
      <p:sp>
        <p:nvSpPr>
          <p:cNvPr id="459" name="Google Shape;459;p12"/>
          <p:cNvSpPr txBox="1">
            <a:spLocks noGrp="1"/>
          </p:cNvSpPr>
          <p:nvPr>
            <p:ph type="ftr" idx="11"/>
          </p:nvPr>
        </p:nvSpPr>
        <p:spPr>
          <a:xfrm>
            <a:off x="4233564"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Copyrights 2024 CE-UIT. All Rights Reserved.</a:t>
            </a:r>
            <a:endParaRPr/>
          </a:p>
        </p:txBody>
      </p:sp>
      <p:sp>
        <p:nvSpPr>
          <p:cNvPr id="460" name="Google Shape;460;p12"/>
          <p:cNvSpPr txBox="1">
            <a:spLocks noGrp="1"/>
          </p:cNvSpPr>
          <p:nvPr>
            <p:ph type="sldNum" idx="12"/>
          </p:nvPr>
        </p:nvSpPr>
        <p:spPr>
          <a:xfrm>
            <a:off x="10422944" y="6356350"/>
            <a:ext cx="27432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200"/>
              <a:buNone/>
            </a:pPr>
            <a:fld id="{00000000-1234-1234-1234-123412341234}" type="slidenum">
              <a:rPr lang="en-US"/>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13"/>
          <p:cNvSpPr txBox="1">
            <a:spLocks noGrp="1"/>
          </p:cNvSpPr>
          <p:nvPr>
            <p:ph type="ftr" idx="11"/>
          </p:nvPr>
        </p:nvSpPr>
        <p:spPr>
          <a:xfrm>
            <a:off x="723265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Copyrights 2024 CE-UIT. All Rights Reserved.</a:t>
            </a:r>
            <a:endParaRPr/>
          </a:p>
        </p:txBody>
      </p:sp>
      <p:sp>
        <p:nvSpPr>
          <p:cNvPr id="466" name="Google Shape;466;p13"/>
          <p:cNvSpPr txBox="1">
            <a:spLocks noGrp="1"/>
          </p:cNvSpPr>
          <p:nvPr>
            <p:ph type="sldNum" idx="12"/>
          </p:nvPr>
        </p:nvSpPr>
        <p:spPr>
          <a:xfrm>
            <a:off x="10409692" y="332284"/>
            <a:ext cx="27432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200"/>
              <a:buNone/>
            </a:pPr>
            <a:fld id="{00000000-1234-1234-1234-123412341234}" type="slidenum">
              <a:rPr lang="en-US"/>
              <a:t>28</a:t>
            </a:fld>
            <a:endParaRPr/>
          </a:p>
        </p:txBody>
      </p:sp>
      <p:sp>
        <p:nvSpPr>
          <p:cNvPr id="467" name="Google Shape;467;p13"/>
          <p:cNvSpPr txBox="1">
            <a:spLocks noGrp="1"/>
          </p:cNvSpPr>
          <p:nvPr>
            <p:ph type="title"/>
          </p:nvPr>
        </p:nvSpPr>
        <p:spPr>
          <a:xfrm>
            <a:off x="1653362" y="2425382"/>
            <a:ext cx="9177548" cy="150595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5400"/>
              <a:buFont typeface="Times New Roman"/>
              <a:buNone/>
            </a:pPr>
            <a:r>
              <a:rPr lang="en-US"/>
              <a:t>HỎI VÀ ĐÁP</a:t>
            </a:r>
            <a:endParaRPr/>
          </a:p>
        </p:txBody>
      </p:sp>
      <p:sp>
        <p:nvSpPr>
          <p:cNvPr id="468" name="Google Shape;468;p13"/>
          <p:cNvSpPr txBox="1">
            <a:spLocks noGrp="1"/>
          </p:cNvSpPr>
          <p:nvPr>
            <p:ph type="body" idx="1"/>
          </p:nvPr>
        </p:nvSpPr>
        <p:spPr>
          <a:xfrm>
            <a:off x="1653362" y="4108231"/>
            <a:ext cx="5564835" cy="7419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400"/>
              <a:buNone/>
            </a:pPr>
            <a:endParaRPr/>
          </a:p>
        </p:txBody>
      </p:sp>
      <p:sp>
        <p:nvSpPr>
          <p:cNvPr id="469" name="Google Shape;469;p13"/>
          <p:cNvSpPr txBox="1">
            <a:spLocks noGrp="1"/>
          </p:cNvSpPr>
          <p:nvPr>
            <p:ph type="body" idx="2"/>
          </p:nvPr>
        </p:nvSpPr>
        <p:spPr>
          <a:xfrm>
            <a:off x="1653362" y="561276"/>
            <a:ext cx="2052637" cy="178593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11500"/>
              <a:buNone/>
            </a:pPr>
            <a:r>
              <a:rPr lang="en-US"/>
              <a:t>05</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
          <p:cNvSpPr txBox="1">
            <a:spLocks noGrp="1"/>
          </p:cNvSpPr>
          <p:nvPr>
            <p:ph type="ftr" idx="11"/>
          </p:nvPr>
        </p:nvSpPr>
        <p:spPr>
          <a:xfrm>
            <a:off x="723265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Copyrights 2024 CE-UIT. All Rights Reserved.</a:t>
            </a:r>
            <a:endParaRPr/>
          </a:p>
        </p:txBody>
      </p:sp>
      <p:sp>
        <p:nvSpPr>
          <p:cNvPr id="323" name="Google Shape;323;p3"/>
          <p:cNvSpPr txBox="1">
            <a:spLocks noGrp="1"/>
          </p:cNvSpPr>
          <p:nvPr>
            <p:ph type="sldNum" idx="12"/>
          </p:nvPr>
        </p:nvSpPr>
        <p:spPr>
          <a:xfrm>
            <a:off x="10409692" y="332284"/>
            <a:ext cx="27432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200"/>
              <a:buNone/>
            </a:pPr>
            <a:fld id="{00000000-1234-1234-1234-123412341234}" type="slidenum">
              <a:rPr lang="en-US"/>
              <a:t>3</a:t>
            </a:fld>
            <a:endParaRPr/>
          </a:p>
        </p:txBody>
      </p:sp>
      <p:sp>
        <p:nvSpPr>
          <p:cNvPr id="324" name="Google Shape;324;p3"/>
          <p:cNvSpPr txBox="1">
            <a:spLocks noGrp="1"/>
          </p:cNvSpPr>
          <p:nvPr>
            <p:ph type="title"/>
          </p:nvPr>
        </p:nvSpPr>
        <p:spPr>
          <a:xfrm>
            <a:off x="1653362" y="2425382"/>
            <a:ext cx="9177548" cy="150595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5400"/>
              <a:buFont typeface="Times New Roman"/>
              <a:buNone/>
            </a:pPr>
            <a:r>
              <a:rPr lang="en-US"/>
              <a:t>TỔNG QUAN ĐỀ TÀI</a:t>
            </a:r>
            <a:endParaRPr/>
          </a:p>
        </p:txBody>
      </p:sp>
      <p:sp>
        <p:nvSpPr>
          <p:cNvPr id="325" name="Google Shape;325;p3"/>
          <p:cNvSpPr txBox="1">
            <a:spLocks noGrp="1"/>
          </p:cNvSpPr>
          <p:nvPr>
            <p:ph type="body" idx="1"/>
          </p:nvPr>
        </p:nvSpPr>
        <p:spPr>
          <a:xfrm>
            <a:off x="1653362" y="4108231"/>
            <a:ext cx="5564835" cy="7419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400"/>
              <a:buNone/>
            </a:pPr>
            <a:endParaRPr/>
          </a:p>
        </p:txBody>
      </p:sp>
      <p:sp>
        <p:nvSpPr>
          <p:cNvPr id="326" name="Google Shape;326;p3"/>
          <p:cNvSpPr txBox="1">
            <a:spLocks noGrp="1"/>
          </p:cNvSpPr>
          <p:nvPr>
            <p:ph type="body" idx="2"/>
          </p:nvPr>
        </p:nvSpPr>
        <p:spPr>
          <a:xfrm>
            <a:off x="1653362" y="561276"/>
            <a:ext cx="2052637" cy="178593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11500"/>
              <a:buNone/>
            </a:pPr>
            <a:r>
              <a:rPr lang="en-US"/>
              <a:t>01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32"/>
          <p:cNvSpPr txBox="1">
            <a:spLocks noGrp="1"/>
          </p:cNvSpPr>
          <p:nvPr>
            <p:ph type="title"/>
          </p:nvPr>
        </p:nvSpPr>
        <p:spPr>
          <a:xfrm>
            <a:off x="606000" y="1036767"/>
            <a:ext cx="10980000" cy="8906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17058"/>
              </a:buClr>
              <a:buSzPts val="4400"/>
              <a:buFont typeface="Times New Roman"/>
              <a:buNone/>
            </a:pPr>
            <a:r>
              <a:rPr lang="en-US"/>
              <a:t>1. Tổng quan đề tài</a:t>
            </a:r>
            <a:endParaRPr/>
          </a:p>
        </p:txBody>
      </p:sp>
      <p:sp>
        <p:nvSpPr>
          <p:cNvPr id="332" name="Google Shape;332;p32"/>
          <p:cNvSpPr txBox="1">
            <a:spLocks noGrp="1"/>
          </p:cNvSpPr>
          <p:nvPr>
            <p:ph type="body" idx="1"/>
          </p:nvPr>
        </p:nvSpPr>
        <p:spPr>
          <a:xfrm>
            <a:off x="606000" y="2020279"/>
            <a:ext cx="5893123" cy="4156684"/>
          </a:xfrm>
          <a:prstGeom prst="rect">
            <a:avLst/>
          </a:prstGeom>
          <a:noFill/>
          <a:ln>
            <a:noFill/>
          </a:ln>
        </p:spPr>
        <p:txBody>
          <a:bodyPr spcFirstLastPara="1" wrap="square" lIns="91425" tIns="45700" rIns="91425" bIns="45700" anchor="t" anchorCtr="0">
            <a:normAutofit fontScale="77500" lnSpcReduction="20000"/>
          </a:bodyPr>
          <a:lstStyle/>
          <a:p>
            <a:pPr marL="228600" lvl="0" indent="-228600" algn="l" rtl="0">
              <a:lnSpc>
                <a:spcPct val="130000"/>
              </a:lnSpc>
              <a:spcBef>
                <a:spcPts val="0"/>
              </a:spcBef>
              <a:spcAft>
                <a:spcPts val="0"/>
              </a:spcAft>
              <a:buClr>
                <a:schemeClr val="dk1"/>
              </a:buClr>
              <a:buSzPct val="100000"/>
              <a:buChar char="•"/>
            </a:pPr>
            <a:r>
              <a:rPr lang="en-US" sz="2600" dirty="0" err="1">
                <a:latin typeface="Times New Roman"/>
                <a:ea typeface="Times New Roman"/>
                <a:cs typeface="Times New Roman"/>
                <a:sym typeface="Times New Roman"/>
              </a:rPr>
              <a:t>Giới</a:t>
            </a:r>
            <a:r>
              <a:rPr lang="en-US" sz="2600" dirty="0">
                <a:latin typeface="Times New Roman"/>
                <a:ea typeface="Times New Roman"/>
                <a:cs typeface="Times New Roman"/>
                <a:sym typeface="Times New Roman"/>
              </a:rPr>
              <a:t> </a:t>
            </a:r>
            <a:r>
              <a:rPr lang="en-US" sz="2600" dirty="0" err="1">
                <a:latin typeface="Times New Roman"/>
                <a:ea typeface="Times New Roman"/>
                <a:cs typeface="Times New Roman"/>
                <a:sym typeface="Times New Roman"/>
              </a:rPr>
              <a:t>thiệu</a:t>
            </a:r>
            <a:r>
              <a:rPr lang="en-US" sz="2600" dirty="0">
                <a:latin typeface="Times New Roman"/>
                <a:ea typeface="Times New Roman"/>
                <a:cs typeface="Times New Roman"/>
                <a:sym typeface="Times New Roman"/>
              </a:rPr>
              <a:t> </a:t>
            </a:r>
            <a:r>
              <a:rPr lang="en-US" sz="2600" dirty="0" err="1">
                <a:latin typeface="Times New Roman"/>
                <a:ea typeface="Times New Roman"/>
                <a:cs typeface="Times New Roman"/>
                <a:sym typeface="Times New Roman"/>
              </a:rPr>
              <a:t>tổng</a:t>
            </a:r>
            <a:r>
              <a:rPr lang="en-US" sz="2600" dirty="0">
                <a:latin typeface="Times New Roman"/>
                <a:ea typeface="Times New Roman"/>
                <a:cs typeface="Times New Roman"/>
                <a:sym typeface="Times New Roman"/>
              </a:rPr>
              <a:t> </a:t>
            </a:r>
            <a:r>
              <a:rPr lang="en-US" sz="2600" dirty="0" err="1">
                <a:latin typeface="Times New Roman"/>
                <a:ea typeface="Times New Roman"/>
                <a:cs typeface="Times New Roman"/>
                <a:sym typeface="Times New Roman"/>
              </a:rPr>
              <a:t>quan</a:t>
            </a:r>
            <a:r>
              <a:rPr lang="en-US" sz="2600" dirty="0">
                <a:latin typeface="Times New Roman"/>
                <a:ea typeface="Times New Roman"/>
                <a:cs typeface="Times New Roman"/>
                <a:sym typeface="Times New Roman"/>
              </a:rPr>
              <a:t> </a:t>
            </a:r>
            <a:r>
              <a:rPr lang="en-US" sz="2600" dirty="0" err="1">
                <a:latin typeface="Times New Roman"/>
                <a:ea typeface="Times New Roman"/>
                <a:cs typeface="Times New Roman"/>
                <a:sym typeface="Times New Roman"/>
              </a:rPr>
              <a:t>về</a:t>
            </a:r>
            <a:r>
              <a:rPr lang="en-US" sz="2600" dirty="0">
                <a:latin typeface="Times New Roman"/>
                <a:ea typeface="Times New Roman"/>
                <a:cs typeface="Times New Roman"/>
                <a:sym typeface="Times New Roman"/>
              </a:rPr>
              <a:t> </a:t>
            </a:r>
            <a:r>
              <a:rPr lang="en-US" sz="2600" dirty="0" err="1">
                <a:latin typeface="Times New Roman"/>
                <a:ea typeface="Times New Roman"/>
                <a:cs typeface="Times New Roman"/>
                <a:sym typeface="Times New Roman"/>
              </a:rPr>
              <a:t>đề</a:t>
            </a:r>
            <a:r>
              <a:rPr lang="en-US" sz="2600" dirty="0">
                <a:latin typeface="Times New Roman"/>
                <a:ea typeface="Times New Roman"/>
                <a:cs typeface="Times New Roman"/>
                <a:sym typeface="Times New Roman"/>
              </a:rPr>
              <a:t> </a:t>
            </a:r>
            <a:r>
              <a:rPr lang="en-US" sz="2600" dirty="0" err="1">
                <a:latin typeface="Times New Roman"/>
                <a:ea typeface="Times New Roman"/>
                <a:cs typeface="Times New Roman"/>
                <a:sym typeface="Times New Roman"/>
              </a:rPr>
              <a:t>tài</a:t>
            </a:r>
            <a:r>
              <a:rPr lang="en-US" sz="2600" dirty="0">
                <a:latin typeface="Times New Roman"/>
                <a:ea typeface="Times New Roman"/>
                <a:cs typeface="Times New Roman"/>
                <a:sym typeface="Times New Roman"/>
              </a:rPr>
              <a:t>: </a:t>
            </a:r>
            <a:endParaRPr sz="2200" dirty="0">
              <a:latin typeface="Times New Roman"/>
              <a:ea typeface="Times New Roman"/>
              <a:cs typeface="Times New Roman"/>
              <a:sym typeface="Times New Roman"/>
            </a:endParaRPr>
          </a:p>
          <a:p>
            <a:pPr marL="800100" lvl="1" indent="-342900" algn="l" rtl="0">
              <a:lnSpc>
                <a:spcPct val="130000"/>
              </a:lnSpc>
              <a:spcBef>
                <a:spcPts val="600"/>
              </a:spcBef>
              <a:spcAft>
                <a:spcPts val="0"/>
              </a:spcAft>
              <a:buClr>
                <a:schemeClr val="dk1"/>
              </a:buClr>
              <a:buSzPct val="100000"/>
              <a:buFont typeface="Arial"/>
              <a:buChar char="•"/>
            </a:pPr>
            <a:r>
              <a:rPr lang="en-US" sz="2200" dirty="0" err="1">
                <a:latin typeface="Times New Roman"/>
                <a:ea typeface="Times New Roman"/>
                <a:cs typeface="Times New Roman"/>
                <a:sym typeface="Times New Roman"/>
              </a:rPr>
              <a:t>Việc</a:t>
            </a:r>
            <a:r>
              <a:rPr lang="en-US" sz="2200" dirty="0">
                <a:latin typeface="Times New Roman"/>
                <a:ea typeface="Times New Roman"/>
                <a:cs typeface="Times New Roman"/>
                <a:sym typeface="Times New Roman"/>
              </a:rPr>
              <a:t> </a:t>
            </a:r>
            <a:r>
              <a:rPr lang="en-US" sz="2200" dirty="0" err="1">
                <a:latin typeface="Times New Roman"/>
                <a:ea typeface="Times New Roman"/>
                <a:cs typeface="Times New Roman"/>
                <a:sym typeface="Times New Roman"/>
              </a:rPr>
              <a:t>phân</a:t>
            </a:r>
            <a:r>
              <a:rPr lang="en-US" sz="2200" dirty="0">
                <a:latin typeface="Times New Roman"/>
                <a:ea typeface="Times New Roman"/>
                <a:cs typeface="Times New Roman"/>
                <a:sym typeface="Times New Roman"/>
              </a:rPr>
              <a:t> </a:t>
            </a:r>
            <a:r>
              <a:rPr lang="en-US" sz="2200" dirty="0" err="1">
                <a:latin typeface="Times New Roman"/>
                <a:ea typeface="Times New Roman"/>
                <a:cs typeface="Times New Roman"/>
                <a:sym typeface="Times New Roman"/>
              </a:rPr>
              <a:t>loại</a:t>
            </a:r>
            <a:r>
              <a:rPr lang="en-US" sz="2200" dirty="0">
                <a:latin typeface="Times New Roman"/>
                <a:ea typeface="Times New Roman"/>
                <a:cs typeface="Times New Roman"/>
                <a:sym typeface="Times New Roman"/>
              </a:rPr>
              <a:t> </a:t>
            </a:r>
            <a:r>
              <a:rPr lang="en-US" sz="2200" dirty="0" err="1">
                <a:latin typeface="Times New Roman"/>
                <a:ea typeface="Times New Roman"/>
                <a:cs typeface="Times New Roman"/>
                <a:sym typeface="Times New Roman"/>
              </a:rPr>
              <a:t>các</a:t>
            </a:r>
            <a:r>
              <a:rPr lang="en-US" sz="2200" dirty="0">
                <a:latin typeface="Times New Roman"/>
                <a:ea typeface="Times New Roman"/>
                <a:cs typeface="Times New Roman"/>
                <a:sym typeface="Times New Roman"/>
              </a:rPr>
              <a:t> </a:t>
            </a:r>
            <a:r>
              <a:rPr lang="en-US" sz="2200" dirty="0" err="1">
                <a:latin typeface="Times New Roman"/>
                <a:ea typeface="Times New Roman"/>
                <a:cs typeface="Times New Roman"/>
                <a:sym typeface="Times New Roman"/>
              </a:rPr>
              <a:t>tín</a:t>
            </a:r>
            <a:r>
              <a:rPr lang="en-US" sz="2200" dirty="0">
                <a:latin typeface="Times New Roman"/>
                <a:ea typeface="Times New Roman"/>
                <a:cs typeface="Times New Roman"/>
                <a:sym typeface="Times New Roman"/>
              </a:rPr>
              <a:t> </a:t>
            </a:r>
            <a:r>
              <a:rPr lang="en-US" sz="2200" dirty="0" err="1">
                <a:latin typeface="Times New Roman"/>
                <a:ea typeface="Times New Roman"/>
                <a:cs typeface="Times New Roman"/>
                <a:sym typeface="Times New Roman"/>
              </a:rPr>
              <a:t>hiệu</a:t>
            </a:r>
            <a:r>
              <a:rPr lang="en-US" sz="2200" dirty="0">
                <a:latin typeface="Times New Roman"/>
                <a:ea typeface="Times New Roman"/>
                <a:cs typeface="Times New Roman"/>
                <a:sym typeface="Times New Roman"/>
              </a:rPr>
              <a:t> </a:t>
            </a:r>
            <a:r>
              <a:rPr lang="en-US" sz="2200" dirty="0" err="1">
                <a:latin typeface="Times New Roman"/>
                <a:ea typeface="Times New Roman"/>
                <a:cs typeface="Times New Roman"/>
                <a:sym typeface="Times New Roman"/>
              </a:rPr>
              <a:t>điện</a:t>
            </a:r>
            <a:r>
              <a:rPr lang="en-US" sz="2200" dirty="0">
                <a:latin typeface="Times New Roman"/>
                <a:ea typeface="Times New Roman"/>
                <a:cs typeface="Times New Roman"/>
                <a:sym typeface="Times New Roman"/>
              </a:rPr>
              <a:t> </a:t>
            </a:r>
            <a:r>
              <a:rPr lang="en-US" sz="2200" dirty="0" err="1">
                <a:latin typeface="Times New Roman"/>
                <a:ea typeface="Times New Roman"/>
                <a:cs typeface="Times New Roman"/>
                <a:sym typeface="Times New Roman"/>
              </a:rPr>
              <a:t>tim</a:t>
            </a:r>
            <a:r>
              <a:rPr lang="en-US" sz="2200" dirty="0">
                <a:latin typeface="Times New Roman"/>
                <a:ea typeface="Times New Roman"/>
                <a:cs typeface="Times New Roman"/>
                <a:sym typeface="Times New Roman"/>
              </a:rPr>
              <a:t> </a:t>
            </a:r>
            <a:r>
              <a:rPr lang="en-US" sz="2200" dirty="0" err="1">
                <a:latin typeface="Times New Roman"/>
                <a:ea typeface="Times New Roman"/>
                <a:cs typeface="Times New Roman"/>
                <a:sym typeface="Times New Roman"/>
              </a:rPr>
              <a:t>là</a:t>
            </a:r>
            <a:r>
              <a:rPr lang="en-US" sz="2200" dirty="0">
                <a:latin typeface="Times New Roman"/>
                <a:ea typeface="Times New Roman"/>
                <a:cs typeface="Times New Roman"/>
                <a:sym typeface="Times New Roman"/>
              </a:rPr>
              <a:t> </a:t>
            </a:r>
            <a:r>
              <a:rPr lang="en-US" sz="2200" dirty="0" err="1">
                <a:latin typeface="Times New Roman"/>
                <a:ea typeface="Times New Roman"/>
                <a:cs typeface="Times New Roman"/>
                <a:sym typeface="Times New Roman"/>
              </a:rPr>
              <a:t>cực</a:t>
            </a:r>
            <a:r>
              <a:rPr lang="en-US" sz="2200" dirty="0">
                <a:latin typeface="Times New Roman"/>
                <a:ea typeface="Times New Roman"/>
                <a:cs typeface="Times New Roman"/>
                <a:sym typeface="Times New Roman"/>
              </a:rPr>
              <a:t> </a:t>
            </a:r>
            <a:r>
              <a:rPr lang="en-US" sz="2200" dirty="0" err="1">
                <a:latin typeface="Times New Roman"/>
                <a:ea typeface="Times New Roman"/>
                <a:cs typeface="Times New Roman"/>
                <a:sym typeface="Times New Roman"/>
              </a:rPr>
              <a:t>kì</a:t>
            </a:r>
            <a:r>
              <a:rPr lang="en-US" sz="2200" dirty="0">
                <a:latin typeface="Times New Roman"/>
                <a:ea typeface="Times New Roman"/>
                <a:cs typeface="Times New Roman"/>
                <a:sym typeface="Times New Roman"/>
              </a:rPr>
              <a:t> </a:t>
            </a:r>
            <a:r>
              <a:rPr lang="en-US" sz="2200" dirty="0" err="1">
                <a:latin typeface="Times New Roman"/>
                <a:ea typeface="Times New Roman"/>
                <a:cs typeface="Times New Roman"/>
                <a:sym typeface="Times New Roman"/>
              </a:rPr>
              <a:t>quan</a:t>
            </a:r>
            <a:r>
              <a:rPr lang="en-US" sz="2200" dirty="0">
                <a:latin typeface="Times New Roman"/>
                <a:ea typeface="Times New Roman"/>
                <a:cs typeface="Times New Roman"/>
                <a:sym typeface="Times New Roman"/>
              </a:rPr>
              <a:t> </a:t>
            </a:r>
            <a:r>
              <a:rPr lang="en-US" sz="2200" dirty="0" err="1">
                <a:latin typeface="Times New Roman"/>
                <a:ea typeface="Times New Roman"/>
                <a:cs typeface="Times New Roman"/>
                <a:sym typeface="Times New Roman"/>
              </a:rPr>
              <a:t>trọng</a:t>
            </a:r>
            <a:r>
              <a:rPr lang="en-US" sz="2200" dirty="0">
                <a:latin typeface="Times New Roman"/>
                <a:ea typeface="Times New Roman"/>
                <a:cs typeface="Times New Roman"/>
                <a:sym typeface="Times New Roman"/>
              </a:rPr>
              <a:t> </a:t>
            </a:r>
            <a:r>
              <a:rPr lang="en-US" sz="2200" dirty="0" err="1">
                <a:latin typeface="Times New Roman"/>
                <a:ea typeface="Times New Roman"/>
                <a:cs typeface="Times New Roman"/>
                <a:sym typeface="Times New Roman"/>
              </a:rPr>
              <a:t>trong</a:t>
            </a:r>
            <a:r>
              <a:rPr lang="en-US" sz="2200" dirty="0">
                <a:latin typeface="Times New Roman"/>
                <a:ea typeface="Times New Roman"/>
                <a:cs typeface="Times New Roman"/>
                <a:sym typeface="Times New Roman"/>
              </a:rPr>
              <a:t> </a:t>
            </a:r>
            <a:r>
              <a:rPr lang="en-US" sz="2200" dirty="0" err="1">
                <a:latin typeface="Times New Roman"/>
                <a:ea typeface="Times New Roman"/>
                <a:cs typeface="Times New Roman"/>
                <a:sym typeface="Times New Roman"/>
              </a:rPr>
              <a:t>việc</a:t>
            </a:r>
            <a:r>
              <a:rPr lang="en-US" sz="2200" dirty="0">
                <a:latin typeface="Times New Roman"/>
                <a:ea typeface="Times New Roman"/>
                <a:cs typeface="Times New Roman"/>
                <a:sym typeface="Times New Roman"/>
              </a:rPr>
              <a:t> </a:t>
            </a:r>
            <a:r>
              <a:rPr lang="en-US" sz="2200" dirty="0" err="1">
                <a:latin typeface="Times New Roman"/>
                <a:ea typeface="Times New Roman"/>
                <a:cs typeface="Times New Roman"/>
                <a:sym typeface="Times New Roman"/>
              </a:rPr>
              <a:t>chuẩn</a:t>
            </a:r>
            <a:r>
              <a:rPr lang="en-US" sz="2200" dirty="0">
                <a:latin typeface="Times New Roman"/>
                <a:ea typeface="Times New Roman"/>
                <a:cs typeface="Times New Roman"/>
                <a:sym typeface="Times New Roman"/>
              </a:rPr>
              <a:t> </a:t>
            </a:r>
            <a:r>
              <a:rPr lang="en-US" sz="2200" dirty="0" err="1">
                <a:latin typeface="Times New Roman"/>
                <a:ea typeface="Times New Roman"/>
                <a:cs typeface="Times New Roman"/>
                <a:sym typeface="Times New Roman"/>
              </a:rPr>
              <a:t>đoán</a:t>
            </a:r>
            <a:r>
              <a:rPr lang="en-US" sz="2200" dirty="0">
                <a:latin typeface="Times New Roman"/>
                <a:ea typeface="Times New Roman"/>
                <a:cs typeface="Times New Roman"/>
                <a:sym typeface="Times New Roman"/>
              </a:rPr>
              <a:t> </a:t>
            </a:r>
            <a:r>
              <a:rPr lang="en-US" sz="2200" dirty="0" err="1">
                <a:latin typeface="Times New Roman"/>
                <a:ea typeface="Times New Roman"/>
                <a:cs typeface="Times New Roman"/>
                <a:sym typeface="Times New Roman"/>
              </a:rPr>
              <a:t>các</a:t>
            </a:r>
            <a:r>
              <a:rPr lang="en-US" sz="2200" dirty="0">
                <a:latin typeface="Times New Roman"/>
                <a:ea typeface="Times New Roman"/>
                <a:cs typeface="Times New Roman"/>
                <a:sym typeface="Times New Roman"/>
              </a:rPr>
              <a:t> </a:t>
            </a:r>
            <a:r>
              <a:rPr lang="en-US" sz="2200" dirty="0" err="1">
                <a:latin typeface="Times New Roman"/>
                <a:ea typeface="Times New Roman"/>
                <a:cs typeface="Times New Roman"/>
                <a:sym typeface="Times New Roman"/>
              </a:rPr>
              <a:t>bệnh</a:t>
            </a:r>
            <a:r>
              <a:rPr lang="en-US" sz="2200" dirty="0">
                <a:latin typeface="Times New Roman"/>
                <a:ea typeface="Times New Roman"/>
                <a:cs typeface="Times New Roman"/>
                <a:sym typeface="Times New Roman"/>
              </a:rPr>
              <a:t> </a:t>
            </a:r>
            <a:r>
              <a:rPr lang="en-US" sz="2200" dirty="0" err="1">
                <a:latin typeface="Times New Roman"/>
                <a:ea typeface="Times New Roman"/>
                <a:cs typeface="Times New Roman"/>
                <a:sym typeface="Times New Roman"/>
              </a:rPr>
              <a:t>về</a:t>
            </a:r>
            <a:r>
              <a:rPr lang="en-US" sz="2200" dirty="0">
                <a:latin typeface="Times New Roman"/>
                <a:ea typeface="Times New Roman"/>
                <a:cs typeface="Times New Roman"/>
                <a:sym typeface="Times New Roman"/>
              </a:rPr>
              <a:t> </a:t>
            </a:r>
            <a:r>
              <a:rPr lang="en-US" sz="2200" dirty="0" err="1">
                <a:latin typeface="Times New Roman"/>
                <a:ea typeface="Times New Roman"/>
                <a:cs typeface="Times New Roman"/>
                <a:sym typeface="Times New Roman"/>
              </a:rPr>
              <a:t>tim</a:t>
            </a:r>
            <a:r>
              <a:rPr lang="en-US" sz="2200" dirty="0">
                <a:latin typeface="Times New Roman"/>
                <a:ea typeface="Times New Roman"/>
                <a:cs typeface="Times New Roman"/>
                <a:sym typeface="Times New Roman"/>
              </a:rPr>
              <a:t> </a:t>
            </a:r>
            <a:r>
              <a:rPr lang="en-US" sz="2200" dirty="0" err="1">
                <a:latin typeface="Times New Roman"/>
                <a:ea typeface="Times New Roman"/>
                <a:cs typeface="Times New Roman"/>
                <a:sym typeface="Times New Roman"/>
              </a:rPr>
              <a:t>mạch</a:t>
            </a:r>
            <a:endParaRPr dirty="0"/>
          </a:p>
          <a:p>
            <a:pPr marL="800100" lvl="1" indent="-342900" algn="l" rtl="0">
              <a:lnSpc>
                <a:spcPct val="130000"/>
              </a:lnSpc>
              <a:spcBef>
                <a:spcPts val="600"/>
              </a:spcBef>
              <a:spcAft>
                <a:spcPts val="0"/>
              </a:spcAft>
              <a:buClr>
                <a:schemeClr val="dk1"/>
              </a:buClr>
              <a:buSzPct val="100000"/>
              <a:buFont typeface="Arial"/>
              <a:buChar char="•"/>
            </a:pPr>
            <a:r>
              <a:rPr lang="en-US" sz="2200" dirty="0">
                <a:latin typeface="Times New Roman"/>
                <a:ea typeface="Times New Roman"/>
                <a:cs typeface="Times New Roman"/>
                <a:sym typeface="Times New Roman"/>
              </a:rPr>
              <a:t>Trong </a:t>
            </a:r>
            <a:r>
              <a:rPr lang="en-US" sz="2200" dirty="0" err="1">
                <a:latin typeface="Times New Roman"/>
                <a:ea typeface="Times New Roman"/>
                <a:cs typeface="Times New Roman"/>
                <a:sym typeface="Times New Roman"/>
              </a:rPr>
              <a:t>đó</a:t>
            </a:r>
            <a:r>
              <a:rPr lang="en-US" sz="2200" dirty="0">
                <a:latin typeface="Times New Roman"/>
                <a:ea typeface="Times New Roman"/>
                <a:cs typeface="Times New Roman"/>
                <a:sym typeface="Times New Roman"/>
              </a:rPr>
              <a:t> </a:t>
            </a:r>
            <a:r>
              <a:rPr lang="en-US" sz="2200" dirty="0" err="1">
                <a:latin typeface="Times New Roman"/>
                <a:ea typeface="Times New Roman"/>
                <a:cs typeface="Times New Roman"/>
                <a:sym typeface="Times New Roman"/>
              </a:rPr>
              <a:t>tín</a:t>
            </a:r>
            <a:r>
              <a:rPr lang="en-US" sz="2200" dirty="0">
                <a:latin typeface="Times New Roman"/>
                <a:ea typeface="Times New Roman"/>
                <a:cs typeface="Times New Roman"/>
                <a:sym typeface="Times New Roman"/>
              </a:rPr>
              <a:t> </a:t>
            </a:r>
            <a:r>
              <a:rPr lang="en-US" sz="2200" dirty="0" err="1">
                <a:latin typeface="Times New Roman"/>
                <a:ea typeface="Times New Roman"/>
                <a:cs typeface="Times New Roman"/>
                <a:sym typeface="Times New Roman"/>
              </a:rPr>
              <a:t>hiệu</a:t>
            </a:r>
            <a:r>
              <a:rPr lang="en-US" sz="2200" dirty="0">
                <a:latin typeface="Times New Roman"/>
                <a:ea typeface="Times New Roman"/>
                <a:cs typeface="Times New Roman"/>
                <a:sym typeface="Times New Roman"/>
              </a:rPr>
              <a:t> ECG </a:t>
            </a:r>
            <a:r>
              <a:rPr lang="en-US" sz="2200" dirty="0" err="1">
                <a:latin typeface="Times New Roman"/>
                <a:ea typeface="Times New Roman"/>
                <a:cs typeface="Times New Roman"/>
                <a:sym typeface="Times New Roman"/>
              </a:rPr>
              <a:t>được</a:t>
            </a:r>
            <a:r>
              <a:rPr lang="en-US" sz="2200" dirty="0">
                <a:latin typeface="Times New Roman"/>
                <a:ea typeface="Times New Roman"/>
                <a:cs typeface="Times New Roman"/>
                <a:sym typeface="Times New Roman"/>
              </a:rPr>
              <a:t> </a:t>
            </a:r>
            <a:r>
              <a:rPr lang="en-US" sz="2200" dirty="0" err="1">
                <a:latin typeface="Times New Roman"/>
                <a:ea typeface="Times New Roman"/>
                <a:cs typeface="Times New Roman"/>
                <a:sym typeface="Times New Roman"/>
              </a:rPr>
              <a:t>ưu</a:t>
            </a:r>
            <a:r>
              <a:rPr lang="en-US" sz="2200" dirty="0">
                <a:latin typeface="Times New Roman"/>
                <a:ea typeface="Times New Roman"/>
                <a:cs typeface="Times New Roman"/>
                <a:sym typeface="Times New Roman"/>
              </a:rPr>
              <a:t> </a:t>
            </a:r>
            <a:r>
              <a:rPr lang="en-US" sz="2200" dirty="0" err="1">
                <a:latin typeface="Times New Roman"/>
                <a:ea typeface="Times New Roman"/>
                <a:cs typeface="Times New Roman"/>
                <a:sym typeface="Times New Roman"/>
              </a:rPr>
              <a:t>tiên</a:t>
            </a:r>
            <a:r>
              <a:rPr lang="en-US" sz="2200" dirty="0">
                <a:latin typeface="Times New Roman"/>
                <a:ea typeface="Times New Roman"/>
                <a:cs typeface="Times New Roman"/>
                <a:sym typeface="Times New Roman"/>
              </a:rPr>
              <a:t> </a:t>
            </a:r>
            <a:r>
              <a:rPr lang="en-US" sz="2200" dirty="0" err="1">
                <a:latin typeface="Times New Roman"/>
                <a:ea typeface="Times New Roman"/>
                <a:cs typeface="Times New Roman"/>
                <a:sym typeface="Times New Roman"/>
              </a:rPr>
              <a:t>sử</a:t>
            </a:r>
            <a:r>
              <a:rPr lang="en-US" sz="2200" dirty="0">
                <a:latin typeface="Times New Roman"/>
                <a:ea typeface="Times New Roman"/>
                <a:cs typeface="Times New Roman"/>
                <a:sym typeface="Times New Roman"/>
              </a:rPr>
              <a:t> </a:t>
            </a:r>
            <a:r>
              <a:rPr lang="en-US" sz="2200" dirty="0" err="1">
                <a:latin typeface="Times New Roman"/>
                <a:ea typeface="Times New Roman"/>
                <a:cs typeface="Times New Roman"/>
                <a:sym typeface="Times New Roman"/>
              </a:rPr>
              <a:t>dụng</a:t>
            </a:r>
            <a:r>
              <a:rPr lang="en-US" sz="2200" dirty="0">
                <a:latin typeface="Times New Roman"/>
                <a:ea typeface="Times New Roman"/>
                <a:cs typeface="Times New Roman"/>
                <a:sym typeface="Times New Roman"/>
              </a:rPr>
              <a:t> </a:t>
            </a:r>
            <a:r>
              <a:rPr lang="en-US" sz="2200" dirty="0" err="1">
                <a:latin typeface="Times New Roman"/>
                <a:ea typeface="Times New Roman"/>
                <a:cs typeface="Times New Roman"/>
                <a:sym typeface="Times New Roman"/>
              </a:rPr>
              <a:t>nhất</a:t>
            </a:r>
            <a:r>
              <a:rPr lang="en-US" sz="2200" dirty="0">
                <a:latin typeface="Times New Roman"/>
                <a:ea typeface="Times New Roman"/>
                <a:cs typeface="Times New Roman"/>
                <a:sym typeface="Times New Roman"/>
              </a:rPr>
              <a:t> </a:t>
            </a:r>
            <a:r>
              <a:rPr lang="en-US" sz="2200" dirty="0" err="1">
                <a:latin typeface="Times New Roman"/>
                <a:ea typeface="Times New Roman"/>
                <a:cs typeface="Times New Roman"/>
                <a:sym typeface="Times New Roman"/>
              </a:rPr>
              <a:t>trong</a:t>
            </a:r>
            <a:r>
              <a:rPr lang="en-US" sz="2200" dirty="0">
                <a:latin typeface="Times New Roman"/>
                <a:ea typeface="Times New Roman"/>
                <a:cs typeface="Times New Roman"/>
                <a:sym typeface="Times New Roman"/>
              </a:rPr>
              <a:t> </a:t>
            </a:r>
            <a:r>
              <a:rPr lang="en-US" sz="2200" dirty="0" err="1">
                <a:latin typeface="Times New Roman"/>
                <a:ea typeface="Times New Roman"/>
                <a:cs typeface="Times New Roman"/>
                <a:sym typeface="Times New Roman"/>
              </a:rPr>
              <a:t>cả</a:t>
            </a:r>
            <a:r>
              <a:rPr lang="en-US" sz="2200" dirty="0">
                <a:latin typeface="Times New Roman"/>
                <a:ea typeface="Times New Roman"/>
                <a:cs typeface="Times New Roman"/>
                <a:sym typeface="Times New Roman"/>
              </a:rPr>
              <a:t> </a:t>
            </a:r>
            <a:r>
              <a:rPr lang="en-US" sz="2200" dirty="0" err="1">
                <a:latin typeface="Times New Roman"/>
                <a:ea typeface="Times New Roman"/>
                <a:cs typeface="Times New Roman"/>
                <a:sym typeface="Times New Roman"/>
              </a:rPr>
              <a:t>lâm</a:t>
            </a:r>
            <a:r>
              <a:rPr lang="en-US" sz="2200" dirty="0">
                <a:latin typeface="Times New Roman"/>
                <a:ea typeface="Times New Roman"/>
                <a:cs typeface="Times New Roman"/>
                <a:sym typeface="Times New Roman"/>
              </a:rPr>
              <a:t> </a:t>
            </a:r>
            <a:r>
              <a:rPr lang="en-US" sz="2200" dirty="0" err="1">
                <a:latin typeface="Times New Roman"/>
                <a:ea typeface="Times New Roman"/>
                <a:cs typeface="Times New Roman"/>
                <a:sym typeface="Times New Roman"/>
              </a:rPr>
              <a:t>sàng</a:t>
            </a:r>
            <a:r>
              <a:rPr lang="en-US" sz="2200" dirty="0">
                <a:latin typeface="Times New Roman"/>
                <a:ea typeface="Times New Roman"/>
                <a:cs typeface="Times New Roman"/>
                <a:sym typeface="Times New Roman"/>
              </a:rPr>
              <a:t> </a:t>
            </a:r>
            <a:r>
              <a:rPr lang="en-US" sz="2200" dirty="0" err="1">
                <a:latin typeface="Times New Roman"/>
                <a:ea typeface="Times New Roman"/>
                <a:cs typeface="Times New Roman"/>
                <a:sym typeface="Times New Roman"/>
              </a:rPr>
              <a:t>và</a:t>
            </a:r>
            <a:r>
              <a:rPr lang="en-US" sz="2200" dirty="0">
                <a:latin typeface="Times New Roman"/>
                <a:ea typeface="Times New Roman"/>
                <a:cs typeface="Times New Roman"/>
                <a:sym typeface="Times New Roman"/>
              </a:rPr>
              <a:t> </a:t>
            </a:r>
            <a:r>
              <a:rPr lang="en-US" sz="2200" dirty="0" err="1">
                <a:latin typeface="Times New Roman"/>
                <a:ea typeface="Times New Roman"/>
                <a:cs typeface="Times New Roman"/>
                <a:sym typeface="Times New Roman"/>
              </a:rPr>
              <a:t>trên</a:t>
            </a:r>
            <a:r>
              <a:rPr lang="en-US" sz="2200" dirty="0">
                <a:latin typeface="Times New Roman"/>
                <a:ea typeface="Times New Roman"/>
                <a:cs typeface="Times New Roman"/>
                <a:sym typeface="Times New Roman"/>
              </a:rPr>
              <a:t> </a:t>
            </a:r>
            <a:r>
              <a:rPr lang="en-US" sz="2200" dirty="0" err="1">
                <a:latin typeface="Times New Roman"/>
                <a:ea typeface="Times New Roman"/>
                <a:cs typeface="Times New Roman"/>
                <a:sym typeface="Times New Roman"/>
              </a:rPr>
              <a:t>các</a:t>
            </a:r>
            <a:r>
              <a:rPr lang="en-US" sz="2200" dirty="0">
                <a:latin typeface="Times New Roman"/>
                <a:ea typeface="Times New Roman"/>
                <a:cs typeface="Times New Roman"/>
                <a:sym typeface="Times New Roman"/>
              </a:rPr>
              <a:t> </a:t>
            </a:r>
            <a:r>
              <a:rPr lang="en-US" sz="2200" dirty="0" err="1">
                <a:latin typeface="Times New Roman"/>
                <a:ea typeface="Times New Roman"/>
                <a:cs typeface="Times New Roman"/>
                <a:sym typeface="Times New Roman"/>
              </a:rPr>
              <a:t>thiết</a:t>
            </a:r>
            <a:r>
              <a:rPr lang="en-US" sz="2200" dirty="0">
                <a:latin typeface="Times New Roman"/>
                <a:ea typeface="Times New Roman"/>
                <a:cs typeface="Times New Roman"/>
                <a:sym typeface="Times New Roman"/>
              </a:rPr>
              <a:t> </a:t>
            </a:r>
            <a:r>
              <a:rPr lang="en-US" sz="2200" dirty="0" err="1">
                <a:latin typeface="Times New Roman"/>
                <a:ea typeface="Times New Roman"/>
                <a:cs typeface="Times New Roman"/>
                <a:sym typeface="Times New Roman"/>
              </a:rPr>
              <a:t>bị</a:t>
            </a:r>
            <a:r>
              <a:rPr lang="en-US" sz="2200" dirty="0">
                <a:latin typeface="Times New Roman"/>
                <a:ea typeface="Times New Roman"/>
                <a:cs typeface="Times New Roman"/>
                <a:sym typeface="Times New Roman"/>
              </a:rPr>
              <a:t> </a:t>
            </a:r>
            <a:r>
              <a:rPr lang="en-US" sz="2200" dirty="0" err="1">
                <a:latin typeface="Times New Roman"/>
                <a:ea typeface="Times New Roman"/>
                <a:cs typeface="Times New Roman"/>
                <a:sym typeface="Times New Roman"/>
              </a:rPr>
              <a:t>đeo</a:t>
            </a:r>
            <a:r>
              <a:rPr lang="en-US" sz="2200" dirty="0">
                <a:latin typeface="Times New Roman"/>
                <a:ea typeface="Times New Roman"/>
                <a:cs typeface="Times New Roman"/>
                <a:sym typeface="Times New Roman"/>
              </a:rPr>
              <a:t> </a:t>
            </a:r>
            <a:r>
              <a:rPr lang="en-US" sz="2200" dirty="0" err="1">
                <a:latin typeface="Times New Roman"/>
                <a:ea typeface="Times New Roman"/>
                <a:cs typeface="Times New Roman"/>
                <a:sym typeface="Times New Roman"/>
              </a:rPr>
              <a:t>khi</a:t>
            </a:r>
            <a:r>
              <a:rPr lang="en-US" sz="2200" dirty="0">
                <a:latin typeface="Times New Roman"/>
                <a:ea typeface="Times New Roman"/>
                <a:cs typeface="Times New Roman"/>
                <a:sym typeface="Times New Roman"/>
              </a:rPr>
              <a:t> </a:t>
            </a:r>
            <a:r>
              <a:rPr lang="en-US" sz="2200" dirty="0" err="1">
                <a:latin typeface="Times New Roman"/>
                <a:ea typeface="Times New Roman"/>
                <a:cs typeface="Times New Roman"/>
                <a:sym typeface="Times New Roman"/>
              </a:rPr>
              <a:t>có</a:t>
            </a:r>
            <a:r>
              <a:rPr lang="en-US" sz="2200" dirty="0">
                <a:latin typeface="Times New Roman"/>
                <a:ea typeface="Times New Roman"/>
                <a:cs typeface="Times New Roman"/>
                <a:sym typeface="Times New Roman"/>
              </a:rPr>
              <a:t> </a:t>
            </a:r>
            <a:r>
              <a:rPr lang="en-US" sz="2200" dirty="0" err="1">
                <a:latin typeface="Times New Roman"/>
                <a:ea typeface="Times New Roman"/>
                <a:cs typeface="Times New Roman"/>
                <a:sym typeface="Times New Roman"/>
              </a:rPr>
              <a:t>thể</a:t>
            </a:r>
            <a:r>
              <a:rPr lang="en-US" sz="2200" dirty="0">
                <a:latin typeface="Times New Roman"/>
                <a:ea typeface="Times New Roman"/>
                <a:cs typeface="Times New Roman"/>
                <a:sym typeface="Times New Roman"/>
              </a:rPr>
              <a:t> </a:t>
            </a:r>
            <a:r>
              <a:rPr lang="en-US" sz="2200" dirty="0" err="1">
                <a:latin typeface="Times New Roman"/>
                <a:ea typeface="Times New Roman"/>
                <a:cs typeface="Times New Roman"/>
                <a:sym typeface="Times New Roman"/>
              </a:rPr>
              <a:t>đo</a:t>
            </a:r>
            <a:r>
              <a:rPr lang="en-US" sz="2200" dirty="0">
                <a:latin typeface="Times New Roman"/>
                <a:ea typeface="Times New Roman"/>
                <a:cs typeface="Times New Roman"/>
                <a:sym typeface="Times New Roman"/>
              </a:rPr>
              <a:t> </a:t>
            </a:r>
            <a:r>
              <a:rPr lang="en-US" sz="2200" dirty="0" err="1">
                <a:latin typeface="Times New Roman"/>
                <a:ea typeface="Times New Roman"/>
                <a:cs typeface="Times New Roman"/>
                <a:sym typeface="Times New Roman"/>
              </a:rPr>
              <a:t>trực</a:t>
            </a:r>
            <a:r>
              <a:rPr lang="en-US" sz="2200" dirty="0">
                <a:latin typeface="Times New Roman"/>
                <a:ea typeface="Times New Roman"/>
                <a:cs typeface="Times New Roman"/>
                <a:sym typeface="Times New Roman"/>
              </a:rPr>
              <a:t> </a:t>
            </a:r>
            <a:r>
              <a:rPr lang="en-US" sz="2200" dirty="0" err="1">
                <a:latin typeface="Times New Roman"/>
                <a:ea typeface="Times New Roman"/>
                <a:cs typeface="Times New Roman"/>
                <a:sym typeface="Times New Roman"/>
              </a:rPr>
              <a:t>tiếp</a:t>
            </a:r>
            <a:r>
              <a:rPr lang="en-US" sz="2200" dirty="0">
                <a:latin typeface="Times New Roman"/>
                <a:ea typeface="Times New Roman"/>
                <a:cs typeface="Times New Roman"/>
                <a:sym typeface="Times New Roman"/>
              </a:rPr>
              <a:t> </a:t>
            </a:r>
            <a:r>
              <a:rPr lang="en-US" sz="2200" dirty="0" err="1">
                <a:latin typeface="Times New Roman"/>
                <a:ea typeface="Times New Roman"/>
                <a:cs typeface="Times New Roman"/>
                <a:sym typeface="Times New Roman"/>
              </a:rPr>
              <a:t>từ</a:t>
            </a:r>
            <a:r>
              <a:rPr lang="en-US" sz="2200" dirty="0">
                <a:latin typeface="Times New Roman"/>
                <a:ea typeface="Times New Roman"/>
                <a:cs typeface="Times New Roman"/>
                <a:sym typeface="Times New Roman"/>
              </a:rPr>
              <a:t> </a:t>
            </a:r>
            <a:r>
              <a:rPr lang="en-US" sz="2200" dirty="0" err="1">
                <a:latin typeface="Times New Roman"/>
                <a:ea typeface="Times New Roman"/>
                <a:cs typeface="Times New Roman"/>
                <a:sym typeface="Times New Roman"/>
              </a:rPr>
              <a:t>bề</a:t>
            </a:r>
            <a:r>
              <a:rPr lang="en-US" sz="2200" dirty="0">
                <a:latin typeface="Times New Roman"/>
                <a:ea typeface="Times New Roman"/>
                <a:cs typeface="Times New Roman"/>
                <a:sym typeface="Times New Roman"/>
              </a:rPr>
              <a:t> </a:t>
            </a:r>
            <a:r>
              <a:rPr lang="en-US" sz="2200" dirty="0" err="1">
                <a:latin typeface="Times New Roman"/>
                <a:ea typeface="Times New Roman"/>
                <a:cs typeface="Times New Roman"/>
                <a:sym typeface="Times New Roman"/>
              </a:rPr>
              <a:t>mặt</a:t>
            </a:r>
            <a:r>
              <a:rPr lang="en-US" sz="2200" dirty="0">
                <a:latin typeface="Times New Roman"/>
                <a:ea typeface="Times New Roman"/>
                <a:cs typeface="Times New Roman"/>
                <a:sym typeface="Times New Roman"/>
              </a:rPr>
              <a:t>(da), </a:t>
            </a:r>
            <a:r>
              <a:rPr lang="en-US" sz="2200" dirty="0" err="1">
                <a:latin typeface="Times New Roman"/>
                <a:ea typeface="Times New Roman"/>
                <a:cs typeface="Times New Roman"/>
                <a:sym typeface="Times New Roman"/>
              </a:rPr>
              <a:t>dễ</a:t>
            </a:r>
            <a:r>
              <a:rPr lang="en-US" sz="2200" dirty="0">
                <a:latin typeface="Times New Roman"/>
                <a:ea typeface="Times New Roman"/>
                <a:cs typeface="Times New Roman"/>
                <a:sym typeface="Times New Roman"/>
              </a:rPr>
              <a:t> </a:t>
            </a:r>
            <a:r>
              <a:rPr lang="en-US" sz="2200" dirty="0" err="1">
                <a:latin typeface="Times New Roman"/>
                <a:ea typeface="Times New Roman"/>
                <a:cs typeface="Times New Roman"/>
                <a:sym typeface="Times New Roman"/>
              </a:rPr>
              <a:t>thực</a:t>
            </a:r>
            <a:r>
              <a:rPr lang="en-US" sz="2200" dirty="0">
                <a:latin typeface="Times New Roman"/>
                <a:ea typeface="Times New Roman"/>
                <a:cs typeface="Times New Roman"/>
                <a:sym typeface="Times New Roman"/>
              </a:rPr>
              <a:t> </a:t>
            </a:r>
            <a:r>
              <a:rPr lang="en-US" sz="2200" dirty="0" err="1">
                <a:latin typeface="Times New Roman"/>
                <a:ea typeface="Times New Roman"/>
                <a:cs typeface="Times New Roman"/>
                <a:sym typeface="Times New Roman"/>
              </a:rPr>
              <a:t>hiện</a:t>
            </a:r>
            <a:r>
              <a:rPr lang="en-US" sz="2200" dirty="0">
                <a:latin typeface="Times New Roman"/>
                <a:ea typeface="Times New Roman"/>
                <a:cs typeface="Times New Roman"/>
                <a:sym typeface="Times New Roman"/>
              </a:rPr>
              <a:t>, </a:t>
            </a:r>
            <a:r>
              <a:rPr lang="en-US" sz="2200" dirty="0" err="1">
                <a:latin typeface="Times New Roman"/>
                <a:ea typeface="Times New Roman"/>
                <a:cs typeface="Times New Roman"/>
                <a:sym typeface="Times New Roman"/>
              </a:rPr>
              <a:t>có</a:t>
            </a:r>
            <a:r>
              <a:rPr lang="en-US" sz="2200" dirty="0">
                <a:latin typeface="Times New Roman"/>
                <a:ea typeface="Times New Roman"/>
                <a:cs typeface="Times New Roman"/>
                <a:sym typeface="Times New Roman"/>
              </a:rPr>
              <a:t> </a:t>
            </a:r>
            <a:r>
              <a:rPr lang="en-US" sz="2200" dirty="0" err="1">
                <a:latin typeface="Times New Roman"/>
                <a:ea typeface="Times New Roman"/>
                <a:cs typeface="Times New Roman"/>
                <a:sym typeface="Times New Roman"/>
              </a:rPr>
              <a:t>thể</a:t>
            </a:r>
            <a:r>
              <a:rPr lang="en-US" sz="2200" dirty="0">
                <a:latin typeface="Times New Roman"/>
                <a:ea typeface="Times New Roman"/>
                <a:cs typeface="Times New Roman"/>
                <a:sym typeface="Times New Roman"/>
              </a:rPr>
              <a:t> </a:t>
            </a:r>
            <a:r>
              <a:rPr lang="en-US" sz="2200" dirty="0" err="1">
                <a:latin typeface="Times New Roman"/>
                <a:ea typeface="Times New Roman"/>
                <a:cs typeface="Times New Roman"/>
                <a:sym typeface="Times New Roman"/>
              </a:rPr>
              <a:t>lưu</a:t>
            </a:r>
            <a:r>
              <a:rPr lang="en-US" sz="2200" dirty="0">
                <a:latin typeface="Times New Roman"/>
                <a:ea typeface="Times New Roman"/>
                <a:cs typeface="Times New Roman"/>
                <a:sym typeface="Times New Roman"/>
              </a:rPr>
              <a:t> </a:t>
            </a:r>
            <a:r>
              <a:rPr lang="en-US" sz="2200" dirty="0" err="1">
                <a:latin typeface="Times New Roman"/>
                <a:ea typeface="Times New Roman"/>
                <a:cs typeface="Times New Roman"/>
                <a:sym typeface="Times New Roman"/>
              </a:rPr>
              <a:t>lại</a:t>
            </a:r>
            <a:r>
              <a:rPr lang="en-US" sz="2200" dirty="0">
                <a:latin typeface="Times New Roman"/>
                <a:ea typeface="Times New Roman"/>
                <a:cs typeface="Times New Roman"/>
                <a:sym typeface="Times New Roman"/>
              </a:rPr>
              <a:t> </a:t>
            </a:r>
            <a:r>
              <a:rPr lang="en-US" sz="2200" dirty="0" err="1">
                <a:latin typeface="Times New Roman"/>
                <a:ea typeface="Times New Roman"/>
                <a:cs typeface="Times New Roman"/>
                <a:sym typeface="Times New Roman"/>
              </a:rPr>
              <a:t>thông</a:t>
            </a:r>
            <a:r>
              <a:rPr lang="en-US" sz="2200" dirty="0">
                <a:latin typeface="Times New Roman"/>
                <a:ea typeface="Times New Roman"/>
                <a:cs typeface="Times New Roman"/>
                <a:sym typeface="Times New Roman"/>
              </a:rPr>
              <a:t> tin </a:t>
            </a:r>
            <a:r>
              <a:rPr lang="en-US" sz="2200" dirty="0" err="1">
                <a:latin typeface="Times New Roman"/>
                <a:ea typeface="Times New Roman"/>
                <a:cs typeface="Times New Roman"/>
                <a:sym typeface="Times New Roman"/>
              </a:rPr>
              <a:t>toàn</a:t>
            </a:r>
            <a:r>
              <a:rPr lang="en-US" sz="2200" dirty="0">
                <a:latin typeface="Times New Roman"/>
                <a:ea typeface="Times New Roman"/>
                <a:cs typeface="Times New Roman"/>
                <a:sym typeface="Times New Roman"/>
              </a:rPr>
              <a:t> </a:t>
            </a:r>
            <a:r>
              <a:rPr lang="en-US" sz="2200" dirty="0" err="1">
                <a:latin typeface="Times New Roman"/>
                <a:ea typeface="Times New Roman"/>
                <a:cs typeface="Times New Roman"/>
                <a:sym typeface="Times New Roman"/>
              </a:rPr>
              <a:t>bộ</a:t>
            </a:r>
            <a:r>
              <a:rPr lang="en-US" sz="2200" dirty="0">
                <a:latin typeface="Times New Roman"/>
                <a:ea typeface="Times New Roman"/>
                <a:cs typeface="Times New Roman"/>
                <a:sym typeface="Times New Roman"/>
              </a:rPr>
              <a:t> chu </a:t>
            </a:r>
            <a:r>
              <a:rPr lang="en-US" sz="2200" dirty="0" err="1">
                <a:latin typeface="Times New Roman"/>
                <a:ea typeface="Times New Roman"/>
                <a:cs typeface="Times New Roman"/>
                <a:sym typeface="Times New Roman"/>
              </a:rPr>
              <a:t>kì</a:t>
            </a:r>
            <a:r>
              <a:rPr lang="en-US" sz="2200" dirty="0">
                <a:latin typeface="Times New Roman"/>
                <a:ea typeface="Times New Roman"/>
                <a:cs typeface="Times New Roman"/>
                <a:sym typeface="Times New Roman"/>
              </a:rPr>
              <a:t> </a:t>
            </a:r>
            <a:r>
              <a:rPr lang="en-US" sz="2200" dirty="0" err="1">
                <a:latin typeface="Times New Roman"/>
                <a:ea typeface="Times New Roman"/>
                <a:cs typeface="Times New Roman"/>
                <a:sym typeface="Times New Roman"/>
              </a:rPr>
              <a:t>điện</a:t>
            </a:r>
            <a:r>
              <a:rPr lang="en-US" sz="2200" dirty="0">
                <a:latin typeface="Times New Roman"/>
                <a:ea typeface="Times New Roman"/>
                <a:cs typeface="Times New Roman"/>
                <a:sym typeface="Times New Roman"/>
              </a:rPr>
              <a:t> </a:t>
            </a:r>
            <a:r>
              <a:rPr lang="en-US" sz="2200" dirty="0" err="1">
                <a:latin typeface="Times New Roman"/>
                <a:ea typeface="Times New Roman"/>
                <a:cs typeface="Times New Roman"/>
                <a:sym typeface="Times New Roman"/>
              </a:rPr>
              <a:t>sinh</a:t>
            </a:r>
            <a:r>
              <a:rPr lang="en-US" sz="2200" dirty="0">
                <a:latin typeface="Times New Roman"/>
                <a:ea typeface="Times New Roman"/>
                <a:cs typeface="Times New Roman"/>
                <a:sym typeface="Times New Roman"/>
              </a:rPr>
              <a:t> </a:t>
            </a:r>
            <a:r>
              <a:rPr lang="en-US" sz="2200" dirty="0" err="1">
                <a:latin typeface="Times New Roman"/>
                <a:ea typeface="Times New Roman"/>
                <a:cs typeface="Times New Roman"/>
                <a:sym typeface="Times New Roman"/>
              </a:rPr>
              <a:t>lý</a:t>
            </a:r>
            <a:r>
              <a:rPr lang="en-US" sz="2200" dirty="0">
                <a:latin typeface="Times New Roman"/>
                <a:ea typeface="Times New Roman"/>
                <a:cs typeface="Times New Roman"/>
                <a:sym typeface="Times New Roman"/>
              </a:rPr>
              <a:t> </a:t>
            </a:r>
            <a:r>
              <a:rPr lang="en-US" sz="2200" dirty="0" err="1">
                <a:latin typeface="Times New Roman"/>
                <a:ea typeface="Times New Roman"/>
                <a:cs typeface="Times New Roman"/>
                <a:sym typeface="Times New Roman"/>
              </a:rPr>
              <a:t>của</a:t>
            </a:r>
            <a:r>
              <a:rPr lang="en-US" sz="2200" dirty="0">
                <a:latin typeface="Times New Roman"/>
                <a:ea typeface="Times New Roman"/>
                <a:cs typeface="Times New Roman"/>
                <a:sym typeface="Times New Roman"/>
              </a:rPr>
              <a:t> </a:t>
            </a:r>
            <a:r>
              <a:rPr lang="en-US" sz="2200" dirty="0" err="1">
                <a:latin typeface="Times New Roman"/>
                <a:ea typeface="Times New Roman"/>
                <a:cs typeface="Times New Roman"/>
                <a:sym typeface="Times New Roman"/>
              </a:rPr>
              <a:t>tim</a:t>
            </a:r>
            <a:r>
              <a:rPr lang="en-US" sz="2200" dirty="0">
                <a:latin typeface="Times New Roman"/>
                <a:ea typeface="Times New Roman"/>
                <a:cs typeface="Times New Roman"/>
                <a:sym typeface="Times New Roman"/>
              </a:rPr>
              <a:t>: </a:t>
            </a:r>
            <a:r>
              <a:rPr lang="en-US" sz="2200" dirty="0" err="1">
                <a:latin typeface="Times New Roman"/>
                <a:ea typeface="Times New Roman"/>
                <a:cs typeface="Times New Roman"/>
                <a:sym typeface="Times New Roman"/>
              </a:rPr>
              <a:t>sóng</a:t>
            </a:r>
            <a:r>
              <a:rPr lang="en-US" sz="2200" dirty="0">
                <a:latin typeface="Times New Roman"/>
                <a:ea typeface="Times New Roman"/>
                <a:cs typeface="Times New Roman"/>
                <a:sym typeface="Times New Roman"/>
              </a:rPr>
              <a:t> P, T, </a:t>
            </a:r>
            <a:r>
              <a:rPr lang="en-US" sz="2200" dirty="0" err="1">
                <a:latin typeface="Times New Roman"/>
                <a:ea typeface="Times New Roman"/>
                <a:cs typeface="Times New Roman"/>
                <a:sym typeface="Times New Roman"/>
              </a:rPr>
              <a:t>phức</a:t>
            </a:r>
            <a:r>
              <a:rPr lang="en-US" sz="2200" dirty="0">
                <a:latin typeface="Times New Roman"/>
                <a:ea typeface="Times New Roman"/>
                <a:cs typeface="Times New Roman"/>
                <a:sym typeface="Times New Roman"/>
              </a:rPr>
              <a:t> </a:t>
            </a:r>
            <a:r>
              <a:rPr lang="en-US" sz="2200" dirty="0" err="1">
                <a:latin typeface="Times New Roman"/>
                <a:ea typeface="Times New Roman"/>
                <a:cs typeface="Times New Roman"/>
                <a:sym typeface="Times New Roman"/>
              </a:rPr>
              <a:t>hợp</a:t>
            </a:r>
            <a:r>
              <a:rPr lang="en-US" sz="2200" dirty="0">
                <a:latin typeface="Times New Roman"/>
                <a:ea typeface="Times New Roman"/>
                <a:cs typeface="Times New Roman"/>
                <a:sym typeface="Times New Roman"/>
              </a:rPr>
              <a:t> QRS</a:t>
            </a:r>
            <a:endParaRPr dirty="0"/>
          </a:p>
          <a:p>
            <a:pPr marL="800100" lvl="1" indent="-342900" algn="l" rtl="0">
              <a:lnSpc>
                <a:spcPct val="130000"/>
              </a:lnSpc>
              <a:spcBef>
                <a:spcPts val="600"/>
              </a:spcBef>
              <a:spcAft>
                <a:spcPts val="0"/>
              </a:spcAft>
              <a:buSzPct val="100000"/>
              <a:buFont typeface="Arial"/>
              <a:buChar char="•"/>
            </a:pPr>
            <a:r>
              <a:rPr lang="en-US" sz="2200" dirty="0" err="1">
                <a:latin typeface="Times New Roman"/>
                <a:ea typeface="Times New Roman"/>
                <a:cs typeface="Times New Roman"/>
                <a:sym typeface="Times New Roman"/>
              </a:rPr>
              <a:t>Trước</a:t>
            </a:r>
            <a:r>
              <a:rPr lang="en-US" sz="2200" dirty="0">
                <a:latin typeface="Times New Roman"/>
                <a:ea typeface="Times New Roman"/>
                <a:cs typeface="Times New Roman"/>
                <a:sym typeface="Times New Roman"/>
              </a:rPr>
              <a:t> </a:t>
            </a:r>
            <a:r>
              <a:rPr lang="en-US" sz="2200" dirty="0" err="1">
                <a:latin typeface="Times New Roman"/>
                <a:ea typeface="Times New Roman"/>
                <a:cs typeface="Times New Roman"/>
                <a:sym typeface="Times New Roman"/>
              </a:rPr>
              <a:t>đây</a:t>
            </a:r>
            <a:r>
              <a:rPr lang="en-US" sz="2200" dirty="0">
                <a:latin typeface="Times New Roman"/>
                <a:ea typeface="Times New Roman"/>
                <a:cs typeface="Times New Roman"/>
                <a:sym typeface="Times New Roman"/>
              </a:rPr>
              <a:t>, </a:t>
            </a:r>
            <a:r>
              <a:rPr lang="en-US" sz="2200" dirty="0" err="1">
                <a:latin typeface="Times New Roman"/>
                <a:ea typeface="Times New Roman"/>
                <a:cs typeface="Times New Roman"/>
                <a:sym typeface="Times New Roman"/>
              </a:rPr>
              <a:t>các</a:t>
            </a:r>
            <a:r>
              <a:rPr lang="en-US" sz="2200" dirty="0">
                <a:latin typeface="Times New Roman"/>
                <a:ea typeface="Times New Roman"/>
                <a:cs typeface="Times New Roman"/>
                <a:sym typeface="Times New Roman"/>
              </a:rPr>
              <a:t> </a:t>
            </a:r>
            <a:r>
              <a:rPr lang="en-US" sz="2200" dirty="0" err="1">
                <a:latin typeface="Times New Roman"/>
                <a:ea typeface="Times New Roman"/>
                <a:cs typeface="Times New Roman"/>
                <a:sym typeface="Times New Roman"/>
              </a:rPr>
              <a:t>thuật</a:t>
            </a:r>
            <a:r>
              <a:rPr lang="en-US" sz="2200" dirty="0">
                <a:latin typeface="Times New Roman"/>
                <a:ea typeface="Times New Roman"/>
                <a:cs typeface="Times New Roman"/>
                <a:sym typeface="Times New Roman"/>
              </a:rPr>
              <a:t> </a:t>
            </a:r>
            <a:r>
              <a:rPr lang="en-US" sz="2200" dirty="0" err="1">
                <a:latin typeface="Times New Roman"/>
                <a:ea typeface="Times New Roman"/>
                <a:cs typeface="Times New Roman"/>
                <a:sym typeface="Times New Roman"/>
              </a:rPr>
              <a:t>toán</a:t>
            </a:r>
            <a:r>
              <a:rPr lang="en-US" sz="2200" dirty="0">
                <a:latin typeface="Times New Roman"/>
                <a:ea typeface="Times New Roman"/>
                <a:cs typeface="Times New Roman"/>
                <a:sym typeface="Times New Roman"/>
              </a:rPr>
              <a:t> </a:t>
            </a:r>
            <a:r>
              <a:rPr lang="en-US" sz="2200" dirty="0" err="1">
                <a:latin typeface="Times New Roman"/>
                <a:ea typeface="Times New Roman"/>
                <a:cs typeface="Times New Roman"/>
                <a:sym typeface="Times New Roman"/>
              </a:rPr>
              <a:t>máy</a:t>
            </a:r>
            <a:r>
              <a:rPr lang="en-US" sz="2200" dirty="0">
                <a:latin typeface="Times New Roman"/>
                <a:ea typeface="Times New Roman"/>
                <a:cs typeface="Times New Roman"/>
                <a:sym typeface="Times New Roman"/>
              </a:rPr>
              <a:t> </a:t>
            </a:r>
            <a:r>
              <a:rPr lang="en-US" sz="2200" dirty="0" err="1">
                <a:latin typeface="Times New Roman"/>
                <a:ea typeface="Times New Roman"/>
                <a:cs typeface="Times New Roman"/>
                <a:sym typeface="Times New Roman"/>
              </a:rPr>
              <a:t>học</a:t>
            </a:r>
            <a:r>
              <a:rPr lang="en-US" sz="2200" dirty="0">
                <a:latin typeface="Times New Roman"/>
                <a:ea typeface="Times New Roman"/>
                <a:cs typeface="Times New Roman"/>
                <a:sym typeface="Times New Roman"/>
              </a:rPr>
              <a:t> </a:t>
            </a:r>
            <a:r>
              <a:rPr lang="en-US" sz="2200" dirty="0" err="1">
                <a:latin typeface="Times New Roman"/>
                <a:ea typeface="Times New Roman"/>
                <a:cs typeface="Times New Roman"/>
                <a:sym typeface="Times New Roman"/>
              </a:rPr>
              <a:t>như</a:t>
            </a:r>
            <a:r>
              <a:rPr lang="en-US" sz="2200" dirty="0">
                <a:latin typeface="Times New Roman"/>
                <a:ea typeface="Times New Roman"/>
                <a:cs typeface="Times New Roman"/>
                <a:sym typeface="Times New Roman"/>
              </a:rPr>
              <a:t> SVM, PCA </a:t>
            </a:r>
            <a:r>
              <a:rPr lang="en-US" sz="2200" dirty="0" err="1">
                <a:latin typeface="Times New Roman"/>
                <a:ea typeface="Times New Roman"/>
                <a:cs typeface="Times New Roman"/>
                <a:sym typeface="Times New Roman"/>
              </a:rPr>
              <a:t>và</a:t>
            </a:r>
            <a:r>
              <a:rPr lang="en-US" sz="2200" dirty="0">
                <a:latin typeface="Times New Roman"/>
                <a:ea typeface="Times New Roman"/>
                <a:cs typeface="Times New Roman"/>
                <a:sym typeface="Times New Roman"/>
              </a:rPr>
              <a:t> KNN </a:t>
            </a:r>
            <a:r>
              <a:rPr lang="en-US" sz="2200" dirty="0" err="1">
                <a:latin typeface="Times New Roman"/>
                <a:ea typeface="Times New Roman"/>
                <a:cs typeface="Times New Roman"/>
                <a:sym typeface="Times New Roman"/>
              </a:rPr>
              <a:t>đã</a:t>
            </a:r>
            <a:r>
              <a:rPr lang="en-US" sz="2200" dirty="0">
                <a:latin typeface="Times New Roman"/>
                <a:ea typeface="Times New Roman"/>
                <a:cs typeface="Times New Roman"/>
                <a:sym typeface="Times New Roman"/>
              </a:rPr>
              <a:t> </a:t>
            </a:r>
            <a:r>
              <a:rPr lang="en-US" sz="2200" dirty="0" err="1">
                <a:latin typeface="Times New Roman"/>
                <a:ea typeface="Times New Roman"/>
                <a:cs typeface="Times New Roman"/>
                <a:sym typeface="Times New Roman"/>
              </a:rPr>
              <a:t>được</a:t>
            </a:r>
            <a:r>
              <a:rPr lang="en-US" sz="2200" dirty="0">
                <a:latin typeface="Times New Roman"/>
                <a:ea typeface="Times New Roman"/>
                <a:cs typeface="Times New Roman"/>
                <a:sym typeface="Times New Roman"/>
              </a:rPr>
              <a:t> </a:t>
            </a:r>
            <a:r>
              <a:rPr lang="en-US" sz="2200" dirty="0" err="1">
                <a:latin typeface="Times New Roman"/>
                <a:ea typeface="Times New Roman"/>
                <a:cs typeface="Times New Roman"/>
                <a:sym typeface="Times New Roman"/>
              </a:rPr>
              <a:t>ứng</a:t>
            </a:r>
            <a:r>
              <a:rPr lang="en-US" sz="2200" dirty="0">
                <a:latin typeface="Times New Roman"/>
                <a:ea typeface="Times New Roman"/>
                <a:cs typeface="Times New Roman"/>
                <a:sym typeface="Times New Roman"/>
              </a:rPr>
              <a:t> </a:t>
            </a:r>
            <a:r>
              <a:rPr lang="en-US" sz="2200" dirty="0" err="1">
                <a:latin typeface="Times New Roman"/>
                <a:ea typeface="Times New Roman"/>
                <a:cs typeface="Times New Roman"/>
                <a:sym typeface="Times New Roman"/>
              </a:rPr>
              <a:t>dụng</a:t>
            </a:r>
            <a:r>
              <a:rPr lang="en-US" sz="2200" dirty="0">
                <a:latin typeface="Times New Roman"/>
                <a:ea typeface="Times New Roman"/>
                <a:cs typeface="Times New Roman"/>
                <a:sym typeface="Times New Roman"/>
              </a:rPr>
              <a:t> </a:t>
            </a:r>
            <a:r>
              <a:rPr lang="en-US" sz="2200" dirty="0" err="1">
                <a:latin typeface="Times New Roman"/>
                <a:ea typeface="Times New Roman"/>
                <a:cs typeface="Times New Roman"/>
                <a:sym typeface="Times New Roman"/>
              </a:rPr>
              <a:t>để</a:t>
            </a:r>
            <a:r>
              <a:rPr lang="en-US" sz="2200" dirty="0">
                <a:latin typeface="Times New Roman"/>
                <a:ea typeface="Times New Roman"/>
                <a:cs typeface="Times New Roman"/>
                <a:sym typeface="Times New Roman"/>
              </a:rPr>
              <a:t> </a:t>
            </a:r>
            <a:r>
              <a:rPr lang="en-US" sz="2200" dirty="0" err="1">
                <a:latin typeface="Times New Roman"/>
                <a:ea typeface="Times New Roman"/>
                <a:cs typeface="Times New Roman"/>
                <a:sym typeface="Times New Roman"/>
              </a:rPr>
              <a:t>tự</a:t>
            </a:r>
            <a:r>
              <a:rPr lang="en-US" sz="2200" dirty="0">
                <a:latin typeface="Times New Roman"/>
                <a:ea typeface="Times New Roman"/>
                <a:cs typeface="Times New Roman"/>
                <a:sym typeface="Times New Roman"/>
              </a:rPr>
              <a:t> </a:t>
            </a:r>
            <a:r>
              <a:rPr lang="en-US" sz="2200" dirty="0" err="1">
                <a:latin typeface="Times New Roman"/>
                <a:ea typeface="Times New Roman"/>
                <a:cs typeface="Times New Roman"/>
                <a:sym typeface="Times New Roman"/>
              </a:rPr>
              <a:t>động</a:t>
            </a:r>
            <a:r>
              <a:rPr lang="en-US" sz="2200" dirty="0">
                <a:latin typeface="Times New Roman"/>
                <a:ea typeface="Times New Roman"/>
                <a:cs typeface="Times New Roman"/>
                <a:sym typeface="Times New Roman"/>
              </a:rPr>
              <a:t> </a:t>
            </a:r>
            <a:r>
              <a:rPr lang="en-US" sz="2200" dirty="0" err="1">
                <a:latin typeface="Times New Roman"/>
                <a:ea typeface="Times New Roman"/>
                <a:cs typeface="Times New Roman"/>
                <a:sym typeface="Times New Roman"/>
              </a:rPr>
              <a:t>phát</a:t>
            </a:r>
            <a:r>
              <a:rPr lang="en-US" sz="2200" dirty="0">
                <a:latin typeface="Times New Roman"/>
                <a:ea typeface="Times New Roman"/>
                <a:cs typeface="Times New Roman"/>
                <a:sym typeface="Times New Roman"/>
              </a:rPr>
              <a:t> </a:t>
            </a:r>
            <a:r>
              <a:rPr lang="en-US" sz="2200" dirty="0" err="1">
                <a:latin typeface="Times New Roman"/>
                <a:ea typeface="Times New Roman"/>
                <a:cs typeface="Times New Roman"/>
                <a:sym typeface="Times New Roman"/>
              </a:rPr>
              <a:t>hiện</a:t>
            </a:r>
            <a:r>
              <a:rPr lang="en-US" sz="2200" dirty="0">
                <a:latin typeface="Times New Roman"/>
                <a:ea typeface="Times New Roman"/>
                <a:cs typeface="Times New Roman"/>
                <a:sym typeface="Times New Roman"/>
              </a:rPr>
              <a:t> </a:t>
            </a:r>
            <a:r>
              <a:rPr lang="en-US" sz="2200" dirty="0" err="1">
                <a:latin typeface="Times New Roman"/>
                <a:ea typeface="Times New Roman"/>
                <a:cs typeface="Times New Roman"/>
                <a:sym typeface="Times New Roman"/>
              </a:rPr>
              <a:t>loạn</a:t>
            </a:r>
            <a:r>
              <a:rPr lang="en-US" sz="2200" dirty="0">
                <a:latin typeface="Times New Roman"/>
                <a:ea typeface="Times New Roman"/>
                <a:cs typeface="Times New Roman"/>
                <a:sym typeface="Times New Roman"/>
              </a:rPr>
              <a:t> </a:t>
            </a:r>
            <a:r>
              <a:rPr lang="en-US" sz="2200" dirty="0" err="1">
                <a:latin typeface="Times New Roman"/>
                <a:ea typeface="Times New Roman"/>
                <a:cs typeface="Times New Roman"/>
                <a:sym typeface="Times New Roman"/>
              </a:rPr>
              <a:t>nhịp</a:t>
            </a:r>
            <a:r>
              <a:rPr lang="en-US" sz="2200" dirty="0">
                <a:latin typeface="Times New Roman"/>
                <a:ea typeface="Times New Roman"/>
                <a:cs typeface="Times New Roman"/>
                <a:sym typeface="Times New Roman"/>
              </a:rPr>
              <a:t>, </a:t>
            </a:r>
            <a:r>
              <a:rPr lang="en-US" sz="2200" dirty="0" err="1">
                <a:latin typeface="Times New Roman"/>
                <a:ea typeface="Times New Roman"/>
                <a:cs typeface="Times New Roman"/>
                <a:sym typeface="Times New Roman"/>
              </a:rPr>
              <a:t>đạt</a:t>
            </a:r>
            <a:r>
              <a:rPr lang="en-US" sz="2200" dirty="0">
                <a:latin typeface="Times New Roman"/>
                <a:ea typeface="Times New Roman"/>
                <a:cs typeface="Times New Roman"/>
                <a:sym typeface="Times New Roman"/>
              </a:rPr>
              <a:t> </a:t>
            </a:r>
            <a:r>
              <a:rPr lang="en-US" sz="2200" dirty="0" err="1">
                <a:latin typeface="Times New Roman"/>
                <a:ea typeface="Times New Roman"/>
                <a:cs typeface="Times New Roman"/>
                <a:sym typeface="Times New Roman"/>
              </a:rPr>
              <a:t>độ</a:t>
            </a:r>
            <a:r>
              <a:rPr lang="en-US" sz="2200" dirty="0">
                <a:latin typeface="Times New Roman"/>
                <a:ea typeface="Times New Roman"/>
                <a:cs typeface="Times New Roman"/>
                <a:sym typeface="Times New Roman"/>
              </a:rPr>
              <a:t> </a:t>
            </a:r>
            <a:r>
              <a:rPr lang="en-US" sz="2200" dirty="0" err="1">
                <a:latin typeface="Times New Roman"/>
                <a:ea typeface="Times New Roman"/>
                <a:cs typeface="Times New Roman"/>
                <a:sym typeface="Times New Roman"/>
              </a:rPr>
              <a:t>chính</a:t>
            </a:r>
            <a:r>
              <a:rPr lang="en-US" sz="2200" dirty="0">
                <a:latin typeface="Times New Roman"/>
                <a:ea typeface="Times New Roman"/>
                <a:cs typeface="Times New Roman"/>
                <a:sym typeface="Times New Roman"/>
              </a:rPr>
              <a:t> </a:t>
            </a:r>
            <a:r>
              <a:rPr lang="en-US" sz="2200" dirty="0" err="1">
                <a:latin typeface="Times New Roman"/>
                <a:ea typeface="Times New Roman"/>
                <a:cs typeface="Times New Roman"/>
                <a:sym typeface="Times New Roman"/>
              </a:rPr>
              <a:t>xác</a:t>
            </a:r>
            <a:r>
              <a:rPr lang="en-US" sz="2200" dirty="0">
                <a:latin typeface="Times New Roman"/>
                <a:ea typeface="Times New Roman"/>
                <a:cs typeface="Times New Roman"/>
                <a:sym typeface="Times New Roman"/>
              </a:rPr>
              <a:t> </a:t>
            </a:r>
            <a:r>
              <a:rPr lang="en-US" sz="2200" dirty="0" err="1">
                <a:latin typeface="Times New Roman"/>
                <a:ea typeface="Times New Roman"/>
                <a:cs typeface="Times New Roman"/>
                <a:sym typeface="Times New Roman"/>
              </a:rPr>
              <a:t>cao</a:t>
            </a:r>
            <a:r>
              <a:rPr lang="en-US" sz="2200" dirty="0">
                <a:latin typeface="Times New Roman"/>
                <a:ea typeface="Times New Roman"/>
                <a:cs typeface="Times New Roman"/>
                <a:sym typeface="Times New Roman"/>
              </a:rPr>
              <a:t> (96–98%), </a:t>
            </a:r>
            <a:r>
              <a:rPr lang="en-US" sz="2200" dirty="0" err="1">
                <a:latin typeface="Times New Roman"/>
                <a:ea typeface="Times New Roman"/>
                <a:cs typeface="Times New Roman"/>
                <a:sym typeface="Times New Roman"/>
              </a:rPr>
              <a:t>nhưng</a:t>
            </a:r>
            <a:r>
              <a:rPr lang="en-US" sz="2200" dirty="0">
                <a:latin typeface="Times New Roman"/>
                <a:ea typeface="Times New Roman"/>
                <a:cs typeface="Times New Roman"/>
                <a:sym typeface="Times New Roman"/>
              </a:rPr>
              <a:t> </a:t>
            </a:r>
            <a:r>
              <a:rPr lang="en-US" sz="2200" dirty="0" err="1">
                <a:latin typeface="Times New Roman"/>
                <a:ea typeface="Times New Roman"/>
                <a:cs typeface="Times New Roman"/>
                <a:sym typeface="Times New Roman"/>
              </a:rPr>
              <a:t>thường</a:t>
            </a:r>
            <a:r>
              <a:rPr lang="en-US" sz="2200" dirty="0">
                <a:latin typeface="Times New Roman"/>
                <a:ea typeface="Times New Roman"/>
                <a:cs typeface="Times New Roman"/>
                <a:sym typeface="Times New Roman"/>
              </a:rPr>
              <a:t> </a:t>
            </a:r>
            <a:r>
              <a:rPr lang="en-US" sz="2200" dirty="0" err="1">
                <a:latin typeface="Times New Roman"/>
                <a:ea typeface="Times New Roman"/>
                <a:cs typeface="Times New Roman"/>
                <a:sym typeface="Times New Roman"/>
              </a:rPr>
              <a:t>phụ</a:t>
            </a:r>
            <a:r>
              <a:rPr lang="en-US" sz="2200" dirty="0">
                <a:latin typeface="Times New Roman"/>
                <a:ea typeface="Times New Roman"/>
                <a:cs typeface="Times New Roman"/>
                <a:sym typeface="Times New Roman"/>
              </a:rPr>
              <a:t> </a:t>
            </a:r>
            <a:r>
              <a:rPr lang="en-US" sz="2200" dirty="0" err="1">
                <a:latin typeface="Times New Roman"/>
                <a:ea typeface="Times New Roman"/>
                <a:cs typeface="Times New Roman"/>
                <a:sym typeface="Times New Roman"/>
              </a:rPr>
              <a:t>thuộc</a:t>
            </a:r>
            <a:r>
              <a:rPr lang="en-US" sz="2200" dirty="0">
                <a:latin typeface="Times New Roman"/>
                <a:ea typeface="Times New Roman"/>
                <a:cs typeface="Times New Roman"/>
                <a:sym typeface="Times New Roman"/>
              </a:rPr>
              <a:t> </a:t>
            </a:r>
            <a:r>
              <a:rPr lang="en-US" sz="2200" dirty="0" err="1">
                <a:latin typeface="Times New Roman"/>
                <a:ea typeface="Times New Roman"/>
                <a:cs typeface="Times New Roman"/>
                <a:sym typeface="Times New Roman"/>
              </a:rPr>
              <a:t>nhiều</a:t>
            </a:r>
            <a:r>
              <a:rPr lang="en-US" sz="2200" dirty="0">
                <a:latin typeface="Times New Roman"/>
                <a:ea typeface="Times New Roman"/>
                <a:cs typeface="Times New Roman"/>
                <a:sym typeface="Times New Roman"/>
              </a:rPr>
              <a:t> </a:t>
            </a:r>
            <a:r>
              <a:rPr lang="en-US" sz="2200" dirty="0" err="1">
                <a:latin typeface="Times New Roman"/>
                <a:ea typeface="Times New Roman"/>
                <a:cs typeface="Times New Roman"/>
                <a:sym typeface="Times New Roman"/>
              </a:rPr>
              <a:t>vào</a:t>
            </a:r>
            <a:r>
              <a:rPr lang="en-US" sz="2200" dirty="0">
                <a:latin typeface="Times New Roman"/>
                <a:ea typeface="Times New Roman"/>
                <a:cs typeface="Times New Roman"/>
                <a:sym typeface="Times New Roman"/>
              </a:rPr>
              <a:t> </a:t>
            </a:r>
            <a:r>
              <a:rPr lang="en-US" sz="2200" dirty="0" err="1">
                <a:latin typeface="Times New Roman"/>
                <a:ea typeface="Times New Roman"/>
                <a:cs typeface="Times New Roman"/>
                <a:sym typeface="Times New Roman"/>
              </a:rPr>
              <a:t>bước</a:t>
            </a:r>
            <a:r>
              <a:rPr lang="en-US" sz="2200" dirty="0">
                <a:latin typeface="Times New Roman"/>
                <a:ea typeface="Times New Roman"/>
                <a:cs typeface="Times New Roman"/>
                <a:sym typeface="Times New Roman"/>
              </a:rPr>
              <a:t> </a:t>
            </a:r>
            <a:r>
              <a:rPr lang="en-US" sz="2200" dirty="0" err="1">
                <a:latin typeface="Times New Roman"/>
                <a:ea typeface="Times New Roman"/>
                <a:cs typeface="Times New Roman"/>
                <a:sym typeface="Times New Roman"/>
              </a:rPr>
              <a:t>trích</a:t>
            </a:r>
            <a:r>
              <a:rPr lang="en-US" sz="2200" dirty="0">
                <a:latin typeface="Times New Roman"/>
                <a:ea typeface="Times New Roman"/>
                <a:cs typeface="Times New Roman"/>
                <a:sym typeface="Times New Roman"/>
              </a:rPr>
              <a:t> </a:t>
            </a:r>
            <a:r>
              <a:rPr lang="en-US" sz="2200" dirty="0" err="1">
                <a:latin typeface="Times New Roman"/>
                <a:ea typeface="Times New Roman"/>
                <a:cs typeface="Times New Roman"/>
                <a:sym typeface="Times New Roman"/>
              </a:rPr>
              <a:t>chọn</a:t>
            </a:r>
            <a:r>
              <a:rPr lang="en-US" sz="2200" dirty="0">
                <a:latin typeface="Times New Roman"/>
                <a:ea typeface="Times New Roman"/>
                <a:cs typeface="Times New Roman"/>
                <a:sym typeface="Times New Roman"/>
              </a:rPr>
              <a:t> </a:t>
            </a:r>
            <a:r>
              <a:rPr lang="en-US" sz="2200" dirty="0" err="1">
                <a:latin typeface="Times New Roman"/>
                <a:ea typeface="Times New Roman"/>
                <a:cs typeface="Times New Roman"/>
                <a:sym typeface="Times New Roman"/>
              </a:rPr>
              <a:t>đặc</a:t>
            </a:r>
            <a:r>
              <a:rPr lang="en-US" sz="2200" dirty="0">
                <a:latin typeface="Times New Roman"/>
                <a:ea typeface="Times New Roman"/>
                <a:cs typeface="Times New Roman"/>
                <a:sym typeface="Times New Roman"/>
              </a:rPr>
              <a:t> </a:t>
            </a:r>
            <a:r>
              <a:rPr lang="en-US" sz="2200" dirty="0" err="1">
                <a:latin typeface="Times New Roman"/>
                <a:ea typeface="Times New Roman"/>
                <a:cs typeface="Times New Roman"/>
                <a:sym typeface="Times New Roman"/>
              </a:rPr>
              <a:t>trưng</a:t>
            </a:r>
            <a:r>
              <a:rPr lang="en-US" sz="2200" dirty="0">
                <a:latin typeface="Times New Roman"/>
                <a:ea typeface="Times New Roman"/>
                <a:cs typeface="Times New Roman"/>
                <a:sym typeface="Times New Roman"/>
              </a:rPr>
              <a:t> </a:t>
            </a:r>
            <a:r>
              <a:rPr lang="en-US" sz="2200" dirty="0" err="1">
                <a:latin typeface="Times New Roman"/>
                <a:ea typeface="Times New Roman"/>
                <a:cs typeface="Times New Roman"/>
                <a:sym typeface="Times New Roman"/>
              </a:rPr>
              <a:t>thủ</a:t>
            </a:r>
            <a:r>
              <a:rPr lang="en-US" sz="2200" dirty="0">
                <a:latin typeface="Times New Roman"/>
                <a:ea typeface="Times New Roman"/>
                <a:cs typeface="Times New Roman"/>
                <a:sym typeface="Times New Roman"/>
              </a:rPr>
              <a:t> </a:t>
            </a:r>
            <a:r>
              <a:rPr lang="en-US" sz="2200" dirty="0" err="1">
                <a:latin typeface="Times New Roman"/>
                <a:ea typeface="Times New Roman"/>
                <a:cs typeface="Times New Roman"/>
                <a:sym typeface="Times New Roman"/>
              </a:rPr>
              <a:t>công</a:t>
            </a:r>
            <a:r>
              <a:rPr lang="en-US" sz="2200" dirty="0">
                <a:latin typeface="Times New Roman"/>
                <a:ea typeface="Times New Roman"/>
                <a:cs typeface="Times New Roman"/>
                <a:sym typeface="Times New Roman"/>
              </a:rPr>
              <a:t> </a:t>
            </a:r>
            <a:r>
              <a:rPr lang="en-US" sz="2200" dirty="0" err="1">
                <a:latin typeface="Times New Roman"/>
                <a:ea typeface="Times New Roman"/>
                <a:cs typeface="Times New Roman"/>
                <a:sym typeface="Times New Roman"/>
              </a:rPr>
              <a:t>và</a:t>
            </a:r>
            <a:r>
              <a:rPr lang="en-US" sz="2200" dirty="0">
                <a:latin typeface="Times New Roman"/>
                <a:ea typeface="Times New Roman"/>
                <a:cs typeface="Times New Roman"/>
                <a:sym typeface="Times New Roman"/>
              </a:rPr>
              <a:t> </a:t>
            </a:r>
            <a:r>
              <a:rPr lang="en-US" sz="2200" dirty="0" err="1">
                <a:latin typeface="Times New Roman"/>
                <a:ea typeface="Times New Roman"/>
                <a:cs typeface="Times New Roman"/>
                <a:sym typeface="Times New Roman"/>
              </a:rPr>
              <a:t>khó</a:t>
            </a:r>
            <a:r>
              <a:rPr lang="en-US" sz="2200" dirty="0">
                <a:latin typeface="Times New Roman"/>
                <a:ea typeface="Times New Roman"/>
                <a:cs typeface="Times New Roman"/>
                <a:sym typeface="Times New Roman"/>
              </a:rPr>
              <a:t> </a:t>
            </a:r>
            <a:r>
              <a:rPr lang="en-US" sz="2200" dirty="0" err="1">
                <a:latin typeface="Times New Roman"/>
                <a:ea typeface="Times New Roman"/>
                <a:cs typeface="Times New Roman"/>
                <a:sym typeface="Times New Roman"/>
              </a:rPr>
              <a:t>mở</a:t>
            </a:r>
            <a:r>
              <a:rPr lang="en-US" sz="2200" dirty="0">
                <a:latin typeface="Times New Roman"/>
                <a:ea typeface="Times New Roman"/>
                <a:cs typeface="Times New Roman"/>
                <a:sym typeface="Times New Roman"/>
              </a:rPr>
              <a:t> </a:t>
            </a:r>
            <a:r>
              <a:rPr lang="en-US" sz="2200" dirty="0" err="1">
                <a:latin typeface="Times New Roman"/>
                <a:ea typeface="Times New Roman"/>
                <a:cs typeface="Times New Roman"/>
                <a:sym typeface="Times New Roman"/>
              </a:rPr>
              <a:t>rộng</a:t>
            </a:r>
            <a:r>
              <a:rPr lang="en-US" sz="2200" dirty="0">
                <a:latin typeface="Times New Roman"/>
                <a:ea typeface="Times New Roman"/>
                <a:cs typeface="Times New Roman"/>
                <a:sym typeface="Times New Roman"/>
              </a:rPr>
              <a:t> </a:t>
            </a:r>
            <a:r>
              <a:rPr lang="en-US" sz="2200" dirty="0" err="1">
                <a:latin typeface="Times New Roman"/>
                <a:ea typeface="Times New Roman"/>
                <a:cs typeface="Times New Roman"/>
                <a:sym typeface="Times New Roman"/>
              </a:rPr>
              <a:t>cho</a:t>
            </a:r>
            <a:r>
              <a:rPr lang="en-US" sz="2200" dirty="0">
                <a:latin typeface="Times New Roman"/>
                <a:ea typeface="Times New Roman"/>
                <a:cs typeface="Times New Roman"/>
                <a:sym typeface="Times New Roman"/>
              </a:rPr>
              <a:t> </a:t>
            </a:r>
            <a:r>
              <a:rPr lang="en-US" sz="2200" dirty="0" err="1">
                <a:latin typeface="Times New Roman"/>
                <a:ea typeface="Times New Roman"/>
                <a:cs typeface="Times New Roman"/>
                <a:sym typeface="Times New Roman"/>
              </a:rPr>
              <a:t>dữ</a:t>
            </a:r>
            <a:r>
              <a:rPr lang="en-US" sz="2200" dirty="0">
                <a:latin typeface="Times New Roman"/>
                <a:ea typeface="Times New Roman"/>
                <a:cs typeface="Times New Roman"/>
                <a:sym typeface="Times New Roman"/>
              </a:rPr>
              <a:t> </a:t>
            </a:r>
            <a:r>
              <a:rPr lang="en-US" sz="2200" dirty="0" err="1">
                <a:latin typeface="Times New Roman"/>
                <a:ea typeface="Times New Roman"/>
                <a:cs typeface="Times New Roman"/>
                <a:sym typeface="Times New Roman"/>
              </a:rPr>
              <a:t>liệu</a:t>
            </a:r>
            <a:r>
              <a:rPr lang="en-US" sz="2200" dirty="0">
                <a:latin typeface="Times New Roman"/>
                <a:ea typeface="Times New Roman"/>
                <a:cs typeface="Times New Roman"/>
                <a:sym typeface="Times New Roman"/>
              </a:rPr>
              <a:t> </a:t>
            </a:r>
            <a:r>
              <a:rPr lang="en-US" sz="2200" dirty="0" err="1">
                <a:latin typeface="Times New Roman"/>
                <a:ea typeface="Times New Roman"/>
                <a:cs typeface="Times New Roman"/>
                <a:sym typeface="Times New Roman"/>
              </a:rPr>
              <a:t>nhiễu</a:t>
            </a:r>
            <a:r>
              <a:rPr lang="en-US" sz="2200" dirty="0">
                <a:latin typeface="Times New Roman"/>
                <a:ea typeface="Times New Roman"/>
                <a:cs typeface="Times New Roman"/>
                <a:sym typeface="Times New Roman"/>
              </a:rPr>
              <a:t>, </a:t>
            </a:r>
            <a:r>
              <a:rPr lang="en-US" sz="2200" dirty="0" err="1">
                <a:latin typeface="Times New Roman"/>
                <a:ea typeface="Times New Roman"/>
                <a:cs typeface="Times New Roman"/>
                <a:sym typeface="Times New Roman"/>
              </a:rPr>
              <a:t>mất</a:t>
            </a:r>
            <a:r>
              <a:rPr lang="en-US" sz="2200" dirty="0">
                <a:latin typeface="Times New Roman"/>
                <a:ea typeface="Times New Roman"/>
                <a:cs typeface="Times New Roman"/>
                <a:sym typeface="Times New Roman"/>
              </a:rPr>
              <a:t> </a:t>
            </a:r>
            <a:r>
              <a:rPr lang="en-US" sz="2200" dirty="0" err="1">
                <a:latin typeface="Times New Roman"/>
                <a:ea typeface="Times New Roman"/>
                <a:cs typeface="Times New Roman"/>
                <a:sym typeface="Times New Roman"/>
              </a:rPr>
              <a:t>cân</a:t>
            </a:r>
            <a:r>
              <a:rPr lang="en-US" sz="2200" dirty="0">
                <a:latin typeface="Times New Roman"/>
                <a:ea typeface="Times New Roman"/>
                <a:cs typeface="Times New Roman"/>
                <a:sym typeface="Times New Roman"/>
              </a:rPr>
              <a:t> </a:t>
            </a:r>
            <a:r>
              <a:rPr lang="en-US" sz="2200" dirty="0" err="1">
                <a:latin typeface="Times New Roman"/>
                <a:ea typeface="Times New Roman"/>
                <a:cs typeface="Times New Roman"/>
                <a:sym typeface="Times New Roman"/>
              </a:rPr>
              <a:t>bằng</a:t>
            </a:r>
            <a:r>
              <a:rPr lang="en-US" sz="2200" dirty="0">
                <a:latin typeface="Times New Roman"/>
                <a:ea typeface="Times New Roman"/>
                <a:cs typeface="Times New Roman"/>
                <a:sym typeface="Times New Roman"/>
              </a:rPr>
              <a:t>. </a:t>
            </a:r>
            <a:endParaRPr sz="2200" dirty="0">
              <a:latin typeface="Times New Roman"/>
              <a:ea typeface="Times New Roman"/>
              <a:cs typeface="Times New Roman"/>
              <a:sym typeface="Times New Roman"/>
            </a:endParaRPr>
          </a:p>
        </p:txBody>
      </p:sp>
      <p:sp>
        <p:nvSpPr>
          <p:cNvPr id="333" name="Google Shape;333;p32"/>
          <p:cNvSpPr txBox="1">
            <a:spLocks noGrp="1"/>
          </p:cNvSpPr>
          <p:nvPr>
            <p:ph type="ftr" idx="11"/>
          </p:nvPr>
        </p:nvSpPr>
        <p:spPr>
          <a:xfrm>
            <a:off x="4233564"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Copyrights 2024 CE-UIT. All Rights Reserved.</a:t>
            </a:r>
            <a:endParaRPr/>
          </a:p>
        </p:txBody>
      </p:sp>
      <p:sp>
        <p:nvSpPr>
          <p:cNvPr id="334" name="Google Shape;334;p32"/>
          <p:cNvSpPr txBox="1">
            <a:spLocks noGrp="1"/>
          </p:cNvSpPr>
          <p:nvPr>
            <p:ph type="sldNum" idx="12"/>
          </p:nvPr>
        </p:nvSpPr>
        <p:spPr>
          <a:xfrm>
            <a:off x="10422944" y="6356350"/>
            <a:ext cx="27432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200"/>
              <a:buNone/>
            </a:pPr>
            <a:fld id="{00000000-1234-1234-1234-123412341234}" type="slidenum">
              <a:rPr lang="en-US"/>
              <a:t>4</a:t>
            </a:fld>
            <a:endParaRPr/>
          </a:p>
        </p:txBody>
      </p:sp>
      <p:pic>
        <p:nvPicPr>
          <p:cNvPr id="1026" name="Picture 2" descr="Sóng S">
            <a:extLst>
              <a:ext uri="{FF2B5EF4-FFF2-40B4-BE49-F238E27FC236}">
                <a16:creationId xmlns:a16="http://schemas.microsoft.com/office/drawing/2014/main" id="{4F9A7ACF-7501-C8CB-6315-A4C04D1692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5465" y="1885643"/>
            <a:ext cx="4010025" cy="38385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2">
                                            <p:txEl>
                                              <p:pRg st="0" end="0"/>
                                            </p:txEl>
                                          </p:spTgt>
                                        </p:tgtEl>
                                        <p:attrNameLst>
                                          <p:attrName>style.visibility</p:attrName>
                                        </p:attrNameLst>
                                      </p:cBhvr>
                                      <p:to>
                                        <p:strVal val="visible"/>
                                      </p:to>
                                    </p:set>
                                    <p:animEffect transition="in" filter="fade">
                                      <p:cBhvr>
                                        <p:cTn id="7" dur="500"/>
                                        <p:tgtEl>
                                          <p:spTgt spid="33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32">
                                            <p:txEl>
                                              <p:pRg st="1" end="1"/>
                                            </p:txEl>
                                          </p:spTgt>
                                        </p:tgtEl>
                                        <p:attrNameLst>
                                          <p:attrName>style.visibility</p:attrName>
                                        </p:attrNameLst>
                                      </p:cBhvr>
                                      <p:to>
                                        <p:strVal val="visible"/>
                                      </p:to>
                                    </p:set>
                                    <p:animEffect transition="in" filter="fade">
                                      <p:cBhvr>
                                        <p:cTn id="12" dur="500"/>
                                        <p:tgtEl>
                                          <p:spTgt spid="33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32">
                                            <p:txEl>
                                              <p:pRg st="2" end="2"/>
                                            </p:txEl>
                                          </p:spTgt>
                                        </p:tgtEl>
                                        <p:attrNameLst>
                                          <p:attrName>style.visibility</p:attrName>
                                        </p:attrNameLst>
                                      </p:cBhvr>
                                      <p:to>
                                        <p:strVal val="visible"/>
                                      </p:to>
                                    </p:set>
                                    <p:animEffect transition="in" filter="fade">
                                      <p:cBhvr>
                                        <p:cTn id="17" dur="500"/>
                                        <p:tgtEl>
                                          <p:spTgt spid="33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32">
                                            <p:txEl>
                                              <p:pRg st="3" end="3"/>
                                            </p:txEl>
                                          </p:spTgt>
                                        </p:tgtEl>
                                        <p:attrNameLst>
                                          <p:attrName>style.visibility</p:attrName>
                                        </p:attrNameLst>
                                      </p:cBhvr>
                                      <p:to>
                                        <p:strVal val="visible"/>
                                      </p:to>
                                    </p:set>
                                    <p:animEffect transition="in" filter="fade">
                                      <p:cBhvr>
                                        <p:cTn id="22" dur="500"/>
                                        <p:tgtEl>
                                          <p:spTgt spid="33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4"/>
          <p:cNvSpPr txBox="1">
            <a:spLocks noGrp="1"/>
          </p:cNvSpPr>
          <p:nvPr>
            <p:ph type="title"/>
          </p:nvPr>
        </p:nvSpPr>
        <p:spPr>
          <a:xfrm>
            <a:off x="606000" y="1036767"/>
            <a:ext cx="10980000" cy="8906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17058"/>
              </a:buClr>
              <a:buSzPts val="4400"/>
              <a:buFont typeface="Times New Roman"/>
              <a:buNone/>
            </a:pPr>
            <a:r>
              <a:rPr lang="en-US"/>
              <a:t>1. Tổng quan đề tài</a:t>
            </a:r>
            <a:endParaRPr/>
          </a:p>
        </p:txBody>
      </p:sp>
      <p:sp>
        <p:nvSpPr>
          <p:cNvPr id="340" name="Google Shape;340;p4"/>
          <p:cNvSpPr txBox="1">
            <a:spLocks noGrp="1"/>
          </p:cNvSpPr>
          <p:nvPr>
            <p:ph type="body" idx="1"/>
          </p:nvPr>
        </p:nvSpPr>
        <p:spPr>
          <a:xfrm>
            <a:off x="606000" y="2020279"/>
            <a:ext cx="10980000" cy="4156684"/>
          </a:xfrm>
          <a:prstGeom prst="rect">
            <a:avLst/>
          </a:prstGeom>
          <a:noFill/>
          <a:ln>
            <a:noFill/>
          </a:ln>
        </p:spPr>
        <p:txBody>
          <a:bodyPr spcFirstLastPara="1" wrap="square" lIns="91425" tIns="45700" rIns="91425" bIns="45700" anchor="t" anchorCtr="0">
            <a:normAutofit/>
          </a:bodyPr>
          <a:lstStyle/>
          <a:p>
            <a:pPr marL="228600" lvl="0" indent="-228600" algn="l" rtl="0">
              <a:lnSpc>
                <a:spcPct val="130000"/>
              </a:lnSpc>
              <a:spcBef>
                <a:spcPts val="600"/>
              </a:spcBef>
              <a:spcAft>
                <a:spcPts val="0"/>
              </a:spcAft>
              <a:buClr>
                <a:schemeClr val="dk1"/>
              </a:buClr>
              <a:buSzPts val="2600"/>
              <a:buChar char="•"/>
            </a:pPr>
            <a:r>
              <a:rPr lang="en-US" sz="2600" dirty="0" err="1">
                <a:latin typeface="Times New Roman"/>
                <a:ea typeface="Times New Roman"/>
                <a:cs typeface="Times New Roman"/>
                <a:sym typeface="Times New Roman"/>
              </a:rPr>
              <a:t>Mục</a:t>
            </a:r>
            <a:r>
              <a:rPr lang="en-US" sz="2600" dirty="0">
                <a:latin typeface="Times New Roman"/>
                <a:ea typeface="Times New Roman"/>
                <a:cs typeface="Times New Roman"/>
                <a:sym typeface="Times New Roman"/>
              </a:rPr>
              <a:t> </a:t>
            </a:r>
            <a:r>
              <a:rPr lang="en-US" sz="2600" dirty="0" err="1">
                <a:latin typeface="Times New Roman"/>
                <a:ea typeface="Times New Roman"/>
                <a:cs typeface="Times New Roman"/>
                <a:sym typeface="Times New Roman"/>
              </a:rPr>
              <a:t>tiêu</a:t>
            </a:r>
            <a:r>
              <a:rPr lang="en-US" sz="2600" dirty="0">
                <a:latin typeface="Times New Roman"/>
                <a:ea typeface="Times New Roman"/>
                <a:cs typeface="Times New Roman"/>
                <a:sym typeface="Times New Roman"/>
              </a:rPr>
              <a:t> </a:t>
            </a:r>
            <a:r>
              <a:rPr lang="en-US" sz="2600" dirty="0" err="1">
                <a:latin typeface="Times New Roman"/>
                <a:ea typeface="Times New Roman"/>
                <a:cs typeface="Times New Roman"/>
                <a:sym typeface="Times New Roman"/>
              </a:rPr>
              <a:t>của</a:t>
            </a:r>
            <a:r>
              <a:rPr lang="en-US" sz="2600" dirty="0">
                <a:latin typeface="Times New Roman"/>
                <a:ea typeface="Times New Roman"/>
                <a:cs typeface="Times New Roman"/>
                <a:sym typeface="Times New Roman"/>
              </a:rPr>
              <a:t> </a:t>
            </a:r>
            <a:r>
              <a:rPr lang="en-US" sz="2600" dirty="0" err="1">
                <a:latin typeface="Times New Roman"/>
                <a:ea typeface="Times New Roman"/>
                <a:cs typeface="Times New Roman"/>
                <a:sym typeface="Times New Roman"/>
              </a:rPr>
              <a:t>đề</a:t>
            </a:r>
            <a:r>
              <a:rPr lang="en-US" sz="2600" dirty="0">
                <a:latin typeface="Times New Roman"/>
                <a:ea typeface="Times New Roman"/>
                <a:cs typeface="Times New Roman"/>
                <a:sym typeface="Times New Roman"/>
              </a:rPr>
              <a:t> </a:t>
            </a:r>
            <a:r>
              <a:rPr lang="en-US" sz="2600" dirty="0" err="1">
                <a:latin typeface="Times New Roman"/>
                <a:ea typeface="Times New Roman"/>
                <a:cs typeface="Times New Roman"/>
                <a:sym typeface="Times New Roman"/>
              </a:rPr>
              <a:t>tài</a:t>
            </a:r>
            <a:r>
              <a:rPr lang="en-US" dirty="0">
                <a:latin typeface="Times New Roman"/>
                <a:ea typeface="Times New Roman"/>
                <a:cs typeface="Times New Roman"/>
                <a:sym typeface="Times New Roman"/>
              </a:rPr>
              <a:t>: </a:t>
            </a:r>
            <a:endParaRPr dirty="0"/>
          </a:p>
          <a:p>
            <a:pPr marL="685800" lvl="1" indent="-228600" algn="l" rtl="0">
              <a:lnSpc>
                <a:spcPct val="130000"/>
              </a:lnSpc>
              <a:spcBef>
                <a:spcPts val="600"/>
              </a:spcBef>
              <a:spcAft>
                <a:spcPts val="0"/>
              </a:spcAft>
              <a:buClr>
                <a:schemeClr val="dk1"/>
              </a:buClr>
              <a:buSzPts val="2200"/>
              <a:buChar char="•"/>
            </a:pPr>
            <a:r>
              <a:rPr lang="vi-VN" sz="2200" dirty="0">
                <a:latin typeface="Times New Roman"/>
                <a:ea typeface="Times New Roman"/>
                <a:cs typeface="Times New Roman"/>
                <a:sym typeface="Times New Roman"/>
              </a:rPr>
              <a:t>Đánh giá hiệu quả thiết kế CNN trên hệ thống SoC qua hai p</a:t>
            </a:r>
            <a:r>
              <a:rPr lang="en-US" sz="2200" dirty="0" err="1">
                <a:latin typeface="Times New Roman"/>
                <a:ea typeface="Times New Roman"/>
                <a:cs typeface="Times New Roman"/>
                <a:sym typeface="Times New Roman"/>
              </a:rPr>
              <a:t>hương</a:t>
            </a:r>
            <a:r>
              <a:rPr lang="en-US" sz="2200" dirty="0">
                <a:latin typeface="Times New Roman"/>
                <a:ea typeface="Times New Roman"/>
                <a:cs typeface="Times New Roman"/>
                <a:sym typeface="Times New Roman"/>
              </a:rPr>
              <a:t> </a:t>
            </a:r>
            <a:r>
              <a:rPr lang="en-US" sz="2200" dirty="0" err="1">
                <a:latin typeface="Times New Roman"/>
                <a:ea typeface="Times New Roman"/>
                <a:cs typeface="Times New Roman"/>
                <a:sym typeface="Times New Roman"/>
              </a:rPr>
              <a:t>pháp</a:t>
            </a:r>
            <a:r>
              <a:rPr lang="en-US" sz="2200" dirty="0">
                <a:latin typeface="Times New Roman"/>
                <a:ea typeface="Times New Roman"/>
                <a:cs typeface="Times New Roman"/>
                <a:sym typeface="Times New Roman"/>
              </a:rPr>
              <a:t> </a:t>
            </a:r>
            <a:r>
              <a:rPr lang="en-US" sz="2200" dirty="0" err="1">
                <a:latin typeface="Times New Roman"/>
                <a:ea typeface="Times New Roman"/>
                <a:cs typeface="Times New Roman"/>
                <a:sym typeface="Times New Roman"/>
              </a:rPr>
              <a:t>tiếp</a:t>
            </a:r>
            <a:r>
              <a:rPr lang="en-US" sz="2200" dirty="0">
                <a:latin typeface="Times New Roman"/>
                <a:ea typeface="Times New Roman"/>
                <a:cs typeface="Times New Roman"/>
                <a:sym typeface="Times New Roman"/>
              </a:rPr>
              <a:t> </a:t>
            </a:r>
            <a:r>
              <a:rPr lang="en-US" sz="2200" dirty="0" err="1">
                <a:latin typeface="Times New Roman"/>
                <a:ea typeface="Times New Roman"/>
                <a:cs typeface="Times New Roman"/>
                <a:sym typeface="Times New Roman"/>
              </a:rPr>
              <a:t>cận</a:t>
            </a:r>
            <a:r>
              <a:rPr lang="en-US" sz="2200" dirty="0">
                <a:latin typeface="Times New Roman"/>
                <a:ea typeface="Times New Roman"/>
                <a:cs typeface="Times New Roman"/>
                <a:sym typeface="Times New Roman"/>
              </a:rPr>
              <a:t>: </a:t>
            </a:r>
            <a:r>
              <a:rPr lang="en-US" sz="2200" dirty="0" err="1">
                <a:latin typeface="Times New Roman"/>
                <a:ea typeface="Times New Roman"/>
                <a:cs typeface="Times New Roman"/>
                <a:sym typeface="Times New Roman"/>
              </a:rPr>
              <a:t>sử</a:t>
            </a:r>
            <a:r>
              <a:rPr lang="en-US" sz="2200" dirty="0">
                <a:latin typeface="Times New Roman"/>
                <a:ea typeface="Times New Roman"/>
                <a:cs typeface="Times New Roman"/>
                <a:sym typeface="Times New Roman"/>
              </a:rPr>
              <a:t> </a:t>
            </a:r>
            <a:r>
              <a:rPr lang="en-US" sz="2200" dirty="0" err="1">
                <a:latin typeface="Times New Roman"/>
                <a:ea typeface="Times New Roman"/>
                <a:cs typeface="Times New Roman"/>
                <a:sym typeface="Times New Roman"/>
              </a:rPr>
              <a:t>dụng</a:t>
            </a:r>
            <a:r>
              <a:rPr lang="en-US" sz="2200" dirty="0">
                <a:latin typeface="Times New Roman"/>
                <a:ea typeface="Times New Roman"/>
                <a:cs typeface="Times New Roman"/>
                <a:sym typeface="Times New Roman"/>
              </a:rPr>
              <a:t> HLS  </a:t>
            </a:r>
            <a:r>
              <a:rPr lang="en-US" sz="2200" dirty="0" err="1">
                <a:latin typeface="Times New Roman"/>
                <a:ea typeface="Times New Roman"/>
                <a:cs typeface="Times New Roman"/>
                <a:sym typeface="Times New Roman"/>
              </a:rPr>
              <a:t>và</a:t>
            </a:r>
            <a:r>
              <a:rPr lang="en-US" sz="2200" dirty="0">
                <a:latin typeface="Times New Roman"/>
                <a:ea typeface="Times New Roman"/>
                <a:cs typeface="Times New Roman"/>
                <a:sym typeface="Times New Roman"/>
              </a:rPr>
              <a:t> </a:t>
            </a:r>
            <a:r>
              <a:rPr lang="en-US" sz="2200" dirty="0" err="1">
                <a:latin typeface="Times New Roman"/>
                <a:ea typeface="Times New Roman"/>
                <a:cs typeface="Times New Roman"/>
                <a:sym typeface="Times New Roman"/>
              </a:rPr>
              <a:t>tự</a:t>
            </a:r>
            <a:r>
              <a:rPr lang="en-US" sz="2200" dirty="0">
                <a:latin typeface="Times New Roman"/>
                <a:ea typeface="Times New Roman"/>
                <a:cs typeface="Times New Roman"/>
                <a:sym typeface="Times New Roman"/>
              </a:rPr>
              <a:t> </a:t>
            </a:r>
            <a:r>
              <a:rPr lang="en-US" sz="2200" dirty="0" err="1">
                <a:latin typeface="Times New Roman"/>
                <a:ea typeface="Times New Roman"/>
                <a:cs typeface="Times New Roman"/>
                <a:sym typeface="Times New Roman"/>
              </a:rPr>
              <a:t>thiết</a:t>
            </a:r>
            <a:r>
              <a:rPr lang="en-US" sz="2200" dirty="0">
                <a:latin typeface="Times New Roman"/>
                <a:ea typeface="Times New Roman"/>
                <a:cs typeface="Times New Roman"/>
                <a:sym typeface="Times New Roman"/>
              </a:rPr>
              <a:t> </a:t>
            </a:r>
            <a:r>
              <a:rPr lang="en-US" sz="2200" dirty="0" err="1">
                <a:latin typeface="Times New Roman"/>
                <a:ea typeface="Times New Roman"/>
                <a:cs typeface="Times New Roman"/>
                <a:sym typeface="Times New Roman"/>
              </a:rPr>
              <a:t>kế</a:t>
            </a:r>
            <a:r>
              <a:rPr lang="en-US" sz="2200" dirty="0">
                <a:latin typeface="Times New Roman"/>
                <a:ea typeface="Times New Roman"/>
                <a:cs typeface="Times New Roman"/>
                <a:sym typeface="Times New Roman"/>
              </a:rPr>
              <a:t> Verilog, </a:t>
            </a:r>
            <a:r>
              <a:rPr lang="en-US" sz="2200" dirty="0" err="1">
                <a:latin typeface="Times New Roman"/>
                <a:ea typeface="Times New Roman"/>
                <a:cs typeface="Times New Roman"/>
                <a:sym typeface="Times New Roman"/>
              </a:rPr>
              <a:t>từ</a:t>
            </a:r>
            <a:r>
              <a:rPr lang="en-US" sz="2200" dirty="0">
                <a:latin typeface="Times New Roman"/>
                <a:ea typeface="Times New Roman"/>
                <a:cs typeface="Times New Roman"/>
                <a:sym typeface="Times New Roman"/>
              </a:rPr>
              <a:t> </a:t>
            </a:r>
            <a:r>
              <a:rPr lang="en-US" sz="2200" dirty="0" err="1">
                <a:latin typeface="Times New Roman"/>
                <a:ea typeface="Times New Roman"/>
                <a:cs typeface="Times New Roman"/>
                <a:sym typeface="Times New Roman"/>
              </a:rPr>
              <a:t>đó</a:t>
            </a:r>
            <a:r>
              <a:rPr lang="en-US" sz="2200" dirty="0">
                <a:latin typeface="Times New Roman"/>
                <a:ea typeface="Times New Roman"/>
                <a:cs typeface="Times New Roman"/>
                <a:sym typeface="Times New Roman"/>
              </a:rPr>
              <a:t> so </a:t>
            </a:r>
            <a:r>
              <a:rPr lang="en-US" sz="2200" dirty="0" err="1">
                <a:latin typeface="Times New Roman"/>
                <a:ea typeface="Times New Roman"/>
                <a:cs typeface="Times New Roman"/>
                <a:sym typeface="Times New Roman"/>
              </a:rPr>
              <a:t>sánh</a:t>
            </a:r>
            <a:r>
              <a:rPr lang="en-US" sz="2200" dirty="0">
                <a:latin typeface="Times New Roman"/>
                <a:ea typeface="Times New Roman"/>
                <a:cs typeface="Times New Roman"/>
                <a:sym typeface="Times New Roman"/>
              </a:rPr>
              <a:t> </a:t>
            </a:r>
            <a:r>
              <a:rPr lang="en-US" sz="2200" dirty="0" err="1">
                <a:latin typeface="Times New Roman"/>
                <a:ea typeface="Times New Roman"/>
                <a:cs typeface="Times New Roman"/>
                <a:sym typeface="Times New Roman"/>
              </a:rPr>
              <a:t>hiệu</a:t>
            </a:r>
            <a:r>
              <a:rPr lang="en-US" sz="2200" dirty="0">
                <a:latin typeface="Times New Roman"/>
                <a:ea typeface="Times New Roman"/>
                <a:cs typeface="Times New Roman"/>
                <a:sym typeface="Times New Roman"/>
              </a:rPr>
              <a:t> </a:t>
            </a:r>
            <a:r>
              <a:rPr lang="vi-VN" sz="2200" dirty="0">
                <a:latin typeface="Times New Roman"/>
                <a:ea typeface="Times New Roman"/>
                <a:cs typeface="Times New Roman"/>
                <a:sym typeface="Times New Roman"/>
              </a:rPr>
              <a:t>quả, những ưu nhược điểm</a:t>
            </a:r>
            <a:r>
              <a:rPr lang="en-US" sz="2200" dirty="0">
                <a:latin typeface="Times New Roman"/>
                <a:ea typeface="Times New Roman"/>
                <a:cs typeface="Times New Roman"/>
                <a:sym typeface="Times New Roman"/>
              </a:rPr>
              <a:t> </a:t>
            </a:r>
            <a:r>
              <a:rPr lang="vi-VN" sz="2200" dirty="0">
                <a:latin typeface="Times New Roman"/>
                <a:ea typeface="Times New Roman"/>
                <a:cs typeface="Times New Roman"/>
                <a:sym typeface="Times New Roman"/>
              </a:rPr>
              <a:t>của hai phương pháp.</a:t>
            </a:r>
            <a:endParaRPr sz="2200" dirty="0">
              <a:latin typeface="Times New Roman"/>
              <a:ea typeface="Times New Roman"/>
              <a:cs typeface="Times New Roman"/>
              <a:sym typeface="Times New Roman"/>
            </a:endParaRPr>
          </a:p>
          <a:p>
            <a:pPr marL="685800" lvl="1" indent="-99059" algn="l" rtl="0">
              <a:lnSpc>
                <a:spcPct val="130000"/>
              </a:lnSpc>
              <a:spcBef>
                <a:spcPts val="600"/>
              </a:spcBef>
              <a:spcAft>
                <a:spcPts val="0"/>
              </a:spcAft>
              <a:buClr>
                <a:schemeClr val="dk1"/>
              </a:buClr>
              <a:buSzPts val="2400"/>
              <a:buNone/>
            </a:pPr>
            <a:endParaRPr dirty="0">
              <a:latin typeface="Times New Roman"/>
              <a:ea typeface="Times New Roman"/>
              <a:cs typeface="Times New Roman"/>
              <a:sym typeface="Times New Roman"/>
            </a:endParaRPr>
          </a:p>
        </p:txBody>
      </p:sp>
      <p:sp>
        <p:nvSpPr>
          <p:cNvPr id="341" name="Google Shape;341;p4"/>
          <p:cNvSpPr txBox="1">
            <a:spLocks noGrp="1"/>
          </p:cNvSpPr>
          <p:nvPr>
            <p:ph type="ftr" idx="11"/>
          </p:nvPr>
        </p:nvSpPr>
        <p:spPr>
          <a:xfrm>
            <a:off x="4233564"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Copyrights 2024 CE-UIT. All Rights Reserved.</a:t>
            </a:r>
            <a:endParaRPr/>
          </a:p>
        </p:txBody>
      </p:sp>
      <p:sp>
        <p:nvSpPr>
          <p:cNvPr id="342" name="Google Shape;342;p4"/>
          <p:cNvSpPr txBox="1">
            <a:spLocks noGrp="1"/>
          </p:cNvSpPr>
          <p:nvPr>
            <p:ph type="sldNum" idx="12"/>
          </p:nvPr>
        </p:nvSpPr>
        <p:spPr>
          <a:xfrm>
            <a:off x="10422944" y="6356350"/>
            <a:ext cx="27432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200"/>
              <a:buNone/>
            </a:pPr>
            <a:fld id="{00000000-1234-1234-1234-123412341234}" type="slidenum">
              <a:rPr lang="en-US"/>
              <a:t>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0">
                                            <p:txEl>
                                              <p:pRg st="0" end="0"/>
                                            </p:txEl>
                                          </p:spTgt>
                                        </p:tgtEl>
                                        <p:attrNameLst>
                                          <p:attrName>style.visibility</p:attrName>
                                        </p:attrNameLst>
                                      </p:cBhvr>
                                      <p:to>
                                        <p:strVal val="visible"/>
                                      </p:to>
                                    </p:set>
                                    <p:animEffect transition="in" filter="fade">
                                      <p:cBhvr>
                                        <p:cTn id="7" dur="500"/>
                                        <p:tgtEl>
                                          <p:spTgt spid="34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40">
                                            <p:txEl>
                                              <p:pRg st="1" end="1"/>
                                            </p:txEl>
                                          </p:spTgt>
                                        </p:tgtEl>
                                        <p:attrNameLst>
                                          <p:attrName>style.visibility</p:attrName>
                                        </p:attrNameLst>
                                      </p:cBhvr>
                                      <p:to>
                                        <p:strVal val="visible"/>
                                      </p:to>
                                    </p:set>
                                    <p:animEffect transition="in" filter="fade">
                                      <p:cBhvr>
                                        <p:cTn id="12" dur="500"/>
                                        <p:tgtEl>
                                          <p:spTgt spid="34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7"/>
          <p:cNvSpPr txBox="1">
            <a:spLocks noGrp="1"/>
          </p:cNvSpPr>
          <p:nvPr>
            <p:ph type="ftr" idx="11"/>
          </p:nvPr>
        </p:nvSpPr>
        <p:spPr>
          <a:xfrm>
            <a:off x="723265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Copyrights 2024 CE-UIT. All Rights Reserved.</a:t>
            </a:r>
            <a:endParaRPr/>
          </a:p>
        </p:txBody>
      </p:sp>
      <p:sp>
        <p:nvSpPr>
          <p:cNvPr id="348" name="Google Shape;348;p7"/>
          <p:cNvSpPr txBox="1">
            <a:spLocks noGrp="1"/>
          </p:cNvSpPr>
          <p:nvPr>
            <p:ph type="sldNum" idx="12"/>
          </p:nvPr>
        </p:nvSpPr>
        <p:spPr>
          <a:xfrm>
            <a:off x="10409692" y="332284"/>
            <a:ext cx="27432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200"/>
              <a:buNone/>
            </a:pPr>
            <a:fld id="{00000000-1234-1234-1234-123412341234}" type="slidenum">
              <a:rPr lang="en-US"/>
              <a:t>6</a:t>
            </a:fld>
            <a:endParaRPr/>
          </a:p>
        </p:txBody>
      </p:sp>
      <p:sp>
        <p:nvSpPr>
          <p:cNvPr id="349" name="Google Shape;349;p7"/>
          <p:cNvSpPr txBox="1">
            <a:spLocks noGrp="1"/>
          </p:cNvSpPr>
          <p:nvPr>
            <p:ph type="title"/>
          </p:nvPr>
        </p:nvSpPr>
        <p:spPr>
          <a:xfrm>
            <a:off x="1653362" y="2425382"/>
            <a:ext cx="9177548" cy="150595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5400"/>
              <a:buFont typeface="Times New Roman"/>
              <a:buNone/>
            </a:pPr>
            <a:r>
              <a:rPr lang="en-US"/>
              <a:t>KẾ HOẠCH THỰC HIỆN</a:t>
            </a:r>
            <a:endParaRPr/>
          </a:p>
        </p:txBody>
      </p:sp>
      <p:sp>
        <p:nvSpPr>
          <p:cNvPr id="350" name="Google Shape;350;p7"/>
          <p:cNvSpPr txBox="1">
            <a:spLocks noGrp="1"/>
          </p:cNvSpPr>
          <p:nvPr>
            <p:ph type="body" idx="1"/>
          </p:nvPr>
        </p:nvSpPr>
        <p:spPr>
          <a:xfrm>
            <a:off x="1653362" y="4108231"/>
            <a:ext cx="5564835" cy="7419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400"/>
              <a:buNone/>
            </a:pPr>
            <a:endParaRPr/>
          </a:p>
        </p:txBody>
      </p:sp>
      <p:sp>
        <p:nvSpPr>
          <p:cNvPr id="351" name="Google Shape;351;p7"/>
          <p:cNvSpPr txBox="1">
            <a:spLocks noGrp="1"/>
          </p:cNvSpPr>
          <p:nvPr>
            <p:ph type="body" idx="2"/>
          </p:nvPr>
        </p:nvSpPr>
        <p:spPr>
          <a:xfrm>
            <a:off x="1653362" y="561276"/>
            <a:ext cx="2052637" cy="178593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11500"/>
              <a:buNone/>
            </a:pPr>
            <a:r>
              <a:rPr lang="en-US"/>
              <a:t>02</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8"/>
          <p:cNvSpPr txBox="1">
            <a:spLocks noGrp="1"/>
          </p:cNvSpPr>
          <p:nvPr>
            <p:ph type="title"/>
          </p:nvPr>
        </p:nvSpPr>
        <p:spPr>
          <a:xfrm>
            <a:off x="606000" y="1036767"/>
            <a:ext cx="10980000" cy="8906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17058"/>
              </a:buClr>
              <a:buSzPts val="4400"/>
              <a:buFont typeface="Times New Roman"/>
              <a:buNone/>
            </a:pPr>
            <a:r>
              <a:rPr lang="en-US"/>
              <a:t>2. Kế hoạch thực hiện</a:t>
            </a:r>
            <a:endParaRPr/>
          </a:p>
        </p:txBody>
      </p:sp>
      <p:sp>
        <p:nvSpPr>
          <p:cNvPr id="357" name="Google Shape;357;p8"/>
          <p:cNvSpPr txBox="1">
            <a:spLocks noGrp="1"/>
          </p:cNvSpPr>
          <p:nvPr>
            <p:ph type="body" idx="1"/>
          </p:nvPr>
        </p:nvSpPr>
        <p:spPr>
          <a:xfrm>
            <a:off x="606000" y="2020279"/>
            <a:ext cx="10980000" cy="4156684"/>
          </a:xfrm>
          <a:prstGeom prst="rect">
            <a:avLst/>
          </a:prstGeom>
          <a:noFill/>
          <a:ln>
            <a:noFill/>
          </a:ln>
        </p:spPr>
        <p:txBody>
          <a:bodyPr spcFirstLastPara="1" wrap="square" lIns="91425" tIns="45700" rIns="91425" bIns="45700" anchor="t" anchorCtr="0">
            <a:normAutofit/>
          </a:bodyPr>
          <a:lstStyle/>
          <a:p>
            <a:pPr marL="228600" lvl="0" indent="-228600" algn="l" rtl="0">
              <a:lnSpc>
                <a:spcPct val="130000"/>
              </a:lnSpc>
              <a:spcBef>
                <a:spcPts val="0"/>
              </a:spcBef>
              <a:spcAft>
                <a:spcPts val="0"/>
              </a:spcAft>
              <a:buClr>
                <a:schemeClr val="dk1"/>
              </a:buClr>
              <a:buSzPts val="2800"/>
              <a:buChar char="•"/>
            </a:pPr>
            <a:r>
              <a:rPr lang="en-US" dirty="0" err="1">
                <a:latin typeface="Times New Roman" panose="02020603050405020304" pitchFamily="18" charset="0"/>
                <a:ea typeface="Times New Roman"/>
                <a:cs typeface="Times New Roman" panose="02020603050405020304" pitchFamily="18" charset="0"/>
                <a:sym typeface="Times New Roman"/>
              </a:rPr>
              <a:t>Kế</a:t>
            </a:r>
            <a:r>
              <a:rPr lang="en-US" dirty="0">
                <a:latin typeface="Times New Roman" panose="02020603050405020304" pitchFamily="18" charset="0"/>
                <a:ea typeface="Times New Roman"/>
                <a:cs typeface="Times New Roman" panose="02020603050405020304" pitchFamily="18" charset="0"/>
                <a:sym typeface="Times New Roman"/>
              </a:rPr>
              <a:t> </a:t>
            </a:r>
            <a:r>
              <a:rPr lang="en-US" dirty="0" err="1">
                <a:latin typeface="Times New Roman" panose="02020603050405020304" pitchFamily="18" charset="0"/>
                <a:ea typeface="Times New Roman"/>
                <a:cs typeface="Times New Roman" panose="02020603050405020304" pitchFamily="18" charset="0"/>
                <a:sym typeface="Times New Roman"/>
              </a:rPr>
              <a:t>hoạch</a:t>
            </a:r>
            <a:r>
              <a:rPr lang="en-US" dirty="0">
                <a:latin typeface="Times New Roman" panose="02020603050405020304" pitchFamily="18" charset="0"/>
                <a:ea typeface="Times New Roman"/>
                <a:cs typeface="Times New Roman" panose="02020603050405020304" pitchFamily="18" charset="0"/>
                <a:sym typeface="Times New Roman"/>
              </a:rPr>
              <a:t> </a:t>
            </a:r>
            <a:r>
              <a:rPr lang="en-US" dirty="0" err="1">
                <a:latin typeface="Times New Roman" panose="02020603050405020304" pitchFamily="18" charset="0"/>
                <a:ea typeface="Times New Roman"/>
                <a:cs typeface="Times New Roman" panose="02020603050405020304" pitchFamily="18" charset="0"/>
                <a:sym typeface="Times New Roman"/>
              </a:rPr>
              <a:t>thực</a:t>
            </a:r>
            <a:r>
              <a:rPr lang="en-US" dirty="0">
                <a:latin typeface="Times New Roman" panose="02020603050405020304" pitchFamily="18" charset="0"/>
                <a:ea typeface="Times New Roman"/>
                <a:cs typeface="Times New Roman" panose="02020603050405020304" pitchFamily="18" charset="0"/>
                <a:sym typeface="Times New Roman"/>
              </a:rPr>
              <a:t> </a:t>
            </a:r>
            <a:r>
              <a:rPr lang="en-US" dirty="0" err="1">
                <a:latin typeface="Times New Roman" panose="02020603050405020304" pitchFamily="18" charset="0"/>
                <a:ea typeface="Times New Roman"/>
                <a:cs typeface="Times New Roman" panose="02020603050405020304" pitchFamily="18" charset="0"/>
                <a:sym typeface="Times New Roman"/>
              </a:rPr>
              <a:t>hiện</a:t>
            </a:r>
            <a:r>
              <a:rPr lang="en-US" dirty="0">
                <a:latin typeface="Times New Roman" panose="02020603050405020304" pitchFamily="18" charset="0"/>
                <a:ea typeface="Times New Roman"/>
                <a:cs typeface="Times New Roman" panose="02020603050405020304" pitchFamily="18" charset="0"/>
                <a:sym typeface="Times New Roman"/>
              </a:rPr>
              <a:t> </a:t>
            </a:r>
            <a:r>
              <a:rPr lang="en-US" dirty="0" err="1">
                <a:latin typeface="Times New Roman" panose="02020603050405020304" pitchFamily="18" charset="0"/>
                <a:ea typeface="Times New Roman"/>
                <a:cs typeface="Times New Roman" panose="02020603050405020304" pitchFamily="18" charset="0"/>
                <a:sym typeface="Times New Roman"/>
              </a:rPr>
              <a:t>được</a:t>
            </a:r>
            <a:r>
              <a:rPr lang="en-US" dirty="0">
                <a:latin typeface="Times New Roman" panose="02020603050405020304" pitchFamily="18" charset="0"/>
                <a:ea typeface="Times New Roman"/>
                <a:cs typeface="Times New Roman" panose="02020603050405020304" pitchFamily="18" charset="0"/>
                <a:sym typeface="Times New Roman"/>
              </a:rPr>
              <a:t> chia </a:t>
            </a:r>
            <a:r>
              <a:rPr lang="en-US" dirty="0" err="1">
                <a:latin typeface="Times New Roman" panose="02020603050405020304" pitchFamily="18" charset="0"/>
                <a:ea typeface="Times New Roman"/>
                <a:cs typeface="Times New Roman" panose="02020603050405020304" pitchFamily="18" charset="0"/>
                <a:sym typeface="Times New Roman"/>
              </a:rPr>
              <a:t>thành</a:t>
            </a:r>
            <a:r>
              <a:rPr lang="en-US" dirty="0">
                <a:latin typeface="Times New Roman" panose="02020603050405020304" pitchFamily="18" charset="0"/>
                <a:ea typeface="Times New Roman"/>
                <a:cs typeface="Times New Roman" panose="02020603050405020304" pitchFamily="18" charset="0"/>
                <a:sym typeface="Times New Roman"/>
              </a:rPr>
              <a:t> 3 </a:t>
            </a:r>
            <a:r>
              <a:rPr lang="en-US" dirty="0" err="1">
                <a:latin typeface="Times New Roman" panose="02020603050405020304" pitchFamily="18" charset="0"/>
                <a:ea typeface="Times New Roman"/>
                <a:cs typeface="Times New Roman" panose="02020603050405020304" pitchFamily="18" charset="0"/>
                <a:sym typeface="Times New Roman"/>
              </a:rPr>
              <a:t>giai</a:t>
            </a:r>
            <a:r>
              <a:rPr lang="en-US" dirty="0">
                <a:latin typeface="Times New Roman" panose="02020603050405020304" pitchFamily="18" charset="0"/>
                <a:ea typeface="Times New Roman"/>
                <a:cs typeface="Times New Roman" panose="02020603050405020304" pitchFamily="18" charset="0"/>
                <a:sym typeface="Times New Roman"/>
              </a:rPr>
              <a:t> </a:t>
            </a:r>
            <a:r>
              <a:rPr lang="en-US" dirty="0" err="1">
                <a:latin typeface="Times New Roman" panose="02020603050405020304" pitchFamily="18" charset="0"/>
                <a:ea typeface="Times New Roman"/>
                <a:cs typeface="Times New Roman" panose="02020603050405020304" pitchFamily="18" charset="0"/>
                <a:sym typeface="Times New Roman"/>
              </a:rPr>
              <a:t>đoạn</a:t>
            </a:r>
            <a:endParaRPr dirty="0">
              <a:latin typeface="Times New Roman" panose="02020603050405020304" pitchFamily="18" charset="0"/>
              <a:cs typeface="Times New Roman" panose="02020603050405020304" pitchFamily="18" charset="0"/>
            </a:endParaRPr>
          </a:p>
          <a:p>
            <a:pPr marL="228600" lvl="0" indent="-228600" algn="l" rtl="0">
              <a:lnSpc>
                <a:spcPct val="130000"/>
              </a:lnSpc>
              <a:spcBef>
                <a:spcPts val="600"/>
              </a:spcBef>
              <a:spcAft>
                <a:spcPts val="0"/>
              </a:spcAft>
              <a:buClr>
                <a:schemeClr val="dk1"/>
              </a:buClr>
              <a:buSzPts val="2800"/>
              <a:buFont typeface="Noto Sans Symbols"/>
              <a:buChar char="⮚"/>
            </a:pPr>
            <a:r>
              <a:rPr lang="en-US" dirty="0">
                <a:latin typeface="Times New Roman" panose="02020603050405020304" pitchFamily="18" charset="0"/>
                <a:ea typeface="Times New Roman"/>
                <a:cs typeface="Times New Roman" panose="02020603050405020304" pitchFamily="18" charset="0"/>
                <a:sym typeface="Times New Roman"/>
              </a:rPr>
              <a:t> Giai </a:t>
            </a:r>
            <a:r>
              <a:rPr lang="en-US" dirty="0" err="1">
                <a:latin typeface="Times New Roman" panose="02020603050405020304" pitchFamily="18" charset="0"/>
                <a:ea typeface="Times New Roman"/>
                <a:cs typeface="Times New Roman" panose="02020603050405020304" pitchFamily="18" charset="0"/>
                <a:sym typeface="Times New Roman"/>
              </a:rPr>
              <a:t>đoạn</a:t>
            </a:r>
            <a:r>
              <a:rPr lang="en-US" dirty="0">
                <a:latin typeface="Times New Roman" panose="02020603050405020304" pitchFamily="18" charset="0"/>
                <a:ea typeface="Times New Roman"/>
                <a:cs typeface="Times New Roman" panose="02020603050405020304" pitchFamily="18" charset="0"/>
                <a:sym typeface="Times New Roman"/>
              </a:rPr>
              <a:t> 1: </a:t>
            </a:r>
            <a:r>
              <a:rPr lang="en-US" dirty="0" err="1">
                <a:latin typeface="Times New Roman" panose="02020603050405020304" pitchFamily="18" charset="0"/>
                <a:ea typeface="Times New Roman"/>
                <a:cs typeface="Times New Roman" panose="02020603050405020304" pitchFamily="18" charset="0"/>
                <a:sym typeface="Times New Roman"/>
              </a:rPr>
              <a:t>Tìm</a:t>
            </a:r>
            <a:r>
              <a:rPr lang="en-US" dirty="0">
                <a:latin typeface="Times New Roman" panose="02020603050405020304" pitchFamily="18" charset="0"/>
                <a:ea typeface="Times New Roman"/>
                <a:cs typeface="Times New Roman" panose="02020603050405020304" pitchFamily="18" charset="0"/>
                <a:sym typeface="Times New Roman"/>
              </a:rPr>
              <a:t> </a:t>
            </a:r>
            <a:r>
              <a:rPr lang="en-US" dirty="0" err="1">
                <a:latin typeface="Times New Roman" panose="02020603050405020304" pitchFamily="18" charset="0"/>
                <a:ea typeface="Times New Roman"/>
                <a:cs typeface="Times New Roman" panose="02020603050405020304" pitchFamily="18" charset="0"/>
                <a:sym typeface="Times New Roman"/>
              </a:rPr>
              <a:t>hiểu</a:t>
            </a:r>
            <a:r>
              <a:rPr lang="en-US" dirty="0">
                <a:latin typeface="Times New Roman" panose="02020603050405020304" pitchFamily="18" charset="0"/>
                <a:ea typeface="Times New Roman"/>
                <a:cs typeface="Times New Roman" panose="02020603050405020304" pitchFamily="18" charset="0"/>
                <a:sym typeface="Times New Roman"/>
              </a:rPr>
              <a:t> </a:t>
            </a:r>
            <a:r>
              <a:rPr lang="en-US" dirty="0" err="1">
                <a:latin typeface="Times New Roman" panose="02020603050405020304" pitchFamily="18" charset="0"/>
                <a:ea typeface="Times New Roman"/>
                <a:cs typeface="Times New Roman" panose="02020603050405020304" pitchFamily="18" charset="0"/>
                <a:sym typeface="Times New Roman"/>
              </a:rPr>
              <a:t>và</a:t>
            </a:r>
            <a:r>
              <a:rPr lang="en-US" dirty="0">
                <a:latin typeface="Times New Roman" panose="02020603050405020304" pitchFamily="18" charset="0"/>
                <a:ea typeface="Times New Roman"/>
                <a:cs typeface="Times New Roman" panose="02020603050405020304" pitchFamily="18" charset="0"/>
                <a:sym typeface="Times New Roman"/>
              </a:rPr>
              <a:t> </a:t>
            </a:r>
            <a:r>
              <a:rPr lang="en-US" dirty="0" err="1">
                <a:latin typeface="Times New Roman" panose="02020603050405020304" pitchFamily="18" charset="0"/>
                <a:ea typeface="Times New Roman"/>
                <a:cs typeface="Times New Roman" panose="02020603050405020304" pitchFamily="18" charset="0"/>
                <a:sym typeface="Times New Roman"/>
              </a:rPr>
              <a:t>hiện</a:t>
            </a:r>
            <a:r>
              <a:rPr lang="en-US" dirty="0">
                <a:latin typeface="Times New Roman" panose="02020603050405020304" pitchFamily="18" charset="0"/>
                <a:ea typeface="Times New Roman"/>
                <a:cs typeface="Times New Roman" panose="02020603050405020304" pitchFamily="18" charset="0"/>
                <a:sym typeface="Times New Roman"/>
              </a:rPr>
              <a:t> </a:t>
            </a:r>
            <a:r>
              <a:rPr lang="en-US" dirty="0" err="1">
                <a:latin typeface="Times New Roman" panose="02020603050405020304" pitchFamily="18" charset="0"/>
                <a:ea typeface="Times New Roman"/>
                <a:cs typeface="Times New Roman" panose="02020603050405020304" pitchFamily="18" charset="0"/>
                <a:sym typeface="Times New Roman"/>
              </a:rPr>
              <a:t>thực</a:t>
            </a:r>
            <a:r>
              <a:rPr lang="en-US" dirty="0">
                <a:latin typeface="Times New Roman" panose="02020603050405020304" pitchFamily="18" charset="0"/>
                <a:ea typeface="Times New Roman"/>
                <a:cs typeface="Times New Roman" panose="02020603050405020304" pitchFamily="18" charset="0"/>
                <a:sym typeface="Times New Roman"/>
              </a:rPr>
              <a:t> </a:t>
            </a:r>
            <a:r>
              <a:rPr lang="en-US" dirty="0" err="1">
                <a:latin typeface="Times New Roman" panose="02020603050405020304" pitchFamily="18" charset="0"/>
                <a:ea typeface="Times New Roman"/>
                <a:cs typeface="Times New Roman" panose="02020603050405020304" pitchFamily="18" charset="0"/>
                <a:sym typeface="Times New Roman"/>
              </a:rPr>
              <a:t>mô</a:t>
            </a:r>
            <a:r>
              <a:rPr lang="en-US" dirty="0">
                <a:latin typeface="Times New Roman" panose="02020603050405020304" pitchFamily="18" charset="0"/>
                <a:ea typeface="Times New Roman"/>
                <a:cs typeface="Times New Roman" panose="02020603050405020304" pitchFamily="18" charset="0"/>
                <a:sym typeface="Times New Roman"/>
              </a:rPr>
              <a:t> </a:t>
            </a:r>
            <a:r>
              <a:rPr lang="en-US" dirty="0" err="1">
                <a:latin typeface="Times New Roman" panose="02020603050405020304" pitchFamily="18" charset="0"/>
                <a:ea typeface="Times New Roman"/>
                <a:cs typeface="Times New Roman" panose="02020603050405020304" pitchFamily="18" charset="0"/>
                <a:sym typeface="Times New Roman"/>
              </a:rPr>
              <a:t>hình</a:t>
            </a:r>
            <a:r>
              <a:rPr lang="en-US" dirty="0">
                <a:latin typeface="Times New Roman" panose="02020603050405020304" pitchFamily="18" charset="0"/>
                <a:ea typeface="Times New Roman"/>
                <a:cs typeface="Times New Roman" panose="02020603050405020304" pitchFamily="18" charset="0"/>
                <a:sym typeface="Times New Roman"/>
              </a:rPr>
              <a:t> CNN </a:t>
            </a:r>
            <a:r>
              <a:rPr lang="en-US" dirty="0" err="1">
                <a:latin typeface="Times New Roman" panose="02020603050405020304" pitchFamily="18" charset="0"/>
                <a:ea typeface="Times New Roman"/>
                <a:cs typeface="Times New Roman" panose="02020603050405020304" pitchFamily="18" charset="0"/>
                <a:sym typeface="Times New Roman"/>
              </a:rPr>
              <a:t>trên</a:t>
            </a:r>
            <a:r>
              <a:rPr lang="en-US" dirty="0">
                <a:latin typeface="Times New Roman" panose="02020603050405020304" pitchFamily="18" charset="0"/>
                <a:ea typeface="Times New Roman"/>
                <a:cs typeface="Times New Roman" panose="02020603050405020304" pitchFamily="18" charset="0"/>
                <a:sym typeface="Times New Roman"/>
              </a:rPr>
              <a:t> </a:t>
            </a:r>
            <a:r>
              <a:rPr lang="en-US" dirty="0" err="1">
                <a:latin typeface="Times New Roman" panose="02020603050405020304" pitchFamily="18" charset="0"/>
                <a:ea typeface="Times New Roman"/>
                <a:cs typeface="Times New Roman" panose="02020603050405020304" pitchFamily="18" charset="0"/>
                <a:sym typeface="Times New Roman"/>
              </a:rPr>
              <a:t>phần</a:t>
            </a:r>
            <a:r>
              <a:rPr lang="en-US" dirty="0">
                <a:latin typeface="Times New Roman" panose="02020603050405020304" pitchFamily="18" charset="0"/>
                <a:ea typeface="Times New Roman"/>
                <a:cs typeface="Times New Roman" panose="02020603050405020304" pitchFamily="18" charset="0"/>
                <a:sym typeface="Times New Roman"/>
              </a:rPr>
              <a:t> </a:t>
            </a:r>
            <a:r>
              <a:rPr lang="en-US" dirty="0" err="1">
                <a:latin typeface="Times New Roman" panose="02020603050405020304" pitchFamily="18" charset="0"/>
                <a:ea typeface="Times New Roman"/>
                <a:cs typeface="Times New Roman" panose="02020603050405020304" pitchFamily="18" charset="0"/>
                <a:sym typeface="Times New Roman"/>
              </a:rPr>
              <a:t>mềm</a:t>
            </a:r>
            <a:endParaRPr dirty="0">
              <a:latin typeface="Times New Roman" panose="02020603050405020304" pitchFamily="18" charset="0"/>
              <a:cs typeface="Times New Roman" panose="02020603050405020304" pitchFamily="18" charset="0"/>
            </a:endParaRPr>
          </a:p>
          <a:p>
            <a:pPr marL="228600" lvl="0" indent="-228600">
              <a:spcBef>
                <a:spcPts val="600"/>
              </a:spcBef>
              <a:buFont typeface="Noto Sans Symbols"/>
              <a:buChar char="⮚"/>
            </a:pPr>
            <a:r>
              <a:rPr lang="en-US" dirty="0">
                <a:latin typeface="Times New Roman" panose="02020603050405020304" pitchFamily="18" charset="0"/>
                <a:ea typeface="Times New Roman"/>
                <a:cs typeface="Times New Roman" panose="02020603050405020304" pitchFamily="18" charset="0"/>
                <a:sym typeface="Times New Roman"/>
              </a:rPr>
              <a:t> Giai </a:t>
            </a:r>
            <a:r>
              <a:rPr lang="en-US" dirty="0" err="1">
                <a:latin typeface="Times New Roman" panose="02020603050405020304" pitchFamily="18" charset="0"/>
                <a:ea typeface="Times New Roman"/>
                <a:cs typeface="Times New Roman" panose="02020603050405020304" pitchFamily="18" charset="0"/>
                <a:sym typeface="Times New Roman"/>
              </a:rPr>
              <a:t>đoạn</a:t>
            </a:r>
            <a:r>
              <a:rPr lang="en-US" dirty="0">
                <a:latin typeface="Times New Roman" panose="02020603050405020304" pitchFamily="18" charset="0"/>
                <a:ea typeface="Times New Roman"/>
                <a:cs typeface="Times New Roman" panose="02020603050405020304" pitchFamily="18" charset="0"/>
                <a:sym typeface="Times New Roman"/>
              </a:rPr>
              <a:t> 2: </a:t>
            </a:r>
            <a:r>
              <a:rPr lang="vi-VN" dirty="0">
                <a:latin typeface="Times New Roman" panose="02020603050405020304" pitchFamily="18" charset="0"/>
                <a:cs typeface="Times New Roman" panose="02020603050405020304" pitchFamily="18" charset="0"/>
              </a:rPr>
              <a:t>Phương pháp </a:t>
            </a:r>
            <a:r>
              <a:rPr lang="en-US" dirty="0">
                <a:latin typeface="Times New Roman" panose="02020603050405020304" pitchFamily="18" charset="0"/>
                <a:cs typeface="Times New Roman" panose="02020603050405020304" pitchFamily="18" charset="0"/>
              </a:rPr>
              <a:t>HLS</a:t>
            </a:r>
            <a:endParaRPr dirty="0">
              <a:latin typeface="Times New Roman" panose="02020603050405020304" pitchFamily="18" charset="0"/>
              <a:ea typeface="Times New Roman"/>
              <a:cs typeface="Times New Roman" panose="02020603050405020304" pitchFamily="18" charset="0"/>
              <a:sym typeface="Times New Roman"/>
            </a:endParaRPr>
          </a:p>
          <a:p>
            <a:pPr marL="228600" indent="-228600">
              <a:spcBef>
                <a:spcPts val="600"/>
              </a:spcBef>
              <a:buFont typeface="Noto Sans Symbols"/>
              <a:buChar char="⮚"/>
            </a:pPr>
            <a:r>
              <a:rPr lang="en-US" dirty="0">
                <a:latin typeface="Times New Roman" panose="02020603050405020304" pitchFamily="18" charset="0"/>
                <a:ea typeface="Times New Roman"/>
                <a:cs typeface="Times New Roman" panose="02020603050405020304" pitchFamily="18" charset="0"/>
                <a:sym typeface="Times New Roman"/>
              </a:rPr>
              <a:t> Giai </a:t>
            </a:r>
            <a:r>
              <a:rPr lang="en-US" dirty="0" err="1">
                <a:latin typeface="Times New Roman" panose="02020603050405020304" pitchFamily="18" charset="0"/>
                <a:ea typeface="Times New Roman"/>
                <a:cs typeface="Times New Roman" panose="02020603050405020304" pitchFamily="18" charset="0"/>
                <a:sym typeface="Times New Roman"/>
              </a:rPr>
              <a:t>đoạn</a:t>
            </a:r>
            <a:r>
              <a:rPr lang="en-US" dirty="0">
                <a:latin typeface="Times New Roman" panose="02020603050405020304" pitchFamily="18" charset="0"/>
                <a:ea typeface="Times New Roman"/>
                <a:cs typeface="Times New Roman" panose="02020603050405020304" pitchFamily="18" charset="0"/>
                <a:sym typeface="Times New Roman"/>
              </a:rPr>
              <a:t> 3: </a:t>
            </a:r>
            <a:r>
              <a:rPr lang="vi-VN" dirty="0">
                <a:latin typeface="Times New Roman" panose="02020603050405020304" pitchFamily="18" charset="0"/>
                <a:cs typeface="Times New Roman" panose="02020603050405020304" pitchFamily="18" charset="0"/>
              </a:rPr>
              <a:t>Phương pháp tự thiết kế</a:t>
            </a:r>
          </a:p>
        </p:txBody>
      </p:sp>
      <p:sp>
        <p:nvSpPr>
          <p:cNvPr id="358" name="Google Shape;358;p8"/>
          <p:cNvSpPr txBox="1">
            <a:spLocks noGrp="1"/>
          </p:cNvSpPr>
          <p:nvPr>
            <p:ph type="ftr" idx="11"/>
          </p:nvPr>
        </p:nvSpPr>
        <p:spPr>
          <a:xfrm>
            <a:off x="4233564"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Copyrights 2024 CE-UIT. All Rights Reserved.</a:t>
            </a:r>
            <a:endParaRPr/>
          </a:p>
        </p:txBody>
      </p:sp>
      <p:sp>
        <p:nvSpPr>
          <p:cNvPr id="359" name="Google Shape;359;p8"/>
          <p:cNvSpPr txBox="1">
            <a:spLocks noGrp="1"/>
          </p:cNvSpPr>
          <p:nvPr>
            <p:ph type="sldNum" idx="12"/>
          </p:nvPr>
        </p:nvSpPr>
        <p:spPr>
          <a:xfrm>
            <a:off x="10422944" y="6356350"/>
            <a:ext cx="27432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200"/>
              <a:buNone/>
            </a:pPr>
            <a:fld id="{00000000-1234-1234-1234-123412341234}" type="slidenum">
              <a:rPr lang="en-US"/>
              <a:t>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7">
                                            <p:txEl>
                                              <p:pRg st="0" end="0"/>
                                            </p:txEl>
                                          </p:spTgt>
                                        </p:tgtEl>
                                        <p:attrNameLst>
                                          <p:attrName>style.visibility</p:attrName>
                                        </p:attrNameLst>
                                      </p:cBhvr>
                                      <p:to>
                                        <p:strVal val="visible"/>
                                      </p:to>
                                    </p:set>
                                    <p:animEffect transition="in" filter="fade">
                                      <p:cBhvr>
                                        <p:cTn id="7" dur="500"/>
                                        <p:tgtEl>
                                          <p:spTgt spid="35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57">
                                            <p:txEl>
                                              <p:pRg st="1" end="1"/>
                                            </p:txEl>
                                          </p:spTgt>
                                        </p:tgtEl>
                                        <p:attrNameLst>
                                          <p:attrName>style.visibility</p:attrName>
                                        </p:attrNameLst>
                                      </p:cBhvr>
                                      <p:to>
                                        <p:strVal val="visible"/>
                                      </p:to>
                                    </p:set>
                                    <p:animEffect transition="in" filter="fade">
                                      <p:cBhvr>
                                        <p:cTn id="12" dur="500"/>
                                        <p:tgtEl>
                                          <p:spTgt spid="35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57">
                                            <p:txEl>
                                              <p:pRg st="2" end="2"/>
                                            </p:txEl>
                                          </p:spTgt>
                                        </p:tgtEl>
                                        <p:attrNameLst>
                                          <p:attrName>style.visibility</p:attrName>
                                        </p:attrNameLst>
                                      </p:cBhvr>
                                      <p:to>
                                        <p:strVal val="visible"/>
                                      </p:to>
                                    </p:set>
                                    <p:animEffect transition="in" filter="fade">
                                      <p:cBhvr>
                                        <p:cTn id="17" dur="500"/>
                                        <p:tgtEl>
                                          <p:spTgt spid="35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57">
                                            <p:txEl>
                                              <p:pRg st="3" end="3"/>
                                            </p:txEl>
                                          </p:spTgt>
                                        </p:tgtEl>
                                        <p:attrNameLst>
                                          <p:attrName>style.visibility</p:attrName>
                                        </p:attrNameLst>
                                      </p:cBhvr>
                                      <p:to>
                                        <p:strVal val="visible"/>
                                      </p:to>
                                    </p:set>
                                    <p:animEffect transition="in" filter="fade">
                                      <p:cBhvr>
                                        <p:cTn id="22" dur="500"/>
                                        <p:tgtEl>
                                          <p:spTgt spid="35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9"/>
          <p:cNvSpPr txBox="1">
            <a:spLocks noGrp="1"/>
          </p:cNvSpPr>
          <p:nvPr>
            <p:ph type="title"/>
          </p:nvPr>
        </p:nvSpPr>
        <p:spPr>
          <a:xfrm>
            <a:off x="606000" y="1036767"/>
            <a:ext cx="10980000" cy="8906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17058"/>
              </a:buClr>
              <a:buSzPts val="4400"/>
              <a:buFont typeface="Times New Roman"/>
              <a:buNone/>
            </a:pPr>
            <a:r>
              <a:rPr lang="en-US"/>
              <a:t>2. Kế hoạch thực hiện</a:t>
            </a:r>
            <a:endParaRPr/>
          </a:p>
        </p:txBody>
      </p:sp>
      <p:sp>
        <p:nvSpPr>
          <p:cNvPr id="365" name="Google Shape;365;p9"/>
          <p:cNvSpPr txBox="1">
            <a:spLocks noGrp="1"/>
          </p:cNvSpPr>
          <p:nvPr>
            <p:ph type="body" idx="1"/>
          </p:nvPr>
        </p:nvSpPr>
        <p:spPr>
          <a:xfrm>
            <a:off x="606000" y="2020279"/>
            <a:ext cx="10980000" cy="507768"/>
          </a:xfrm>
          <a:prstGeom prst="rect">
            <a:avLst/>
          </a:prstGeom>
          <a:noFill/>
          <a:ln>
            <a:noFill/>
          </a:ln>
        </p:spPr>
        <p:txBody>
          <a:bodyPr spcFirstLastPara="1" wrap="square" lIns="91425" tIns="45700" rIns="91425" bIns="45700" anchor="t" anchorCtr="0">
            <a:noAutofit/>
          </a:bodyPr>
          <a:lstStyle/>
          <a:p>
            <a:pPr marL="228600" lvl="0" indent="-214630" algn="l" rtl="0">
              <a:lnSpc>
                <a:spcPct val="110000"/>
              </a:lnSpc>
              <a:spcBef>
                <a:spcPts val="0"/>
              </a:spcBef>
              <a:spcAft>
                <a:spcPts val="0"/>
              </a:spcAft>
              <a:buClr>
                <a:schemeClr val="dk1"/>
              </a:buClr>
              <a:buSzPts val="2000"/>
              <a:buChar char="•"/>
            </a:pPr>
            <a:r>
              <a:rPr lang="en-US" sz="2000" dirty="0">
                <a:latin typeface="Times New Roman"/>
                <a:ea typeface="Times New Roman"/>
                <a:cs typeface="Times New Roman"/>
                <a:sym typeface="Times New Roman"/>
              </a:rPr>
              <a:t>Giai </a:t>
            </a:r>
            <a:r>
              <a:rPr lang="en-US" sz="2000" dirty="0" err="1">
                <a:latin typeface="Times New Roman"/>
                <a:ea typeface="Times New Roman"/>
                <a:cs typeface="Times New Roman"/>
                <a:sym typeface="Times New Roman"/>
              </a:rPr>
              <a:t>đoạn</a:t>
            </a:r>
            <a:r>
              <a:rPr lang="en-US" sz="2000" dirty="0">
                <a:latin typeface="Times New Roman"/>
                <a:ea typeface="Times New Roman"/>
                <a:cs typeface="Times New Roman"/>
                <a:sym typeface="Times New Roman"/>
              </a:rPr>
              <a:t> 1: </a:t>
            </a:r>
            <a:r>
              <a:rPr lang="en-US" sz="2000" dirty="0" err="1">
                <a:latin typeface="Times New Roman"/>
                <a:ea typeface="Times New Roman"/>
                <a:cs typeface="Times New Roman"/>
                <a:sym typeface="Times New Roman"/>
              </a:rPr>
              <a:t>Tìm</a:t>
            </a:r>
            <a:r>
              <a:rPr lang="en-US" sz="2000" dirty="0">
                <a:latin typeface="Times New Roman"/>
                <a:ea typeface="Times New Roman"/>
                <a:cs typeface="Times New Roman"/>
                <a:sym typeface="Times New Roman"/>
              </a:rPr>
              <a:t> </a:t>
            </a:r>
            <a:r>
              <a:rPr lang="en-US" sz="2000" dirty="0" err="1">
                <a:latin typeface="Times New Roman"/>
                <a:ea typeface="Times New Roman"/>
                <a:cs typeface="Times New Roman"/>
                <a:sym typeface="Times New Roman"/>
              </a:rPr>
              <a:t>hiểu</a:t>
            </a:r>
            <a:r>
              <a:rPr lang="en-US" sz="2000" dirty="0">
                <a:latin typeface="Times New Roman"/>
                <a:ea typeface="Times New Roman"/>
                <a:cs typeface="Times New Roman"/>
                <a:sym typeface="Times New Roman"/>
              </a:rPr>
              <a:t> </a:t>
            </a:r>
            <a:r>
              <a:rPr lang="en-US" sz="2000" dirty="0" err="1">
                <a:latin typeface="Times New Roman"/>
                <a:ea typeface="Times New Roman"/>
                <a:cs typeface="Times New Roman"/>
                <a:sym typeface="Times New Roman"/>
              </a:rPr>
              <a:t>và</a:t>
            </a:r>
            <a:r>
              <a:rPr lang="en-US" sz="2000" dirty="0">
                <a:latin typeface="Times New Roman"/>
                <a:ea typeface="Times New Roman"/>
                <a:cs typeface="Times New Roman"/>
                <a:sym typeface="Times New Roman"/>
              </a:rPr>
              <a:t> </a:t>
            </a:r>
            <a:r>
              <a:rPr lang="en-US" sz="2000" dirty="0" err="1">
                <a:latin typeface="Times New Roman"/>
                <a:ea typeface="Times New Roman"/>
                <a:cs typeface="Times New Roman"/>
                <a:sym typeface="Times New Roman"/>
              </a:rPr>
              <a:t>hiện</a:t>
            </a:r>
            <a:r>
              <a:rPr lang="en-US" sz="2000" dirty="0">
                <a:latin typeface="Times New Roman"/>
                <a:ea typeface="Times New Roman"/>
                <a:cs typeface="Times New Roman"/>
                <a:sym typeface="Times New Roman"/>
              </a:rPr>
              <a:t> </a:t>
            </a:r>
            <a:r>
              <a:rPr lang="en-US" sz="2000" dirty="0" err="1">
                <a:latin typeface="Times New Roman"/>
                <a:ea typeface="Times New Roman"/>
                <a:cs typeface="Times New Roman"/>
                <a:sym typeface="Times New Roman"/>
              </a:rPr>
              <a:t>thực</a:t>
            </a:r>
            <a:r>
              <a:rPr lang="en-US" sz="2000" dirty="0">
                <a:latin typeface="Times New Roman"/>
                <a:ea typeface="Times New Roman"/>
                <a:cs typeface="Times New Roman"/>
                <a:sym typeface="Times New Roman"/>
              </a:rPr>
              <a:t> </a:t>
            </a:r>
            <a:r>
              <a:rPr lang="en-US" sz="2000" dirty="0" err="1">
                <a:latin typeface="Times New Roman"/>
                <a:ea typeface="Times New Roman"/>
                <a:cs typeface="Times New Roman"/>
                <a:sym typeface="Times New Roman"/>
              </a:rPr>
              <a:t>mô</a:t>
            </a:r>
            <a:r>
              <a:rPr lang="en-US" sz="2000" dirty="0">
                <a:latin typeface="Times New Roman"/>
                <a:ea typeface="Times New Roman"/>
                <a:cs typeface="Times New Roman"/>
                <a:sym typeface="Times New Roman"/>
              </a:rPr>
              <a:t> </a:t>
            </a:r>
            <a:r>
              <a:rPr lang="en-US" sz="2000" dirty="0" err="1">
                <a:latin typeface="Times New Roman"/>
                <a:ea typeface="Times New Roman"/>
                <a:cs typeface="Times New Roman"/>
                <a:sym typeface="Times New Roman"/>
              </a:rPr>
              <a:t>hình</a:t>
            </a:r>
            <a:r>
              <a:rPr lang="en-US" sz="2000" dirty="0">
                <a:latin typeface="Times New Roman"/>
                <a:ea typeface="Times New Roman"/>
                <a:cs typeface="Times New Roman"/>
                <a:sym typeface="Times New Roman"/>
              </a:rPr>
              <a:t> CNN </a:t>
            </a:r>
            <a:r>
              <a:rPr lang="en-US" sz="2000" dirty="0" err="1">
                <a:latin typeface="Times New Roman"/>
                <a:ea typeface="Times New Roman"/>
                <a:cs typeface="Times New Roman"/>
                <a:sym typeface="Times New Roman"/>
              </a:rPr>
              <a:t>trên</a:t>
            </a:r>
            <a:r>
              <a:rPr lang="en-US" sz="2000" dirty="0">
                <a:latin typeface="Times New Roman"/>
                <a:ea typeface="Times New Roman"/>
                <a:cs typeface="Times New Roman"/>
                <a:sym typeface="Times New Roman"/>
              </a:rPr>
              <a:t> </a:t>
            </a:r>
            <a:r>
              <a:rPr lang="en-US" sz="2000" dirty="0" err="1">
                <a:latin typeface="Times New Roman"/>
                <a:ea typeface="Times New Roman"/>
                <a:cs typeface="Times New Roman"/>
                <a:sym typeface="Times New Roman"/>
              </a:rPr>
              <a:t>phần</a:t>
            </a:r>
            <a:r>
              <a:rPr lang="en-US" sz="2000" dirty="0">
                <a:latin typeface="Times New Roman"/>
                <a:ea typeface="Times New Roman"/>
                <a:cs typeface="Times New Roman"/>
                <a:sym typeface="Times New Roman"/>
              </a:rPr>
              <a:t> </a:t>
            </a:r>
            <a:r>
              <a:rPr lang="en-US" sz="2000" dirty="0" err="1">
                <a:latin typeface="Times New Roman"/>
                <a:ea typeface="Times New Roman"/>
                <a:cs typeface="Times New Roman"/>
                <a:sym typeface="Times New Roman"/>
              </a:rPr>
              <a:t>mềm</a:t>
            </a:r>
            <a:endParaRPr sz="2000" dirty="0"/>
          </a:p>
          <a:p>
            <a:pPr marL="0" lvl="0" indent="0" algn="l" rtl="0">
              <a:lnSpc>
                <a:spcPct val="110000"/>
              </a:lnSpc>
              <a:spcBef>
                <a:spcPts val="600"/>
              </a:spcBef>
              <a:spcAft>
                <a:spcPts val="0"/>
              </a:spcAft>
              <a:buClr>
                <a:schemeClr val="dk1"/>
              </a:buClr>
              <a:buSzPts val="2220"/>
              <a:buNone/>
            </a:pPr>
            <a:endParaRPr sz="2020" dirty="0">
              <a:latin typeface="Times New Roman"/>
              <a:ea typeface="Times New Roman"/>
              <a:cs typeface="Times New Roman"/>
              <a:sym typeface="Times New Roman"/>
            </a:endParaRPr>
          </a:p>
        </p:txBody>
      </p:sp>
      <p:sp>
        <p:nvSpPr>
          <p:cNvPr id="366" name="Google Shape;366;p9"/>
          <p:cNvSpPr txBox="1">
            <a:spLocks noGrp="1"/>
          </p:cNvSpPr>
          <p:nvPr>
            <p:ph type="ftr" idx="11"/>
          </p:nvPr>
        </p:nvSpPr>
        <p:spPr>
          <a:xfrm>
            <a:off x="4233564"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Copyrights 2024 CE-UIT. All Rights Reserved.</a:t>
            </a:r>
            <a:endParaRPr/>
          </a:p>
        </p:txBody>
      </p:sp>
      <p:sp>
        <p:nvSpPr>
          <p:cNvPr id="367" name="Google Shape;367;p9"/>
          <p:cNvSpPr txBox="1">
            <a:spLocks noGrp="1"/>
          </p:cNvSpPr>
          <p:nvPr>
            <p:ph type="sldNum" idx="12"/>
          </p:nvPr>
        </p:nvSpPr>
        <p:spPr>
          <a:xfrm>
            <a:off x="10422944" y="6356350"/>
            <a:ext cx="27432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200"/>
              <a:buNone/>
            </a:pPr>
            <a:fld id="{00000000-1234-1234-1234-123412341234}" type="slidenum">
              <a:rPr lang="en-US"/>
              <a:t>8</a:t>
            </a:fld>
            <a:endParaRPr/>
          </a:p>
        </p:txBody>
      </p:sp>
      <p:sp>
        <p:nvSpPr>
          <p:cNvPr id="368" name="Google Shape;368;p9"/>
          <p:cNvSpPr txBox="1"/>
          <p:nvPr/>
        </p:nvSpPr>
        <p:spPr>
          <a:xfrm>
            <a:off x="858370" y="2528047"/>
            <a:ext cx="10979999"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369" name="Google Shape;369;p9"/>
          <p:cNvPicPr preferRelativeResize="0"/>
          <p:nvPr/>
        </p:nvPicPr>
        <p:blipFill rotWithShape="1">
          <a:blip r:embed="rId3">
            <a:alphaModFix/>
          </a:blip>
          <a:srcRect/>
          <a:stretch/>
        </p:blipFill>
        <p:spPr>
          <a:xfrm>
            <a:off x="277825" y="3164313"/>
            <a:ext cx="6698225" cy="1737400"/>
          </a:xfrm>
          <a:prstGeom prst="rect">
            <a:avLst/>
          </a:prstGeom>
          <a:noFill/>
          <a:ln>
            <a:noFill/>
          </a:ln>
        </p:spPr>
      </p:pic>
      <p:pic>
        <p:nvPicPr>
          <p:cNvPr id="370" name="Google Shape;370;p9"/>
          <p:cNvPicPr preferRelativeResize="0"/>
          <p:nvPr/>
        </p:nvPicPr>
        <p:blipFill rotWithShape="1">
          <a:blip r:embed="rId4">
            <a:alphaModFix/>
          </a:blip>
          <a:srcRect/>
          <a:stretch/>
        </p:blipFill>
        <p:spPr>
          <a:xfrm>
            <a:off x="7182675" y="2528050"/>
            <a:ext cx="4389225" cy="3009925"/>
          </a:xfrm>
          <a:prstGeom prst="rect">
            <a:avLst/>
          </a:prstGeom>
          <a:noFill/>
          <a:ln>
            <a:noFill/>
          </a:ln>
        </p:spPr>
      </p:pic>
      <p:sp>
        <p:nvSpPr>
          <p:cNvPr id="371" name="Google Shape;371;p9"/>
          <p:cNvSpPr txBox="1">
            <a:spLocks noGrp="1"/>
          </p:cNvSpPr>
          <p:nvPr>
            <p:ph type="body" idx="1"/>
          </p:nvPr>
        </p:nvSpPr>
        <p:spPr>
          <a:xfrm>
            <a:off x="2420475" y="5668625"/>
            <a:ext cx="2125200" cy="228000"/>
          </a:xfrm>
          <a:prstGeom prst="rect">
            <a:avLst/>
          </a:prstGeom>
          <a:noFill/>
          <a:ln>
            <a:noFill/>
          </a:ln>
        </p:spPr>
        <p:txBody>
          <a:bodyPr spcFirstLastPara="1" wrap="square" lIns="91425" tIns="45700" rIns="91425" bIns="45700" anchor="t" anchorCtr="0">
            <a:normAutofit fontScale="25000" lnSpcReduction="20000"/>
          </a:bodyPr>
          <a:lstStyle/>
          <a:p>
            <a:pPr marL="0" lvl="0" indent="0" algn="ctr" rtl="0">
              <a:lnSpc>
                <a:spcPct val="130000"/>
              </a:lnSpc>
              <a:spcBef>
                <a:spcPts val="0"/>
              </a:spcBef>
              <a:spcAft>
                <a:spcPts val="0"/>
              </a:spcAft>
              <a:buSzPct val="233333"/>
              <a:buNone/>
            </a:pPr>
            <a:r>
              <a:rPr lang="en-US" sz="4800" dirty="0" err="1">
                <a:latin typeface="Times New Roman"/>
                <a:ea typeface="Times New Roman"/>
                <a:cs typeface="Times New Roman"/>
                <a:sym typeface="Times New Roman"/>
              </a:rPr>
              <a:t>Cấu</a:t>
            </a:r>
            <a:r>
              <a:rPr lang="en-US" sz="4800" dirty="0">
                <a:latin typeface="Times New Roman"/>
                <a:ea typeface="Times New Roman"/>
                <a:cs typeface="Times New Roman"/>
                <a:sym typeface="Times New Roman"/>
              </a:rPr>
              <a:t> </a:t>
            </a:r>
            <a:r>
              <a:rPr lang="en-US" sz="4800" dirty="0" err="1">
                <a:latin typeface="Times New Roman"/>
                <a:ea typeface="Times New Roman"/>
                <a:cs typeface="Times New Roman"/>
                <a:sym typeface="Times New Roman"/>
              </a:rPr>
              <a:t>trúc</a:t>
            </a:r>
            <a:r>
              <a:rPr lang="en-US" sz="4800" dirty="0">
                <a:latin typeface="Times New Roman"/>
                <a:ea typeface="Times New Roman"/>
                <a:cs typeface="Times New Roman"/>
                <a:sym typeface="Times New Roman"/>
              </a:rPr>
              <a:t> </a:t>
            </a:r>
            <a:r>
              <a:rPr lang="en-US" sz="4800" dirty="0" err="1">
                <a:latin typeface="Times New Roman"/>
                <a:ea typeface="Times New Roman"/>
                <a:cs typeface="Times New Roman"/>
                <a:sym typeface="Times New Roman"/>
              </a:rPr>
              <a:t>mạng</a:t>
            </a:r>
            <a:r>
              <a:rPr lang="en-US" sz="4800" dirty="0">
                <a:latin typeface="Times New Roman"/>
                <a:ea typeface="Times New Roman"/>
                <a:cs typeface="Times New Roman"/>
                <a:sym typeface="Times New Roman"/>
              </a:rPr>
              <a:t> CNN</a:t>
            </a:r>
            <a:endParaRPr sz="4800" dirty="0"/>
          </a:p>
          <a:p>
            <a:pPr marL="0" lvl="0" indent="0" algn="l" rtl="0">
              <a:lnSpc>
                <a:spcPct val="130000"/>
              </a:lnSpc>
              <a:spcBef>
                <a:spcPts val="600"/>
              </a:spcBef>
              <a:spcAft>
                <a:spcPts val="0"/>
              </a:spcAft>
              <a:buClr>
                <a:schemeClr val="dk1"/>
              </a:buClr>
              <a:buSzPct val="100000"/>
              <a:buNone/>
            </a:pPr>
            <a:endParaRPr sz="2400" dirty="0">
              <a:latin typeface="Times New Roman"/>
              <a:ea typeface="Times New Roman"/>
              <a:cs typeface="Times New Roman"/>
              <a:sym typeface="Times New Roman"/>
            </a:endParaRPr>
          </a:p>
        </p:txBody>
      </p:sp>
      <p:sp>
        <p:nvSpPr>
          <p:cNvPr id="372" name="Google Shape;372;p9"/>
          <p:cNvSpPr txBox="1">
            <a:spLocks noGrp="1"/>
          </p:cNvSpPr>
          <p:nvPr>
            <p:ph type="body" idx="1"/>
          </p:nvPr>
        </p:nvSpPr>
        <p:spPr>
          <a:xfrm>
            <a:off x="9060050" y="5668625"/>
            <a:ext cx="1362900" cy="228000"/>
          </a:xfrm>
          <a:prstGeom prst="rect">
            <a:avLst/>
          </a:prstGeom>
          <a:noFill/>
          <a:ln>
            <a:noFill/>
          </a:ln>
        </p:spPr>
        <p:txBody>
          <a:bodyPr spcFirstLastPara="1" wrap="square" lIns="91425" tIns="45700" rIns="91425" bIns="45700" anchor="t" anchorCtr="0">
            <a:normAutofit fontScale="25000" lnSpcReduction="20000"/>
          </a:bodyPr>
          <a:lstStyle/>
          <a:p>
            <a:pPr marL="0" lvl="0" indent="0" algn="l" rtl="0">
              <a:lnSpc>
                <a:spcPct val="130000"/>
              </a:lnSpc>
              <a:spcBef>
                <a:spcPts val="600"/>
              </a:spcBef>
              <a:spcAft>
                <a:spcPts val="0"/>
              </a:spcAft>
              <a:buClr>
                <a:schemeClr val="dk1"/>
              </a:buClr>
              <a:buSzPct val="50000"/>
              <a:buNone/>
            </a:pPr>
            <a:r>
              <a:rPr lang="en-US" sz="4800">
                <a:latin typeface="Times New Roman"/>
                <a:ea typeface="Times New Roman"/>
                <a:cs typeface="Times New Roman"/>
                <a:sym typeface="Times New Roman"/>
              </a:rPr>
              <a:t>Danh sách tham số</a:t>
            </a:r>
            <a:endParaRPr sz="2400">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5">
                                            <p:txEl>
                                              <p:pRg st="0" end="0"/>
                                            </p:txEl>
                                          </p:spTgt>
                                        </p:tgtEl>
                                        <p:attrNameLst>
                                          <p:attrName>style.visibility</p:attrName>
                                        </p:attrNameLst>
                                      </p:cBhvr>
                                      <p:to>
                                        <p:strVal val="visible"/>
                                      </p:to>
                                    </p:set>
                                    <p:animEffect transition="in" filter="fade">
                                      <p:cBhvr>
                                        <p:cTn id="7" dur="500"/>
                                        <p:tgtEl>
                                          <p:spTgt spid="36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65">
                                            <p:txEl>
                                              <p:pRg st="1" end="1"/>
                                            </p:txEl>
                                          </p:spTgt>
                                        </p:tgtEl>
                                        <p:attrNameLst>
                                          <p:attrName>style.visibility</p:attrName>
                                        </p:attrNameLst>
                                      </p:cBhvr>
                                      <p:to>
                                        <p:strVal val="visible"/>
                                      </p:to>
                                    </p:set>
                                    <p:animEffect transition="in" filter="fade">
                                      <p:cBhvr>
                                        <p:cTn id="12" dur="500"/>
                                        <p:tgtEl>
                                          <p:spTgt spid="36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69"/>
                                        </p:tgtEl>
                                        <p:attrNameLst>
                                          <p:attrName>style.visibility</p:attrName>
                                        </p:attrNameLst>
                                      </p:cBhvr>
                                      <p:to>
                                        <p:strVal val="visible"/>
                                      </p:to>
                                    </p:set>
                                    <p:animEffect transition="in" filter="fade">
                                      <p:cBhvr>
                                        <p:cTn id="17" dur="500"/>
                                        <p:tgtEl>
                                          <p:spTgt spid="369"/>
                                        </p:tgtEl>
                                      </p:cBhvr>
                                    </p:animEffect>
                                  </p:childTnLst>
                                </p:cTn>
                              </p:par>
                              <p:par>
                                <p:cTn id="18" presetID="10" presetClass="entr" presetSubtype="0" fill="hold" nodeType="withEffect">
                                  <p:stCondLst>
                                    <p:cond delay="0"/>
                                  </p:stCondLst>
                                  <p:childTnLst>
                                    <p:set>
                                      <p:cBhvr>
                                        <p:cTn id="19" dur="1" fill="hold">
                                          <p:stCondLst>
                                            <p:cond delay="0"/>
                                          </p:stCondLst>
                                        </p:cTn>
                                        <p:tgtEl>
                                          <p:spTgt spid="371">
                                            <p:txEl>
                                              <p:pRg st="0" end="0"/>
                                            </p:txEl>
                                          </p:spTgt>
                                        </p:tgtEl>
                                        <p:attrNameLst>
                                          <p:attrName>style.visibility</p:attrName>
                                        </p:attrNameLst>
                                      </p:cBhvr>
                                      <p:to>
                                        <p:strVal val="visible"/>
                                      </p:to>
                                    </p:set>
                                    <p:animEffect transition="in" filter="fade">
                                      <p:cBhvr>
                                        <p:cTn id="20" dur="500"/>
                                        <p:tgtEl>
                                          <p:spTgt spid="371">
                                            <p:txEl>
                                              <p:pRg st="0" end="0"/>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71">
                                            <p:txEl>
                                              <p:pRg st="1" end="1"/>
                                            </p:txEl>
                                          </p:spTgt>
                                        </p:tgtEl>
                                        <p:attrNameLst>
                                          <p:attrName>style.visibility</p:attrName>
                                        </p:attrNameLst>
                                      </p:cBhvr>
                                      <p:to>
                                        <p:strVal val="visible"/>
                                      </p:to>
                                    </p:set>
                                    <p:animEffect transition="in" filter="fade">
                                      <p:cBhvr>
                                        <p:cTn id="23" dur="500"/>
                                        <p:tgtEl>
                                          <p:spTgt spid="371">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70"/>
                                        </p:tgtEl>
                                        <p:attrNameLst>
                                          <p:attrName>style.visibility</p:attrName>
                                        </p:attrNameLst>
                                      </p:cBhvr>
                                      <p:to>
                                        <p:strVal val="visible"/>
                                      </p:to>
                                    </p:set>
                                    <p:animEffect transition="in" filter="fade">
                                      <p:cBhvr>
                                        <p:cTn id="28" dur="500"/>
                                        <p:tgtEl>
                                          <p:spTgt spid="370"/>
                                        </p:tgtEl>
                                      </p:cBhvr>
                                    </p:animEffect>
                                  </p:childTnLst>
                                </p:cTn>
                              </p:par>
                              <p:par>
                                <p:cTn id="29" presetID="10" presetClass="entr" presetSubtype="0" fill="hold" nodeType="withEffect">
                                  <p:stCondLst>
                                    <p:cond delay="0"/>
                                  </p:stCondLst>
                                  <p:childTnLst>
                                    <p:set>
                                      <p:cBhvr>
                                        <p:cTn id="30" dur="1" fill="hold">
                                          <p:stCondLst>
                                            <p:cond delay="0"/>
                                          </p:stCondLst>
                                        </p:cTn>
                                        <p:tgtEl>
                                          <p:spTgt spid="372">
                                            <p:txEl>
                                              <p:pRg st="0" end="0"/>
                                            </p:txEl>
                                          </p:spTgt>
                                        </p:tgtEl>
                                        <p:attrNameLst>
                                          <p:attrName>style.visibility</p:attrName>
                                        </p:attrNameLst>
                                      </p:cBhvr>
                                      <p:to>
                                        <p:strVal val="visible"/>
                                      </p:to>
                                    </p:set>
                                    <p:animEffect transition="in" filter="fade">
                                      <p:cBhvr>
                                        <p:cTn id="31" dur="500"/>
                                        <p:tgtEl>
                                          <p:spTgt spid="37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g34fca5f75c0_3_7"/>
          <p:cNvSpPr txBox="1">
            <a:spLocks noGrp="1"/>
          </p:cNvSpPr>
          <p:nvPr>
            <p:ph type="title"/>
          </p:nvPr>
        </p:nvSpPr>
        <p:spPr>
          <a:xfrm>
            <a:off x="606000" y="1036767"/>
            <a:ext cx="10980000" cy="890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17058"/>
              </a:buClr>
              <a:buSzPts val="4400"/>
              <a:buFont typeface="Times New Roman"/>
              <a:buNone/>
            </a:pPr>
            <a:r>
              <a:rPr lang="en-US"/>
              <a:t>2. Kế hoạch thực hiện</a:t>
            </a:r>
            <a:endParaRPr/>
          </a:p>
        </p:txBody>
      </p:sp>
      <p:sp>
        <p:nvSpPr>
          <p:cNvPr id="378" name="Google Shape;378;g34fca5f75c0_3_7"/>
          <p:cNvSpPr txBox="1">
            <a:spLocks noGrp="1"/>
          </p:cNvSpPr>
          <p:nvPr>
            <p:ph type="body" idx="1"/>
          </p:nvPr>
        </p:nvSpPr>
        <p:spPr>
          <a:xfrm>
            <a:off x="606000" y="2020279"/>
            <a:ext cx="10980000" cy="507900"/>
          </a:xfrm>
          <a:prstGeom prst="rect">
            <a:avLst/>
          </a:prstGeom>
          <a:noFill/>
          <a:ln>
            <a:noFill/>
          </a:ln>
        </p:spPr>
        <p:txBody>
          <a:bodyPr spcFirstLastPara="1" wrap="square" lIns="91425" tIns="45700" rIns="91425" bIns="45700" anchor="t" anchorCtr="0">
            <a:noAutofit/>
          </a:bodyPr>
          <a:lstStyle/>
          <a:p>
            <a:pPr marL="228600" lvl="0" indent="-228600" algn="l" rtl="0">
              <a:lnSpc>
                <a:spcPct val="110000"/>
              </a:lnSpc>
              <a:spcBef>
                <a:spcPts val="0"/>
              </a:spcBef>
              <a:spcAft>
                <a:spcPts val="0"/>
              </a:spcAft>
              <a:buClr>
                <a:schemeClr val="dk1"/>
              </a:buClr>
              <a:buSzPts val="2400"/>
              <a:buChar char="•"/>
            </a:pPr>
            <a:r>
              <a:rPr lang="en-US" sz="2400">
                <a:latin typeface="Times New Roman"/>
                <a:ea typeface="Times New Roman"/>
                <a:cs typeface="Times New Roman"/>
                <a:sym typeface="Times New Roman"/>
              </a:rPr>
              <a:t>Giai đoạn 1: Tìm hiểu và hiện thực mô hình CNN trên phần mềm</a:t>
            </a:r>
            <a:endParaRPr sz="2400"/>
          </a:p>
          <a:p>
            <a:pPr marL="0" lvl="0" indent="0" algn="l" rtl="0">
              <a:lnSpc>
                <a:spcPct val="110000"/>
              </a:lnSpc>
              <a:spcBef>
                <a:spcPts val="600"/>
              </a:spcBef>
              <a:spcAft>
                <a:spcPts val="0"/>
              </a:spcAft>
              <a:buClr>
                <a:schemeClr val="dk1"/>
              </a:buClr>
              <a:buSzPts val="2220"/>
              <a:buNone/>
            </a:pPr>
            <a:endParaRPr sz="2020">
              <a:latin typeface="Times New Roman"/>
              <a:ea typeface="Times New Roman"/>
              <a:cs typeface="Times New Roman"/>
              <a:sym typeface="Times New Roman"/>
            </a:endParaRPr>
          </a:p>
        </p:txBody>
      </p:sp>
      <p:sp>
        <p:nvSpPr>
          <p:cNvPr id="379" name="Google Shape;379;g34fca5f75c0_3_7"/>
          <p:cNvSpPr txBox="1">
            <a:spLocks noGrp="1"/>
          </p:cNvSpPr>
          <p:nvPr>
            <p:ph type="ftr" idx="11"/>
          </p:nvPr>
        </p:nvSpPr>
        <p:spPr>
          <a:xfrm>
            <a:off x="4233564"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Copyrights 2024 CE-UIT. All Rights Reserved.</a:t>
            </a:r>
            <a:endParaRPr/>
          </a:p>
        </p:txBody>
      </p:sp>
      <p:sp>
        <p:nvSpPr>
          <p:cNvPr id="380" name="Google Shape;380;g34fca5f75c0_3_7"/>
          <p:cNvSpPr txBox="1">
            <a:spLocks noGrp="1"/>
          </p:cNvSpPr>
          <p:nvPr>
            <p:ph type="sldNum" idx="12"/>
          </p:nvPr>
        </p:nvSpPr>
        <p:spPr>
          <a:xfrm>
            <a:off x="10422944" y="6356350"/>
            <a:ext cx="27432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200"/>
              <a:buNone/>
            </a:pPr>
            <a:fld id="{00000000-1234-1234-1234-123412341234}" type="slidenum">
              <a:rPr lang="en-US"/>
              <a:t>9</a:t>
            </a:fld>
            <a:endParaRPr/>
          </a:p>
        </p:txBody>
      </p:sp>
      <p:sp>
        <p:nvSpPr>
          <p:cNvPr id="381" name="Google Shape;381;g34fca5f75c0_3_7"/>
          <p:cNvSpPr txBox="1"/>
          <p:nvPr/>
        </p:nvSpPr>
        <p:spPr>
          <a:xfrm>
            <a:off x="858370" y="2528047"/>
            <a:ext cx="109800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82" name="Google Shape;382;g34fca5f75c0_3_7"/>
          <p:cNvSpPr txBox="1">
            <a:spLocks noGrp="1"/>
          </p:cNvSpPr>
          <p:nvPr>
            <p:ph type="body" idx="1"/>
          </p:nvPr>
        </p:nvSpPr>
        <p:spPr>
          <a:xfrm>
            <a:off x="606000" y="2453204"/>
            <a:ext cx="10980000" cy="4156800"/>
          </a:xfrm>
          <a:prstGeom prst="rect">
            <a:avLst/>
          </a:prstGeom>
          <a:noFill/>
          <a:ln>
            <a:noFill/>
          </a:ln>
        </p:spPr>
        <p:txBody>
          <a:bodyPr spcFirstLastPara="1" wrap="square" lIns="91425" tIns="45700" rIns="91425" bIns="45700" anchor="t" anchorCtr="0">
            <a:normAutofit/>
          </a:bodyPr>
          <a:lstStyle/>
          <a:p>
            <a:pPr marL="457200" lvl="0" indent="-374650" algn="l" rtl="0">
              <a:lnSpc>
                <a:spcPct val="130000"/>
              </a:lnSpc>
              <a:spcBef>
                <a:spcPts val="0"/>
              </a:spcBef>
              <a:spcAft>
                <a:spcPts val="0"/>
              </a:spcAft>
              <a:buSzPts val="2300"/>
              <a:buFont typeface="Times New Roman"/>
              <a:buChar char="❖"/>
            </a:pPr>
            <a:r>
              <a:rPr lang="en-US" sz="2300" dirty="0" err="1">
                <a:latin typeface="Times New Roman"/>
                <a:ea typeface="Times New Roman"/>
                <a:cs typeface="Times New Roman"/>
                <a:sym typeface="Times New Roman"/>
              </a:rPr>
              <a:t>Bộ</a:t>
            </a:r>
            <a:r>
              <a:rPr lang="en-US" sz="2300" dirty="0">
                <a:latin typeface="Times New Roman"/>
                <a:ea typeface="Times New Roman"/>
                <a:cs typeface="Times New Roman"/>
                <a:sym typeface="Times New Roman"/>
              </a:rPr>
              <a:t> </a:t>
            </a:r>
            <a:r>
              <a:rPr lang="en-US" sz="2300" dirty="0" err="1">
                <a:latin typeface="Times New Roman"/>
                <a:ea typeface="Times New Roman"/>
                <a:cs typeface="Times New Roman"/>
                <a:sym typeface="Times New Roman"/>
              </a:rPr>
              <a:t>dữ</a:t>
            </a:r>
            <a:r>
              <a:rPr lang="en-US" sz="2300" dirty="0">
                <a:latin typeface="Times New Roman"/>
                <a:ea typeface="Times New Roman"/>
                <a:cs typeface="Times New Roman"/>
                <a:sym typeface="Times New Roman"/>
              </a:rPr>
              <a:t> </a:t>
            </a:r>
            <a:r>
              <a:rPr lang="en-US" sz="2300" dirty="0" err="1">
                <a:latin typeface="Times New Roman"/>
                <a:ea typeface="Times New Roman"/>
                <a:cs typeface="Times New Roman"/>
                <a:sym typeface="Times New Roman"/>
              </a:rPr>
              <a:t>liệu</a:t>
            </a:r>
            <a:r>
              <a:rPr lang="en-US" sz="2300" dirty="0">
                <a:latin typeface="Times New Roman"/>
                <a:ea typeface="Times New Roman"/>
                <a:cs typeface="Times New Roman"/>
                <a:sym typeface="Times New Roman"/>
              </a:rPr>
              <a:t> </a:t>
            </a:r>
            <a:r>
              <a:rPr lang="en-US" sz="2300" dirty="0" err="1">
                <a:latin typeface="Times New Roman"/>
                <a:ea typeface="Times New Roman"/>
                <a:cs typeface="Times New Roman"/>
                <a:sym typeface="Times New Roman"/>
              </a:rPr>
              <a:t>sử</a:t>
            </a:r>
            <a:r>
              <a:rPr lang="en-US" sz="2300" dirty="0">
                <a:latin typeface="Times New Roman"/>
                <a:ea typeface="Times New Roman"/>
                <a:cs typeface="Times New Roman"/>
                <a:sym typeface="Times New Roman"/>
              </a:rPr>
              <a:t> </a:t>
            </a:r>
            <a:r>
              <a:rPr lang="en-US" sz="2300" dirty="0" err="1">
                <a:latin typeface="Times New Roman"/>
                <a:ea typeface="Times New Roman"/>
                <a:cs typeface="Times New Roman"/>
                <a:sym typeface="Times New Roman"/>
              </a:rPr>
              <a:t>dụng</a:t>
            </a:r>
            <a:r>
              <a:rPr lang="en-US" sz="2300" dirty="0">
                <a:latin typeface="Times New Roman"/>
                <a:ea typeface="Times New Roman"/>
                <a:cs typeface="Times New Roman"/>
                <a:sym typeface="Times New Roman"/>
              </a:rPr>
              <a:t>: MIT-BIH</a:t>
            </a:r>
            <a:endParaRPr sz="2300" dirty="0"/>
          </a:p>
          <a:p>
            <a:pPr marL="457200" lvl="0" indent="-374650" algn="l" rtl="0">
              <a:lnSpc>
                <a:spcPct val="130000"/>
              </a:lnSpc>
              <a:spcBef>
                <a:spcPts val="0"/>
              </a:spcBef>
              <a:spcAft>
                <a:spcPts val="0"/>
              </a:spcAft>
              <a:buSzPts val="2300"/>
              <a:buFont typeface="Times New Roman"/>
              <a:buChar char="-"/>
            </a:pPr>
            <a:r>
              <a:rPr lang="en-US" sz="2300" dirty="0" err="1">
                <a:latin typeface="Times New Roman"/>
                <a:ea typeface="Times New Roman"/>
                <a:cs typeface="Times New Roman"/>
                <a:sym typeface="Times New Roman"/>
              </a:rPr>
              <a:t>Là</a:t>
            </a:r>
            <a:r>
              <a:rPr lang="en-US" sz="2300" dirty="0">
                <a:latin typeface="Times New Roman"/>
                <a:ea typeface="Times New Roman"/>
                <a:cs typeface="Times New Roman"/>
                <a:sym typeface="Times New Roman"/>
              </a:rPr>
              <a:t> </a:t>
            </a:r>
            <a:r>
              <a:rPr lang="en-US" sz="2300" dirty="0" err="1">
                <a:latin typeface="Times New Roman"/>
                <a:ea typeface="Times New Roman"/>
                <a:cs typeface="Times New Roman"/>
                <a:sym typeface="Times New Roman"/>
              </a:rPr>
              <a:t>bộ</a:t>
            </a:r>
            <a:r>
              <a:rPr lang="en-US" sz="2300" dirty="0">
                <a:latin typeface="Times New Roman"/>
                <a:ea typeface="Times New Roman"/>
                <a:cs typeface="Times New Roman"/>
                <a:sym typeface="Times New Roman"/>
              </a:rPr>
              <a:t> </a:t>
            </a:r>
            <a:r>
              <a:rPr lang="en-US" sz="2300" dirty="0" err="1">
                <a:latin typeface="Times New Roman"/>
                <a:ea typeface="Times New Roman"/>
                <a:cs typeface="Times New Roman"/>
                <a:sym typeface="Times New Roman"/>
              </a:rPr>
              <a:t>dữ</a:t>
            </a:r>
            <a:r>
              <a:rPr lang="en-US" sz="2300" dirty="0">
                <a:latin typeface="Times New Roman"/>
                <a:ea typeface="Times New Roman"/>
                <a:cs typeface="Times New Roman"/>
                <a:sym typeface="Times New Roman"/>
              </a:rPr>
              <a:t> </a:t>
            </a:r>
            <a:r>
              <a:rPr lang="en-US" sz="2300" dirty="0" err="1">
                <a:latin typeface="Times New Roman"/>
                <a:ea typeface="Times New Roman"/>
                <a:cs typeface="Times New Roman"/>
                <a:sym typeface="Times New Roman"/>
              </a:rPr>
              <a:t>liệu</a:t>
            </a:r>
            <a:r>
              <a:rPr lang="en-US" sz="2300" dirty="0">
                <a:latin typeface="Times New Roman"/>
                <a:ea typeface="Times New Roman"/>
                <a:cs typeface="Times New Roman"/>
                <a:sym typeface="Times New Roman"/>
              </a:rPr>
              <a:t> </a:t>
            </a:r>
            <a:r>
              <a:rPr lang="en-US" sz="2300" dirty="0" err="1">
                <a:latin typeface="Times New Roman"/>
                <a:ea typeface="Times New Roman"/>
                <a:cs typeface="Times New Roman"/>
                <a:sym typeface="Times New Roman"/>
              </a:rPr>
              <a:t>lâu</a:t>
            </a:r>
            <a:r>
              <a:rPr lang="en-US" sz="2300" dirty="0">
                <a:latin typeface="Times New Roman"/>
                <a:ea typeface="Times New Roman"/>
                <a:cs typeface="Times New Roman"/>
                <a:sym typeface="Times New Roman"/>
              </a:rPr>
              <a:t> </a:t>
            </a:r>
            <a:r>
              <a:rPr lang="en-US" sz="2300" dirty="0" err="1">
                <a:latin typeface="Times New Roman"/>
                <a:ea typeface="Times New Roman"/>
                <a:cs typeface="Times New Roman"/>
                <a:sym typeface="Times New Roman"/>
              </a:rPr>
              <a:t>đời</a:t>
            </a:r>
            <a:r>
              <a:rPr lang="en-US" sz="2300" dirty="0">
                <a:latin typeface="Times New Roman"/>
                <a:ea typeface="Times New Roman"/>
                <a:cs typeface="Times New Roman"/>
                <a:sym typeface="Times New Roman"/>
              </a:rPr>
              <a:t> </a:t>
            </a:r>
            <a:r>
              <a:rPr lang="en-US" sz="2300" dirty="0" err="1">
                <a:latin typeface="Times New Roman"/>
                <a:ea typeface="Times New Roman"/>
                <a:cs typeface="Times New Roman"/>
                <a:sym typeface="Times New Roman"/>
              </a:rPr>
              <a:t>và</a:t>
            </a:r>
            <a:r>
              <a:rPr lang="en-US" sz="2300" dirty="0">
                <a:latin typeface="Times New Roman"/>
                <a:ea typeface="Times New Roman"/>
                <a:cs typeface="Times New Roman"/>
                <a:sym typeface="Times New Roman"/>
              </a:rPr>
              <a:t> </a:t>
            </a:r>
            <a:r>
              <a:rPr lang="en-US" sz="2300" dirty="0" err="1">
                <a:latin typeface="Times New Roman"/>
                <a:ea typeface="Times New Roman"/>
                <a:cs typeface="Times New Roman"/>
                <a:sym typeface="Times New Roman"/>
              </a:rPr>
              <a:t>phổ</a:t>
            </a:r>
            <a:r>
              <a:rPr lang="en-US" sz="2300" dirty="0">
                <a:latin typeface="Times New Roman"/>
                <a:ea typeface="Times New Roman"/>
                <a:cs typeface="Times New Roman"/>
                <a:sym typeface="Times New Roman"/>
              </a:rPr>
              <a:t> </a:t>
            </a:r>
            <a:r>
              <a:rPr lang="en-US" sz="2300" dirty="0" err="1">
                <a:latin typeface="Times New Roman"/>
                <a:ea typeface="Times New Roman"/>
                <a:cs typeface="Times New Roman"/>
                <a:sym typeface="Times New Roman"/>
              </a:rPr>
              <a:t>biến</a:t>
            </a:r>
            <a:r>
              <a:rPr lang="en-US" sz="2300" dirty="0">
                <a:latin typeface="Times New Roman"/>
                <a:ea typeface="Times New Roman"/>
                <a:cs typeface="Times New Roman"/>
                <a:sym typeface="Times New Roman"/>
              </a:rPr>
              <a:t> </a:t>
            </a:r>
            <a:r>
              <a:rPr lang="en-US" sz="2300" dirty="0" err="1">
                <a:latin typeface="Times New Roman"/>
                <a:ea typeface="Times New Roman"/>
                <a:cs typeface="Times New Roman"/>
                <a:sym typeface="Times New Roman"/>
              </a:rPr>
              <a:t>nhất</a:t>
            </a:r>
            <a:r>
              <a:rPr lang="en-US" sz="2300" dirty="0">
                <a:latin typeface="Times New Roman"/>
                <a:ea typeface="Times New Roman"/>
                <a:cs typeface="Times New Roman"/>
                <a:sym typeface="Times New Roman"/>
              </a:rPr>
              <a:t> </a:t>
            </a:r>
            <a:r>
              <a:rPr lang="en-US" sz="2300" dirty="0" err="1">
                <a:latin typeface="Times New Roman"/>
                <a:ea typeface="Times New Roman"/>
                <a:cs typeface="Times New Roman"/>
                <a:sym typeface="Times New Roman"/>
              </a:rPr>
              <a:t>trong</a:t>
            </a:r>
            <a:r>
              <a:rPr lang="en-US" sz="2300" dirty="0">
                <a:latin typeface="Times New Roman"/>
                <a:ea typeface="Times New Roman"/>
                <a:cs typeface="Times New Roman"/>
                <a:sym typeface="Times New Roman"/>
              </a:rPr>
              <a:t> </a:t>
            </a:r>
            <a:r>
              <a:rPr lang="en-US" sz="2300" dirty="0" err="1">
                <a:latin typeface="Times New Roman"/>
                <a:ea typeface="Times New Roman"/>
                <a:cs typeface="Times New Roman"/>
                <a:sym typeface="Times New Roman"/>
              </a:rPr>
              <a:t>phân</a:t>
            </a:r>
            <a:r>
              <a:rPr lang="en-US" sz="2300" dirty="0">
                <a:latin typeface="Times New Roman"/>
                <a:ea typeface="Times New Roman"/>
                <a:cs typeface="Times New Roman"/>
                <a:sym typeface="Times New Roman"/>
              </a:rPr>
              <a:t> </a:t>
            </a:r>
            <a:r>
              <a:rPr lang="en-US" sz="2300" dirty="0" err="1">
                <a:latin typeface="Times New Roman"/>
                <a:ea typeface="Times New Roman"/>
                <a:cs typeface="Times New Roman"/>
                <a:sym typeface="Times New Roman"/>
              </a:rPr>
              <a:t>loại</a:t>
            </a:r>
            <a:r>
              <a:rPr lang="en-US" sz="2300" dirty="0">
                <a:latin typeface="Times New Roman"/>
                <a:ea typeface="Times New Roman"/>
                <a:cs typeface="Times New Roman"/>
                <a:sym typeface="Times New Roman"/>
              </a:rPr>
              <a:t> </a:t>
            </a:r>
            <a:r>
              <a:rPr lang="en-US" sz="2300" dirty="0" err="1">
                <a:latin typeface="Times New Roman"/>
                <a:ea typeface="Times New Roman"/>
                <a:cs typeface="Times New Roman"/>
                <a:sym typeface="Times New Roman"/>
              </a:rPr>
              <a:t>tín</a:t>
            </a:r>
            <a:r>
              <a:rPr lang="en-US" sz="2300" dirty="0">
                <a:latin typeface="Times New Roman"/>
                <a:ea typeface="Times New Roman"/>
                <a:cs typeface="Times New Roman"/>
                <a:sym typeface="Times New Roman"/>
              </a:rPr>
              <a:t> </a:t>
            </a:r>
            <a:r>
              <a:rPr lang="en-US" sz="2300" dirty="0" err="1">
                <a:latin typeface="Times New Roman"/>
                <a:ea typeface="Times New Roman"/>
                <a:cs typeface="Times New Roman"/>
                <a:sym typeface="Times New Roman"/>
              </a:rPr>
              <a:t>hiệu</a:t>
            </a:r>
            <a:r>
              <a:rPr lang="en-US" sz="2300" dirty="0">
                <a:latin typeface="Times New Roman"/>
                <a:ea typeface="Times New Roman"/>
                <a:cs typeface="Times New Roman"/>
                <a:sym typeface="Times New Roman"/>
              </a:rPr>
              <a:t> ECG </a:t>
            </a:r>
            <a:r>
              <a:rPr lang="en-US" sz="2300" dirty="0" err="1">
                <a:latin typeface="Times New Roman"/>
                <a:ea typeface="Times New Roman"/>
                <a:cs typeface="Times New Roman"/>
                <a:sym typeface="Times New Roman"/>
              </a:rPr>
              <a:t>gồm</a:t>
            </a:r>
            <a:r>
              <a:rPr lang="en-US" sz="2300" dirty="0">
                <a:latin typeface="Times New Roman"/>
                <a:ea typeface="Times New Roman"/>
                <a:cs typeface="Times New Roman"/>
                <a:sym typeface="Times New Roman"/>
              </a:rPr>
              <a:t> 48 </a:t>
            </a:r>
            <a:r>
              <a:rPr lang="en-US" sz="2300" dirty="0" err="1">
                <a:latin typeface="Times New Roman"/>
                <a:ea typeface="Times New Roman"/>
                <a:cs typeface="Times New Roman"/>
                <a:sym typeface="Times New Roman"/>
              </a:rPr>
              <a:t>bản</a:t>
            </a:r>
            <a:r>
              <a:rPr lang="en-US" sz="2300" dirty="0">
                <a:latin typeface="Times New Roman"/>
                <a:ea typeface="Times New Roman"/>
                <a:cs typeface="Times New Roman"/>
                <a:sym typeface="Times New Roman"/>
              </a:rPr>
              <a:t> </a:t>
            </a:r>
            <a:r>
              <a:rPr lang="en-US" sz="2300" dirty="0" err="1">
                <a:latin typeface="Times New Roman"/>
                <a:ea typeface="Times New Roman"/>
                <a:cs typeface="Times New Roman"/>
                <a:sym typeface="Times New Roman"/>
              </a:rPr>
              <a:t>ghi</a:t>
            </a:r>
            <a:r>
              <a:rPr lang="en-US" sz="2300" dirty="0">
                <a:latin typeface="Times New Roman"/>
                <a:ea typeface="Times New Roman"/>
                <a:cs typeface="Times New Roman"/>
                <a:sym typeface="Times New Roman"/>
              </a:rPr>
              <a:t> (~30 </a:t>
            </a:r>
            <a:r>
              <a:rPr lang="en-US" sz="2300" dirty="0" err="1">
                <a:latin typeface="Times New Roman"/>
                <a:ea typeface="Times New Roman"/>
                <a:cs typeface="Times New Roman"/>
                <a:sym typeface="Times New Roman"/>
              </a:rPr>
              <a:t>phút</a:t>
            </a:r>
            <a:r>
              <a:rPr lang="en-US" sz="2300" dirty="0">
                <a:latin typeface="Times New Roman"/>
                <a:ea typeface="Times New Roman"/>
                <a:cs typeface="Times New Roman"/>
                <a:sym typeface="Times New Roman"/>
              </a:rPr>
              <a:t> </a:t>
            </a:r>
            <a:r>
              <a:rPr lang="en-US" sz="2300" dirty="0" err="1">
                <a:latin typeface="Times New Roman"/>
                <a:ea typeface="Times New Roman"/>
                <a:cs typeface="Times New Roman"/>
                <a:sym typeface="Times New Roman"/>
              </a:rPr>
              <a:t>cho</a:t>
            </a:r>
            <a:r>
              <a:rPr lang="en-US" sz="2300" dirty="0">
                <a:latin typeface="Times New Roman"/>
                <a:ea typeface="Times New Roman"/>
                <a:cs typeface="Times New Roman"/>
                <a:sym typeface="Times New Roman"/>
              </a:rPr>
              <a:t> </a:t>
            </a:r>
            <a:r>
              <a:rPr lang="en-US" sz="2300" dirty="0" err="1">
                <a:latin typeface="Times New Roman"/>
                <a:ea typeface="Times New Roman"/>
                <a:cs typeface="Times New Roman"/>
                <a:sym typeface="Times New Roman"/>
              </a:rPr>
              <a:t>mỗi</a:t>
            </a:r>
            <a:r>
              <a:rPr lang="en-US" sz="2300" dirty="0">
                <a:latin typeface="Times New Roman"/>
                <a:ea typeface="Times New Roman"/>
                <a:cs typeface="Times New Roman"/>
                <a:sym typeface="Times New Roman"/>
              </a:rPr>
              <a:t> </a:t>
            </a:r>
            <a:r>
              <a:rPr lang="en-US" sz="2300" dirty="0" err="1">
                <a:latin typeface="Times New Roman"/>
                <a:ea typeface="Times New Roman"/>
                <a:cs typeface="Times New Roman"/>
                <a:sym typeface="Times New Roman"/>
              </a:rPr>
              <a:t>bản</a:t>
            </a:r>
            <a:r>
              <a:rPr lang="en-US" sz="2300" dirty="0">
                <a:latin typeface="Times New Roman"/>
                <a:ea typeface="Times New Roman"/>
                <a:cs typeface="Times New Roman"/>
                <a:sym typeface="Times New Roman"/>
              </a:rPr>
              <a:t> </a:t>
            </a:r>
            <a:r>
              <a:rPr lang="en-US" sz="2300" dirty="0" err="1">
                <a:latin typeface="Times New Roman"/>
                <a:ea typeface="Times New Roman"/>
                <a:cs typeface="Times New Roman"/>
                <a:sym typeface="Times New Roman"/>
              </a:rPr>
              <a:t>ghi</a:t>
            </a:r>
            <a:r>
              <a:rPr lang="en-US" sz="2300" dirty="0">
                <a:latin typeface="Times New Roman"/>
                <a:ea typeface="Times New Roman"/>
                <a:cs typeface="Times New Roman"/>
                <a:sym typeface="Times New Roman"/>
              </a:rPr>
              <a:t>)</a:t>
            </a:r>
            <a:endParaRPr sz="2300" dirty="0">
              <a:latin typeface="Times New Roman"/>
              <a:ea typeface="Times New Roman"/>
              <a:cs typeface="Times New Roman"/>
              <a:sym typeface="Times New Roman"/>
            </a:endParaRPr>
          </a:p>
          <a:p>
            <a:pPr marL="457200" lvl="0" indent="-374650" algn="l" rtl="0">
              <a:lnSpc>
                <a:spcPct val="130000"/>
              </a:lnSpc>
              <a:spcBef>
                <a:spcPts val="0"/>
              </a:spcBef>
              <a:spcAft>
                <a:spcPts val="0"/>
              </a:spcAft>
              <a:buSzPts val="2300"/>
              <a:buFont typeface="Times New Roman"/>
              <a:buChar char="-"/>
            </a:pPr>
            <a:r>
              <a:rPr lang="en-US" sz="2300" dirty="0">
                <a:latin typeface="Times New Roman"/>
                <a:ea typeface="Times New Roman"/>
                <a:cs typeface="Times New Roman"/>
                <a:sym typeface="Times New Roman"/>
              </a:rPr>
              <a:t>Bao </a:t>
            </a:r>
            <a:r>
              <a:rPr lang="en-US" sz="2300" dirty="0" err="1">
                <a:latin typeface="Times New Roman"/>
                <a:ea typeface="Times New Roman"/>
                <a:cs typeface="Times New Roman"/>
                <a:sym typeface="Times New Roman"/>
              </a:rPr>
              <a:t>gồm</a:t>
            </a:r>
            <a:r>
              <a:rPr lang="en-US" sz="2300" dirty="0">
                <a:latin typeface="Times New Roman"/>
                <a:ea typeface="Times New Roman"/>
                <a:cs typeface="Times New Roman"/>
                <a:sym typeface="Times New Roman"/>
              </a:rPr>
              <a:t> 3 </a:t>
            </a:r>
            <a:r>
              <a:rPr lang="en-US" sz="2300" dirty="0" err="1">
                <a:latin typeface="Times New Roman"/>
                <a:ea typeface="Times New Roman"/>
                <a:cs typeface="Times New Roman"/>
                <a:sym typeface="Times New Roman"/>
              </a:rPr>
              <a:t>loại</a:t>
            </a:r>
            <a:r>
              <a:rPr lang="en-US" sz="2300" dirty="0">
                <a:latin typeface="Times New Roman"/>
                <a:ea typeface="Times New Roman"/>
                <a:cs typeface="Times New Roman"/>
                <a:sym typeface="Times New Roman"/>
              </a:rPr>
              <a:t> file .</a:t>
            </a:r>
            <a:r>
              <a:rPr lang="en-US" sz="2300" dirty="0" err="1">
                <a:latin typeface="Times New Roman"/>
                <a:ea typeface="Times New Roman"/>
                <a:cs typeface="Times New Roman"/>
                <a:sym typeface="Times New Roman"/>
              </a:rPr>
              <a:t>dat</a:t>
            </a:r>
            <a:r>
              <a:rPr lang="en-US" sz="2300" dirty="0">
                <a:latin typeface="Times New Roman"/>
                <a:ea typeface="Times New Roman"/>
                <a:cs typeface="Times New Roman"/>
                <a:sym typeface="Times New Roman"/>
              </a:rPr>
              <a:t> </a:t>
            </a:r>
            <a:r>
              <a:rPr lang="en-US" sz="2300" dirty="0" err="1">
                <a:latin typeface="Times New Roman"/>
                <a:ea typeface="Times New Roman"/>
                <a:cs typeface="Times New Roman"/>
                <a:sym typeface="Times New Roman"/>
              </a:rPr>
              <a:t>chứa</a:t>
            </a:r>
            <a:r>
              <a:rPr lang="en-US" sz="2300" dirty="0">
                <a:latin typeface="Times New Roman"/>
                <a:ea typeface="Times New Roman"/>
                <a:cs typeface="Times New Roman"/>
                <a:sym typeface="Times New Roman"/>
              </a:rPr>
              <a:t> </a:t>
            </a:r>
            <a:r>
              <a:rPr lang="en-US" sz="2300" dirty="0" err="1">
                <a:latin typeface="Times New Roman"/>
                <a:ea typeface="Times New Roman"/>
                <a:cs typeface="Times New Roman"/>
                <a:sym typeface="Times New Roman"/>
              </a:rPr>
              <a:t>dữ</a:t>
            </a:r>
            <a:r>
              <a:rPr lang="en-US" sz="2300" dirty="0">
                <a:latin typeface="Times New Roman"/>
                <a:ea typeface="Times New Roman"/>
                <a:cs typeface="Times New Roman"/>
                <a:sym typeface="Times New Roman"/>
              </a:rPr>
              <a:t> </a:t>
            </a:r>
            <a:r>
              <a:rPr lang="en-US" sz="2300" dirty="0" err="1">
                <a:latin typeface="Times New Roman"/>
                <a:ea typeface="Times New Roman"/>
                <a:cs typeface="Times New Roman"/>
                <a:sym typeface="Times New Roman"/>
              </a:rPr>
              <a:t>liệu</a:t>
            </a:r>
            <a:r>
              <a:rPr lang="en-US" sz="2300" dirty="0">
                <a:latin typeface="Times New Roman"/>
                <a:ea typeface="Times New Roman"/>
                <a:cs typeface="Times New Roman"/>
                <a:sym typeface="Times New Roman"/>
              </a:rPr>
              <a:t> </a:t>
            </a:r>
            <a:r>
              <a:rPr lang="en-US" sz="2300" dirty="0" err="1">
                <a:latin typeface="Times New Roman"/>
                <a:ea typeface="Times New Roman"/>
                <a:cs typeface="Times New Roman"/>
                <a:sym typeface="Times New Roman"/>
              </a:rPr>
              <a:t>thô</a:t>
            </a:r>
            <a:r>
              <a:rPr lang="en-US" sz="2300" dirty="0">
                <a:latin typeface="Times New Roman"/>
                <a:ea typeface="Times New Roman"/>
                <a:cs typeface="Times New Roman"/>
                <a:sym typeface="Times New Roman"/>
              </a:rPr>
              <a:t> </a:t>
            </a:r>
            <a:r>
              <a:rPr lang="en-US" sz="2300" dirty="0" err="1">
                <a:latin typeface="Times New Roman"/>
                <a:ea typeface="Times New Roman"/>
                <a:cs typeface="Times New Roman"/>
                <a:sym typeface="Times New Roman"/>
              </a:rPr>
              <a:t>dưới</a:t>
            </a:r>
            <a:r>
              <a:rPr lang="en-US" sz="2300" dirty="0">
                <a:latin typeface="Times New Roman"/>
                <a:ea typeface="Times New Roman"/>
                <a:cs typeface="Times New Roman"/>
                <a:sym typeface="Times New Roman"/>
              </a:rPr>
              <a:t> </a:t>
            </a:r>
            <a:r>
              <a:rPr lang="en-US" sz="2300" dirty="0" err="1">
                <a:latin typeface="Times New Roman"/>
                <a:ea typeface="Times New Roman"/>
                <a:cs typeface="Times New Roman"/>
                <a:sym typeface="Times New Roman"/>
              </a:rPr>
              <a:t>dạng</a:t>
            </a:r>
            <a:r>
              <a:rPr lang="en-US" sz="2300" dirty="0">
                <a:latin typeface="Times New Roman"/>
                <a:ea typeface="Times New Roman"/>
                <a:cs typeface="Times New Roman"/>
                <a:sym typeface="Times New Roman"/>
              </a:rPr>
              <a:t> bin, .</a:t>
            </a:r>
            <a:r>
              <a:rPr lang="en-US" sz="2300" dirty="0" err="1">
                <a:latin typeface="Times New Roman"/>
                <a:ea typeface="Times New Roman"/>
                <a:cs typeface="Times New Roman"/>
                <a:sym typeface="Times New Roman"/>
              </a:rPr>
              <a:t>hea</a:t>
            </a:r>
            <a:r>
              <a:rPr lang="en-US" sz="2300" dirty="0">
                <a:latin typeface="Times New Roman"/>
                <a:ea typeface="Times New Roman"/>
                <a:cs typeface="Times New Roman"/>
                <a:sym typeface="Times New Roman"/>
              </a:rPr>
              <a:t> </a:t>
            </a:r>
            <a:r>
              <a:rPr lang="en-US" sz="2300" dirty="0" err="1">
                <a:latin typeface="Times New Roman"/>
                <a:ea typeface="Times New Roman"/>
                <a:cs typeface="Times New Roman"/>
                <a:sym typeface="Times New Roman"/>
              </a:rPr>
              <a:t>chứa</a:t>
            </a:r>
            <a:r>
              <a:rPr lang="en-US" sz="2300" dirty="0">
                <a:latin typeface="Times New Roman"/>
                <a:ea typeface="Times New Roman"/>
                <a:cs typeface="Times New Roman"/>
                <a:sym typeface="Times New Roman"/>
              </a:rPr>
              <a:t> </a:t>
            </a:r>
            <a:r>
              <a:rPr lang="en-US" sz="2300" dirty="0" err="1">
                <a:latin typeface="Times New Roman"/>
                <a:ea typeface="Times New Roman"/>
                <a:cs typeface="Times New Roman"/>
                <a:sym typeface="Times New Roman"/>
              </a:rPr>
              <a:t>thông</a:t>
            </a:r>
            <a:r>
              <a:rPr lang="en-US" sz="2300" dirty="0">
                <a:latin typeface="Times New Roman"/>
                <a:ea typeface="Times New Roman"/>
                <a:cs typeface="Times New Roman"/>
                <a:sym typeface="Times New Roman"/>
              </a:rPr>
              <a:t> tin </a:t>
            </a:r>
            <a:r>
              <a:rPr lang="en-US" sz="2300" dirty="0" err="1">
                <a:latin typeface="Times New Roman"/>
                <a:ea typeface="Times New Roman"/>
                <a:cs typeface="Times New Roman"/>
                <a:sym typeface="Times New Roman"/>
              </a:rPr>
              <a:t>cấu</a:t>
            </a:r>
            <a:r>
              <a:rPr lang="en-US" sz="2300" dirty="0">
                <a:latin typeface="Times New Roman"/>
                <a:ea typeface="Times New Roman"/>
                <a:cs typeface="Times New Roman"/>
                <a:sym typeface="Times New Roman"/>
              </a:rPr>
              <a:t> </a:t>
            </a:r>
            <a:r>
              <a:rPr lang="en-US" sz="2300" dirty="0" err="1">
                <a:latin typeface="Times New Roman"/>
                <a:ea typeface="Times New Roman"/>
                <a:cs typeface="Times New Roman"/>
                <a:sym typeface="Times New Roman"/>
              </a:rPr>
              <a:t>trúc</a:t>
            </a:r>
            <a:r>
              <a:rPr lang="en-US" sz="2300" dirty="0">
                <a:latin typeface="Times New Roman"/>
                <a:ea typeface="Times New Roman"/>
                <a:cs typeface="Times New Roman"/>
                <a:sym typeface="Times New Roman"/>
              </a:rPr>
              <a:t> </a:t>
            </a:r>
            <a:r>
              <a:rPr lang="en-US" sz="2300" dirty="0" err="1">
                <a:latin typeface="Times New Roman"/>
                <a:ea typeface="Times New Roman"/>
                <a:cs typeface="Times New Roman"/>
                <a:sym typeface="Times New Roman"/>
              </a:rPr>
              <a:t>và</a:t>
            </a:r>
            <a:r>
              <a:rPr lang="en-US" sz="2300" dirty="0">
                <a:latin typeface="Times New Roman"/>
                <a:ea typeface="Times New Roman"/>
                <a:cs typeface="Times New Roman"/>
                <a:sym typeface="Times New Roman"/>
              </a:rPr>
              <a:t> file .</a:t>
            </a:r>
            <a:r>
              <a:rPr lang="en-US" sz="2300" dirty="0" err="1">
                <a:latin typeface="Times New Roman"/>
                <a:ea typeface="Times New Roman"/>
                <a:cs typeface="Times New Roman"/>
                <a:sym typeface="Times New Roman"/>
              </a:rPr>
              <a:t>atr</a:t>
            </a:r>
            <a:r>
              <a:rPr lang="en-US" sz="2300" dirty="0">
                <a:latin typeface="Times New Roman"/>
                <a:ea typeface="Times New Roman"/>
                <a:cs typeface="Times New Roman"/>
                <a:sym typeface="Times New Roman"/>
              </a:rPr>
              <a:t> </a:t>
            </a:r>
            <a:r>
              <a:rPr lang="en-US" sz="2300" dirty="0" err="1">
                <a:latin typeface="Times New Roman"/>
                <a:ea typeface="Times New Roman"/>
                <a:cs typeface="Times New Roman"/>
                <a:sym typeface="Times New Roman"/>
              </a:rPr>
              <a:t>chứa</a:t>
            </a:r>
            <a:r>
              <a:rPr lang="en-US" sz="2300" dirty="0">
                <a:latin typeface="Times New Roman"/>
                <a:ea typeface="Times New Roman"/>
                <a:cs typeface="Times New Roman"/>
                <a:sym typeface="Times New Roman"/>
              </a:rPr>
              <a:t> </a:t>
            </a:r>
            <a:r>
              <a:rPr lang="en-US" sz="2300" dirty="0" err="1">
                <a:latin typeface="Times New Roman"/>
                <a:ea typeface="Times New Roman"/>
                <a:cs typeface="Times New Roman"/>
                <a:sym typeface="Times New Roman"/>
              </a:rPr>
              <a:t>nhãn</a:t>
            </a:r>
            <a:r>
              <a:rPr lang="en-US" sz="2300" dirty="0">
                <a:latin typeface="Times New Roman"/>
                <a:ea typeface="Times New Roman"/>
                <a:cs typeface="Times New Roman"/>
                <a:sym typeface="Times New Roman"/>
              </a:rPr>
              <a:t> </a:t>
            </a:r>
            <a:r>
              <a:rPr lang="en-US" sz="2300" dirty="0" err="1">
                <a:latin typeface="Times New Roman"/>
                <a:ea typeface="Times New Roman"/>
                <a:cs typeface="Times New Roman"/>
                <a:sym typeface="Times New Roman"/>
              </a:rPr>
              <a:t>và</a:t>
            </a:r>
            <a:r>
              <a:rPr lang="en-US" sz="2300" dirty="0">
                <a:latin typeface="Times New Roman"/>
                <a:ea typeface="Times New Roman"/>
                <a:cs typeface="Times New Roman"/>
                <a:sym typeface="Times New Roman"/>
              </a:rPr>
              <a:t> </a:t>
            </a:r>
            <a:r>
              <a:rPr lang="en-US" sz="2300" dirty="0" err="1">
                <a:latin typeface="Times New Roman"/>
                <a:ea typeface="Times New Roman"/>
                <a:cs typeface="Times New Roman"/>
                <a:sym typeface="Times New Roman"/>
              </a:rPr>
              <a:t>chú</a:t>
            </a:r>
            <a:r>
              <a:rPr lang="en-US" sz="2300" dirty="0">
                <a:latin typeface="Times New Roman"/>
                <a:ea typeface="Times New Roman"/>
                <a:cs typeface="Times New Roman"/>
                <a:sym typeface="Times New Roman"/>
              </a:rPr>
              <a:t> </a:t>
            </a:r>
            <a:r>
              <a:rPr lang="en-US" sz="2300" dirty="0" err="1">
                <a:latin typeface="Times New Roman"/>
                <a:ea typeface="Times New Roman"/>
                <a:cs typeface="Times New Roman"/>
                <a:sym typeface="Times New Roman"/>
              </a:rPr>
              <a:t>thích</a:t>
            </a:r>
            <a:r>
              <a:rPr lang="en-US" sz="2300" dirty="0">
                <a:latin typeface="Times New Roman"/>
                <a:ea typeface="Times New Roman"/>
                <a:cs typeface="Times New Roman"/>
                <a:sym typeface="Times New Roman"/>
              </a:rPr>
              <a:t>.</a:t>
            </a:r>
            <a:endParaRPr sz="2300" dirty="0">
              <a:latin typeface="Times New Roman"/>
              <a:ea typeface="Times New Roman"/>
              <a:cs typeface="Times New Roman"/>
              <a:sym typeface="Times New Roman"/>
            </a:endParaRPr>
          </a:p>
          <a:p>
            <a:pPr marL="457200" lvl="0" indent="-374650" algn="l" rtl="0">
              <a:lnSpc>
                <a:spcPct val="130000"/>
              </a:lnSpc>
              <a:spcBef>
                <a:spcPts val="0"/>
              </a:spcBef>
              <a:spcAft>
                <a:spcPts val="0"/>
              </a:spcAft>
              <a:buSzPts val="2300"/>
              <a:buFont typeface="Times New Roman"/>
              <a:buChar char="❖"/>
            </a:pPr>
            <a:r>
              <a:rPr lang="en-US" sz="2300" dirty="0" err="1">
                <a:latin typeface="Times New Roman"/>
                <a:ea typeface="Times New Roman"/>
                <a:cs typeface="Times New Roman"/>
                <a:sym typeface="Times New Roman"/>
              </a:rPr>
              <a:t>Môi</a:t>
            </a:r>
            <a:r>
              <a:rPr lang="en-US" sz="2300" dirty="0">
                <a:latin typeface="Times New Roman"/>
                <a:ea typeface="Times New Roman"/>
                <a:cs typeface="Times New Roman"/>
                <a:sym typeface="Times New Roman"/>
              </a:rPr>
              <a:t> </a:t>
            </a:r>
            <a:r>
              <a:rPr lang="en-US" sz="2300" dirty="0" err="1">
                <a:latin typeface="Times New Roman"/>
                <a:ea typeface="Times New Roman"/>
                <a:cs typeface="Times New Roman"/>
                <a:sym typeface="Times New Roman"/>
              </a:rPr>
              <a:t>trường</a:t>
            </a:r>
            <a:r>
              <a:rPr lang="en-US" sz="2300" dirty="0">
                <a:latin typeface="Times New Roman"/>
                <a:ea typeface="Times New Roman"/>
                <a:cs typeface="Times New Roman"/>
                <a:sym typeface="Times New Roman"/>
              </a:rPr>
              <a:t> training:</a:t>
            </a:r>
            <a:endParaRPr sz="2300" dirty="0">
              <a:latin typeface="Times New Roman"/>
              <a:ea typeface="Times New Roman"/>
              <a:cs typeface="Times New Roman"/>
              <a:sym typeface="Times New Roman"/>
            </a:endParaRPr>
          </a:p>
          <a:p>
            <a:pPr marL="457200" lvl="0" indent="-374650" algn="l" rtl="0">
              <a:lnSpc>
                <a:spcPct val="130000"/>
              </a:lnSpc>
              <a:spcBef>
                <a:spcPts val="0"/>
              </a:spcBef>
              <a:spcAft>
                <a:spcPts val="0"/>
              </a:spcAft>
              <a:buSzPts val="2300"/>
              <a:buFont typeface="Times New Roman"/>
              <a:buChar char="-"/>
            </a:pPr>
            <a:r>
              <a:rPr lang="en-US" sz="2300" dirty="0" err="1">
                <a:latin typeface="Times New Roman"/>
                <a:ea typeface="Times New Roman"/>
                <a:cs typeface="Times New Roman"/>
                <a:sym typeface="Times New Roman"/>
              </a:rPr>
              <a:t>Mô</a:t>
            </a:r>
            <a:r>
              <a:rPr lang="en-US" sz="2300" dirty="0">
                <a:latin typeface="Times New Roman"/>
                <a:ea typeface="Times New Roman"/>
                <a:cs typeface="Times New Roman"/>
                <a:sym typeface="Times New Roman"/>
              </a:rPr>
              <a:t> </a:t>
            </a:r>
            <a:r>
              <a:rPr lang="en-US" sz="2300" dirty="0" err="1">
                <a:latin typeface="Times New Roman"/>
                <a:ea typeface="Times New Roman"/>
                <a:cs typeface="Times New Roman"/>
                <a:sym typeface="Times New Roman"/>
              </a:rPr>
              <a:t>hình</a:t>
            </a:r>
            <a:r>
              <a:rPr lang="en-US" sz="2300" dirty="0">
                <a:latin typeface="Times New Roman"/>
                <a:ea typeface="Times New Roman"/>
                <a:cs typeface="Times New Roman"/>
                <a:sym typeface="Times New Roman"/>
              </a:rPr>
              <a:t> </a:t>
            </a:r>
            <a:r>
              <a:rPr lang="en-US" sz="2300" dirty="0" err="1">
                <a:latin typeface="Times New Roman"/>
                <a:ea typeface="Times New Roman"/>
                <a:cs typeface="Times New Roman"/>
                <a:sym typeface="Times New Roman"/>
              </a:rPr>
              <a:t>được</a:t>
            </a:r>
            <a:r>
              <a:rPr lang="en-US" sz="2300" dirty="0">
                <a:latin typeface="Times New Roman"/>
                <a:ea typeface="Times New Roman"/>
                <a:cs typeface="Times New Roman"/>
                <a:sym typeface="Times New Roman"/>
              </a:rPr>
              <a:t> </a:t>
            </a:r>
            <a:r>
              <a:rPr lang="en-US" sz="2300" dirty="0" err="1">
                <a:latin typeface="Times New Roman"/>
                <a:ea typeface="Times New Roman"/>
                <a:cs typeface="Times New Roman"/>
                <a:sym typeface="Times New Roman"/>
              </a:rPr>
              <a:t>viết</a:t>
            </a:r>
            <a:r>
              <a:rPr lang="en-US" sz="2300" dirty="0">
                <a:latin typeface="Times New Roman"/>
                <a:ea typeface="Times New Roman"/>
                <a:cs typeface="Times New Roman"/>
                <a:sym typeface="Times New Roman"/>
              </a:rPr>
              <a:t> </a:t>
            </a:r>
            <a:r>
              <a:rPr lang="en-US" sz="2300" dirty="0" err="1">
                <a:latin typeface="Times New Roman"/>
                <a:ea typeface="Times New Roman"/>
                <a:cs typeface="Times New Roman"/>
                <a:sym typeface="Times New Roman"/>
              </a:rPr>
              <a:t>bằng</a:t>
            </a:r>
            <a:r>
              <a:rPr lang="en-US" sz="2300" dirty="0">
                <a:latin typeface="Times New Roman"/>
                <a:ea typeface="Times New Roman"/>
                <a:cs typeface="Times New Roman"/>
                <a:sym typeface="Times New Roman"/>
              </a:rPr>
              <a:t> code python </a:t>
            </a:r>
            <a:r>
              <a:rPr lang="en-US" sz="2300" dirty="0" err="1">
                <a:latin typeface="Times New Roman"/>
                <a:ea typeface="Times New Roman"/>
                <a:cs typeface="Times New Roman"/>
                <a:sym typeface="Times New Roman"/>
              </a:rPr>
              <a:t>sử</a:t>
            </a:r>
            <a:r>
              <a:rPr lang="en-US" sz="2300" dirty="0">
                <a:latin typeface="Times New Roman"/>
                <a:ea typeface="Times New Roman"/>
                <a:cs typeface="Times New Roman"/>
                <a:sym typeface="Times New Roman"/>
              </a:rPr>
              <a:t> </a:t>
            </a:r>
            <a:r>
              <a:rPr lang="en-US" sz="2300" dirty="0" err="1">
                <a:latin typeface="Times New Roman"/>
                <a:ea typeface="Times New Roman"/>
                <a:cs typeface="Times New Roman"/>
                <a:sym typeface="Times New Roman"/>
              </a:rPr>
              <a:t>dụng</a:t>
            </a:r>
            <a:r>
              <a:rPr lang="en-US" sz="2300" dirty="0">
                <a:latin typeface="Times New Roman"/>
                <a:ea typeface="Times New Roman"/>
                <a:cs typeface="Times New Roman"/>
                <a:sym typeface="Times New Roman"/>
              </a:rPr>
              <a:t> </a:t>
            </a:r>
            <a:r>
              <a:rPr lang="en-US" sz="2300" dirty="0" err="1">
                <a:latin typeface="Times New Roman"/>
                <a:ea typeface="Times New Roman"/>
                <a:cs typeface="Times New Roman"/>
                <a:sym typeface="Times New Roman"/>
              </a:rPr>
              <a:t>Keras</a:t>
            </a:r>
            <a:r>
              <a:rPr lang="en-US" sz="2300" dirty="0">
                <a:latin typeface="Times New Roman"/>
                <a:ea typeface="Times New Roman"/>
                <a:cs typeface="Times New Roman"/>
                <a:sym typeface="Times New Roman"/>
              </a:rPr>
              <a:t> </a:t>
            </a:r>
            <a:r>
              <a:rPr lang="en-US" sz="2300" dirty="0" err="1">
                <a:latin typeface="Times New Roman"/>
                <a:ea typeface="Times New Roman"/>
                <a:cs typeface="Times New Roman"/>
                <a:sym typeface="Times New Roman"/>
              </a:rPr>
              <a:t>và</a:t>
            </a:r>
            <a:r>
              <a:rPr lang="en-US" sz="2300" dirty="0">
                <a:latin typeface="Times New Roman"/>
                <a:ea typeface="Times New Roman"/>
                <a:cs typeface="Times New Roman"/>
                <a:sym typeface="Times New Roman"/>
              </a:rPr>
              <a:t> training </a:t>
            </a:r>
            <a:r>
              <a:rPr lang="en-US" sz="2300" dirty="0" err="1">
                <a:latin typeface="Times New Roman"/>
                <a:ea typeface="Times New Roman"/>
                <a:cs typeface="Times New Roman"/>
                <a:sym typeface="Times New Roman"/>
              </a:rPr>
              <a:t>trên</a:t>
            </a:r>
            <a:r>
              <a:rPr lang="en-US" sz="2300" dirty="0">
                <a:latin typeface="Times New Roman"/>
                <a:ea typeface="Times New Roman"/>
                <a:cs typeface="Times New Roman"/>
                <a:sym typeface="Times New Roman"/>
              </a:rPr>
              <a:t> </a:t>
            </a:r>
            <a:r>
              <a:rPr lang="en-US" sz="2300" dirty="0" err="1">
                <a:latin typeface="Times New Roman"/>
                <a:ea typeface="Times New Roman"/>
                <a:cs typeface="Times New Roman"/>
                <a:sym typeface="Times New Roman"/>
              </a:rPr>
              <a:t>máy</a:t>
            </a:r>
            <a:r>
              <a:rPr lang="en-US" sz="2300" dirty="0">
                <a:latin typeface="Times New Roman"/>
                <a:ea typeface="Times New Roman"/>
                <a:cs typeface="Times New Roman"/>
                <a:sym typeface="Times New Roman"/>
              </a:rPr>
              <a:t> </a:t>
            </a:r>
            <a:r>
              <a:rPr lang="en-US" sz="2300" dirty="0" err="1">
                <a:latin typeface="Times New Roman"/>
                <a:ea typeface="Times New Roman"/>
                <a:cs typeface="Times New Roman"/>
                <a:sym typeface="Times New Roman"/>
              </a:rPr>
              <a:t>tính</a:t>
            </a:r>
            <a:r>
              <a:rPr lang="en-US" sz="2300" dirty="0">
                <a:latin typeface="Times New Roman"/>
                <a:ea typeface="Times New Roman"/>
                <a:cs typeface="Times New Roman"/>
                <a:sym typeface="Times New Roman"/>
              </a:rPr>
              <a:t>, </a:t>
            </a:r>
            <a:r>
              <a:rPr lang="en-US" sz="2300" dirty="0" err="1">
                <a:latin typeface="Times New Roman"/>
                <a:ea typeface="Times New Roman"/>
                <a:cs typeface="Times New Roman"/>
                <a:sym typeface="Times New Roman"/>
              </a:rPr>
              <a:t>thời</a:t>
            </a:r>
            <a:r>
              <a:rPr lang="en-US" sz="2300" dirty="0">
                <a:latin typeface="Times New Roman"/>
                <a:ea typeface="Times New Roman"/>
                <a:cs typeface="Times New Roman"/>
                <a:sym typeface="Times New Roman"/>
              </a:rPr>
              <a:t> </a:t>
            </a:r>
            <a:r>
              <a:rPr lang="en-US" sz="2300" dirty="0" err="1">
                <a:latin typeface="Times New Roman"/>
                <a:ea typeface="Times New Roman"/>
                <a:cs typeface="Times New Roman"/>
                <a:sym typeface="Times New Roman"/>
              </a:rPr>
              <a:t>gian</a:t>
            </a:r>
            <a:r>
              <a:rPr lang="en-US" sz="2300" dirty="0">
                <a:latin typeface="Times New Roman"/>
                <a:ea typeface="Times New Roman"/>
                <a:cs typeface="Times New Roman"/>
                <a:sym typeface="Times New Roman"/>
              </a:rPr>
              <a:t> training </a:t>
            </a:r>
            <a:r>
              <a:rPr lang="en-US" sz="2300" dirty="0" err="1">
                <a:latin typeface="Times New Roman"/>
                <a:ea typeface="Times New Roman"/>
                <a:cs typeface="Times New Roman"/>
                <a:sym typeface="Times New Roman"/>
              </a:rPr>
              <a:t>khoảng</a:t>
            </a:r>
            <a:r>
              <a:rPr lang="en-US" sz="2300" dirty="0">
                <a:latin typeface="Times New Roman"/>
                <a:ea typeface="Times New Roman"/>
                <a:cs typeface="Times New Roman"/>
                <a:sym typeface="Times New Roman"/>
              </a:rPr>
              <a:t> 30 </a:t>
            </a:r>
            <a:r>
              <a:rPr lang="en-US" sz="2300" dirty="0" err="1">
                <a:latin typeface="Times New Roman"/>
                <a:ea typeface="Times New Roman"/>
                <a:cs typeface="Times New Roman"/>
                <a:sym typeface="Times New Roman"/>
              </a:rPr>
              <a:t>tiếng</a:t>
            </a:r>
            <a:endParaRPr sz="2300" dirty="0">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2">
                                            <p:txEl>
                                              <p:pRg st="0" end="0"/>
                                            </p:txEl>
                                          </p:spTgt>
                                        </p:tgtEl>
                                        <p:attrNameLst>
                                          <p:attrName>style.visibility</p:attrName>
                                        </p:attrNameLst>
                                      </p:cBhvr>
                                      <p:to>
                                        <p:strVal val="visible"/>
                                      </p:to>
                                    </p:set>
                                    <p:animEffect transition="in" filter="fade">
                                      <p:cBhvr>
                                        <p:cTn id="7" dur="500"/>
                                        <p:tgtEl>
                                          <p:spTgt spid="38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82">
                                            <p:txEl>
                                              <p:pRg st="1" end="1"/>
                                            </p:txEl>
                                          </p:spTgt>
                                        </p:tgtEl>
                                        <p:attrNameLst>
                                          <p:attrName>style.visibility</p:attrName>
                                        </p:attrNameLst>
                                      </p:cBhvr>
                                      <p:to>
                                        <p:strVal val="visible"/>
                                      </p:to>
                                    </p:set>
                                    <p:animEffect transition="in" filter="fade">
                                      <p:cBhvr>
                                        <p:cTn id="12" dur="500"/>
                                        <p:tgtEl>
                                          <p:spTgt spid="38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82">
                                            <p:txEl>
                                              <p:pRg st="2" end="2"/>
                                            </p:txEl>
                                          </p:spTgt>
                                        </p:tgtEl>
                                        <p:attrNameLst>
                                          <p:attrName>style.visibility</p:attrName>
                                        </p:attrNameLst>
                                      </p:cBhvr>
                                      <p:to>
                                        <p:strVal val="visible"/>
                                      </p:to>
                                    </p:set>
                                    <p:animEffect transition="in" filter="fade">
                                      <p:cBhvr>
                                        <p:cTn id="17" dur="500"/>
                                        <p:tgtEl>
                                          <p:spTgt spid="38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82">
                                            <p:txEl>
                                              <p:pRg st="3" end="3"/>
                                            </p:txEl>
                                          </p:spTgt>
                                        </p:tgtEl>
                                        <p:attrNameLst>
                                          <p:attrName>style.visibility</p:attrName>
                                        </p:attrNameLst>
                                      </p:cBhvr>
                                      <p:to>
                                        <p:strVal val="visible"/>
                                      </p:to>
                                    </p:set>
                                    <p:animEffect transition="in" filter="fade">
                                      <p:cBhvr>
                                        <p:cTn id="22" dur="500"/>
                                        <p:tgtEl>
                                          <p:spTgt spid="38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82">
                                            <p:txEl>
                                              <p:pRg st="4" end="4"/>
                                            </p:txEl>
                                          </p:spTgt>
                                        </p:tgtEl>
                                        <p:attrNameLst>
                                          <p:attrName>style.visibility</p:attrName>
                                        </p:attrNameLst>
                                      </p:cBhvr>
                                      <p:to>
                                        <p:strVal val="visible"/>
                                      </p:to>
                                    </p:set>
                                    <p:animEffect transition="in" filter="fade">
                                      <p:cBhvr>
                                        <p:cTn id="27" dur="500"/>
                                        <p:tgtEl>
                                          <p:spTgt spid="38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FCE Green v2">
      <a:dk1>
        <a:srgbClr val="000000"/>
      </a:dk1>
      <a:lt1>
        <a:srgbClr val="FFFFFF"/>
      </a:lt1>
      <a:dk2>
        <a:srgbClr val="455F51"/>
      </a:dk2>
      <a:lt2>
        <a:srgbClr val="E3DED1"/>
      </a:lt2>
      <a:accent1>
        <a:srgbClr val="549E39"/>
      </a:accent1>
      <a:accent2>
        <a:srgbClr val="0071FF"/>
      </a:accent2>
      <a:accent3>
        <a:srgbClr val="38EF7D"/>
      </a:accent3>
      <a:accent4>
        <a:srgbClr val="029676"/>
      </a:accent4>
      <a:accent5>
        <a:srgbClr val="F5AF19"/>
      </a:accent5>
      <a:accent6>
        <a:srgbClr val="F12711"/>
      </a:accent6>
      <a:hlink>
        <a:srgbClr val="6B9F25"/>
      </a:hlink>
      <a:folHlink>
        <a:srgbClr val="BA690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583</TotalTime>
  <Words>2112</Words>
  <Application>Microsoft Office PowerPoint</Application>
  <PresentationFormat>Widescreen</PresentationFormat>
  <Paragraphs>306</Paragraphs>
  <Slides>28</Slides>
  <Notes>28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Cambria Math</vt:lpstr>
      <vt:lpstr>Noto Sans Symbols</vt:lpstr>
      <vt:lpstr>Times New Roman</vt:lpstr>
      <vt:lpstr>Office Theme</vt:lpstr>
      <vt:lpstr>ĐÁNH GIÁ HIỆU QUẢ THIẾT KẾ CNN TRÊN HỆ THỐNG SOC BẰNG PHƯƠNG PHÁP HLS VÀ TỰ THIẾT KẾ</vt:lpstr>
      <vt:lpstr>Nội dung báo cáo</vt:lpstr>
      <vt:lpstr>TỔNG QUAN ĐỀ TÀI</vt:lpstr>
      <vt:lpstr>1. Tổng quan đề tài</vt:lpstr>
      <vt:lpstr>1. Tổng quan đề tài</vt:lpstr>
      <vt:lpstr>KẾ HOẠCH THỰC HIỆN</vt:lpstr>
      <vt:lpstr>2. Kế hoạch thực hiện</vt:lpstr>
      <vt:lpstr>2. Kế hoạch thực hiện</vt:lpstr>
      <vt:lpstr>2. Kế hoạch thực hiện</vt:lpstr>
      <vt:lpstr>2. Kế hoạch thực hiện</vt:lpstr>
      <vt:lpstr>2. Kế hoạch thực hiện</vt:lpstr>
      <vt:lpstr>2. Kế hoạch thực hiện</vt:lpstr>
      <vt:lpstr>2. Kế hoạch thực hiện</vt:lpstr>
      <vt:lpstr>2. Kế hoạch thực hiện</vt:lpstr>
      <vt:lpstr>2. Kế hoạch thực hiện</vt:lpstr>
      <vt:lpstr>2. Kế hoạch thực hiện</vt:lpstr>
      <vt:lpstr>2. Kế hoạch thực hiện</vt:lpstr>
      <vt:lpstr>2. Kế hoạch thực hiện</vt:lpstr>
      <vt:lpstr>2. Kế hoạch thực hiện</vt:lpstr>
      <vt:lpstr>2. Kế hoạch thực hiện</vt:lpstr>
      <vt:lpstr>2. Kế hoạch thực hiện</vt:lpstr>
      <vt:lpstr>2. Kế hoạch thực hiện</vt:lpstr>
      <vt:lpstr>2. Kế hoạch thực hiện</vt:lpstr>
      <vt:lpstr>2. Kế hoạch thực hiện</vt:lpstr>
      <vt:lpstr>3. Kết quả</vt:lpstr>
      <vt:lpstr>3. Kết quả</vt:lpstr>
      <vt:lpstr>Tài liệu tham khảo</vt:lpstr>
      <vt:lpstr>HỎI VÀ ĐÁP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Lương Đại</cp:lastModifiedBy>
  <cp:revision>13</cp:revision>
  <dcterms:created xsi:type="dcterms:W3CDTF">2022-06-26T12:27:32Z</dcterms:created>
  <dcterms:modified xsi:type="dcterms:W3CDTF">2025-07-17T01:01:23Z</dcterms:modified>
</cp:coreProperties>
</file>