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3"/>
    <p:sldId id="276" r:id="rId4"/>
    <p:sldId id="278" r:id="rId5"/>
    <p:sldId id="277" r:id="rId6"/>
    <p:sldId id="279" r:id="rId7"/>
    <p:sldId id="280" r:id="rId8"/>
    <p:sldId id="257" r:id="rId9"/>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F46F5AC-6544-D04E-B8CC-FB69746EA64E}" type="doc">
      <dgm:prSet loTypeId="urn:microsoft.com/office/officeart/2005/8/layout/hChevron3" loCatId="" qsTypeId="urn:microsoft.com/office/officeart/2005/8/quickstyle/simple1" qsCatId="simple" csTypeId="urn:microsoft.com/office/officeart/2005/8/colors/accent1_2" csCatId="accent1" phldr="1"/>
      <dgm:spPr/>
    </dgm:pt>
    <dgm:pt modelId="{A562C320-BAE1-E942-826E-85266F8E6FF7}">
      <dgm:prSet phldrT="[Text]">
        <dgm:style>
          <a:lnRef idx="3">
            <a:schemeClr val="lt1"/>
          </a:lnRef>
          <a:fillRef idx="1">
            <a:schemeClr val="accent1"/>
          </a:fillRef>
          <a:effectRef idx="1">
            <a:schemeClr val="accent1"/>
          </a:effectRef>
          <a:fontRef idx="minor">
            <a:schemeClr val="lt1"/>
          </a:fontRef>
        </dgm:style>
      </dgm:prSet>
      <dgm:spPr/>
      <dgm:t>
        <a:bodyPr/>
        <a:lstStyle/>
        <a:p>
          <a:r>
            <a:rPr lang="en-GB" b="0" i="0">
              <a:latin typeface="Helvetica Light" panose="020B0403020202020204" pitchFamily="34" charset="0"/>
            </a:rPr>
            <a:t>Business    Drivers</a:t>
          </a:r>
        </a:p>
      </dgm:t>
    </dgm:pt>
    <dgm:pt modelId="{B642F178-363E-3A4B-8640-3875C73941B0}" cxnId="{1C1C7B38-3738-AA46-85AC-626C9A484DF7}" type="parTrans">
      <dgm:prSet/>
      <dgm:spPr/>
      <dgm:t>
        <a:bodyPr/>
        <a:lstStyle/>
        <a:p>
          <a:endParaRPr lang="en-GB"/>
        </a:p>
      </dgm:t>
    </dgm:pt>
    <dgm:pt modelId="{DAC2C443-A83A-E845-8D08-56289CF50765}" cxnId="{1C1C7B38-3738-AA46-85AC-626C9A484DF7}" type="sibTrans">
      <dgm:prSet/>
      <dgm:spPr/>
      <dgm:t>
        <a:bodyPr/>
        <a:lstStyle/>
        <a:p>
          <a:endParaRPr lang="en-GB"/>
        </a:p>
      </dgm:t>
    </dgm:pt>
    <dgm:pt modelId="{AA9C4CFD-8101-1040-B057-641FE2C1D04A}">
      <dgm:prSet phldrT="[Text]">
        <dgm:style>
          <a:lnRef idx="3">
            <a:schemeClr val="lt1"/>
          </a:lnRef>
          <a:fillRef idx="1">
            <a:schemeClr val="accent2"/>
          </a:fillRef>
          <a:effectRef idx="1">
            <a:schemeClr val="accent2"/>
          </a:effectRef>
          <a:fontRef idx="minor">
            <a:schemeClr val="lt1"/>
          </a:fontRef>
        </dgm:style>
      </dgm:prSet>
      <dgm:spPr/>
      <dgm:t>
        <a:bodyPr/>
        <a:lstStyle/>
        <a:p>
          <a:r>
            <a:rPr lang="en-GB" b="0" i="0">
              <a:latin typeface="Helvetica Light" panose="020B0403020202020204" pitchFamily="34" charset="0"/>
            </a:rPr>
            <a:t>Model Versioning</a:t>
          </a:r>
        </a:p>
      </dgm:t>
    </dgm:pt>
    <dgm:pt modelId="{A671D395-30A0-E045-9902-681E0FCFCB08}" cxnId="{1392C230-4C3F-094E-A0D1-C6DC6BBB16CF}" type="parTrans">
      <dgm:prSet/>
      <dgm:spPr/>
      <dgm:t>
        <a:bodyPr/>
        <a:lstStyle/>
        <a:p>
          <a:endParaRPr lang="en-GB"/>
        </a:p>
      </dgm:t>
    </dgm:pt>
    <dgm:pt modelId="{D79201F1-2CC2-6441-A9A2-21AA2D389E6C}" cxnId="{1392C230-4C3F-094E-A0D1-C6DC6BBB16CF}" type="sibTrans">
      <dgm:prSet/>
      <dgm:spPr/>
      <dgm:t>
        <a:bodyPr/>
        <a:lstStyle/>
        <a:p>
          <a:endParaRPr lang="en-GB"/>
        </a:p>
      </dgm:t>
    </dgm:pt>
    <dgm:pt modelId="{3C7112D8-88FB-7B49-BF14-371D9BE1C3C2}">
      <dgm:prSet phldrT="[Text]">
        <dgm:style>
          <a:lnRef idx="3">
            <a:schemeClr val="lt1"/>
          </a:lnRef>
          <a:fillRef idx="1">
            <a:schemeClr val="accent2"/>
          </a:fillRef>
          <a:effectRef idx="1">
            <a:schemeClr val="accent2"/>
          </a:effectRef>
          <a:fontRef idx="minor">
            <a:schemeClr val="lt1"/>
          </a:fontRef>
        </dgm:style>
      </dgm:prSet>
      <dgm:spPr/>
      <dgm:t>
        <a:bodyPr/>
        <a:lstStyle/>
        <a:p>
          <a:r>
            <a:rPr lang="en-GB" b="0" i="0">
              <a:latin typeface="Helvetica Light" panose="020B0403020202020204" pitchFamily="34" charset="0"/>
            </a:rPr>
            <a:t>Model Deployment</a:t>
          </a:r>
        </a:p>
      </dgm:t>
    </dgm:pt>
    <dgm:pt modelId="{BCAB85D5-B99B-2D40-B358-8A09DD8A1551}" cxnId="{EDE081A5-FE7F-0748-995E-EF01DD2A0C6C}" type="parTrans">
      <dgm:prSet/>
      <dgm:spPr/>
      <dgm:t>
        <a:bodyPr/>
        <a:lstStyle/>
        <a:p>
          <a:endParaRPr lang="en-GB"/>
        </a:p>
      </dgm:t>
    </dgm:pt>
    <dgm:pt modelId="{C76681E0-4F0B-F24A-9493-B489AFB61C84}" cxnId="{EDE081A5-FE7F-0748-995E-EF01DD2A0C6C}" type="sibTrans">
      <dgm:prSet/>
      <dgm:spPr/>
      <dgm:t>
        <a:bodyPr/>
        <a:lstStyle/>
        <a:p>
          <a:endParaRPr lang="en-GB"/>
        </a:p>
      </dgm:t>
    </dgm:pt>
    <dgm:pt modelId="{045F7A7B-36BD-274D-8104-F1D8CF8BDF26}">
      <dgm:prSet>
        <dgm:style>
          <a:lnRef idx="3">
            <a:schemeClr val="lt1"/>
          </a:lnRef>
          <a:fillRef idx="1">
            <a:schemeClr val="accent1"/>
          </a:fillRef>
          <a:effectRef idx="1">
            <a:schemeClr val="accent1"/>
          </a:effectRef>
          <a:fontRef idx="minor">
            <a:schemeClr val="lt1"/>
          </a:fontRef>
        </dgm:style>
      </dgm:prSet>
      <dgm:spPr/>
      <dgm:t>
        <a:bodyPr/>
        <a:lstStyle/>
        <a:p>
          <a:r>
            <a:rPr lang="en-GB" b="0" i="0">
              <a:latin typeface="Helvetica Light" panose="020B0403020202020204" pitchFamily="34" charset="0"/>
            </a:rPr>
            <a:t>Data Science</a:t>
          </a:r>
        </a:p>
      </dgm:t>
    </dgm:pt>
    <dgm:pt modelId="{F669A158-48E2-164B-B883-4F4260155085}" cxnId="{DFEC2809-6C67-A841-A208-5FB6C610C4D4}" type="parTrans">
      <dgm:prSet/>
      <dgm:spPr/>
      <dgm:t>
        <a:bodyPr/>
        <a:lstStyle/>
        <a:p>
          <a:endParaRPr lang="en-GB"/>
        </a:p>
      </dgm:t>
    </dgm:pt>
    <dgm:pt modelId="{9DCC66C3-D136-2441-8F03-1CF9D91AB057}" cxnId="{DFEC2809-6C67-A841-A208-5FB6C610C4D4}" type="sibTrans">
      <dgm:prSet/>
      <dgm:spPr/>
      <dgm:t>
        <a:bodyPr/>
        <a:lstStyle/>
        <a:p>
          <a:endParaRPr lang="en-GB"/>
        </a:p>
      </dgm:t>
    </dgm:pt>
    <dgm:pt modelId="{C0FF6573-2841-8F44-AF2C-BA409793BC2E}">
      <dgm:prSet>
        <dgm:style>
          <a:lnRef idx="3">
            <a:schemeClr val="lt1"/>
          </a:lnRef>
          <a:fillRef idx="1">
            <a:schemeClr val="accent4"/>
          </a:fillRef>
          <a:effectRef idx="1">
            <a:schemeClr val="accent4"/>
          </a:effectRef>
          <a:fontRef idx="minor">
            <a:schemeClr val="lt1"/>
          </a:fontRef>
        </dgm:style>
      </dgm:prSet>
      <dgm:spPr/>
      <dgm:t>
        <a:bodyPr/>
        <a:lstStyle/>
        <a:p>
          <a:r>
            <a:rPr lang="en-GB" b="0" i="0">
              <a:latin typeface="Helvetica Light" panose="020B0403020202020204" pitchFamily="34" charset="0"/>
            </a:rPr>
            <a:t>Data Pipelines</a:t>
          </a:r>
        </a:p>
      </dgm:t>
    </dgm:pt>
    <dgm:pt modelId="{8FC5EE0F-923C-DC43-A8D6-96D933A6EC3D}" cxnId="{A7EBF306-9B68-6F4E-8DDC-146886E0786B}" type="parTrans">
      <dgm:prSet/>
      <dgm:spPr/>
      <dgm:t>
        <a:bodyPr/>
        <a:lstStyle/>
        <a:p>
          <a:endParaRPr lang="en-GB"/>
        </a:p>
      </dgm:t>
    </dgm:pt>
    <dgm:pt modelId="{698DBA80-604F-8043-97EB-257D14714D36}" cxnId="{A7EBF306-9B68-6F4E-8DDC-146886E0786B}" type="sibTrans">
      <dgm:prSet/>
      <dgm:spPr/>
      <dgm:t>
        <a:bodyPr/>
        <a:lstStyle/>
        <a:p>
          <a:endParaRPr lang="en-GB"/>
        </a:p>
      </dgm:t>
    </dgm:pt>
    <dgm:pt modelId="{4434D7DF-026E-DA41-B9AB-47C773C84C6A}" type="pres">
      <dgm:prSet presAssocID="{1F46F5AC-6544-D04E-B8CC-FB69746EA64E}" presName="Name0" presStyleCnt="0">
        <dgm:presLayoutVars>
          <dgm:dir/>
          <dgm:resizeHandles val="exact"/>
        </dgm:presLayoutVars>
      </dgm:prSet>
      <dgm:spPr/>
    </dgm:pt>
    <dgm:pt modelId="{53756BB5-F41B-E744-8C1F-04902D666BE9}" type="pres">
      <dgm:prSet presAssocID="{A562C320-BAE1-E942-826E-85266F8E6FF7}" presName="parTxOnly" presStyleLbl="node1" presStyleIdx="0" presStyleCnt="5">
        <dgm:presLayoutVars>
          <dgm:bulletEnabled val="1"/>
        </dgm:presLayoutVars>
      </dgm:prSet>
      <dgm:spPr/>
    </dgm:pt>
    <dgm:pt modelId="{9C221BD2-5D90-C644-80C2-8D93754A9C7C}" type="pres">
      <dgm:prSet presAssocID="{DAC2C443-A83A-E845-8D08-56289CF50765}" presName="parSpace" presStyleCnt="0"/>
      <dgm:spPr/>
    </dgm:pt>
    <dgm:pt modelId="{E7B89FFA-4C9B-384B-A72D-BF4BCC6A4646}" type="pres">
      <dgm:prSet presAssocID="{045F7A7B-36BD-274D-8104-F1D8CF8BDF26}" presName="parTxOnly" presStyleLbl="node1" presStyleIdx="1" presStyleCnt="5">
        <dgm:presLayoutVars>
          <dgm:bulletEnabled val="1"/>
        </dgm:presLayoutVars>
      </dgm:prSet>
      <dgm:spPr/>
    </dgm:pt>
    <dgm:pt modelId="{54C8FD81-C5AE-3A40-A98C-FF738BF997F8}" type="pres">
      <dgm:prSet presAssocID="{9DCC66C3-D136-2441-8F03-1CF9D91AB057}" presName="parSpace" presStyleCnt="0"/>
      <dgm:spPr/>
    </dgm:pt>
    <dgm:pt modelId="{110E488C-5E28-C847-A7BF-ADB129E18750}" type="pres">
      <dgm:prSet presAssocID="{AA9C4CFD-8101-1040-B057-641FE2C1D04A}" presName="parTxOnly" presStyleLbl="node1" presStyleIdx="2" presStyleCnt="5">
        <dgm:presLayoutVars>
          <dgm:bulletEnabled val="1"/>
        </dgm:presLayoutVars>
      </dgm:prSet>
      <dgm:spPr/>
    </dgm:pt>
    <dgm:pt modelId="{B6898D90-ED03-CD4C-BB5A-F8F8B1CCDB88}" type="pres">
      <dgm:prSet presAssocID="{D79201F1-2CC2-6441-A9A2-21AA2D389E6C}" presName="parSpace" presStyleCnt="0"/>
      <dgm:spPr/>
    </dgm:pt>
    <dgm:pt modelId="{C4ECC854-A7AD-9046-94D1-F6E617B8C517}" type="pres">
      <dgm:prSet presAssocID="{3C7112D8-88FB-7B49-BF14-371D9BE1C3C2}" presName="parTxOnly" presStyleLbl="node1" presStyleIdx="3" presStyleCnt="5">
        <dgm:presLayoutVars>
          <dgm:bulletEnabled val="1"/>
        </dgm:presLayoutVars>
      </dgm:prSet>
      <dgm:spPr/>
    </dgm:pt>
    <dgm:pt modelId="{3485F64B-AAED-EA4B-AA51-00F29FEA287A}" type="pres">
      <dgm:prSet presAssocID="{C76681E0-4F0B-F24A-9493-B489AFB61C84}" presName="parSpace" presStyleCnt="0"/>
      <dgm:spPr/>
    </dgm:pt>
    <dgm:pt modelId="{EA1A38A8-C4D1-AA4C-8DE6-45F6C20C6E96}" type="pres">
      <dgm:prSet presAssocID="{C0FF6573-2841-8F44-AF2C-BA409793BC2E}" presName="parTxOnly" presStyleLbl="node1" presStyleIdx="4" presStyleCnt="5">
        <dgm:presLayoutVars>
          <dgm:bulletEnabled val="1"/>
        </dgm:presLayoutVars>
      </dgm:prSet>
      <dgm:spPr/>
    </dgm:pt>
  </dgm:ptLst>
  <dgm:cxnLst>
    <dgm:cxn modelId="{A8542300-F36B-B54C-886A-CC753B1E75D0}" type="presOf" srcId="{1F46F5AC-6544-D04E-B8CC-FB69746EA64E}" destId="{4434D7DF-026E-DA41-B9AB-47C773C84C6A}" srcOrd="0" destOrd="0" presId="urn:microsoft.com/office/officeart/2005/8/layout/hChevron3"/>
    <dgm:cxn modelId="{A7EBF306-9B68-6F4E-8DDC-146886E0786B}" srcId="{1F46F5AC-6544-D04E-B8CC-FB69746EA64E}" destId="{C0FF6573-2841-8F44-AF2C-BA409793BC2E}" srcOrd="4" destOrd="0" parTransId="{8FC5EE0F-923C-DC43-A8D6-96D933A6EC3D}" sibTransId="{698DBA80-604F-8043-97EB-257D14714D36}"/>
    <dgm:cxn modelId="{DFEC2809-6C67-A841-A208-5FB6C610C4D4}" srcId="{1F46F5AC-6544-D04E-B8CC-FB69746EA64E}" destId="{045F7A7B-36BD-274D-8104-F1D8CF8BDF26}" srcOrd="1" destOrd="0" parTransId="{F669A158-48E2-164B-B883-4F4260155085}" sibTransId="{9DCC66C3-D136-2441-8F03-1CF9D91AB057}"/>
    <dgm:cxn modelId="{1392C230-4C3F-094E-A0D1-C6DC6BBB16CF}" srcId="{1F46F5AC-6544-D04E-B8CC-FB69746EA64E}" destId="{AA9C4CFD-8101-1040-B057-641FE2C1D04A}" srcOrd="2" destOrd="0" parTransId="{A671D395-30A0-E045-9902-681E0FCFCB08}" sibTransId="{D79201F1-2CC2-6441-A9A2-21AA2D389E6C}"/>
    <dgm:cxn modelId="{1C1C7B38-3738-AA46-85AC-626C9A484DF7}" srcId="{1F46F5AC-6544-D04E-B8CC-FB69746EA64E}" destId="{A562C320-BAE1-E942-826E-85266F8E6FF7}" srcOrd="0" destOrd="0" parTransId="{B642F178-363E-3A4B-8640-3875C73941B0}" sibTransId="{DAC2C443-A83A-E845-8D08-56289CF50765}"/>
    <dgm:cxn modelId="{5C620B55-4695-B140-9AC8-C2960E28ECE0}" type="presOf" srcId="{C0FF6573-2841-8F44-AF2C-BA409793BC2E}" destId="{EA1A38A8-C4D1-AA4C-8DE6-45F6C20C6E96}" srcOrd="0" destOrd="0" presId="urn:microsoft.com/office/officeart/2005/8/layout/hChevron3"/>
    <dgm:cxn modelId="{47592577-AC6F-E04E-AF46-1C7D3E21CDB1}" type="presOf" srcId="{3C7112D8-88FB-7B49-BF14-371D9BE1C3C2}" destId="{C4ECC854-A7AD-9046-94D1-F6E617B8C517}" srcOrd="0" destOrd="0" presId="urn:microsoft.com/office/officeart/2005/8/layout/hChevron3"/>
    <dgm:cxn modelId="{AB069285-5905-9047-A86B-0E508011600D}" type="presOf" srcId="{045F7A7B-36BD-274D-8104-F1D8CF8BDF26}" destId="{E7B89FFA-4C9B-384B-A72D-BF4BCC6A4646}" srcOrd="0" destOrd="0" presId="urn:microsoft.com/office/officeart/2005/8/layout/hChevron3"/>
    <dgm:cxn modelId="{EDE081A5-FE7F-0748-995E-EF01DD2A0C6C}" srcId="{1F46F5AC-6544-D04E-B8CC-FB69746EA64E}" destId="{3C7112D8-88FB-7B49-BF14-371D9BE1C3C2}" srcOrd="3" destOrd="0" parTransId="{BCAB85D5-B99B-2D40-B358-8A09DD8A1551}" sibTransId="{C76681E0-4F0B-F24A-9493-B489AFB61C84}"/>
    <dgm:cxn modelId="{AE3206BB-1A06-5F4B-B421-80D4C7CFF869}" type="presOf" srcId="{AA9C4CFD-8101-1040-B057-641FE2C1D04A}" destId="{110E488C-5E28-C847-A7BF-ADB129E18750}" srcOrd="0" destOrd="0" presId="urn:microsoft.com/office/officeart/2005/8/layout/hChevron3"/>
    <dgm:cxn modelId="{4CFD56D1-76BB-BF4E-B09C-FFD5AF1CBD34}" type="presOf" srcId="{A562C320-BAE1-E942-826E-85266F8E6FF7}" destId="{53756BB5-F41B-E744-8C1F-04902D666BE9}" srcOrd="0" destOrd="0" presId="urn:microsoft.com/office/officeart/2005/8/layout/hChevron3"/>
    <dgm:cxn modelId="{10DAA360-20E0-F24B-9914-C517563E1A65}" type="presParOf" srcId="{4434D7DF-026E-DA41-B9AB-47C773C84C6A}" destId="{53756BB5-F41B-E744-8C1F-04902D666BE9}" srcOrd="0" destOrd="0" presId="urn:microsoft.com/office/officeart/2005/8/layout/hChevron3"/>
    <dgm:cxn modelId="{1298984E-E3AF-A54C-95E0-E1779E4A7A8F}" type="presParOf" srcId="{4434D7DF-026E-DA41-B9AB-47C773C84C6A}" destId="{9C221BD2-5D90-C644-80C2-8D93754A9C7C}" srcOrd="1" destOrd="0" presId="urn:microsoft.com/office/officeart/2005/8/layout/hChevron3"/>
    <dgm:cxn modelId="{A9B6F87B-BD85-834E-9B2C-2478825DB620}" type="presParOf" srcId="{4434D7DF-026E-DA41-B9AB-47C773C84C6A}" destId="{E7B89FFA-4C9B-384B-A72D-BF4BCC6A4646}" srcOrd="2" destOrd="0" presId="urn:microsoft.com/office/officeart/2005/8/layout/hChevron3"/>
    <dgm:cxn modelId="{95D5C0B7-479A-F646-92CB-99A956269F38}" type="presParOf" srcId="{4434D7DF-026E-DA41-B9AB-47C773C84C6A}" destId="{54C8FD81-C5AE-3A40-A98C-FF738BF997F8}" srcOrd="3" destOrd="0" presId="urn:microsoft.com/office/officeart/2005/8/layout/hChevron3"/>
    <dgm:cxn modelId="{3C63C4CF-ED3D-E240-BA0E-2E4DC62E7BFE}" type="presParOf" srcId="{4434D7DF-026E-DA41-B9AB-47C773C84C6A}" destId="{110E488C-5E28-C847-A7BF-ADB129E18750}" srcOrd="4" destOrd="0" presId="urn:microsoft.com/office/officeart/2005/8/layout/hChevron3"/>
    <dgm:cxn modelId="{DF582C33-5AD3-D440-90E3-7B2FF14FBFDF}" type="presParOf" srcId="{4434D7DF-026E-DA41-B9AB-47C773C84C6A}" destId="{B6898D90-ED03-CD4C-BB5A-F8F8B1CCDB88}" srcOrd="5" destOrd="0" presId="urn:microsoft.com/office/officeart/2005/8/layout/hChevron3"/>
    <dgm:cxn modelId="{FE42ACC5-347A-2A40-9E07-A34BF53A0B9E}" type="presParOf" srcId="{4434D7DF-026E-DA41-B9AB-47C773C84C6A}" destId="{C4ECC854-A7AD-9046-94D1-F6E617B8C517}" srcOrd="6" destOrd="0" presId="urn:microsoft.com/office/officeart/2005/8/layout/hChevron3"/>
    <dgm:cxn modelId="{8DAB7597-5393-9E4F-B003-EDC1F5747909}" type="presParOf" srcId="{4434D7DF-026E-DA41-B9AB-47C773C84C6A}" destId="{3485F64B-AAED-EA4B-AA51-00F29FEA287A}" srcOrd="7" destOrd="0" presId="urn:microsoft.com/office/officeart/2005/8/layout/hChevron3"/>
    <dgm:cxn modelId="{C4A69F57-1E7D-7241-8B5B-74BC55E86DDE}" type="presParOf" srcId="{4434D7DF-026E-DA41-B9AB-47C773C84C6A}" destId="{EA1A38A8-C4D1-AA4C-8DE6-45F6C20C6E96}" srcOrd="8" destOrd="0" presId="urn:microsoft.com/office/officeart/2005/8/layout/hChevron3"/>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F46F5AC-6544-D04E-B8CC-FB69746EA64E}" type="doc">
      <dgm:prSet loTypeId="urn:microsoft.com/office/officeart/2005/8/layout/hChevron3" loCatId="" qsTypeId="urn:microsoft.com/office/officeart/2005/8/quickstyle/simple1" qsCatId="simple" csTypeId="urn:microsoft.com/office/officeart/2005/8/colors/accent1_2" csCatId="accent1" phldr="1"/>
      <dgm:spPr/>
    </dgm:pt>
    <dgm:pt modelId="{A562C320-BAE1-E942-826E-85266F8E6FF7}">
      <dgm:prSet phldrT="[Text]">
        <dgm:style>
          <a:lnRef idx="3">
            <a:schemeClr val="lt1"/>
          </a:lnRef>
          <a:fillRef idx="1">
            <a:schemeClr val="accent1"/>
          </a:fillRef>
          <a:effectRef idx="1">
            <a:schemeClr val="accent1"/>
          </a:effectRef>
          <a:fontRef idx="minor">
            <a:schemeClr val="lt1"/>
          </a:fontRef>
        </dgm:style>
      </dgm:prSet>
      <dgm:spPr/>
      <dgm:t>
        <a:bodyPr/>
        <a:lstStyle/>
        <a:p>
          <a:r>
            <a:rPr lang="en-GB" b="0" i="0">
              <a:latin typeface="Helvetica Light" panose="020B0403020202020204" pitchFamily="34" charset="0"/>
            </a:rPr>
            <a:t>Business    Drivers</a:t>
          </a:r>
        </a:p>
      </dgm:t>
    </dgm:pt>
    <dgm:pt modelId="{B642F178-363E-3A4B-8640-3875C73941B0}" cxnId="{1C1C7B38-3738-AA46-85AC-626C9A484DF7}" type="parTrans">
      <dgm:prSet/>
      <dgm:spPr/>
      <dgm:t>
        <a:bodyPr/>
        <a:lstStyle/>
        <a:p>
          <a:endParaRPr lang="en-GB"/>
        </a:p>
      </dgm:t>
    </dgm:pt>
    <dgm:pt modelId="{DAC2C443-A83A-E845-8D08-56289CF50765}" cxnId="{1C1C7B38-3738-AA46-85AC-626C9A484DF7}" type="sibTrans">
      <dgm:prSet/>
      <dgm:spPr/>
      <dgm:t>
        <a:bodyPr/>
        <a:lstStyle/>
        <a:p>
          <a:endParaRPr lang="en-GB"/>
        </a:p>
      </dgm:t>
    </dgm:pt>
    <dgm:pt modelId="{AA9C4CFD-8101-1040-B057-641FE2C1D04A}">
      <dgm:prSet phldrT="[Text]">
        <dgm:style>
          <a:lnRef idx="3">
            <a:schemeClr val="lt1"/>
          </a:lnRef>
          <a:fillRef idx="1">
            <a:schemeClr val="accent2"/>
          </a:fillRef>
          <a:effectRef idx="1">
            <a:schemeClr val="accent2"/>
          </a:effectRef>
          <a:fontRef idx="minor">
            <a:schemeClr val="lt1"/>
          </a:fontRef>
        </dgm:style>
      </dgm:prSet>
      <dgm:spPr/>
      <dgm:t>
        <a:bodyPr/>
        <a:lstStyle/>
        <a:p>
          <a:r>
            <a:rPr lang="en-GB" b="0" i="0">
              <a:latin typeface="Helvetica Light" panose="020B0403020202020204" pitchFamily="34" charset="0"/>
            </a:rPr>
            <a:t>Model Versioning</a:t>
          </a:r>
        </a:p>
      </dgm:t>
    </dgm:pt>
    <dgm:pt modelId="{A671D395-30A0-E045-9902-681E0FCFCB08}" cxnId="{1392C230-4C3F-094E-A0D1-C6DC6BBB16CF}" type="parTrans">
      <dgm:prSet/>
      <dgm:spPr/>
      <dgm:t>
        <a:bodyPr/>
        <a:lstStyle/>
        <a:p>
          <a:endParaRPr lang="en-GB"/>
        </a:p>
      </dgm:t>
    </dgm:pt>
    <dgm:pt modelId="{D79201F1-2CC2-6441-A9A2-21AA2D389E6C}" cxnId="{1392C230-4C3F-094E-A0D1-C6DC6BBB16CF}" type="sibTrans">
      <dgm:prSet/>
      <dgm:spPr/>
      <dgm:t>
        <a:bodyPr/>
        <a:lstStyle/>
        <a:p>
          <a:endParaRPr lang="en-GB"/>
        </a:p>
      </dgm:t>
    </dgm:pt>
    <dgm:pt modelId="{3C7112D8-88FB-7B49-BF14-371D9BE1C3C2}">
      <dgm:prSet phldrT="[Text]">
        <dgm:style>
          <a:lnRef idx="3">
            <a:schemeClr val="lt1"/>
          </a:lnRef>
          <a:fillRef idx="1">
            <a:schemeClr val="accent2"/>
          </a:fillRef>
          <a:effectRef idx="1">
            <a:schemeClr val="accent2"/>
          </a:effectRef>
          <a:fontRef idx="minor">
            <a:schemeClr val="lt1"/>
          </a:fontRef>
        </dgm:style>
      </dgm:prSet>
      <dgm:spPr/>
      <dgm:t>
        <a:bodyPr/>
        <a:lstStyle/>
        <a:p>
          <a:r>
            <a:rPr lang="en-GB" b="0" i="0">
              <a:latin typeface="Helvetica Light" panose="020B0403020202020204" pitchFamily="34" charset="0"/>
            </a:rPr>
            <a:t>Model Deployment</a:t>
          </a:r>
        </a:p>
      </dgm:t>
    </dgm:pt>
    <dgm:pt modelId="{BCAB85D5-B99B-2D40-B358-8A09DD8A1551}" cxnId="{EDE081A5-FE7F-0748-995E-EF01DD2A0C6C}" type="parTrans">
      <dgm:prSet/>
      <dgm:spPr/>
      <dgm:t>
        <a:bodyPr/>
        <a:lstStyle/>
        <a:p>
          <a:endParaRPr lang="en-GB"/>
        </a:p>
      </dgm:t>
    </dgm:pt>
    <dgm:pt modelId="{C76681E0-4F0B-F24A-9493-B489AFB61C84}" cxnId="{EDE081A5-FE7F-0748-995E-EF01DD2A0C6C}" type="sibTrans">
      <dgm:prSet/>
      <dgm:spPr/>
      <dgm:t>
        <a:bodyPr/>
        <a:lstStyle/>
        <a:p>
          <a:endParaRPr lang="en-GB"/>
        </a:p>
      </dgm:t>
    </dgm:pt>
    <dgm:pt modelId="{045F7A7B-36BD-274D-8104-F1D8CF8BDF26}">
      <dgm:prSet>
        <dgm:style>
          <a:lnRef idx="3">
            <a:schemeClr val="lt1"/>
          </a:lnRef>
          <a:fillRef idx="1">
            <a:schemeClr val="accent1"/>
          </a:fillRef>
          <a:effectRef idx="1">
            <a:schemeClr val="accent1"/>
          </a:effectRef>
          <a:fontRef idx="minor">
            <a:schemeClr val="lt1"/>
          </a:fontRef>
        </dgm:style>
      </dgm:prSet>
      <dgm:spPr/>
      <dgm:t>
        <a:bodyPr/>
        <a:lstStyle/>
        <a:p>
          <a:r>
            <a:rPr lang="en-GB" b="0" i="0">
              <a:latin typeface="Helvetica Light" panose="020B0403020202020204" pitchFamily="34" charset="0"/>
            </a:rPr>
            <a:t>Data Science</a:t>
          </a:r>
        </a:p>
      </dgm:t>
    </dgm:pt>
    <dgm:pt modelId="{F669A158-48E2-164B-B883-4F4260155085}" cxnId="{DFEC2809-6C67-A841-A208-5FB6C610C4D4}" type="parTrans">
      <dgm:prSet/>
      <dgm:spPr/>
      <dgm:t>
        <a:bodyPr/>
        <a:lstStyle/>
        <a:p>
          <a:endParaRPr lang="en-GB"/>
        </a:p>
      </dgm:t>
    </dgm:pt>
    <dgm:pt modelId="{9DCC66C3-D136-2441-8F03-1CF9D91AB057}" cxnId="{DFEC2809-6C67-A841-A208-5FB6C610C4D4}" type="sibTrans">
      <dgm:prSet/>
      <dgm:spPr/>
      <dgm:t>
        <a:bodyPr/>
        <a:lstStyle/>
        <a:p>
          <a:endParaRPr lang="en-GB"/>
        </a:p>
      </dgm:t>
    </dgm:pt>
    <dgm:pt modelId="{C0FF6573-2841-8F44-AF2C-BA409793BC2E}">
      <dgm:prSet>
        <dgm:style>
          <a:lnRef idx="3">
            <a:schemeClr val="lt1"/>
          </a:lnRef>
          <a:fillRef idx="1">
            <a:schemeClr val="accent4"/>
          </a:fillRef>
          <a:effectRef idx="1">
            <a:schemeClr val="accent4"/>
          </a:effectRef>
          <a:fontRef idx="minor">
            <a:schemeClr val="lt1"/>
          </a:fontRef>
        </dgm:style>
      </dgm:prSet>
      <dgm:spPr/>
      <dgm:t>
        <a:bodyPr/>
        <a:lstStyle/>
        <a:p>
          <a:r>
            <a:rPr lang="en-GB" b="0" i="0">
              <a:latin typeface="Helvetica Light" panose="020B0403020202020204" pitchFamily="34" charset="0"/>
            </a:rPr>
            <a:t>Data Pipelines</a:t>
          </a:r>
        </a:p>
      </dgm:t>
    </dgm:pt>
    <dgm:pt modelId="{8FC5EE0F-923C-DC43-A8D6-96D933A6EC3D}" cxnId="{A7EBF306-9B68-6F4E-8DDC-146886E0786B}" type="parTrans">
      <dgm:prSet/>
      <dgm:spPr/>
      <dgm:t>
        <a:bodyPr/>
        <a:lstStyle/>
        <a:p>
          <a:endParaRPr lang="en-GB"/>
        </a:p>
      </dgm:t>
    </dgm:pt>
    <dgm:pt modelId="{698DBA80-604F-8043-97EB-257D14714D36}" cxnId="{A7EBF306-9B68-6F4E-8DDC-146886E0786B}" type="sibTrans">
      <dgm:prSet/>
      <dgm:spPr/>
      <dgm:t>
        <a:bodyPr/>
        <a:lstStyle/>
        <a:p>
          <a:endParaRPr lang="en-GB"/>
        </a:p>
      </dgm:t>
    </dgm:pt>
    <dgm:pt modelId="{4434D7DF-026E-DA41-B9AB-47C773C84C6A}" type="pres">
      <dgm:prSet presAssocID="{1F46F5AC-6544-D04E-B8CC-FB69746EA64E}" presName="Name0" presStyleCnt="0">
        <dgm:presLayoutVars>
          <dgm:dir/>
          <dgm:resizeHandles val="exact"/>
        </dgm:presLayoutVars>
      </dgm:prSet>
      <dgm:spPr/>
    </dgm:pt>
    <dgm:pt modelId="{53756BB5-F41B-E744-8C1F-04902D666BE9}" type="pres">
      <dgm:prSet presAssocID="{A562C320-BAE1-E942-826E-85266F8E6FF7}" presName="parTxOnly" presStyleLbl="node1" presStyleIdx="0" presStyleCnt="5">
        <dgm:presLayoutVars>
          <dgm:bulletEnabled val="1"/>
        </dgm:presLayoutVars>
      </dgm:prSet>
      <dgm:spPr/>
    </dgm:pt>
    <dgm:pt modelId="{9C221BD2-5D90-C644-80C2-8D93754A9C7C}" type="pres">
      <dgm:prSet presAssocID="{DAC2C443-A83A-E845-8D08-56289CF50765}" presName="parSpace" presStyleCnt="0"/>
      <dgm:spPr/>
    </dgm:pt>
    <dgm:pt modelId="{E7B89FFA-4C9B-384B-A72D-BF4BCC6A4646}" type="pres">
      <dgm:prSet presAssocID="{045F7A7B-36BD-274D-8104-F1D8CF8BDF26}" presName="parTxOnly" presStyleLbl="node1" presStyleIdx="1" presStyleCnt="5">
        <dgm:presLayoutVars>
          <dgm:bulletEnabled val="1"/>
        </dgm:presLayoutVars>
      </dgm:prSet>
      <dgm:spPr/>
    </dgm:pt>
    <dgm:pt modelId="{54C8FD81-C5AE-3A40-A98C-FF738BF997F8}" type="pres">
      <dgm:prSet presAssocID="{9DCC66C3-D136-2441-8F03-1CF9D91AB057}" presName="parSpace" presStyleCnt="0"/>
      <dgm:spPr/>
    </dgm:pt>
    <dgm:pt modelId="{110E488C-5E28-C847-A7BF-ADB129E18750}" type="pres">
      <dgm:prSet presAssocID="{AA9C4CFD-8101-1040-B057-641FE2C1D04A}" presName="parTxOnly" presStyleLbl="node1" presStyleIdx="2" presStyleCnt="5">
        <dgm:presLayoutVars>
          <dgm:bulletEnabled val="1"/>
        </dgm:presLayoutVars>
      </dgm:prSet>
      <dgm:spPr/>
    </dgm:pt>
    <dgm:pt modelId="{B6898D90-ED03-CD4C-BB5A-F8F8B1CCDB88}" type="pres">
      <dgm:prSet presAssocID="{D79201F1-2CC2-6441-A9A2-21AA2D389E6C}" presName="parSpace" presStyleCnt="0"/>
      <dgm:spPr/>
    </dgm:pt>
    <dgm:pt modelId="{C4ECC854-A7AD-9046-94D1-F6E617B8C517}" type="pres">
      <dgm:prSet presAssocID="{3C7112D8-88FB-7B49-BF14-371D9BE1C3C2}" presName="parTxOnly" presStyleLbl="node1" presStyleIdx="3" presStyleCnt="5">
        <dgm:presLayoutVars>
          <dgm:bulletEnabled val="1"/>
        </dgm:presLayoutVars>
      </dgm:prSet>
      <dgm:spPr/>
    </dgm:pt>
    <dgm:pt modelId="{3485F64B-AAED-EA4B-AA51-00F29FEA287A}" type="pres">
      <dgm:prSet presAssocID="{C76681E0-4F0B-F24A-9493-B489AFB61C84}" presName="parSpace" presStyleCnt="0"/>
      <dgm:spPr/>
    </dgm:pt>
    <dgm:pt modelId="{EA1A38A8-C4D1-AA4C-8DE6-45F6C20C6E96}" type="pres">
      <dgm:prSet presAssocID="{C0FF6573-2841-8F44-AF2C-BA409793BC2E}" presName="parTxOnly" presStyleLbl="node1" presStyleIdx="4" presStyleCnt="5">
        <dgm:presLayoutVars>
          <dgm:bulletEnabled val="1"/>
        </dgm:presLayoutVars>
      </dgm:prSet>
      <dgm:spPr/>
    </dgm:pt>
  </dgm:ptLst>
  <dgm:cxnLst>
    <dgm:cxn modelId="{A8542300-F36B-B54C-886A-CC753B1E75D0}" type="presOf" srcId="{1F46F5AC-6544-D04E-B8CC-FB69746EA64E}" destId="{4434D7DF-026E-DA41-B9AB-47C773C84C6A}" srcOrd="0" destOrd="0" presId="urn:microsoft.com/office/officeart/2005/8/layout/hChevron3"/>
    <dgm:cxn modelId="{A7EBF306-9B68-6F4E-8DDC-146886E0786B}" srcId="{1F46F5AC-6544-D04E-B8CC-FB69746EA64E}" destId="{C0FF6573-2841-8F44-AF2C-BA409793BC2E}" srcOrd="4" destOrd="0" parTransId="{8FC5EE0F-923C-DC43-A8D6-96D933A6EC3D}" sibTransId="{698DBA80-604F-8043-97EB-257D14714D36}"/>
    <dgm:cxn modelId="{DFEC2809-6C67-A841-A208-5FB6C610C4D4}" srcId="{1F46F5AC-6544-D04E-B8CC-FB69746EA64E}" destId="{045F7A7B-36BD-274D-8104-F1D8CF8BDF26}" srcOrd="1" destOrd="0" parTransId="{F669A158-48E2-164B-B883-4F4260155085}" sibTransId="{9DCC66C3-D136-2441-8F03-1CF9D91AB057}"/>
    <dgm:cxn modelId="{1392C230-4C3F-094E-A0D1-C6DC6BBB16CF}" srcId="{1F46F5AC-6544-D04E-B8CC-FB69746EA64E}" destId="{AA9C4CFD-8101-1040-B057-641FE2C1D04A}" srcOrd="2" destOrd="0" parTransId="{A671D395-30A0-E045-9902-681E0FCFCB08}" sibTransId="{D79201F1-2CC2-6441-A9A2-21AA2D389E6C}"/>
    <dgm:cxn modelId="{1C1C7B38-3738-AA46-85AC-626C9A484DF7}" srcId="{1F46F5AC-6544-D04E-B8CC-FB69746EA64E}" destId="{A562C320-BAE1-E942-826E-85266F8E6FF7}" srcOrd="0" destOrd="0" parTransId="{B642F178-363E-3A4B-8640-3875C73941B0}" sibTransId="{DAC2C443-A83A-E845-8D08-56289CF50765}"/>
    <dgm:cxn modelId="{5C620B55-4695-B140-9AC8-C2960E28ECE0}" type="presOf" srcId="{C0FF6573-2841-8F44-AF2C-BA409793BC2E}" destId="{EA1A38A8-C4D1-AA4C-8DE6-45F6C20C6E96}" srcOrd="0" destOrd="0" presId="urn:microsoft.com/office/officeart/2005/8/layout/hChevron3"/>
    <dgm:cxn modelId="{47592577-AC6F-E04E-AF46-1C7D3E21CDB1}" type="presOf" srcId="{3C7112D8-88FB-7B49-BF14-371D9BE1C3C2}" destId="{C4ECC854-A7AD-9046-94D1-F6E617B8C517}" srcOrd="0" destOrd="0" presId="urn:microsoft.com/office/officeart/2005/8/layout/hChevron3"/>
    <dgm:cxn modelId="{AB069285-5905-9047-A86B-0E508011600D}" type="presOf" srcId="{045F7A7B-36BD-274D-8104-F1D8CF8BDF26}" destId="{E7B89FFA-4C9B-384B-A72D-BF4BCC6A4646}" srcOrd="0" destOrd="0" presId="urn:microsoft.com/office/officeart/2005/8/layout/hChevron3"/>
    <dgm:cxn modelId="{EDE081A5-FE7F-0748-995E-EF01DD2A0C6C}" srcId="{1F46F5AC-6544-D04E-B8CC-FB69746EA64E}" destId="{3C7112D8-88FB-7B49-BF14-371D9BE1C3C2}" srcOrd="3" destOrd="0" parTransId="{BCAB85D5-B99B-2D40-B358-8A09DD8A1551}" sibTransId="{C76681E0-4F0B-F24A-9493-B489AFB61C84}"/>
    <dgm:cxn modelId="{AE3206BB-1A06-5F4B-B421-80D4C7CFF869}" type="presOf" srcId="{AA9C4CFD-8101-1040-B057-641FE2C1D04A}" destId="{110E488C-5E28-C847-A7BF-ADB129E18750}" srcOrd="0" destOrd="0" presId="urn:microsoft.com/office/officeart/2005/8/layout/hChevron3"/>
    <dgm:cxn modelId="{4CFD56D1-76BB-BF4E-B09C-FFD5AF1CBD34}" type="presOf" srcId="{A562C320-BAE1-E942-826E-85266F8E6FF7}" destId="{53756BB5-F41B-E744-8C1F-04902D666BE9}" srcOrd="0" destOrd="0" presId="urn:microsoft.com/office/officeart/2005/8/layout/hChevron3"/>
    <dgm:cxn modelId="{10DAA360-20E0-F24B-9914-C517563E1A65}" type="presParOf" srcId="{4434D7DF-026E-DA41-B9AB-47C773C84C6A}" destId="{53756BB5-F41B-E744-8C1F-04902D666BE9}" srcOrd="0" destOrd="0" presId="urn:microsoft.com/office/officeart/2005/8/layout/hChevron3"/>
    <dgm:cxn modelId="{1298984E-E3AF-A54C-95E0-E1779E4A7A8F}" type="presParOf" srcId="{4434D7DF-026E-DA41-B9AB-47C773C84C6A}" destId="{9C221BD2-5D90-C644-80C2-8D93754A9C7C}" srcOrd="1" destOrd="0" presId="urn:microsoft.com/office/officeart/2005/8/layout/hChevron3"/>
    <dgm:cxn modelId="{A9B6F87B-BD85-834E-9B2C-2478825DB620}" type="presParOf" srcId="{4434D7DF-026E-DA41-B9AB-47C773C84C6A}" destId="{E7B89FFA-4C9B-384B-A72D-BF4BCC6A4646}" srcOrd="2" destOrd="0" presId="urn:microsoft.com/office/officeart/2005/8/layout/hChevron3"/>
    <dgm:cxn modelId="{95D5C0B7-479A-F646-92CB-99A956269F38}" type="presParOf" srcId="{4434D7DF-026E-DA41-B9AB-47C773C84C6A}" destId="{54C8FD81-C5AE-3A40-A98C-FF738BF997F8}" srcOrd="3" destOrd="0" presId="urn:microsoft.com/office/officeart/2005/8/layout/hChevron3"/>
    <dgm:cxn modelId="{3C63C4CF-ED3D-E240-BA0E-2E4DC62E7BFE}" type="presParOf" srcId="{4434D7DF-026E-DA41-B9AB-47C773C84C6A}" destId="{110E488C-5E28-C847-A7BF-ADB129E18750}" srcOrd="4" destOrd="0" presId="urn:microsoft.com/office/officeart/2005/8/layout/hChevron3"/>
    <dgm:cxn modelId="{DF582C33-5AD3-D440-90E3-7B2FF14FBFDF}" type="presParOf" srcId="{4434D7DF-026E-DA41-B9AB-47C773C84C6A}" destId="{B6898D90-ED03-CD4C-BB5A-F8F8B1CCDB88}" srcOrd="5" destOrd="0" presId="urn:microsoft.com/office/officeart/2005/8/layout/hChevron3"/>
    <dgm:cxn modelId="{FE42ACC5-347A-2A40-9E07-A34BF53A0B9E}" type="presParOf" srcId="{4434D7DF-026E-DA41-B9AB-47C773C84C6A}" destId="{C4ECC854-A7AD-9046-94D1-F6E617B8C517}" srcOrd="6" destOrd="0" presId="urn:microsoft.com/office/officeart/2005/8/layout/hChevron3"/>
    <dgm:cxn modelId="{8DAB7597-5393-9E4F-B003-EDC1F5747909}" type="presParOf" srcId="{4434D7DF-026E-DA41-B9AB-47C773C84C6A}" destId="{3485F64B-AAED-EA4B-AA51-00F29FEA287A}" srcOrd="7" destOrd="0" presId="urn:microsoft.com/office/officeart/2005/8/layout/hChevron3"/>
    <dgm:cxn modelId="{C4A69F57-1E7D-7241-8B5B-74BC55E86DDE}" type="presParOf" srcId="{4434D7DF-026E-DA41-B9AB-47C773C84C6A}" destId="{EA1A38A8-C4D1-AA4C-8DE6-45F6C20C6E96}" srcOrd="8" destOrd="0" presId="urn:microsoft.com/office/officeart/2005/8/layout/hChevron3"/>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F46F5AC-6544-D04E-B8CC-FB69746EA64E}" type="doc">
      <dgm:prSet loTypeId="urn:microsoft.com/office/officeart/2005/8/layout/hChevron3" loCatId="" qsTypeId="urn:microsoft.com/office/officeart/2005/8/quickstyle/simple1" qsCatId="simple" csTypeId="urn:microsoft.com/office/officeart/2005/8/colors/accent1_2" csCatId="accent1" phldr="1"/>
      <dgm:spPr/>
    </dgm:pt>
    <dgm:pt modelId="{A562C320-BAE1-E942-826E-85266F8E6FF7}">
      <dgm:prSet phldrT="[Text]">
        <dgm:style>
          <a:lnRef idx="3">
            <a:schemeClr val="lt1"/>
          </a:lnRef>
          <a:fillRef idx="1">
            <a:schemeClr val="accent1"/>
          </a:fillRef>
          <a:effectRef idx="1">
            <a:schemeClr val="accent1"/>
          </a:effectRef>
          <a:fontRef idx="minor">
            <a:schemeClr val="lt1"/>
          </a:fontRef>
        </dgm:style>
      </dgm:prSet>
      <dgm:spPr/>
      <dgm:t>
        <a:bodyPr/>
        <a:lstStyle/>
        <a:p>
          <a:r>
            <a:rPr lang="en-GB" b="0" i="0">
              <a:latin typeface="Helvetica Light" panose="020B0403020202020204" pitchFamily="34" charset="0"/>
            </a:rPr>
            <a:t>Business    Drivers</a:t>
          </a:r>
        </a:p>
      </dgm:t>
    </dgm:pt>
    <dgm:pt modelId="{B642F178-363E-3A4B-8640-3875C73941B0}" cxnId="{1C1C7B38-3738-AA46-85AC-626C9A484DF7}" type="parTrans">
      <dgm:prSet/>
      <dgm:spPr/>
      <dgm:t>
        <a:bodyPr/>
        <a:lstStyle/>
        <a:p>
          <a:endParaRPr lang="en-GB"/>
        </a:p>
      </dgm:t>
    </dgm:pt>
    <dgm:pt modelId="{DAC2C443-A83A-E845-8D08-56289CF50765}" cxnId="{1C1C7B38-3738-AA46-85AC-626C9A484DF7}" type="sibTrans">
      <dgm:prSet/>
      <dgm:spPr/>
      <dgm:t>
        <a:bodyPr/>
        <a:lstStyle/>
        <a:p>
          <a:endParaRPr lang="en-GB"/>
        </a:p>
      </dgm:t>
    </dgm:pt>
    <dgm:pt modelId="{AA9C4CFD-8101-1040-B057-641FE2C1D04A}">
      <dgm:prSet phldrT="[Text]">
        <dgm:style>
          <a:lnRef idx="3">
            <a:schemeClr val="lt1"/>
          </a:lnRef>
          <a:fillRef idx="1">
            <a:schemeClr val="accent2"/>
          </a:fillRef>
          <a:effectRef idx="1">
            <a:schemeClr val="accent2"/>
          </a:effectRef>
          <a:fontRef idx="minor">
            <a:schemeClr val="lt1"/>
          </a:fontRef>
        </dgm:style>
      </dgm:prSet>
      <dgm:spPr/>
      <dgm:t>
        <a:bodyPr/>
        <a:lstStyle/>
        <a:p>
          <a:r>
            <a:rPr lang="en-GB" b="0" i="0">
              <a:latin typeface="Helvetica Light" panose="020B0403020202020204" pitchFamily="34" charset="0"/>
            </a:rPr>
            <a:t>Model Versioning</a:t>
          </a:r>
        </a:p>
      </dgm:t>
    </dgm:pt>
    <dgm:pt modelId="{A671D395-30A0-E045-9902-681E0FCFCB08}" cxnId="{1392C230-4C3F-094E-A0D1-C6DC6BBB16CF}" type="parTrans">
      <dgm:prSet/>
      <dgm:spPr/>
      <dgm:t>
        <a:bodyPr/>
        <a:lstStyle/>
        <a:p>
          <a:endParaRPr lang="en-GB"/>
        </a:p>
      </dgm:t>
    </dgm:pt>
    <dgm:pt modelId="{D79201F1-2CC2-6441-A9A2-21AA2D389E6C}" cxnId="{1392C230-4C3F-094E-A0D1-C6DC6BBB16CF}" type="sibTrans">
      <dgm:prSet/>
      <dgm:spPr/>
      <dgm:t>
        <a:bodyPr/>
        <a:lstStyle/>
        <a:p>
          <a:endParaRPr lang="en-GB"/>
        </a:p>
      </dgm:t>
    </dgm:pt>
    <dgm:pt modelId="{3C7112D8-88FB-7B49-BF14-371D9BE1C3C2}">
      <dgm:prSet phldrT="[Text]">
        <dgm:style>
          <a:lnRef idx="3">
            <a:schemeClr val="lt1"/>
          </a:lnRef>
          <a:fillRef idx="1">
            <a:schemeClr val="accent2"/>
          </a:fillRef>
          <a:effectRef idx="1">
            <a:schemeClr val="accent2"/>
          </a:effectRef>
          <a:fontRef idx="minor">
            <a:schemeClr val="lt1"/>
          </a:fontRef>
        </dgm:style>
      </dgm:prSet>
      <dgm:spPr/>
      <dgm:t>
        <a:bodyPr/>
        <a:lstStyle/>
        <a:p>
          <a:r>
            <a:rPr lang="en-GB" b="0" i="0">
              <a:latin typeface="Helvetica Light" panose="020B0403020202020204" pitchFamily="34" charset="0"/>
            </a:rPr>
            <a:t>Model Deployment</a:t>
          </a:r>
        </a:p>
      </dgm:t>
    </dgm:pt>
    <dgm:pt modelId="{BCAB85D5-B99B-2D40-B358-8A09DD8A1551}" cxnId="{EDE081A5-FE7F-0748-995E-EF01DD2A0C6C}" type="parTrans">
      <dgm:prSet/>
      <dgm:spPr/>
      <dgm:t>
        <a:bodyPr/>
        <a:lstStyle/>
        <a:p>
          <a:endParaRPr lang="en-GB"/>
        </a:p>
      </dgm:t>
    </dgm:pt>
    <dgm:pt modelId="{C76681E0-4F0B-F24A-9493-B489AFB61C84}" cxnId="{EDE081A5-FE7F-0748-995E-EF01DD2A0C6C}" type="sibTrans">
      <dgm:prSet/>
      <dgm:spPr/>
      <dgm:t>
        <a:bodyPr/>
        <a:lstStyle/>
        <a:p>
          <a:endParaRPr lang="en-GB"/>
        </a:p>
      </dgm:t>
    </dgm:pt>
    <dgm:pt modelId="{045F7A7B-36BD-274D-8104-F1D8CF8BDF26}">
      <dgm:prSet>
        <dgm:style>
          <a:lnRef idx="3">
            <a:schemeClr val="lt1"/>
          </a:lnRef>
          <a:fillRef idx="1">
            <a:schemeClr val="accent1"/>
          </a:fillRef>
          <a:effectRef idx="1">
            <a:schemeClr val="accent1"/>
          </a:effectRef>
          <a:fontRef idx="minor">
            <a:schemeClr val="lt1"/>
          </a:fontRef>
        </dgm:style>
      </dgm:prSet>
      <dgm:spPr/>
      <dgm:t>
        <a:bodyPr/>
        <a:lstStyle/>
        <a:p>
          <a:r>
            <a:rPr lang="en-GB" b="0" i="0">
              <a:latin typeface="Helvetica Light" panose="020B0403020202020204" pitchFamily="34" charset="0"/>
            </a:rPr>
            <a:t>Data Science</a:t>
          </a:r>
        </a:p>
      </dgm:t>
    </dgm:pt>
    <dgm:pt modelId="{F669A158-48E2-164B-B883-4F4260155085}" cxnId="{DFEC2809-6C67-A841-A208-5FB6C610C4D4}" type="parTrans">
      <dgm:prSet/>
      <dgm:spPr/>
      <dgm:t>
        <a:bodyPr/>
        <a:lstStyle/>
        <a:p>
          <a:endParaRPr lang="en-GB"/>
        </a:p>
      </dgm:t>
    </dgm:pt>
    <dgm:pt modelId="{9DCC66C3-D136-2441-8F03-1CF9D91AB057}" cxnId="{DFEC2809-6C67-A841-A208-5FB6C610C4D4}" type="sibTrans">
      <dgm:prSet/>
      <dgm:spPr/>
      <dgm:t>
        <a:bodyPr/>
        <a:lstStyle/>
        <a:p>
          <a:endParaRPr lang="en-GB"/>
        </a:p>
      </dgm:t>
    </dgm:pt>
    <dgm:pt modelId="{C0FF6573-2841-8F44-AF2C-BA409793BC2E}">
      <dgm:prSet>
        <dgm:style>
          <a:lnRef idx="3">
            <a:schemeClr val="lt1"/>
          </a:lnRef>
          <a:fillRef idx="1">
            <a:schemeClr val="accent4"/>
          </a:fillRef>
          <a:effectRef idx="1">
            <a:schemeClr val="accent4"/>
          </a:effectRef>
          <a:fontRef idx="minor">
            <a:schemeClr val="lt1"/>
          </a:fontRef>
        </dgm:style>
      </dgm:prSet>
      <dgm:spPr/>
      <dgm:t>
        <a:bodyPr/>
        <a:lstStyle/>
        <a:p>
          <a:r>
            <a:rPr lang="en-GB" b="0" i="0">
              <a:latin typeface="Helvetica Light" panose="020B0403020202020204" pitchFamily="34" charset="0"/>
            </a:rPr>
            <a:t>Data Pipelines</a:t>
          </a:r>
        </a:p>
      </dgm:t>
    </dgm:pt>
    <dgm:pt modelId="{8FC5EE0F-923C-DC43-A8D6-96D933A6EC3D}" cxnId="{A7EBF306-9B68-6F4E-8DDC-146886E0786B}" type="parTrans">
      <dgm:prSet/>
      <dgm:spPr/>
      <dgm:t>
        <a:bodyPr/>
        <a:lstStyle/>
        <a:p>
          <a:endParaRPr lang="en-GB"/>
        </a:p>
      </dgm:t>
    </dgm:pt>
    <dgm:pt modelId="{698DBA80-604F-8043-97EB-257D14714D36}" cxnId="{A7EBF306-9B68-6F4E-8DDC-146886E0786B}" type="sibTrans">
      <dgm:prSet/>
      <dgm:spPr/>
      <dgm:t>
        <a:bodyPr/>
        <a:lstStyle/>
        <a:p>
          <a:endParaRPr lang="en-GB"/>
        </a:p>
      </dgm:t>
    </dgm:pt>
    <dgm:pt modelId="{4434D7DF-026E-DA41-B9AB-47C773C84C6A}" type="pres">
      <dgm:prSet presAssocID="{1F46F5AC-6544-D04E-B8CC-FB69746EA64E}" presName="Name0" presStyleCnt="0">
        <dgm:presLayoutVars>
          <dgm:dir/>
          <dgm:resizeHandles val="exact"/>
        </dgm:presLayoutVars>
      </dgm:prSet>
      <dgm:spPr/>
    </dgm:pt>
    <dgm:pt modelId="{53756BB5-F41B-E744-8C1F-04902D666BE9}" type="pres">
      <dgm:prSet presAssocID="{A562C320-BAE1-E942-826E-85266F8E6FF7}" presName="parTxOnly" presStyleLbl="node1" presStyleIdx="0" presStyleCnt="5">
        <dgm:presLayoutVars>
          <dgm:bulletEnabled val="1"/>
        </dgm:presLayoutVars>
      </dgm:prSet>
      <dgm:spPr/>
    </dgm:pt>
    <dgm:pt modelId="{9C221BD2-5D90-C644-80C2-8D93754A9C7C}" type="pres">
      <dgm:prSet presAssocID="{DAC2C443-A83A-E845-8D08-56289CF50765}" presName="parSpace" presStyleCnt="0"/>
      <dgm:spPr/>
    </dgm:pt>
    <dgm:pt modelId="{E7B89FFA-4C9B-384B-A72D-BF4BCC6A4646}" type="pres">
      <dgm:prSet presAssocID="{045F7A7B-36BD-274D-8104-F1D8CF8BDF26}" presName="parTxOnly" presStyleLbl="node1" presStyleIdx="1" presStyleCnt="5">
        <dgm:presLayoutVars>
          <dgm:bulletEnabled val="1"/>
        </dgm:presLayoutVars>
      </dgm:prSet>
      <dgm:spPr/>
    </dgm:pt>
    <dgm:pt modelId="{54C8FD81-C5AE-3A40-A98C-FF738BF997F8}" type="pres">
      <dgm:prSet presAssocID="{9DCC66C3-D136-2441-8F03-1CF9D91AB057}" presName="parSpace" presStyleCnt="0"/>
      <dgm:spPr/>
    </dgm:pt>
    <dgm:pt modelId="{110E488C-5E28-C847-A7BF-ADB129E18750}" type="pres">
      <dgm:prSet presAssocID="{AA9C4CFD-8101-1040-B057-641FE2C1D04A}" presName="parTxOnly" presStyleLbl="node1" presStyleIdx="2" presStyleCnt="5">
        <dgm:presLayoutVars>
          <dgm:bulletEnabled val="1"/>
        </dgm:presLayoutVars>
      </dgm:prSet>
      <dgm:spPr/>
    </dgm:pt>
    <dgm:pt modelId="{B6898D90-ED03-CD4C-BB5A-F8F8B1CCDB88}" type="pres">
      <dgm:prSet presAssocID="{D79201F1-2CC2-6441-A9A2-21AA2D389E6C}" presName="parSpace" presStyleCnt="0"/>
      <dgm:spPr/>
    </dgm:pt>
    <dgm:pt modelId="{C4ECC854-A7AD-9046-94D1-F6E617B8C517}" type="pres">
      <dgm:prSet presAssocID="{3C7112D8-88FB-7B49-BF14-371D9BE1C3C2}" presName="parTxOnly" presStyleLbl="node1" presStyleIdx="3" presStyleCnt="5">
        <dgm:presLayoutVars>
          <dgm:bulletEnabled val="1"/>
        </dgm:presLayoutVars>
      </dgm:prSet>
      <dgm:spPr/>
    </dgm:pt>
    <dgm:pt modelId="{3485F64B-AAED-EA4B-AA51-00F29FEA287A}" type="pres">
      <dgm:prSet presAssocID="{C76681E0-4F0B-F24A-9493-B489AFB61C84}" presName="parSpace" presStyleCnt="0"/>
      <dgm:spPr/>
    </dgm:pt>
    <dgm:pt modelId="{EA1A38A8-C4D1-AA4C-8DE6-45F6C20C6E96}" type="pres">
      <dgm:prSet presAssocID="{C0FF6573-2841-8F44-AF2C-BA409793BC2E}" presName="parTxOnly" presStyleLbl="node1" presStyleIdx="4" presStyleCnt="5">
        <dgm:presLayoutVars>
          <dgm:bulletEnabled val="1"/>
        </dgm:presLayoutVars>
      </dgm:prSet>
      <dgm:spPr/>
    </dgm:pt>
  </dgm:ptLst>
  <dgm:cxnLst>
    <dgm:cxn modelId="{A8542300-F36B-B54C-886A-CC753B1E75D0}" type="presOf" srcId="{1F46F5AC-6544-D04E-B8CC-FB69746EA64E}" destId="{4434D7DF-026E-DA41-B9AB-47C773C84C6A}" srcOrd="0" destOrd="0" presId="urn:microsoft.com/office/officeart/2005/8/layout/hChevron3"/>
    <dgm:cxn modelId="{A7EBF306-9B68-6F4E-8DDC-146886E0786B}" srcId="{1F46F5AC-6544-D04E-B8CC-FB69746EA64E}" destId="{C0FF6573-2841-8F44-AF2C-BA409793BC2E}" srcOrd="4" destOrd="0" parTransId="{8FC5EE0F-923C-DC43-A8D6-96D933A6EC3D}" sibTransId="{698DBA80-604F-8043-97EB-257D14714D36}"/>
    <dgm:cxn modelId="{DFEC2809-6C67-A841-A208-5FB6C610C4D4}" srcId="{1F46F5AC-6544-D04E-B8CC-FB69746EA64E}" destId="{045F7A7B-36BD-274D-8104-F1D8CF8BDF26}" srcOrd="1" destOrd="0" parTransId="{F669A158-48E2-164B-B883-4F4260155085}" sibTransId="{9DCC66C3-D136-2441-8F03-1CF9D91AB057}"/>
    <dgm:cxn modelId="{1392C230-4C3F-094E-A0D1-C6DC6BBB16CF}" srcId="{1F46F5AC-6544-D04E-B8CC-FB69746EA64E}" destId="{AA9C4CFD-8101-1040-B057-641FE2C1D04A}" srcOrd="2" destOrd="0" parTransId="{A671D395-30A0-E045-9902-681E0FCFCB08}" sibTransId="{D79201F1-2CC2-6441-A9A2-21AA2D389E6C}"/>
    <dgm:cxn modelId="{1C1C7B38-3738-AA46-85AC-626C9A484DF7}" srcId="{1F46F5AC-6544-D04E-B8CC-FB69746EA64E}" destId="{A562C320-BAE1-E942-826E-85266F8E6FF7}" srcOrd="0" destOrd="0" parTransId="{B642F178-363E-3A4B-8640-3875C73941B0}" sibTransId="{DAC2C443-A83A-E845-8D08-56289CF50765}"/>
    <dgm:cxn modelId="{5C620B55-4695-B140-9AC8-C2960E28ECE0}" type="presOf" srcId="{C0FF6573-2841-8F44-AF2C-BA409793BC2E}" destId="{EA1A38A8-C4D1-AA4C-8DE6-45F6C20C6E96}" srcOrd="0" destOrd="0" presId="urn:microsoft.com/office/officeart/2005/8/layout/hChevron3"/>
    <dgm:cxn modelId="{47592577-AC6F-E04E-AF46-1C7D3E21CDB1}" type="presOf" srcId="{3C7112D8-88FB-7B49-BF14-371D9BE1C3C2}" destId="{C4ECC854-A7AD-9046-94D1-F6E617B8C517}" srcOrd="0" destOrd="0" presId="urn:microsoft.com/office/officeart/2005/8/layout/hChevron3"/>
    <dgm:cxn modelId="{AB069285-5905-9047-A86B-0E508011600D}" type="presOf" srcId="{045F7A7B-36BD-274D-8104-F1D8CF8BDF26}" destId="{E7B89FFA-4C9B-384B-A72D-BF4BCC6A4646}" srcOrd="0" destOrd="0" presId="urn:microsoft.com/office/officeart/2005/8/layout/hChevron3"/>
    <dgm:cxn modelId="{EDE081A5-FE7F-0748-995E-EF01DD2A0C6C}" srcId="{1F46F5AC-6544-D04E-B8CC-FB69746EA64E}" destId="{3C7112D8-88FB-7B49-BF14-371D9BE1C3C2}" srcOrd="3" destOrd="0" parTransId="{BCAB85D5-B99B-2D40-B358-8A09DD8A1551}" sibTransId="{C76681E0-4F0B-F24A-9493-B489AFB61C84}"/>
    <dgm:cxn modelId="{AE3206BB-1A06-5F4B-B421-80D4C7CFF869}" type="presOf" srcId="{AA9C4CFD-8101-1040-B057-641FE2C1D04A}" destId="{110E488C-5E28-C847-A7BF-ADB129E18750}" srcOrd="0" destOrd="0" presId="urn:microsoft.com/office/officeart/2005/8/layout/hChevron3"/>
    <dgm:cxn modelId="{4CFD56D1-76BB-BF4E-B09C-FFD5AF1CBD34}" type="presOf" srcId="{A562C320-BAE1-E942-826E-85266F8E6FF7}" destId="{53756BB5-F41B-E744-8C1F-04902D666BE9}" srcOrd="0" destOrd="0" presId="urn:microsoft.com/office/officeart/2005/8/layout/hChevron3"/>
    <dgm:cxn modelId="{10DAA360-20E0-F24B-9914-C517563E1A65}" type="presParOf" srcId="{4434D7DF-026E-DA41-B9AB-47C773C84C6A}" destId="{53756BB5-F41B-E744-8C1F-04902D666BE9}" srcOrd="0" destOrd="0" presId="urn:microsoft.com/office/officeart/2005/8/layout/hChevron3"/>
    <dgm:cxn modelId="{1298984E-E3AF-A54C-95E0-E1779E4A7A8F}" type="presParOf" srcId="{4434D7DF-026E-DA41-B9AB-47C773C84C6A}" destId="{9C221BD2-5D90-C644-80C2-8D93754A9C7C}" srcOrd="1" destOrd="0" presId="urn:microsoft.com/office/officeart/2005/8/layout/hChevron3"/>
    <dgm:cxn modelId="{A9B6F87B-BD85-834E-9B2C-2478825DB620}" type="presParOf" srcId="{4434D7DF-026E-DA41-B9AB-47C773C84C6A}" destId="{E7B89FFA-4C9B-384B-A72D-BF4BCC6A4646}" srcOrd="2" destOrd="0" presId="urn:microsoft.com/office/officeart/2005/8/layout/hChevron3"/>
    <dgm:cxn modelId="{95D5C0B7-479A-F646-92CB-99A956269F38}" type="presParOf" srcId="{4434D7DF-026E-DA41-B9AB-47C773C84C6A}" destId="{54C8FD81-C5AE-3A40-A98C-FF738BF997F8}" srcOrd="3" destOrd="0" presId="urn:microsoft.com/office/officeart/2005/8/layout/hChevron3"/>
    <dgm:cxn modelId="{3C63C4CF-ED3D-E240-BA0E-2E4DC62E7BFE}" type="presParOf" srcId="{4434D7DF-026E-DA41-B9AB-47C773C84C6A}" destId="{110E488C-5E28-C847-A7BF-ADB129E18750}" srcOrd="4" destOrd="0" presId="urn:microsoft.com/office/officeart/2005/8/layout/hChevron3"/>
    <dgm:cxn modelId="{DF582C33-5AD3-D440-90E3-7B2FF14FBFDF}" type="presParOf" srcId="{4434D7DF-026E-DA41-B9AB-47C773C84C6A}" destId="{B6898D90-ED03-CD4C-BB5A-F8F8B1CCDB88}" srcOrd="5" destOrd="0" presId="urn:microsoft.com/office/officeart/2005/8/layout/hChevron3"/>
    <dgm:cxn modelId="{FE42ACC5-347A-2A40-9E07-A34BF53A0B9E}" type="presParOf" srcId="{4434D7DF-026E-DA41-B9AB-47C773C84C6A}" destId="{C4ECC854-A7AD-9046-94D1-F6E617B8C517}" srcOrd="6" destOrd="0" presId="urn:microsoft.com/office/officeart/2005/8/layout/hChevron3"/>
    <dgm:cxn modelId="{8DAB7597-5393-9E4F-B003-EDC1F5747909}" type="presParOf" srcId="{4434D7DF-026E-DA41-B9AB-47C773C84C6A}" destId="{3485F64B-AAED-EA4B-AA51-00F29FEA287A}" srcOrd="7" destOrd="0" presId="urn:microsoft.com/office/officeart/2005/8/layout/hChevron3"/>
    <dgm:cxn modelId="{C4A69F57-1E7D-7241-8B5B-74BC55E86DDE}" type="presParOf" srcId="{4434D7DF-026E-DA41-B9AB-47C773C84C6A}" destId="{EA1A38A8-C4D1-AA4C-8DE6-45F6C20C6E96}" srcOrd="8" destOrd="0" presId="urn:microsoft.com/office/officeart/2005/8/layout/hChevron3"/>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F46F5AC-6544-D04E-B8CC-FB69746EA64E}" type="doc">
      <dgm:prSet loTypeId="urn:microsoft.com/office/officeart/2005/8/layout/hChevron3" loCatId="" qsTypeId="urn:microsoft.com/office/officeart/2005/8/quickstyle/simple1" qsCatId="simple" csTypeId="urn:microsoft.com/office/officeart/2005/8/colors/accent1_2" csCatId="accent1" phldr="1"/>
      <dgm:spPr/>
    </dgm:pt>
    <dgm:pt modelId="{A562C320-BAE1-E942-826E-85266F8E6FF7}">
      <dgm:prSet phldrT="[Text]">
        <dgm:style>
          <a:lnRef idx="3">
            <a:schemeClr val="lt1"/>
          </a:lnRef>
          <a:fillRef idx="1">
            <a:schemeClr val="accent1"/>
          </a:fillRef>
          <a:effectRef idx="1">
            <a:schemeClr val="accent1"/>
          </a:effectRef>
          <a:fontRef idx="minor">
            <a:schemeClr val="lt1"/>
          </a:fontRef>
        </dgm:style>
      </dgm:prSet>
      <dgm:spPr/>
      <dgm:t>
        <a:bodyPr/>
        <a:lstStyle/>
        <a:p>
          <a:r>
            <a:rPr lang="en-GB" b="0" i="0">
              <a:latin typeface="Helvetica Light" panose="020B0403020202020204" pitchFamily="34" charset="0"/>
            </a:rPr>
            <a:t>Business    Drivers</a:t>
          </a:r>
        </a:p>
      </dgm:t>
    </dgm:pt>
    <dgm:pt modelId="{B642F178-363E-3A4B-8640-3875C73941B0}" cxnId="{1C1C7B38-3738-AA46-85AC-626C9A484DF7}" type="parTrans">
      <dgm:prSet/>
      <dgm:spPr/>
      <dgm:t>
        <a:bodyPr/>
        <a:lstStyle/>
        <a:p>
          <a:endParaRPr lang="en-GB"/>
        </a:p>
      </dgm:t>
    </dgm:pt>
    <dgm:pt modelId="{DAC2C443-A83A-E845-8D08-56289CF50765}" cxnId="{1C1C7B38-3738-AA46-85AC-626C9A484DF7}" type="sibTrans">
      <dgm:prSet/>
      <dgm:spPr/>
      <dgm:t>
        <a:bodyPr/>
        <a:lstStyle/>
        <a:p>
          <a:endParaRPr lang="en-GB"/>
        </a:p>
      </dgm:t>
    </dgm:pt>
    <dgm:pt modelId="{AA9C4CFD-8101-1040-B057-641FE2C1D04A}">
      <dgm:prSet phldrT="[Text]">
        <dgm:style>
          <a:lnRef idx="3">
            <a:schemeClr val="lt1"/>
          </a:lnRef>
          <a:fillRef idx="1">
            <a:schemeClr val="accent2"/>
          </a:fillRef>
          <a:effectRef idx="1">
            <a:schemeClr val="accent2"/>
          </a:effectRef>
          <a:fontRef idx="minor">
            <a:schemeClr val="lt1"/>
          </a:fontRef>
        </dgm:style>
      </dgm:prSet>
      <dgm:spPr/>
      <dgm:t>
        <a:bodyPr/>
        <a:lstStyle/>
        <a:p>
          <a:r>
            <a:rPr lang="en-GB" b="0" i="0">
              <a:latin typeface="Helvetica Light" panose="020B0403020202020204" pitchFamily="34" charset="0"/>
            </a:rPr>
            <a:t>Model Versioning</a:t>
          </a:r>
        </a:p>
      </dgm:t>
    </dgm:pt>
    <dgm:pt modelId="{A671D395-30A0-E045-9902-681E0FCFCB08}" cxnId="{1392C230-4C3F-094E-A0D1-C6DC6BBB16CF}" type="parTrans">
      <dgm:prSet/>
      <dgm:spPr/>
      <dgm:t>
        <a:bodyPr/>
        <a:lstStyle/>
        <a:p>
          <a:endParaRPr lang="en-GB"/>
        </a:p>
      </dgm:t>
    </dgm:pt>
    <dgm:pt modelId="{D79201F1-2CC2-6441-A9A2-21AA2D389E6C}" cxnId="{1392C230-4C3F-094E-A0D1-C6DC6BBB16CF}" type="sibTrans">
      <dgm:prSet/>
      <dgm:spPr/>
      <dgm:t>
        <a:bodyPr/>
        <a:lstStyle/>
        <a:p>
          <a:endParaRPr lang="en-GB"/>
        </a:p>
      </dgm:t>
    </dgm:pt>
    <dgm:pt modelId="{3C7112D8-88FB-7B49-BF14-371D9BE1C3C2}">
      <dgm:prSet phldrT="[Text]">
        <dgm:style>
          <a:lnRef idx="3">
            <a:schemeClr val="lt1"/>
          </a:lnRef>
          <a:fillRef idx="1">
            <a:schemeClr val="accent2"/>
          </a:fillRef>
          <a:effectRef idx="1">
            <a:schemeClr val="accent2"/>
          </a:effectRef>
          <a:fontRef idx="minor">
            <a:schemeClr val="lt1"/>
          </a:fontRef>
        </dgm:style>
      </dgm:prSet>
      <dgm:spPr/>
      <dgm:t>
        <a:bodyPr/>
        <a:lstStyle/>
        <a:p>
          <a:r>
            <a:rPr lang="en-GB" b="0" i="0">
              <a:latin typeface="Helvetica Light" panose="020B0403020202020204" pitchFamily="34" charset="0"/>
            </a:rPr>
            <a:t>Model Deployment</a:t>
          </a:r>
        </a:p>
      </dgm:t>
    </dgm:pt>
    <dgm:pt modelId="{BCAB85D5-B99B-2D40-B358-8A09DD8A1551}" cxnId="{EDE081A5-FE7F-0748-995E-EF01DD2A0C6C}" type="parTrans">
      <dgm:prSet/>
      <dgm:spPr/>
      <dgm:t>
        <a:bodyPr/>
        <a:lstStyle/>
        <a:p>
          <a:endParaRPr lang="en-GB"/>
        </a:p>
      </dgm:t>
    </dgm:pt>
    <dgm:pt modelId="{C76681E0-4F0B-F24A-9493-B489AFB61C84}" cxnId="{EDE081A5-FE7F-0748-995E-EF01DD2A0C6C}" type="sibTrans">
      <dgm:prSet/>
      <dgm:spPr/>
      <dgm:t>
        <a:bodyPr/>
        <a:lstStyle/>
        <a:p>
          <a:endParaRPr lang="en-GB"/>
        </a:p>
      </dgm:t>
    </dgm:pt>
    <dgm:pt modelId="{045F7A7B-36BD-274D-8104-F1D8CF8BDF26}">
      <dgm:prSet>
        <dgm:style>
          <a:lnRef idx="3">
            <a:schemeClr val="lt1"/>
          </a:lnRef>
          <a:fillRef idx="1">
            <a:schemeClr val="accent1"/>
          </a:fillRef>
          <a:effectRef idx="1">
            <a:schemeClr val="accent1"/>
          </a:effectRef>
          <a:fontRef idx="minor">
            <a:schemeClr val="lt1"/>
          </a:fontRef>
        </dgm:style>
      </dgm:prSet>
      <dgm:spPr/>
      <dgm:t>
        <a:bodyPr/>
        <a:lstStyle/>
        <a:p>
          <a:r>
            <a:rPr lang="en-GB" b="0" i="0">
              <a:latin typeface="Helvetica Light" panose="020B0403020202020204" pitchFamily="34" charset="0"/>
            </a:rPr>
            <a:t>Data Science</a:t>
          </a:r>
        </a:p>
      </dgm:t>
    </dgm:pt>
    <dgm:pt modelId="{F669A158-48E2-164B-B883-4F4260155085}" cxnId="{DFEC2809-6C67-A841-A208-5FB6C610C4D4}" type="parTrans">
      <dgm:prSet/>
      <dgm:spPr/>
      <dgm:t>
        <a:bodyPr/>
        <a:lstStyle/>
        <a:p>
          <a:endParaRPr lang="en-GB"/>
        </a:p>
      </dgm:t>
    </dgm:pt>
    <dgm:pt modelId="{9DCC66C3-D136-2441-8F03-1CF9D91AB057}" cxnId="{DFEC2809-6C67-A841-A208-5FB6C610C4D4}" type="sibTrans">
      <dgm:prSet/>
      <dgm:spPr/>
      <dgm:t>
        <a:bodyPr/>
        <a:lstStyle/>
        <a:p>
          <a:endParaRPr lang="en-GB"/>
        </a:p>
      </dgm:t>
    </dgm:pt>
    <dgm:pt modelId="{C0FF6573-2841-8F44-AF2C-BA409793BC2E}">
      <dgm:prSet>
        <dgm:style>
          <a:lnRef idx="3">
            <a:schemeClr val="lt1"/>
          </a:lnRef>
          <a:fillRef idx="1">
            <a:schemeClr val="accent4"/>
          </a:fillRef>
          <a:effectRef idx="1">
            <a:schemeClr val="accent4"/>
          </a:effectRef>
          <a:fontRef idx="minor">
            <a:schemeClr val="lt1"/>
          </a:fontRef>
        </dgm:style>
      </dgm:prSet>
      <dgm:spPr/>
      <dgm:t>
        <a:bodyPr/>
        <a:lstStyle/>
        <a:p>
          <a:r>
            <a:rPr lang="en-GB" b="0" i="0">
              <a:latin typeface="Helvetica Light" panose="020B0403020202020204" pitchFamily="34" charset="0"/>
            </a:rPr>
            <a:t>Data Pipelines</a:t>
          </a:r>
        </a:p>
      </dgm:t>
    </dgm:pt>
    <dgm:pt modelId="{8FC5EE0F-923C-DC43-A8D6-96D933A6EC3D}" cxnId="{A7EBF306-9B68-6F4E-8DDC-146886E0786B}" type="parTrans">
      <dgm:prSet/>
      <dgm:spPr/>
      <dgm:t>
        <a:bodyPr/>
        <a:lstStyle/>
        <a:p>
          <a:endParaRPr lang="en-GB"/>
        </a:p>
      </dgm:t>
    </dgm:pt>
    <dgm:pt modelId="{698DBA80-604F-8043-97EB-257D14714D36}" cxnId="{A7EBF306-9B68-6F4E-8DDC-146886E0786B}" type="sibTrans">
      <dgm:prSet/>
      <dgm:spPr/>
      <dgm:t>
        <a:bodyPr/>
        <a:lstStyle/>
        <a:p>
          <a:endParaRPr lang="en-GB"/>
        </a:p>
      </dgm:t>
    </dgm:pt>
    <dgm:pt modelId="{4434D7DF-026E-DA41-B9AB-47C773C84C6A}" type="pres">
      <dgm:prSet presAssocID="{1F46F5AC-6544-D04E-B8CC-FB69746EA64E}" presName="Name0" presStyleCnt="0">
        <dgm:presLayoutVars>
          <dgm:dir/>
          <dgm:resizeHandles val="exact"/>
        </dgm:presLayoutVars>
      </dgm:prSet>
      <dgm:spPr/>
    </dgm:pt>
    <dgm:pt modelId="{53756BB5-F41B-E744-8C1F-04902D666BE9}" type="pres">
      <dgm:prSet presAssocID="{A562C320-BAE1-E942-826E-85266F8E6FF7}" presName="parTxOnly" presStyleLbl="node1" presStyleIdx="0" presStyleCnt="5">
        <dgm:presLayoutVars>
          <dgm:bulletEnabled val="1"/>
        </dgm:presLayoutVars>
      </dgm:prSet>
      <dgm:spPr/>
    </dgm:pt>
    <dgm:pt modelId="{9C221BD2-5D90-C644-80C2-8D93754A9C7C}" type="pres">
      <dgm:prSet presAssocID="{DAC2C443-A83A-E845-8D08-56289CF50765}" presName="parSpace" presStyleCnt="0"/>
      <dgm:spPr/>
    </dgm:pt>
    <dgm:pt modelId="{E7B89FFA-4C9B-384B-A72D-BF4BCC6A4646}" type="pres">
      <dgm:prSet presAssocID="{045F7A7B-36BD-274D-8104-F1D8CF8BDF26}" presName="parTxOnly" presStyleLbl="node1" presStyleIdx="1" presStyleCnt="5">
        <dgm:presLayoutVars>
          <dgm:bulletEnabled val="1"/>
        </dgm:presLayoutVars>
      </dgm:prSet>
      <dgm:spPr/>
    </dgm:pt>
    <dgm:pt modelId="{54C8FD81-C5AE-3A40-A98C-FF738BF997F8}" type="pres">
      <dgm:prSet presAssocID="{9DCC66C3-D136-2441-8F03-1CF9D91AB057}" presName="parSpace" presStyleCnt="0"/>
      <dgm:spPr/>
    </dgm:pt>
    <dgm:pt modelId="{110E488C-5E28-C847-A7BF-ADB129E18750}" type="pres">
      <dgm:prSet presAssocID="{AA9C4CFD-8101-1040-B057-641FE2C1D04A}" presName="parTxOnly" presStyleLbl="node1" presStyleIdx="2" presStyleCnt="5">
        <dgm:presLayoutVars>
          <dgm:bulletEnabled val="1"/>
        </dgm:presLayoutVars>
      </dgm:prSet>
      <dgm:spPr/>
    </dgm:pt>
    <dgm:pt modelId="{B6898D90-ED03-CD4C-BB5A-F8F8B1CCDB88}" type="pres">
      <dgm:prSet presAssocID="{D79201F1-2CC2-6441-A9A2-21AA2D389E6C}" presName="parSpace" presStyleCnt="0"/>
      <dgm:spPr/>
    </dgm:pt>
    <dgm:pt modelId="{C4ECC854-A7AD-9046-94D1-F6E617B8C517}" type="pres">
      <dgm:prSet presAssocID="{3C7112D8-88FB-7B49-BF14-371D9BE1C3C2}" presName="parTxOnly" presStyleLbl="node1" presStyleIdx="3" presStyleCnt="5">
        <dgm:presLayoutVars>
          <dgm:bulletEnabled val="1"/>
        </dgm:presLayoutVars>
      </dgm:prSet>
      <dgm:spPr/>
    </dgm:pt>
    <dgm:pt modelId="{3485F64B-AAED-EA4B-AA51-00F29FEA287A}" type="pres">
      <dgm:prSet presAssocID="{C76681E0-4F0B-F24A-9493-B489AFB61C84}" presName="parSpace" presStyleCnt="0"/>
      <dgm:spPr/>
    </dgm:pt>
    <dgm:pt modelId="{EA1A38A8-C4D1-AA4C-8DE6-45F6C20C6E96}" type="pres">
      <dgm:prSet presAssocID="{C0FF6573-2841-8F44-AF2C-BA409793BC2E}" presName="parTxOnly" presStyleLbl="node1" presStyleIdx="4" presStyleCnt="5">
        <dgm:presLayoutVars>
          <dgm:bulletEnabled val="1"/>
        </dgm:presLayoutVars>
      </dgm:prSet>
      <dgm:spPr/>
    </dgm:pt>
  </dgm:ptLst>
  <dgm:cxnLst>
    <dgm:cxn modelId="{A8542300-F36B-B54C-886A-CC753B1E75D0}" type="presOf" srcId="{1F46F5AC-6544-D04E-B8CC-FB69746EA64E}" destId="{4434D7DF-026E-DA41-B9AB-47C773C84C6A}" srcOrd="0" destOrd="0" presId="urn:microsoft.com/office/officeart/2005/8/layout/hChevron3"/>
    <dgm:cxn modelId="{A7EBF306-9B68-6F4E-8DDC-146886E0786B}" srcId="{1F46F5AC-6544-D04E-B8CC-FB69746EA64E}" destId="{C0FF6573-2841-8F44-AF2C-BA409793BC2E}" srcOrd="4" destOrd="0" parTransId="{8FC5EE0F-923C-DC43-A8D6-96D933A6EC3D}" sibTransId="{698DBA80-604F-8043-97EB-257D14714D36}"/>
    <dgm:cxn modelId="{DFEC2809-6C67-A841-A208-5FB6C610C4D4}" srcId="{1F46F5AC-6544-D04E-B8CC-FB69746EA64E}" destId="{045F7A7B-36BD-274D-8104-F1D8CF8BDF26}" srcOrd="1" destOrd="0" parTransId="{F669A158-48E2-164B-B883-4F4260155085}" sibTransId="{9DCC66C3-D136-2441-8F03-1CF9D91AB057}"/>
    <dgm:cxn modelId="{1392C230-4C3F-094E-A0D1-C6DC6BBB16CF}" srcId="{1F46F5AC-6544-D04E-B8CC-FB69746EA64E}" destId="{AA9C4CFD-8101-1040-B057-641FE2C1D04A}" srcOrd="2" destOrd="0" parTransId="{A671D395-30A0-E045-9902-681E0FCFCB08}" sibTransId="{D79201F1-2CC2-6441-A9A2-21AA2D389E6C}"/>
    <dgm:cxn modelId="{1C1C7B38-3738-AA46-85AC-626C9A484DF7}" srcId="{1F46F5AC-6544-D04E-B8CC-FB69746EA64E}" destId="{A562C320-BAE1-E942-826E-85266F8E6FF7}" srcOrd="0" destOrd="0" parTransId="{B642F178-363E-3A4B-8640-3875C73941B0}" sibTransId="{DAC2C443-A83A-E845-8D08-56289CF50765}"/>
    <dgm:cxn modelId="{5C620B55-4695-B140-9AC8-C2960E28ECE0}" type="presOf" srcId="{C0FF6573-2841-8F44-AF2C-BA409793BC2E}" destId="{EA1A38A8-C4D1-AA4C-8DE6-45F6C20C6E96}" srcOrd="0" destOrd="0" presId="urn:microsoft.com/office/officeart/2005/8/layout/hChevron3"/>
    <dgm:cxn modelId="{47592577-AC6F-E04E-AF46-1C7D3E21CDB1}" type="presOf" srcId="{3C7112D8-88FB-7B49-BF14-371D9BE1C3C2}" destId="{C4ECC854-A7AD-9046-94D1-F6E617B8C517}" srcOrd="0" destOrd="0" presId="urn:microsoft.com/office/officeart/2005/8/layout/hChevron3"/>
    <dgm:cxn modelId="{AB069285-5905-9047-A86B-0E508011600D}" type="presOf" srcId="{045F7A7B-36BD-274D-8104-F1D8CF8BDF26}" destId="{E7B89FFA-4C9B-384B-A72D-BF4BCC6A4646}" srcOrd="0" destOrd="0" presId="urn:microsoft.com/office/officeart/2005/8/layout/hChevron3"/>
    <dgm:cxn modelId="{EDE081A5-FE7F-0748-995E-EF01DD2A0C6C}" srcId="{1F46F5AC-6544-D04E-B8CC-FB69746EA64E}" destId="{3C7112D8-88FB-7B49-BF14-371D9BE1C3C2}" srcOrd="3" destOrd="0" parTransId="{BCAB85D5-B99B-2D40-B358-8A09DD8A1551}" sibTransId="{C76681E0-4F0B-F24A-9493-B489AFB61C84}"/>
    <dgm:cxn modelId="{AE3206BB-1A06-5F4B-B421-80D4C7CFF869}" type="presOf" srcId="{AA9C4CFD-8101-1040-B057-641FE2C1D04A}" destId="{110E488C-5E28-C847-A7BF-ADB129E18750}" srcOrd="0" destOrd="0" presId="urn:microsoft.com/office/officeart/2005/8/layout/hChevron3"/>
    <dgm:cxn modelId="{4CFD56D1-76BB-BF4E-B09C-FFD5AF1CBD34}" type="presOf" srcId="{A562C320-BAE1-E942-826E-85266F8E6FF7}" destId="{53756BB5-F41B-E744-8C1F-04902D666BE9}" srcOrd="0" destOrd="0" presId="urn:microsoft.com/office/officeart/2005/8/layout/hChevron3"/>
    <dgm:cxn modelId="{10DAA360-20E0-F24B-9914-C517563E1A65}" type="presParOf" srcId="{4434D7DF-026E-DA41-B9AB-47C773C84C6A}" destId="{53756BB5-F41B-E744-8C1F-04902D666BE9}" srcOrd="0" destOrd="0" presId="urn:microsoft.com/office/officeart/2005/8/layout/hChevron3"/>
    <dgm:cxn modelId="{1298984E-E3AF-A54C-95E0-E1779E4A7A8F}" type="presParOf" srcId="{4434D7DF-026E-DA41-B9AB-47C773C84C6A}" destId="{9C221BD2-5D90-C644-80C2-8D93754A9C7C}" srcOrd="1" destOrd="0" presId="urn:microsoft.com/office/officeart/2005/8/layout/hChevron3"/>
    <dgm:cxn modelId="{A9B6F87B-BD85-834E-9B2C-2478825DB620}" type="presParOf" srcId="{4434D7DF-026E-DA41-B9AB-47C773C84C6A}" destId="{E7B89FFA-4C9B-384B-A72D-BF4BCC6A4646}" srcOrd="2" destOrd="0" presId="urn:microsoft.com/office/officeart/2005/8/layout/hChevron3"/>
    <dgm:cxn modelId="{95D5C0B7-479A-F646-92CB-99A956269F38}" type="presParOf" srcId="{4434D7DF-026E-DA41-B9AB-47C773C84C6A}" destId="{54C8FD81-C5AE-3A40-A98C-FF738BF997F8}" srcOrd="3" destOrd="0" presId="urn:microsoft.com/office/officeart/2005/8/layout/hChevron3"/>
    <dgm:cxn modelId="{3C63C4CF-ED3D-E240-BA0E-2E4DC62E7BFE}" type="presParOf" srcId="{4434D7DF-026E-DA41-B9AB-47C773C84C6A}" destId="{110E488C-5E28-C847-A7BF-ADB129E18750}" srcOrd="4" destOrd="0" presId="urn:microsoft.com/office/officeart/2005/8/layout/hChevron3"/>
    <dgm:cxn modelId="{DF582C33-5AD3-D440-90E3-7B2FF14FBFDF}" type="presParOf" srcId="{4434D7DF-026E-DA41-B9AB-47C773C84C6A}" destId="{B6898D90-ED03-CD4C-BB5A-F8F8B1CCDB88}" srcOrd="5" destOrd="0" presId="urn:microsoft.com/office/officeart/2005/8/layout/hChevron3"/>
    <dgm:cxn modelId="{FE42ACC5-347A-2A40-9E07-A34BF53A0B9E}" type="presParOf" srcId="{4434D7DF-026E-DA41-B9AB-47C773C84C6A}" destId="{C4ECC854-A7AD-9046-94D1-F6E617B8C517}" srcOrd="6" destOrd="0" presId="urn:microsoft.com/office/officeart/2005/8/layout/hChevron3"/>
    <dgm:cxn modelId="{8DAB7597-5393-9E4F-B003-EDC1F5747909}" type="presParOf" srcId="{4434D7DF-026E-DA41-B9AB-47C773C84C6A}" destId="{3485F64B-AAED-EA4B-AA51-00F29FEA287A}" srcOrd="7" destOrd="0" presId="urn:microsoft.com/office/officeart/2005/8/layout/hChevron3"/>
    <dgm:cxn modelId="{C4A69F57-1E7D-7241-8B5B-74BC55E86DDE}" type="presParOf" srcId="{4434D7DF-026E-DA41-B9AB-47C773C84C6A}" destId="{EA1A38A8-C4D1-AA4C-8DE6-45F6C20C6E96}" srcOrd="8" destOrd="0" presId="urn:microsoft.com/office/officeart/2005/8/layout/hChevron3"/>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F46F5AC-6544-D04E-B8CC-FB69746EA64E}" type="doc">
      <dgm:prSet loTypeId="urn:microsoft.com/office/officeart/2005/8/layout/hChevron3" loCatId="" qsTypeId="urn:microsoft.com/office/officeart/2005/8/quickstyle/simple1" qsCatId="simple" csTypeId="urn:microsoft.com/office/officeart/2005/8/colors/accent1_2" csCatId="accent1" phldr="1"/>
      <dgm:spPr/>
    </dgm:pt>
    <dgm:pt modelId="{A562C320-BAE1-E942-826E-85266F8E6FF7}">
      <dgm:prSet phldrT="[Text]">
        <dgm:style>
          <a:lnRef idx="3">
            <a:schemeClr val="lt1"/>
          </a:lnRef>
          <a:fillRef idx="1">
            <a:schemeClr val="accent1"/>
          </a:fillRef>
          <a:effectRef idx="1">
            <a:schemeClr val="accent1"/>
          </a:effectRef>
          <a:fontRef idx="minor">
            <a:schemeClr val="lt1"/>
          </a:fontRef>
        </dgm:style>
      </dgm:prSet>
      <dgm:spPr/>
      <dgm:t>
        <a:bodyPr/>
        <a:lstStyle/>
        <a:p>
          <a:r>
            <a:rPr lang="en-GB" b="0" i="0">
              <a:latin typeface="Helvetica Light" panose="020B0403020202020204" pitchFamily="34" charset="0"/>
            </a:rPr>
            <a:t>Business    Drivers</a:t>
          </a:r>
        </a:p>
      </dgm:t>
    </dgm:pt>
    <dgm:pt modelId="{B642F178-363E-3A4B-8640-3875C73941B0}" cxnId="{1C1C7B38-3738-AA46-85AC-626C9A484DF7}" type="parTrans">
      <dgm:prSet/>
      <dgm:spPr/>
      <dgm:t>
        <a:bodyPr/>
        <a:lstStyle/>
        <a:p>
          <a:endParaRPr lang="en-GB"/>
        </a:p>
      </dgm:t>
    </dgm:pt>
    <dgm:pt modelId="{DAC2C443-A83A-E845-8D08-56289CF50765}" cxnId="{1C1C7B38-3738-AA46-85AC-626C9A484DF7}" type="sibTrans">
      <dgm:prSet/>
      <dgm:spPr/>
      <dgm:t>
        <a:bodyPr/>
        <a:lstStyle/>
        <a:p>
          <a:endParaRPr lang="en-GB"/>
        </a:p>
      </dgm:t>
    </dgm:pt>
    <dgm:pt modelId="{AA9C4CFD-8101-1040-B057-641FE2C1D04A}">
      <dgm:prSet phldrT="[Text]">
        <dgm:style>
          <a:lnRef idx="3">
            <a:schemeClr val="lt1"/>
          </a:lnRef>
          <a:fillRef idx="1">
            <a:schemeClr val="accent2"/>
          </a:fillRef>
          <a:effectRef idx="1">
            <a:schemeClr val="accent2"/>
          </a:effectRef>
          <a:fontRef idx="minor">
            <a:schemeClr val="lt1"/>
          </a:fontRef>
        </dgm:style>
      </dgm:prSet>
      <dgm:spPr/>
      <dgm:t>
        <a:bodyPr/>
        <a:lstStyle/>
        <a:p>
          <a:r>
            <a:rPr lang="en-GB" b="0" i="0">
              <a:latin typeface="Helvetica Light" panose="020B0403020202020204" pitchFamily="34" charset="0"/>
            </a:rPr>
            <a:t>Model Versioning</a:t>
          </a:r>
        </a:p>
      </dgm:t>
    </dgm:pt>
    <dgm:pt modelId="{A671D395-30A0-E045-9902-681E0FCFCB08}" cxnId="{1392C230-4C3F-094E-A0D1-C6DC6BBB16CF}" type="parTrans">
      <dgm:prSet/>
      <dgm:spPr/>
      <dgm:t>
        <a:bodyPr/>
        <a:lstStyle/>
        <a:p>
          <a:endParaRPr lang="en-GB"/>
        </a:p>
      </dgm:t>
    </dgm:pt>
    <dgm:pt modelId="{D79201F1-2CC2-6441-A9A2-21AA2D389E6C}" cxnId="{1392C230-4C3F-094E-A0D1-C6DC6BBB16CF}" type="sibTrans">
      <dgm:prSet/>
      <dgm:spPr/>
      <dgm:t>
        <a:bodyPr/>
        <a:lstStyle/>
        <a:p>
          <a:endParaRPr lang="en-GB"/>
        </a:p>
      </dgm:t>
    </dgm:pt>
    <dgm:pt modelId="{3C7112D8-88FB-7B49-BF14-371D9BE1C3C2}">
      <dgm:prSet phldrT="[Text]">
        <dgm:style>
          <a:lnRef idx="3">
            <a:schemeClr val="lt1"/>
          </a:lnRef>
          <a:fillRef idx="1">
            <a:schemeClr val="accent2"/>
          </a:fillRef>
          <a:effectRef idx="1">
            <a:schemeClr val="accent2"/>
          </a:effectRef>
          <a:fontRef idx="minor">
            <a:schemeClr val="lt1"/>
          </a:fontRef>
        </dgm:style>
      </dgm:prSet>
      <dgm:spPr/>
      <dgm:t>
        <a:bodyPr/>
        <a:lstStyle/>
        <a:p>
          <a:r>
            <a:rPr lang="en-GB" b="0" i="0">
              <a:latin typeface="Helvetica Light" panose="020B0403020202020204" pitchFamily="34" charset="0"/>
            </a:rPr>
            <a:t>Model Deployment</a:t>
          </a:r>
        </a:p>
      </dgm:t>
    </dgm:pt>
    <dgm:pt modelId="{BCAB85D5-B99B-2D40-B358-8A09DD8A1551}" cxnId="{EDE081A5-FE7F-0748-995E-EF01DD2A0C6C}" type="parTrans">
      <dgm:prSet/>
      <dgm:spPr/>
      <dgm:t>
        <a:bodyPr/>
        <a:lstStyle/>
        <a:p>
          <a:endParaRPr lang="en-GB"/>
        </a:p>
      </dgm:t>
    </dgm:pt>
    <dgm:pt modelId="{C76681E0-4F0B-F24A-9493-B489AFB61C84}" cxnId="{EDE081A5-FE7F-0748-995E-EF01DD2A0C6C}" type="sibTrans">
      <dgm:prSet/>
      <dgm:spPr/>
      <dgm:t>
        <a:bodyPr/>
        <a:lstStyle/>
        <a:p>
          <a:endParaRPr lang="en-GB"/>
        </a:p>
      </dgm:t>
    </dgm:pt>
    <dgm:pt modelId="{045F7A7B-36BD-274D-8104-F1D8CF8BDF26}">
      <dgm:prSet>
        <dgm:style>
          <a:lnRef idx="3">
            <a:schemeClr val="lt1"/>
          </a:lnRef>
          <a:fillRef idx="1">
            <a:schemeClr val="accent1"/>
          </a:fillRef>
          <a:effectRef idx="1">
            <a:schemeClr val="accent1"/>
          </a:effectRef>
          <a:fontRef idx="minor">
            <a:schemeClr val="lt1"/>
          </a:fontRef>
        </dgm:style>
      </dgm:prSet>
      <dgm:spPr/>
      <dgm:t>
        <a:bodyPr/>
        <a:lstStyle/>
        <a:p>
          <a:r>
            <a:rPr lang="en-GB" b="0" i="0">
              <a:latin typeface="Helvetica Light" panose="020B0403020202020204" pitchFamily="34" charset="0"/>
            </a:rPr>
            <a:t>Data Science</a:t>
          </a:r>
        </a:p>
      </dgm:t>
    </dgm:pt>
    <dgm:pt modelId="{F669A158-48E2-164B-B883-4F4260155085}" cxnId="{DFEC2809-6C67-A841-A208-5FB6C610C4D4}" type="parTrans">
      <dgm:prSet/>
      <dgm:spPr/>
      <dgm:t>
        <a:bodyPr/>
        <a:lstStyle/>
        <a:p>
          <a:endParaRPr lang="en-GB"/>
        </a:p>
      </dgm:t>
    </dgm:pt>
    <dgm:pt modelId="{9DCC66C3-D136-2441-8F03-1CF9D91AB057}" cxnId="{DFEC2809-6C67-A841-A208-5FB6C610C4D4}" type="sibTrans">
      <dgm:prSet/>
      <dgm:spPr/>
      <dgm:t>
        <a:bodyPr/>
        <a:lstStyle/>
        <a:p>
          <a:endParaRPr lang="en-GB"/>
        </a:p>
      </dgm:t>
    </dgm:pt>
    <dgm:pt modelId="{C0FF6573-2841-8F44-AF2C-BA409793BC2E}">
      <dgm:prSet>
        <dgm:style>
          <a:lnRef idx="3">
            <a:schemeClr val="lt1"/>
          </a:lnRef>
          <a:fillRef idx="1">
            <a:schemeClr val="accent4"/>
          </a:fillRef>
          <a:effectRef idx="1">
            <a:schemeClr val="accent4"/>
          </a:effectRef>
          <a:fontRef idx="minor">
            <a:schemeClr val="lt1"/>
          </a:fontRef>
        </dgm:style>
      </dgm:prSet>
      <dgm:spPr/>
      <dgm:t>
        <a:bodyPr/>
        <a:lstStyle/>
        <a:p>
          <a:r>
            <a:rPr lang="en-GB" b="0" i="0">
              <a:latin typeface="Helvetica Light" panose="020B0403020202020204" pitchFamily="34" charset="0"/>
            </a:rPr>
            <a:t>Data Pipelines</a:t>
          </a:r>
        </a:p>
      </dgm:t>
    </dgm:pt>
    <dgm:pt modelId="{8FC5EE0F-923C-DC43-A8D6-96D933A6EC3D}" cxnId="{A7EBF306-9B68-6F4E-8DDC-146886E0786B}" type="parTrans">
      <dgm:prSet/>
      <dgm:spPr/>
      <dgm:t>
        <a:bodyPr/>
        <a:lstStyle/>
        <a:p>
          <a:endParaRPr lang="en-GB"/>
        </a:p>
      </dgm:t>
    </dgm:pt>
    <dgm:pt modelId="{698DBA80-604F-8043-97EB-257D14714D36}" cxnId="{A7EBF306-9B68-6F4E-8DDC-146886E0786B}" type="sibTrans">
      <dgm:prSet/>
      <dgm:spPr/>
      <dgm:t>
        <a:bodyPr/>
        <a:lstStyle/>
        <a:p>
          <a:endParaRPr lang="en-GB"/>
        </a:p>
      </dgm:t>
    </dgm:pt>
    <dgm:pt modelId="{4434D7DF-026E-DA41-B9AB-47C773C84C6A}" type="pres">
      <dgm:prSet presAssocID="{1F46F5AC-6544-D04E-B8CC-FB69746EA64E}" presName="Name0" presStyleCnt="0">
        <dgm:presLayoutVars>
          <dgm:dir/>
          <dgm:resizeHandles val="exact"/>
        </dgm:presLayoutVars>
      </dgm:prSet>
      <dgm:spPr/>
    </dgm:pt>
    <dgm:pt modelId="{53756BB5-F41B-E744-8C1F-04902D666BE9}" type="pres">
      <dgm:prSet presAssocID="{A562C320-BAE1-E942-826E-85266F8E6FF7}" presName="parTxOnly" presStyleLbl="node1" presStyleIdx="0" presStyleCnt="5">
        <dgm:presLayoutVars>
          <dgm:bulletEnabled val="1"/>
        </dgm:presLayoutVars>
      </dgm:prSet>
      <dgm:spPr/>
    </dgm:pt>
    <dgm:pt modelId="{9C221BD2-5D90-C644-80C2-8D93754A9C7C}" type="pres">
      <dgm:prSet presAssocID="{DAC2C443-A83A-E845-8D08-56289CF50765}" presName="parSpace" presStyleCnt="0"/>
      <dgm:spPr/>
    </dgm:pt>
    <dgm:pt modelId="{E7B89FFA-4C9B-384B-A72D-BF4BCC6A4646}" type="pres">
      <dgm:prSet presAssocID="{045F7A7B-36BD-274D-8104-F1D8CF8BDF26}" presName="parTxOnly" presStyleLbl="node1" presStyleIdx="1" presStyleCnt="5">
        <dgm:presLayoutVars>
          <dgm:bulletEnabled val="1"/>
        </dgm:presLayoutVars>
      </dgm:prSet>
      <dgm:spPr/>
    </dgm:pt>
    <dgm:pt modelId="{54C8FD81-C5AE-3A40-A98C-FF738BF997F8}" type="pres">
      <dgm:prSet presAssocID="{9DCC66C3-D136-2441-8F03-1CF9D91AB057}" presName="parSpace" presStyleCnt="0"/>
      <dgm:spPr/>
    </dgm:pt>
    <dgm:pt modelId="{110E488C-5E28-C847-A7BF-ADB129E18750}" type="pres">
      <dgm:prSet presAssocID="{AA9C4CFD-8101-1040-B057-641FE2C1D04A}" presName="parTxOnly" presStyleLbl="node1" presStyleIdx="2" presStyleCnt="5">
        <dgm:presLayoutVars>
          <dgm:bulletEnabled val="1"/>
        </dgm:presLayoutVars>
      </dgm:prSet>
      <dgm:spPr/>
    </dgm:pt>
    <dgm:pt modelId="{B6898D90-ED03-CD4C-BB5A-F8F8B1CCDB88}" type="pres">
      <dgm:prSet presAssocID="{D79201F1-2CC2-6441-A9A2-21AA2D389E6C}" presName="parSpace" presStyleCnt="0"/>
      <dgm:spPr/>
    </dgm:pt>
    <dgm:pt modelId="{C4ECC854-A7AD-9046-94D1-F6E617B8C517}" type="pres">
      <dgm:prSet presAssocID="{3C7112D8-88FB-7B49-BF14-371D9BE1C3C2}" presName="parTxOnly" presStyleLbl="node1" presStyleIdx="3" presStyleCnt="5">
        <dgm:presLayoutVars>
          <dgm:bulletEnabled val="1"/>
        </dgm:presLayoutVars>
      </dgm:prSet>
      <dgm:spPr/>
    </dgm:pt>
    <dgm:pt modelId="{3485F64B-AAED-EA4B-AA51-00F29FEA287A}" type="pres">
      <dgm:prSet presAssocID="{C76681E0-4F0B-F24A-9493-B489AFB61C84}" presName="parSpace" presStyleCnt="0"/>
      <dgm:spPr/>
    </dgm:pt>
    <dgm:pt modelId="{EA1A38A8-C4D1-AA4C-8DE6-45F6C20C6E96}" type="pres">
      <dgm:prSet presAssocID="{C0FF6573-2841-8F44-AF2C-BA409793BC2E}" presName="parTxOnly" presStyleLbl="node1" presStyleIdx="4" presStyleCnt="5">
        <dgm:presLayoutVars>
          <dgm:bulletEnabled val="1"/>
        </dgm:presLayoutVars>
      </dgm:prSet>
      <dgm:spPr/>
    </dgm:pt>
  </dgm:ptLst>
  <dgm:cxnLst>
    <dgm:cxn modelId="{A8542300-F36B-B54C-886A-CC753B1E75D0}" type="presOf" srcId="{1F46F5AC-6544-D04E-B8CC-FB69746EA64E}" destId="{4434D7DF-026E-DA41-B9AB-47C773C84C6A}" srcOrd="0" destOrd="0" presId="urn:microsoft.com/office/officeart/2005/8/layout/hChevron3"/>
    <dgm:cxn modelId="{A7EBF306-9B68-6F4E-8DDC-146886E0786B}" srcId="{1F46F5AC-6544-D04E-B8CC-FB69746EA64E}" destId="{C0FF6573-2841-8F44-AF2C-BA409793BC2E}" srcOrd="4" destOrd="0" parTransId="{8FC5EE0F-923C-DC43-A8D6-96D933A6EC3D}" sibTransId="{698DBA80-604F-8043-97EB-257D14714D36}"/>
    <dgm:cxn modelId="{DFEC2809-6C67-A841-A208-5FB6C610C4D4}" srcId="{1F46F5AC-6544-D04E-B8CC-FB69746EA64E}" destId="{045F7A7B-36BD-274D-8104-F1D8CF8BDF26}" srcOrd="1" destOrd="0" parTransId="{F669A158-48E2-164B-B883-4F4260155085}" sibTransId="{9DCC66C3-D136-2441-8F03-1CF9D91AB057}"/>
    <dgm:cxn modelId="{1392C230-4C3F-094E-A0D1-C6DC6BBB16CF}" srcId="{1F46F5AC-6544-D04E-B8CC-FB69746EA64E}" destId="{AA9C4CFD-8101-1040-B057-641FE2C1D04A}" srcOrd="2" destOrd="0" parTransId="{A671D395-30A0-E045-9902-681E0FCFCB08}" sibTransId="{D79201F1-2CC2-6441-A9A2-21AA2D389E6C}"/>
    <dgm:cxn modelId="{1C1C7B38-3738-AA46-85AC-626C9A484DF7}" srcId="{1F46F5AC-6544-D04E-B8CC-FB69746EA64E}" destId="{A562C320-BAE1-E942-826E-85266F8E6FF7}" srcOrd="0" destOrd="0" parTransId="{B642F178-363E-3A4B-8640-3875C73941B0}" sibTransId="{DAC2C443-A83A-E845-8D08-56289CF50765}"/>
    <dgm:cxn modelId="{5C620B55-4695-B140-9AC8-C2960E28ECE0}" type="presOf" srcId="{C0FF6573-2841-8F44-AF2C-BA409793BC2E}" destId="{EA1A38A8-C4D1-AA4C-8DE6-45F6C20C6E96}" srcOrd="0" destOrd="0" presId="urn:microsoft.com/office/officeart/2005/8/layout/hChevron3"/>
    <dgm:cxn modelId="{47592577-AC6F-E04E-AF46-1C7D3E21CDB1}" type="presOf" srcId="{3C7112D8-88FB-7B49-BF14-371D9BE1C3C2}" destId="{C4ECC854-A7AD-9046-94D1-F6E617B8C517}" srcOrd="0" destOrd="0" presId="urn:microsoft.com/office/officeart/2005/8/layout/hChevron3"/>
    <dgm:cxn modelId="{AB069285-5905-9047-A86B-0E508011600D}" type="presOf" srcId="{045F7A7B-36BD-274D-8104-F1D8CF8BDF26}" destId="{E7B89FFA-4C9B-384B-A72D-BF4BCC6A4646}" srcOrd="0" destOrd="0" presId="urn:microsoft.com/office/officeart/2005/8/layout/hChevron3"/>
    <dgm:cxn modelId="{EDE081A5-FE7F-0748-995E-EF01DD2A0C6C}" srcId="{1F46F5AC-6544-D04E-B8CC-FB69746EA64E}" destId="{3C7112D8-88FB-7B49-BF14-371D9BE1C3C2}" srcOrd="3" destOrd="0" parTransId="{BCAB85D5-B99B-2D40-B358-8A09DD8A1551}" sibTransId="{C76681E0-4F0B-F24A-9493-B489AFB61C84}"/>
    <dgm:cxn modelId="{AE3206BB-1A06-5F4B-B421-80D4C7CFF869}" type="presOf" srcId="{AA9C4CFD-8101-1040-B057-641FE2C1D04A}" destId="{110E488C-5E28-C847-A7BF-ADB129E18750}" srcOrd="0" destOrd="0" presId="urn:microsoft.com/office/officeart/2005/8/layout/hChevron3"/>
    <dgm:cxn modelId="{4CFD56D1-76BB-BF4E-B09C-FFD5AF1CBD34}" type="presOf" srcId="{A562C320-BAE1-E942-826E-85266F8E6FF7}" destId="{53756BB5-F41B-E744-8C1F-04902D666BE9}" srcOrd="0" destOrd="0" presId="urn:microsoft.com/office/officeart/2005/8/layout/hChevron3"/>
    <dgm:cxn modelId="{10DAA360-20E0-F24B-9914-C517563E1A65}" type="presParOf" srcId="{4434D7DF-026E-DA41-B9AB-47C773C84C6A}" destId="{53756BB5-F41B-E744-8C1F-04902D666BE9}" srcOrd="0" destOrd="0" presId="urn:microsoft.com/office/officeart/2005/8/layout/hChevron3"/>
    <dgm:cxn modelId="{1298984E-E3AF-A54C-95E0-E1779E4A7A8F}" type="presParOf" srcId="{4434D7DF-026E-DA41-B9AB-47C773C84C6A}" destId="{9C221BD2-5D90-C644-80C2-8D93754A9C7C}" srcOrd="1" destOrd="0" presId="urn:microsoft.com/office/officeart/2005/8/layout/hChevron3"/>
    <dgm:cxn modelId="{A9B6F87B-BD85-834E-9B2C-2478825DB620}" type="presParOf" srcId="{4434D7DF-026E-DA41-B9AB-47C773C84C6A}" destId="{E7B89FFA-4C9B-384B-A72D-BF4BCC6A4646}" srcOrd="2" destOrd="0" presId="urn:microsoft.com/office/officeart/2005/8/layout/hChevron3"/>
    <dgm:cxn modelId="{95D5C0B7-479A-F646-92CB-99A956269F38}" type="presParOf" srcId="{4434D7DF-026E-DA41-B9AB-47C773C84C6A}" destId="{54C8FD81-C5AE-3A40-A98C-FF738BF997F8}" srcOrd="3" destOrd="0" presId="urn:microsoft.com/office/officeart/2005/8/layout/hChevron3"/>
    <dgm:cxn modelId="{3C63C4CF-ED3D-E240-BA0E-2E4DC62E7BFE}" type="presParOf" srcId="{4434D7DF-026E-DA41-B9AB-47C773C84C6A}" destId="{110E488C-5E28-C847-A7BF-ADB129E18750}" srcOrd="4" destOrd="0" presId="urn:microsoft.com/office/officeart/2005/8/layout/hChevron3"/>
    <dgm:cxn modelId="{DF582C33-5AD3-D440-90E3-7B2FF14FBFDF}" type="presParOf" srcId="{4434D7DF-026E-DA41-B9AB-47C773C84C6A}" destId="{B6898D90-ED03-CD4C-BB5A-F8F8B1CCDB88}" srcOrd="5" destOrd="0" presId="urn:microsoft.com/office/officeart/2005/8/layout/hChevron3"/>
    <dgm:cxn modelId="{FE42ACC5-347A-2A40-9E07-A34BF53A0B9E}" type="presParOf" srcId="{4434D7DF-026E-DA41-B9AB-47C773C84C6A}" destId="{C4ECC854-A7AD-9046-94D1-F6E617B8C517}" srcOrd="6" destOrd="0" presId="urn:microsoft.com/office/officeart/2005/8/layout/hChevron3"/>
    <dgm:cxn modelId="{8DAB7597-5393-9E4F-B003-EDC1F5747909}" type="presParOf" srcId="{4434D7DF-026E-DA41-B9AB-47C773C84C6A}" destId="{3485F64B-AAED-EA4B-AA51-00F29FEA287A}" srcOrd="7" destOrd="0" presId="urn:microsoft.com/office/officeart/2005/8/layout/hChevron3"/>
    <dgm:cxn modelId="{C4A69F57-1E7D-7241-8B5B-74BC55E86DDE}" type="presParOf" srcId="{4434D7DF-026E-DA41-B9AB-47C773C84C6A}" destId="{EA1A38A8-C4D1-AA4C-8DE6-45F6C20C6E96}" srcOrd="8" destOrd="0" presId="urn:microsoft.com/office/officeart/2005/8/layout/hChevron3"/>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F46F5AC-6544-D04E-B8CC-FB69746EA64E}" type="doc">
      <dgm:prSet loTypeId="urn:microsoft.com/office/officeart/2005/8/layout/hChevron3" loCatId="" qsTypeId="urn:microsoft.com/office/officeart/2005/8/quickstyle/simple1" qsCatId="simple" csTypeId="urn:microsoft.com/office/officeart/2005/8/colors/accent1_2" csCatId="accent1" phldr="1"/>
      <dgm:spPr/>
    </dgm:pt>
    <dgm:pt modelId="{A562C320-BAE1-E942-826E-85266F8E6FF7}">
      <dgm:prSet phldrT="[Text]">
        <dgm:style>
          <a:lnRef idx="3">
            <a:schemeClr val="lt1"/>
          </a:lnRef>
          <a:fillRef idx="1">
            <a:schemeClr val="accent1"/>
          </a:fillRef>
          <a:effectRef idx="1">
            <a:schemeClr val="accent1"/>
          </a:effectRef>
          <a:fontRef idx="minor">
            <a:schemeClr val="lt1"/>
          </a:fontRef>
        </dgm:style>
      </dgm:prSet>
      <dgm:spPr/>
      <dgm:t>
        <a:bodyPr/>
        <a:lstStyle/>
        <a:p>
          <a:r>
            <a:rPr lang="en-GB" b="0" i="0">
              <a:latin typeface="Helvetica Light" panose="020B0403020202020204" pitchFamily="34" charset="0"/>
            </a:rPr>
            <a:t>Business    Drivers</a:t>
          </a:r>
        </a:p>
      </dgm:t>
    </dgm:pt>
    <dgm:pt modelId="{B642F178-363E-3A4B-8640-3875C73941B0}" cxnId="{1C1C7B38-3738-AA46-85AC-626C9A484DF7}" type="parTrans">
      <dgm:prSet/>
      <dgm:spPr/>
      <dgm:t>
        <a:bodyPr/>
        <a:lstStyle/>
        <a:p>
          <a:endParaRPr lang="en-GB"/>
        </a:p>
      </dgm:t>
    </dgm:pt>
    <dgm:pt modelId="{DAC2C443-A83A-E845-8D08-56289CF50765}" cxnId="{1C1C7B38-3738-AA46-85AC-626C9A484DF7}" type="sibTrans">
      <dgm:prSet/>
      <dgm:spPr/>
      <dgm:t>
        <a:bodyPr/>
        <a:lstStyle/>
        <a:p>
          <a:endParaRPr lang="en-GB"/>
        </a:p>
      </dgm:t>
    </dgm:pt>
    <dgm:pt modelId="{AA9C4CFD-8101-1040-B057-641FE2C1D04A}">
      <dgm:prSet phldrT="[Text]">
        <dgm:style>
          <a:lnRef idx="3">
            <a:schemeClr val="lt1"/>
          </a:lnRef>
          <a:fillRef idx="1">
            <a:schemeClr val="accent2"/>
          </a:fillRef>
          <a:effectRef idx="1">
            <a:schemeClr val="accent2"/>
          </a:effectRef>
          <a:fontRef idx="minor">
            <a:schemeClr val="lt1"/>
          </a:fontRef>
        </dgm:style>
      </dgm:prSet>
      <dgm:spPr/>
      <dgm:t>
        <a:bodyPr/>
        <a:lstStyle/>
        <a:p>
          <a:r>
            <a:rPr lang="en-GB" b="0" i="0">
              <a:latin typeface="Helvetica Light" panose="020B0403020202020204" pitchFamily="34" charset="0"/>
            </a:rPr>
            <a:t>Model Versioning</a:t>
          </a:r>
        </a:p>
      </dgm:t>
    </dgm:pt>
    <dgm:pt modelId="{A671D395-30A0-E045-9902-681E0FCFCB08}" cxnId="{1392C230-4C3F-094E-A0D1-C6DC6BBB16CF}" type="parTrans">
      <dgm:prSet/>
      <dgm:spPr/>
      <dgm:t>
        <a:bodyPr/>
        <a:lstStyle/>
        <a:p>
          <a:endParaRPr lang="en-GB"/>
        </a:p>
      </dgm:t>
    </dgm:pt>
    <dgm:pt modelId="{D79201F1-2CC2-6441-A9A2-21AA2D389E6C}" cxnId="{1392C230-4C3F-094E-A0D1-C6DC6BBB16CF}" type="sibTrans">
      <dgm:prSet/>
      <dgm:spPr/>
      <dgm:t>
        <a:bodyPr/>
        <a:lstStyle/>
        <a:p>
          <a:endParaRPr lang="en-GB"/>
        </a:p>
      </dgm:t>
    </dgm:pt>
    <dgm:pt modelId="{3C7112D8-88FB-7B49-BF14-371D9BE1C3C2}">
      <dgm:prSet phldrT="[Text]">
        <dgm:style>
          <a:lnRef idx="3">
            <a:schemeClr val="lt1"/>
          </a:lnRef>
          <a:fillRef idx="1">
            <a:schemeClr val="accent2"/>
          </a:fillRef>
          <a:effectRef idx="1">
            <a:schemeClr val="accent2"/>
          </a:effectRef>
          <a:fontRef idx="minor">
            <a:schemeClr val="lt1"/>
          </a:fontRef>
        </dgm:style>
      </dgm:prSet>
      <dgm:spPr/>
      <dgm:t>
        <a:bodyPr/>
        <a:lstStyle/>
        <a:p>
          <a:r>
            <a:rPr lang="en-GB" b="0" i="0">
              <a:latin typeface="Helvetica Light" panose="020B0403020202020204" pitchFamily="34" charset="0"/>
            </a:rPr>
            <a:t>Model Deployment</a:t>
          </a:r>
        </a:p>
      </dgm:t>
    </dgm:pt>
    <dgm:pt modelId="{BCAB85D5-B99B-2D40-B358-8A09DD8A1551}" cxnId="{EDE081A5-FE7F-0748-995E-EF01DD2A0C6C}" type="parTrans">
      <dgm:prSet/>
      <dgm:spPr/>
      <dgm:t>
        <a:bodyPr/>
        <a:lstStyle/>
        <a:p>
          <a:endParaRPr lang="en-GB"/>
        </a:p>
      </dgm:t>
    </dgm:pt>
    <dgm:pt modelId="{C76681E0-4F0B-F24A-9493-B489AFB61C84}" cxnId="{EDE081A5-FE7F-0748-995E-EF01DD2A0C6C}" type="sibTrans">
      <dgm:prSet/>
      <dgm:spPr/>
      <dgm:t>
        <a:bodyPr/>
        <a:lstStyle/>
        <a:p>
          <a:endParaRPr lang="en-GB"/>
        </a:p>
      </dgm:t>
    </dgm:pt>
    <dgm:pt modelId="{045F7A7B-36BD-274D-8104-F1D8CF8BDF26}">
      <dgm:prSet>
        <dgm:style>
          <a:lnRef idx="3">
            <a:schemeClr val="lt1"/>
          </a:lnRef>
          <a:fillRef idx="1">
            <a:schemeClr val="accent1"/>
          </a:fillRef>
          <a:effectRef idx="1">
            <a:schemeClr val="accent1"/>
          </a:effectRef>
          <a:fontRef idx="minor">
            <a:schemeClr val="lt1"/>
          </a:fontRef>
        </dgm:style>
      </dgm:prSet>
      <dgm:spPr/>
      <dgm:t>
        <a:bodyPr/>
        <a:lstStyle/>
        <a:p>
          <a:r>
            <a:rPr lang="en-GB" b="0" i="0">
              <a:latin typeface="Helvetica Light" panose="020B0403020202020204" pitchFamily="34" charset="0"/>
            </a:rPr>
            <a:t>Data Science</a:t>
          </a:r>
        </a:p>
      </dgm:t>
    </dgm:pt>
    <dgm:pt modelId="{F669A158-48E2-164B-B883-4F4260155085}" cxnId="{DFEC2809-6C67-A841-A208-5FB6C610C4D4}" type="parTrans">
      <dgm:prSet/>
      <dgm:spPr/>
      <dgm:t>
        <a:bodyPr/>
        <a:lstStyle/>
        <a:p>
          <a:endParaRPr lang="en-GB"/>
        </a:p>
      </dgm:t>
    </dgm:pt>
    <dgm:pt modelId="{9DCC66C3-D136-2441-8F03-1CF9D91AB057}" cxnId="{DFEC2809-6C67-A841-A208-5FB6C610C4D4}" type="sibTrans">
      <dgm:prSet/>
      <dgm:spPr/>
      <dgm:t>
        <a:bodyPr/>
        <a:lstStyle/>
        <a:p>
          <a:endParaRPr lang="en-GB"/>
        </a:p>
      </dgm:t>
    </dgm:pt>
    <dgm:pt modelId="{C0FF6573-2841-8F44-AF2C-BA409793BC2E}">
      <dgm:prSet>
        <dgm:style>
          <a:lnRef idx="3">
            <a:schemeClr val="lt1"/>
          </a:lnRef>
          <a:fillRef idx="1">
            <a:schemeClr val="accent4"/>
          </a:fillRef>
          <a:effectRef idx="1">
            <a:schemeClr val="accent4"/>
          </a:effectRef>
          <a:fontRef idx="minor">
            <a:schemeClr val="lt1"/>
          </a:fontRef>
        </dgm:style>
      </dgm:prSet>
      <dgm:spPr/>
      <dgm:t>
        <a:bodyPr/>
        <a:lstStyle/>
        <a:p>
          <a:r>
            <a:rPr lang="en-GB" b="0" i="0">
              <a:latin typeface="Helvetica Light" panose="020B0403020202020204" pitchFamily="34" charset="0"/>
            </a:rPr>
            <a:t>Data Pipelines</a:t>
          </a:r>
        </a:p>
      </dgm:t>
    </dgm:pt>
    <dgm:pt modelId="{8FC5EE0F-923C-DC43-A8D6-96D933A6EC3D}" cxnId="{A7EBF306-9B68-6F4E-8DDC-146886E0786B}" type="parTrans">
      <dgm:prSet/>
      <dgm:spPr/>
      <dgm:t>
        <a:bodyPr/>
        <a:lstStyle/>
        <a:p>
          <a:endParaRPr lang="en-GB"/>
        </a:p>
      </dgm:t>
    </dgm:pt>
    <dgm:pt modelId="{698DBA80-604F-8043-97EB-257D14714D36}" cxnId="{A7EBF306-9B68-6F4E-8DDC-146886E0786B}" type="sibTrans">
      <dgm:prSet/>
      <dgm:spPr/>
      <dgm:t>
        <a:bodyPr/>
        <a:lstStyle/>
        <a:p>
          <a:endParaRPr lang="en-GB"/>
        </a:p>
      </dgm:t>
    </dgm:pt>
    <dgm:pt modelId="{4434D7DF-026E-DA41-B9AB-47C773C84C6A}" type="pres">
      <dgm:prSet presAssocID="{1F46F5AC-6544-D04E-B8CC-FB69746EA64E}" presName="Name0" presStyleCnt="0">
        <dgm:presLayoutVars>
          <dgm:dir/>
          <dgm:resizeHandles val="exact"/>
        </dgm:presLayoutVars>
      </dgm:prSet>
      <dgm:spPr/>
    </dgm:pt>
    <dgm:pt modelId="{53756BB5-F41B-E744-8C1F-04902D666BE9}" type="pres">
      <dgm:prSet presAssocID="{A562C320-BAE1-E942-826E-85266F8E6FF7}" presName="parTxOnly" presStyleLbl="node1" presStyleIdx="0" presStyleCnt="5">
        <dgm:presLayoutVars>
          <dgm:bulletEnabled val="1"/>
        </dgm:presLayoutVars>
      </dgm:prSet>
      <dgm:spPr/>
    </dgm:pt>
    <dgm:pt modelId="{9C221BD2-5D90-C644-80C2-8D93754A9C7C}" type="pres">
      <dgm:prSet presAssocID="{DAC2C443-A83A-E845-8D08-56289CF50765}" presName="parSpace" presStyleCnt="0"/>
      <dgm:spPr/>
    </dgm:pt>
    <dgm:pt modelId="{E7B89FFA-4C9B-384B-A72D-BF4BCC6A4646}" type="pres">
      <dgm:prSet presAssocID="{045F7A7B-36BD-274D-8104-F1D8CF8BDF26}" presName="parTxOnly" presStyleLbl="node1" presStyleIdx="1" presStyleCnt="5">
        <dgm:presLayoutVars>
          <dgm:bulletEnabled val="1"/>
        </dgm:presLayoutVars>
      </dgm:prSet>
      <dgm:spPr/>
    </dgm:pt>
    <dgm:pt modelId="{54C8FD81-C5AE-3A40-A98C-FF738BF997F8}" type="pres">
      <dgm:prSet presAssocID="{9DCC66C3-D136-2441-8F03-1CF9D91AB057}" presName="parSpace" presStyleCnt="0"/>
      <dgm:spPr/>
    </dgm:pt>
    <dgm:pt modelId="{110E488C-5E28-C847-A7BF-ADB129E18750}" type="pres">
      <dgm:prSet presAssocID="{AA9C4CFD-8101-1040-B057-641FE2C1D04A}" presName="parTxOnly" presStyleLbl="node1" presStyleIdx="2" presStyleCnt="5">
        <dgm:presLayoutVars>
          <dgm:bulletEnabled val="1"/>
        </dgm:presLayoutVars>
      </dgm:prSet>
      <dgm:spPr/>
    </dgm:pt>
    <dgm:pt modelId="{B6898D90-ED03-CD4C-BB5A-F8F8B1CCDB88}" type="pres">
      <dgm:prSet presAssocID="{D79201F1-2CC2-6441-A9A2-21AA2D389E6C}" presName="parSpace" presStyleCnt="0"/>
      <dgm:spPr/>
    </dgm:pt>
    <dgm:pt modelId="{C4ECC854-A7AD-9046-94D1-F6E617B8C517}" type="pres">
      <dgm:prSet presAssocID="{3C7112D8-88FB-7B49-BF14-371D9BE1C3C2}" presName="parTxOnly" presStyleLbl="node1" presStyleIdx="3" presStyleCnt="5">
        <dgm:presLayoutVars>
          <dgm:bulletEnabled val="1"/>
        </dgm:presLayoutVars>
      </dgm:prSet>
      <dgm:spPr/>
    </dgm:pt>
    <dgm:pt modelId="{3485F64B-AAED-EA4B-AA51-00F29FEA287A}" type="pres">
      <dgm:prSet presAssocID="{C76681E0-4F0B-F24A-9493-B489AFB61C84}" presName="parSpace" presStyleCnt="0"/>
      <dgm:spPr/>
    </dgm:pt>
    <dgm:pt modelId="{EA1A38A8-C4D1-AA4C-8DE6-45F6C20C6E96}" type="pres">
      <dgm:prSet presAssocID="{C0FF6573-2841-8F44-AF2C-BA409793BC2E}" presName="parTxOnly" presStyleLbl="node1" presStyleIdx="4" presStyleCnt="5">
        <dgm:presLayoutVars>
          <dgm:bulletEnabled val="1"/>
        </dgm:presLayoutVars>
      </dgm:prSet>
      <dgm:spPr/>
    </dgm:pt>
  </dgm:ptLst>
  <dgm:cxnLst>
    <dgm:cxn modelId="{A8542300-F36B-B54C-886A-CC753B1E75D0}" type="presOf" srcId="{1F46F5AC-6544-D04E-B8CC-FB69746EA64E}" destId="{4434D7DF-026E-DA41-B9AB-47C773C84C6A}" srcOrd="0" destOrd="0" presId="urn:microsoft.com/office/officeart/2005/8/layout/hChevron3"/>
    <dgm:cxn modelId="{A7EBF306-9B68-6F4E-8DDC-146886E0786B}" srcId="{1F46F5AC-6544-D04E-B8CC-FB69746EA64E}" destId="{C0FF6573-2841-8F44-AF2C-BA409793BC2E}" srcOrd="4" destOrd="0" parTransId="{8FC5EE0F-923C-DC43-A8D6-96D933A6EC3D}" sibTransId="{698DBA80-604F-8043-97EB-257D14714D36}"/>
    <dgm:cxn modelId="{DFEC2809-6C67-A841-A208-5FB6C610C4D4}" srcId="{1F46F5AC-6544-D04E-B8CC-FB69746EA64E}" destId="{045F7A7B-36BD-274D-8104-F1D8CF8BDF26}" srcOrd="1" destOrd="0" parTransId="{F669A158-48E2-164B-B883-4F4260155085}" sibTransId="{9DCC66C3-D136-2441-8F03-1CF9D91AB057}"/>
    <dgm:cxn modelId="{1392C230-4C3F-094E-A0D1-C6DC6BBB16CF}" srcId="{1F46F5AC-6544-D04E-B8CC-FB69746EA64E}" destId="{AA9C4CFD-8101-1040-B057-641FE2C1D04A}" srcOrd="2" destOrd="0" parTransId="{A671D395-30A0-E045-9902-681E0FCFCB08}" sibTransId="{D79201F1-2CC2-6441-A9A2-21AA2D389E6C}"/>
    <dgm:cxn modelId="{1C1C7B38-3738-AA46-85AC-626C9A484DF7}" srcId="{1F46F5AC-6544-D04E-B8CC-FB69746EA64E}" destId="{A562C320-BAE1-E942-826E-85266F8E6FF7}" srcOrd="0" destOrd="0" parTransId="{B642F178-363E-3A4B-8640-3875C73941B0}" sibTransId="{DAC2C443-A83A-E845-8D08-56289CF50765}"/>
    <dgm:cxn modelId="{5C620B55-4695-B140-9AC8-C2960E28ECE0}" type="presOf" srcId="{C0FF6573-2841-8F44-AF2C-BA409793BC2E}" destId="{EA1A38A8-C4D1-AA4C-8DE6-45F6C20C6E96}" srcOrd="0" destOrd="0" presId="urn:microsoft.com/office/officeart/2005/8/layout/hChevron3"/>
    <dgm:cxn modelId="{47592577-AC6F-E04E-AF46-1C7D3E21CDB1}" type="presOf" srcId="{3C7112D8-88FB-7B49-BF14-371D9BE1C3C2}" destId="{C4ECC854-A7AD-9046-94D1-F6E617B8C517}" srcOrd="0" destOrd="0" presId="urn:microsoft.com/office/officeart/2005/8/layout/hChevron3"/>
    <dgm:cxn modelId="{AB069285-5905-9047-A86B-0E508011600D}" type="presOf" srcId="{045F7A7B-36BD-274D-8104-F1D8CF8BDF26}" destId="{E7B89FFA-4C9B-384B-A72D-BF4BCC6A4646}" srcOrd="0" destOrd="0" presId="urn:microsoft.com/office/officeart/2005/8/layout/hChevron3"/>
    <dgm:cxn modelId="{EDE081A5-FE7F-0748-995E-EF01DD2A0C6C}" srcId="{1F46F5AC-6544-D04E-B8CC-FB69746EA64E}" destId="{3C7112D8-88FB-7B49-BF14-371D9BE1C3C2}" srcOrd="3" destOrd="0" parTransId="{BCAB85D5-B99B-2D40-B358-8A09DD8A1551}" sibTransId="{C76681E0-4F0B-F24A-9493-B489AFB61C84}"/>
    <dgm:cxn modelId="{AE3206BB-1A06-5F4B-B421-80D4C7CFF869}" type="presOf" srcId="{AA9C4CFD-8101-1040-B057-641FE2C1D04A}" destId="{110E488C-5E28-C847-A7BF-ADB129E18750}" srcOrd="0" destOrd="0" presId="urn:microsoft.com/office/officeart/2005/8/layout/hChevron3"/>
    <dgm:cxn modelId="{4CFD56D1-76BB-BF4E-B09C-FFD5AF1CBD34}" type="presOf" srcId="{A562C320-BAE1-E942-826E-85266F8E6FF7}" destId="{53756BB5-F41B-E744-8C1F-04902D666BE9}" srcOrd="0" destOrd="0" presId="urn:microsoft.com/office/officeart/2005/8/layout/hChevron3"/>
    <dgm:cxn modelId="{10DAA360-20E0-F24B-9914-C517563E1A65}" type="presParOf" srcId="{4434D7DF-026E-DA41-B9AB-47C773C84C6A}" destId="{53756BB5-F41B-E744-8C1F-04902D666BE9}" srcOrd="0" destOrd="0" presId="urn:microsoft.com/office/officeart/2005/8/layout/hChevron3"/>
    <dgm:cxn modelId="{1298984E-E3AF-A54C-95E0-E1779E4A7A8F}" type="presParOf" srcId="{4434D7DF-026E-DA41-B9AB-47C773C84C6A}" destId="{9C221BD2-5D90-C644-80C2-8D93754A9C7C}" srcOrd="1" destOrd="0" presId="urn:microsoft.com/office/officeart/2005/8/layout/hChevron3"/>
    <dgm:cxn modelId="{A9B6F87B-BD85-834E-9B2C-2478825DB620}" type="presParOf" srcId="{4434D7DF-026E-DA41-B9AB-47C773C84C6A}" destId="{E7B89FFA-4C9B-384B-A72D-BF4BCC6A4646}" srcOrd="2" destOrd="0" presId="urn:microsoft.com/office/officeart/2005/8/layout/hChevron3"/>
    <dgm:cxn modelId="{95D5C0B7-479A-F646-92CB-99A956269F38}" type="presParOf" srcId="{4434D7DF-026E-DA41-B9AB-47C773C84C6A}" destId="{54C8FD81-C5AE-3A40-A98C-FF738BF997F8}" srcOrd="3" destOrd="0" presId="urn:microsoft.com/office/officeart/2005/8/layout/hChevron3"/>
    <dgm:cxn modelId="{3C63C4CF-ED3D-E240-BA0E-2E4DC62E7BFE}" type="presParOf" srcId="{4434D7DF-026E-DA41-B9AB-47C773C84C6A}" destId="{110E488C-5E28-C847-A7BF-ADB129E18750}" srcOrd="4" destOrd="0" presId="urn:microsoft.com/office/officeart/2005/8/layout/hChevron3"/>
    <dgm:cxn modelId="{DF582C33-5AD3-D440-90E3-7B2FF14FBFDF}" type="presParOf" srcId="{4434D7DF-026E-DA41-B9AB-47C773C84C6A}" destId="{B6898D90-ED03-CD4C-BB5A-F8F8B1CCDB88}" srcOrd="5" destOrd="0" presId="urn:microsoft.com/office/officeart/2005/8/layout/hChevron3"/>
    <dgm:cxn modelId="{FE42ACC5-347A-2A40-9E07-A34BF53A0B9E}" type="presParOf" srcId="{4434D7DF-026E-DA41-B9AB-47C773C84C6A}" destId="{C4ECC854-A7AD-9046-94D1-F6E617B8C517}" srcOrd="6" destOrd="0" presId="urn:microsoft.com/office/officeart/2005/8/layout/hChevron3"/>
    <dgm:cxn modelId="{8DAB7597-5393-9E4F-B003-EDC1F5747909}" type="presParOf" srcId="{4434D7DF-026E-DA41-B9AB-47C773C84C6A}" destId="{3485F64B-AAED-EA4B-AA51-00F29FEA287A}" srcOrd="7" destOrd="0" presId="urn:microsoft.com/office/officeart/2005/8/layout/hChevron3"/>
    <dgm:cxn modelId="{C4A69F57-1E7D-7241-8B5B-74BC55E86DDE}" type="presParOf" srcId="{4434D7DF-026E-DA41-B9AB-47C773C84C6A}" destId="{EA1A38A8-C4D1-AA4C-8DE6-45F6C20C6E96}" srcOrd="8" destOrd="0" presId="urn:microsoft.com/office/officeart/2005/8/layout/hChevron3"/>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F46F5AC-6544-D04E-B8CC-FB69746EA64E}" type="doc">
      <dgm:prSet loTypeId="urn:microsoft.com/office/officeart/2005/8/layout/hChevron3" loCatId="" qsTypeId="urn:microsoft.com/office/officeart/2005/8/quickstyle/simple1" qsCatId="simple" csTypeId="urn:microsoft.com/office/officeart/2005/8/colors/accent1_2" csCatId="accent1" phldr="1"/>
      <dgm:spPr/>
    </dgm:pt>
    <dgm:pt modelId="{A562C320-BAE1-E942-826E-85266F8E6FF7}">
      <dgm:prSet phldrT="[Text]" custT="1">
        <dgm:style>
          <a:lnRef idx="3">
            <a:schemeClr val="lt1"/>
          </a:lnRef>
          <a:fillRef idx="1">
            <a:schemeClr val="accent1"/>
          </a:fillRef>
          <a:effectRef idx="1">
            <a:schemeClr val="accent1"/>
          </a:effectRef>
          <a:fontRef idx="minor">
            <a:schemeClr val="lt1"/>
          </a:fontRef>
        </dgm:style>
      </dgm:prSet>
      <dgm:spPr/>
      <dgm:t>
        <a:bodyPr/>
        <a:lstStyle/>
        <a:p>
          <a:r>
            <a:rPr lang="en-GB" sz="2000" b="0" i="0">
              <a:latin typeface="Helvetica Light" panose="020B0403020202020204" pitchFamily="34" charset="0"/>
            </a:rPr>
            <a:t>Just Getting Started</a:t>
          </a:r>
        </a:p>
      </dgm:t>
    </dgm:pt>
    <dgm:pt modelId="{B642F178-363E-3A4B-8640-3875C73941B0}" cxnId="{1C1C7B38-3738-AA46-85AC-626C9A484DF7}" type="parTrans">
      <dgm:prSet/>
      <dgm:spPr/>
      <dgm:t>
        <a:bodyPr/>
        <a:lstStyle/>
        <a:p>
          <a:endParaRPr lang="en-GB"/>
        </a:p>
      </dgm:t>
    </dgm:pt>
    <dgm:pt modelId="{DAC2C443-A83A-E845-8D08-56289CF50765}" cxnId="{1C1C7B38-3738-AA46-85AC-626C9A484DF7}" type="sibTrans">
      <dgm:prSet/>
      <dgm:spPr/>
      <dgm:t>
        <a:bodyPr/>
        <a:lstStyle/>
        <a:p>
          <a:endParaRPr lang="en-GB"/>
        </a:p>
      </dgm:t>
    </dgm:pt>
    <dgm:pt modelId="{AA9C4CFD-8101-1040-B057-641FE2C1D04A}">
      <dgm:prSet phldrT="[Text]" custT="1">
        <dgm:style>
          <a:lnRef idx="3">
            <a:schemeClr val="lt1"/>
          </a:lnRef>
          <a:fillRef idx="1">
            <a:schemeClr val="accent4"/>
          </a:fillRef>
          <a:effectRef idx="1">
            <a:schemeClr val="accent4"/>
          </a:effectRef>
          <a:fontRef idx="minor">
            <a:schemeClr val="lt1"/>
          </a:fontRef>
        </dgm:style>
      </dgm:prSet>
      <dgm:spPr/>
      <dgm:t>
        <a:bodyPr/>
        <a:lstStyle/>
        <a:p>
          <a:r>
            <a:rPr lang="en-GB" sz="2000" b="0" i="0">
              <a:latin typeface="Helvetica Light" panose="020B0403020202020204" pitchFamily="34" charset="0"/>
            </a:rPr>
            <a:t>Containers and Provenance</a:t>
          </a:r>
        </a:p>
      </dgm:t>
    </dgm:pt>
    <dgm:pt modelId="{A671D395-30A0-E045-9902-681E0FCFCB08}" cxnId="{1392C230-4C3F-094E-A0D1-C6DC6BBB16CF}" type="parTrans">
      <dgm:prSet/>
      <dgm:spPr/>
      <dgm:t>
        <a:bodyPr/>
        <a:lstStyle/>
        <a:p>
          <a:endParaRPr lang="en-GB"/>
        </a:p>
      </dgm:t>
    </dgm:pt>
    <dgm:pt modelId="{D79201F1-2CC2-6441-A9A2-21AA2D389E6C}" cxnId="{1392C230-4C3F-094E-A0D1-C6DC6BBB16CF}" type="sibTrans">
      <dgm:prSet/>
      <dgm:spPr/>
      <dgm:t>
        <a:bodyPr/>
        <a:lstStyle/>
        <a:p>
          <a:endParaRPr lang="en-GB"/>
        </a:p>
      </dgm:t>
    </dgm:pt>
    <dgm:pt modelId="{3C7112D8-88FB-7B49-BF14-371D9BE1C3C2}">
      <dgm:prSet phldrT="[Text]" custT="1">
        <dgm:style>
          <a:lnRef idx="3">
            <a:schemeClr val="lt1"/>
          </a:lnRef>
          <a:fillRef idx="1">
            <a:schemeClr val="accent3"/>
          </a:fillRef>
          <a:effectRef idx="1">
            <a:schemeClr val="accent3"/>
          </a:effectRef>
          <a:fontRef idx="minor">
            <a:schemeClr val="lt1"/>
          </a:fontRef>
        </dgm:style>
      </dgm:prSet>
      <dgm:spPr/>
      <dgm:t>
        <a:bodyPr/>
        <a:lstStyle/>
        <a:p>
          <a:r>
            <a:rPr lang="en-GB" sz="2000" b="0" i="0">
              <a:latin typeface="Helvetica Light" panose="020B0403020202020204" pitchFamily="34" charset="0"/>
            </a:rPr>
            <a:t>Hosted One-Stop Shop</a:t>
          </a:r>
        </a:p>
      </dgm:t>
    </dgm:pt>
    <dgm:pt modelId="{BCAB85D5-B99B-2D40-B358-8A09DD8A1551}" cxnId="{EDE081A5-FE7F-0748-995E-EF01DD2A0C6C}" type="parTrans">
      <dgm:prSet/>
      <dgm:spPr/>
      <dgm:t>
        <a:bodyPr/>
        <a:lstStyle/>
        <a:p>
          <a:endParaRPr lang="en-GB"/>
        </a:p>
      </dgm:t>
    </dgm:pt>
    <dgm:pt modelId="{C76681E0-4F0B-F24A-9493-B489AFB61C84}" cxnId="{EDE081A5-FE7F-0748-995E-EF01DD2A0C6C}" type="sibTrans">
      <dgm:prSet/>
      <dgm:spPr/>
      <dgm:t>
        <a:bodyPr/>
        <a:lstStyle/>
        <a:p>
          <a:endParaRPr lang="en-GB"/>
        </a:p>
      </dgm:t>
    </dgm:pt>
    <dgm:pt modelId="{045F7A7B-36BD-274D-8104-F1D8CF8BDF26}">
      <dgm:prSet custT="1">
        <dgm:style>
          <a:lnRef idx="3">
            <a:schemeClr val="lt1"/>
          </a:lnRef>
          <a:fillRef idx="1">
            <a:schemeClr val="accent2"/>
          </a:fillRef>
          <a:effectRef idx="1">
            <a:schemeClr val="accent2"/>
          </a:effectRef>
          <a:fontRef idx="minor">
            <a:schemeClr val="lt1"/>
          </a:fontRef>
        </dgm:style>
      </dgm:prSet>
      <dgm:spPr/>
      <dgm:t>
        <a:bodyPr/>
        <a:lstStyle/>
        <a:p>
          <a:r>
            <a:rPr lang="en-GB" sz="2000" b="0" i="0" err="1">
              <a:latin typeface="Helvetica Light" panose="020B0403020202020204" pitchFamily="34" charset="0"/>
            </a:rPr>
            <a:t>ScaleUp</a:t>
          </a:r>
          <a:r>
            <a:rPr lang="en-GB" sz="2000" b="0" i="0">
              <a:latin typeface="Helvetica Light" panose="020B0403020202020204" pitchFamily="34" charset="0"/>
            </a:rPr>
            <a:t> on Google</a:t>
          </a:r>
        </a:p>
      </dgm:t>
    </dgm:pt>
    <dgm:pt modelId="{F669A158-48E2-164B-B883-4F4260155085}" cxnId="{DFEC2809-6C67-A841-A208-5FB6C610C4D4}" type="parTrans">
      <dgm:prSet/>
      <dgm:spPr/>
      <dgm:t>
        <a:bodyPr/>
        <a:lstStyle/>
        <a:p>
          <a:endParaRPr lang="en-GB"/>
        </a:p>
      </dgm:t>
    </dgm:pt>
    <dgm:pt modelId="{9DCC66C3-D136-2441-8F03-1CF9D91AB057}" cxnId="{DFEC2809-6C67-A841-A208-5FB6C610C4D4}" type="sibTrans">
      <dgm:prSet/>
      <dgm:spPr/>
      <dgm:t>
        <a:bodyPr/>
        <a:lstStyle/>
        <a:p>
          <a:endParaRPr lang="en-GB"/>
        </a:p>
      </dgm:t>
    </dgm:pt>
    <dgm:pt modelId="{C0FF6573-2841-8F44-AF2C-BA409793BC2E}">
      <dgm:prSet custT="1">
        <dgm:style>
          <a:lnRef idx="3">
            <a:schemeClr val="lt1"/>
          </a:lnRef>
          <a:fillRef idx="1">
            <a:schemeClr val="accent6"/>
          </a:fillRef>
          <a:effectRef idx="1">
            <a:schemeClr val="accent6"/>
          </a:effectRef>
          <a:fontRef idx="minor">
            <a:schemeClr val="lt1"/>
          </a:fontRef>
        </dgm:style>
      </dgm:prSet>
      <dgm:spPr/>
      <dgm:t>
        <a:bodyPr/>
        <a:lstStyle/>
        <a:p>
          <a:r>
            <a:rPr lang="en-GB" sz="2000" b="0" i="0">
              <a:latin typeface="Helvetica Light" panose="020B0403020202020204" pitchFamily="34" charset="0"/>
            </a:rPr>
            <a:t>Remain Undecided</a:t>
          </a:r>
        </a:p>
      </dgm:t>
    </dgm:pt>
    <dgm:pt modelId="{8FC5EE0F-923C-DC43-A8D6-96D933A6EC3D}" cxnId="{A7EBF306-9B68-6F4E-8DDC-146886E0786B}" type="parTrans">
      <dgm:prSet/>
      <dgm:spPr/>
      <dgm:t>
        <a:bodyPr/>
        <a:lstStyle/>
        <a:p>
          <a:endParaRPr lang="en-GB"/>
        </a:p>
      </dgm:t>
    </dgm:pt>
    <dgm:pt modelId="{698DBA80-604F-8043-97EB-257D14714D36}" cxnId="{A7EBF306-9B68-6F4E-8DDC-146886E0786B}" type="sibTrans">
      <dgm:prSet/>
      <dgm:spPr/>
      <dgm:t>
        <a:bodyPr/>
        <a:lstStyle/>
        <a:p>
          <a:endParaRPr lang="en-GB"/>
        </a:p>
      </dgm:t>
    </dgm:pt>
    <dgm:pt modelId="{4434D7DF-026E-DA41-B9AB-47C773C84C6A}" type="pres">
      <dgm:prSet presAssocID="{1F46F5AC-6544-D04E-B8CC-FB69746EA64E}" presName="Name0" presStyleCnt="0">
        <dgm:presLayoutVars>
          <dgm:dir/>
          <dgm:resizeHandles val="exact"/>
        </dgm:presLayoutVars>
      </dgm:prSet>
      <dgm:spPr/>
    </dgm:pt>
    <dgm:pt modelId="{53756BB5-F41B-E744-8C1F-04902D666BE9}" type="pres">
      <dgm:prSet presAssocID="{A562C320-BAE1-E942-826E-85266F8E6FF7}" presName="parTxOnly" presStyleLbl="node1" presStyleIdx="0" presStyleCnt="5">
        <dgm:presLayoutVars>
          <dgm:bulletEnabled val="1"/>
        </dgm:presLayoutVars>
      </dgm:prSet>
      <dgm:spPr/>
    </dgm:pt>
    <dgm:pt modelId="{9C221BD2-5D90-C644-80C2-8D93754A9C7C}" type="pres">
      <dgm:prSet presAssocID="{DAC2C443-A83A-E845-8D08-56289CF50765}" presName="parSpace" presStyleCnt="0"/>
      <dgm:spPr/>
    </dgm:pt>
    <dgm:pt modelId="{E7B89FFA-4C9B-384B-A72D-BF4BCC6A4646}" type="pres">
      <dgm:prSet presAssocID="{045F7A7B-36BD-274D-8104-F1D8CF8BDF26}" presName="parTxOnly" presStyleLbl="node1" presStyleIdx="1" presStyleCnt="5">
        <dgm:presLayoutVars>
          <dgm:bulletEnabled val="1"/>
        </dgm:presLayoutVars>
      </dgm:prSet>
      <dgm:spPr/>
    </dgm:pt>
    <dgm:pt modelId="{54C8FD81-C5AE-3A40-A98C-FF738BF997F8}" type="pres">
      <dgm:prSet presAssocID="{9DCC66C3-D136-2441-8F03-1CF9D91AB057}" presName="parSpace" presStyleCnt="0"/>
      <dgm:spPr/>
    </dgm:pt>
    <dgm:pt modelId="{110E488C-5E28-C847-A7BF-ADB129E18750}" type="pres">
      <dgm:prSet presAssocID="{AA9C4CFD-8101-1040-B057-641FE2C1D04A}" presName="parTxOnly" presStyleLbl="node1" presStyleIdx="2" presStyleCnt="5">
        <dgm:presLayoutVars>
          <dgm:bulletEnabled val="1"/>
        </dgm:presLayoutVars>
      </dgm:prSet>
      <dgm:spPr/>
    </dgm:pt>
    <dgm:pt modelId="{B6898D90-ED03-CD4C-BB5A-F8F8B1CCDB88}" type="pres">
      <dgm:prSet presAssocID="{D79201F1-2CC2-6441-A9A2-21AA2D389E6C}" presName="parSpace" presStyleCnt="0"/>
      <dgm:spPr/>
    </dgm:pt>
    <dgm:pt modelId="{C4ECC854-A7AD-9046-94D1-F6E617B8C517}" type="pres">
      <dgm:prSet presAssocID="{3C7112D8-88FB-7B49-BF14-371D9BE1C3C2}" presName="parTxOnly" presStyleLbl="node1" presStyleIdx="3" presStyleCnt="5">
        <dgm:presLayoutVars>
          <dgm:bulletEnabled val="1"/>
        </dgm:presLayoutVars>
      </dgm:prSet>
      <dgm:spPr/>
    </dgm:pt>
    <dgm:pt modelId="{3485F64B-AAED-EA4B-AA51-00F29FEA287A}" type="pres">
      <dgm:prSet presAssocID="{C76681E0-4F0B-F24A-9493-B489AFB61C84}" presName="parSpace" presStyleCnt="0"/>
      <dgm:spPr/>
    </dgm:pt>
    <dgm:pt modelId="{EA1A38A8-C4D1-AA4C-8DE6-45F6C20C6E96}" type="pres">
      <dgm:prSet presAssocID="{C0FF6573-2841-8F44-AF2C-BA409793BC2E}" presName="parTxOnly" presStyleLbl="node1" presStyleIdx="4" presStyleCnt="5">
        <dgm:presLayoutVars>
          <dgm:bulletEnabled val="1"/>
        </dgm:presLayoutVars>
      </dgm:prSet>
      <dgm:spPr/>
    </dgm:pt>
  </dgm:ptLst>
  <dgm:cxnLst>
    <dgm:cxn modelId="{A8542300-F36B-B54C-886A-CC753B1E75D0}" type="presOf" srcId="{1F46F5AC-6544-D04E-B8CC-FB69746EA64E}" destId="{4434D7DF-026E-DA41-B9AB-47C773C84C6A}" srcOrd="0" destOrd="0" presId="urn:microsoft.com/office/officeart/2005/8/layout/hChevron3"/>
    <dgm:cxn modelId="{A7EBF306-9B68-6F4E-8DDC-146886E0786B}" srcId="{1F46F5AC-6544-D04E-B8CC-FB69746EA64E}" destId="{C0FF6573-2841-8F44-AF2C-BA409793BC2E}" srcOrd="4" destOrd="0" parTransId="{8FC5EE0F-923C-DC43-A8D6-96D933A6EC3D}" sibTransId="{698DBA80-604F-8043-97EB-257D14714D36}"/>
    <dgm:cxn modelId="{DFEC2809-6C67-A841-A208-5FB6C610C4D4}" srcId="{1F46F5AC-6544-D04E-B8CC-FB69746EA64E}" destId="{045F7A7B-36BD-274D-8104-F1D8CF8BDF26}" srcOrd="1" destOrd="0" parTransId="{F669A158-48E2-164B-B883-4F4260155085}" sibTransId="{9DCC66C3-D136-2441-8F03-1CF9D91AB057}"/>
    <dgm:cxn modelId="{1392C230-4C3F-094E-A0D1-C6DC6BBB16CF}" srcId="{1F46F5AC-6544-D04E-B8CC-FB69746EA64E}" destId="{AA9C4CFD-8101-1040-B057-641FE2C1D04A}" srcOrd="2" destOrd="0" parTransId="{A671D395-30A0-E045-9902-681E0FCFCB08}" sibTransId="{D79201F1-2CC2-6441-A9A2-21AA2D389E6C}"/>
    <dgm:cxn modelId="{1C1C7B38-3738-AA46-85AC-626C9A484DF7}" srcId="{1F46F5AC-6544-D04E-B8CC-FB69746EA64E}" destId="{A562C320-BAE1-E942-826E-85266F8E6FF7}" srcOrd="0" destOrd="0" parTransId="{B642F178-363E-3A4B-8640-3875C73941B0}" sibTransId="{DAC2C443-A83A-E845-8D08-56289CF50765}"/>
    <dgm:cxn modelId="{5C620B55-4695-B140-9AC8-C2960E28ECE0}" type="presOf" srcId="{C0FF6573-2841-8F44-AF2C-BA409793BC2E}" destId="{EA1A38A8-C4D1-AA4C-8DE6-45F6C20C6E96}" srcOrd="0" destOrd="0" presId="urn:microsoft.com/office/officeart/2005/8/layout/hChevron3"/>
    <dgm:cxn modelId="{47592577-AC6F-E04E-AF46-1C7D3E21CDB1}" type="presOf" srcId="{3C7112D8-88FB-7B49-BF14-371D9BE1C3C2}" destId="{C4ECC854-A7AD-9046-94D1-F6E617B8C517}" srcOrd="0" destOrd="0" presId="urn:microsoft.com/office/officeart/2005/8/layout/hChevron3"/>
    <dgm:cxn modelId="{AB069285-5905-9047-A86B-0E508011600D}" type="presOf" srcId="{045F7A7B-36BD-274D-8104-F1D8CF8BDF26}" destId="{E7B89FFA-4C9B-384B-A72D-BF4BCC6A4646}" srcOrd="0" destOrd="0" presId="urn:microsoft.com/office/officeart/2005/8/layout/hChevron3"/>
    <dgm:cxn modelId="{EDE081A5-FE7F-0748-995E-EF01DD2A0C6C}" srcId="{1F46F5AC-6544-D04E-B8CC-FB69746EA64E}" destId="{3C7112D8-88FB-7B49-BF14-371D9BE1C3C2}" srcOrd="3" destOrd="0" parTransId="{BCAB85D5-B99B-2D40-B358-8A09DD8A1551}" sibTransId="{C76681E0-4F0B-F24A-9493-B489AFB61C84}"/>
    <dgm:cxn modelId="{AE3206BB-1A06-5F4B-B421-80D4C7CFF869}" type="presOf" srcId="{AA9C4CFD-8101-1040-B057-641FE2C1D04A}" destId="{110E488C-5E28-C847-A7BF-ADB129E18750}" srcOrd="0" destOrd="0" presId="urn:microsoft.com/office/officeart/2005/8/layout/hChevron3"/>
    <dgm:cxn modelId="{4CFD56D1-76BB-BF4E-B09C-FFD5AF1CBD34}" type="presOf" srcId="{A562C320-BAE1-E942-826E-85266F8E6FF7}" destId="{53756BB5-F41B-E744-8C1F-04902D666BE9}" srcOrd="0" destOrd="0" presId="urn:microsoft.com/office/officeart/2005/8/layout/hChevron3"/>
    <dgm:cxn modelId="{10DAA360-20E0-F24B-9914-C517563E1A65}" type="presParOf" srcId="{4434D7DF-026E-DA41-B9AB-47C773C84C6A}" destId="{53756BB5-F41B-E744-8C1F-04902D666BE9}" srcOrd="0" destOrd="0" presId="urn:microsoft.com/office/officeart/2005/8/layout/hChevron3"/>
    <dgm:cxn modelId="{1298984E-E3AF-A54C-95E0-E1779E4A7A8F}" type="presParOf" srcId="{4434D7DF-026E-DA41-B9AB-47C773C84C6A}" destId="{9C221BD2-5D90-C644-80C2-8D93754A9C7C}" srcOrd="1" destOrd="0" presId="urn:microsoft.com/office/officeart/2005/8/layout/hChevron3"/>
    <dgm:cxn modelId="{A9B6F87B-BD85-834E-9B2C-2478825DB620}" type="presParOf" srcId="{4434D7DF-026E-DA41-B9AB-47C773C84C6A}" destId="{E7B89FFA-4C9B-384B-A72D-BF4BCC6A4646}" srcOrd="2" destOrd="0" presId="urn:microsoft.com/office/officeart/2005/8/layout/hChevron3"/>
    <dgm:cxn modelId="{95D5C0B7-479A-F646-92CB-99A956269F38}" type="presParOf" srcId="{4434D7DF-026E-DA41-B9AB-47C773C84C6A}" destId="{54C8FD81-C5AE-3A40-A98C-FF738BF997F8}" srcOrd="3" destOrd="0" presId="urn:microsoft.com/office/officeart/2005/8/layout/hChevron3"/>
    <dgm:cxn modelId="{3C63C4CF-ED3D-E240-BA0E-2E4DC62E7BFE}" type="presParOf" srcId="{4434D7DF-026E-DA41-B9AB-47C773C84C6A}" destId="{110E488C-5E28-C847-A7BF-ADB129E18750}" srcOrd="4" destOrd="0" presId="urn:microsoft.com/office/officeart/2005/8/layout/hChevron3"/>
    <dgm:cxn modelId="{DF582C33-5AD3-D440-90E3-7B2FF14FBFDF}" type="presParOf" srcId="{4434D7DF-026E-DA41-B9AB-47C773C84C6A}" destId="{B6898D90-ED03-CD4C-BB5A-F8F8B1CCDB88}" srcOrd="5" destOrd="0" presId="urn:microsoft.com/office/officeart/2005/8/layout/hChevron3"/>
    <dgm:cxn modelId="{FE42ACC5-347A-2A40-9E07-A34BF53A0B9E}" type="presParOf" srcId="{4434D7DF-026E-DA41-B9AB-47C773C84C6A}" destId="{C4ECC854-A7AD-9046-94D1-F6E617B8C517}" srcOrd="6" destOrd="0" presId="urn:microsoft.com/office/officeart/2005/8/layout/hChevron3"/>
    <dgm:cxn modelId="{8DAB7597-5393-9E4F-B003-EDC1F5747909}" type="presParOf" srcId="{4434D7DF-026E-DA41-B9AB-47C773C84C6A}" destId="{3485F64B-AAED-EA4B-AA51-00F29FEA287A}" srcOrd="7" destOrd="0" presId="urn:microsoft.com/office/officeart/2005/8/layout/hChevron3"/>
    <dgm:cxn modelId="{C4A69F57-1E7D-7241-8B5B-74BC55E86DDE}" type="presParOf" srcId="{4434D7DF-026E-DA41-B9AB-47C773C84C6A}" destId="{EA1A38A8-C4D1-AA4C-8DE6-45F6C20C6E96}" srcOrd="8" destOrd="0" presId="urn:microsoft.com/office/officeart/2005/8/layout/hChevron3"/>
  </dgm:cxnLst>
  <dgm:bg>
    <a:noFill/>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941501" cy="1566333"/>
        <a:chOff x="0" y="0"/>
        <a:chExt cx="10941501" cy="1566333"/>
      </a:xfrm>
    </dsp:grpSpPr>
    <dsp:sp modelId="{53756BB5-F41B-E744-8C1F-04902D666BE9}">
      <dsp:nvSpPr>
        <dsp:cNvPr id="3" name="Pentagon 2"/>
        <dsp:cNvSpPr/>
      </dsp:nvSpPr>
      <dsp:spPr bwMode="white">
        <a:xfrm>
          <a:off x="0" y="262143"/>
          <a:ext cx="2605119" cy="1042048"/>
        </a:xfrm>
        <a:prstGeom prst="homePlate">
          <a:avLst/>
        </a:prstGeom>
      </dsp:spPr>
      <dsp:style>
        <a:lnRef idx="3">
          <a:schemeClr val="lt1"/>
        </a:lnRef>
        <a:fillRef idx="1">
          <a:schemeClr val="accent1"/>
        </a:fillRef>
        <a:effectRef idx="1">
          <a:schemeClr val="accent1"/>
        </a:effectRef>
        <a:fontRef idx="minor">
          <a:schemeClr val="lt1"/>
        </a:fontRef>
      </dsp:style>
      <dsp:txBody>
        <a:bodyPr lIns="112014"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Business    Drivers</a:t>
          </a:r>
        </a:p>
      </dsp:txBody>
      <dsp:txXfrm>
        <a:off x="0" y="262143"/>
        <a:ext cx="2605119" cy="1042048"/>
      </dsp:txXfrm>
    </dsp:sp>
    <dsp:sp modelId="{E7B89FFA-4C9B-384B-A72D-BF4BCC6A4646}">
      <dsp:nvSpPr>
        <dsp:cNvPr id="4" name="Chevron 3"/>
        <dsp:cNvSpPr/>
      </dsp:nvSpPr>
      <dsp:spPr bwMode="white">
        <a:xfrm>
          <a:off x="2084095" y="262143"/>
          <a:ext cx="2605119" cy="1042048"/>
        </a:xfrm>
        <a:prstGeom prst="chevron">
          <a:avLst/>
        </a:prstGeom>
      </dsp:spPr>
      <dsp:style>
        <a:lnRef idx="3">
          <a:schemeClr val="lt1"/>
        </a:lnRef>
        <a:fillRef idx="1">
          <a:schemeClr val="accent1"/>
        </a:fillRef>
        <a:effectRef idx="1">
          <a:schemeClr val="accent1"/>
        </a:effectRef>
        <a:fontRef idx="minor">
          <a:schemeClr val="lt1"/>
        </a:fontRef>
      </dsp:style>
      <dsp:txBody>
        <a:bodyPr lIns="84010"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Data Science</a:t>
          </a:r>
        </a:p>
      </dsp:txBody>
      <dsp:txXfrm>
        <a:off x="2084095" y="262143"/>
        <a:ext cx="2605119" cy="1042048"/>
      </dsp:txXfrm>
    </dsp:sp>
    <dsp:sp modelId="{110E488C-5E28-C847-A7BF-ADB129E18750}">
      <dsp:nvSpPr>
        <dsp:cNvPr id="5" name="Chevron 4"/>
        <dsp:cNvSpPr/>
      </dsp:nvSpPr>
      <dsp:spPr bwMode="white">
        <a:xfrm>
          <a:off x="4168191" y="262143"/>
          <a:ext cx="2605119" cy="1042048"/>
        </a:xfrm>
        <a:prstGeom prst="chevron">
          <a:avLst/>
        </a:prstGeom>
      </dsp:spPr>
      <dsp:style>
        <a:lnRef idx="3">
          <a:schemeClr val="lt1"/>
        </a:lnRef>
        <a:fillRef idx="1">
          <a:schemeClr val="accent2"/>
        </a:fillRef>
        <a:effectRef idx="1">
          <a:schemeClr val="accent2"/>
        </a:effectRef>
        <a:fontRef idx="minor">
          <a:schemeClr val="lt1"/>
        </a:fontRef>
      </dsp:style>
      <dsp:txBody>
        <a:bodyPr lIns="84010"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Model Versioning</a:t>
          </a:r>
        </a:p>
      </dsp:txBody>
      <dsp:txXfrm>
        <a:off x="4168191" y="262143"/>
        <a:ext cx="2605119" cy="1042048"/>
      </dsp:txXfrm>
    </dsp:sp>
    <dsp:sp modelId="{C4ECC854-A7AD-9046-94D1-F6E617B8C517}">
      <dsp:nvSpPr>
        <dsp:cNvPr id="6" name="Chevron 5"/>
        <dsp:cNvSpPr/>
      </dsp:nvSpPr>
      <dsp:spPr bwMode="white">
        <a:xfrm>
          <a:off x="6252286" y="262143"/>
          <a:ext cx="2605119" cy="1042048"/>
        </a:xfrm>
        <a:prstGeom prst="chevron">
          <a:avLst/>
        </a:prstGeom>
      </dsp:spPr>
      <dsp:style>
        <a:lnRef idx="3">
          <a:schemeClr val="lt1"/>
        </a:lnRef>
        <a:fillRef idx="1">
          <a:schemeClr val="accent2"/>
        </a:fillRef>
        <a:effectRef idx="1">
          <a:schemeClr val="accent2"/>
        </a:effectRef>
        <a:fontRef idx="minor">
          <a:schemeClr val="lt1"/>
        </a:fontRef>
      </dsp:style>
      <dsp:txBody>
        <a:bodyPr lIns="84010"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Model Deployment</a:t>
          </a:r>
        </a:p>
      </dsp:txBody>
      <dsp:txXfrm>
        <a:off x="6252286" y="262143"/>
        <a:ext cx="2605119" cy="1042048"/>
      </dsp:txXfrm>
    </dsp:sp>
    <dsp:sp modelId="{EA1A38A8-C4D1-AA4C-8DE6-45F6C20C6E96}">
      <dsp:nvSpPr>
        <dsp:cNvPr id="7" name="Chevron 6"/>
        <dsp:cNvSpPr/>
      </dsp:nvSpPr>
      <dsp:spPr bwMode="white">
        <a:xfrm>
          <a:off x="8336382" y="262143"/>
          <a:ext cx="2605119" cy="1042048"/>
        </a:xfrm>
        <a:prstGeom prst="chevron">
          <a:avLst/>
        </a:prstGeom>
      </dsp:spPr>
      <dsp:style>
        <a:lnRef idx="3">
          <a:schemeClr val="lt1"/>
        </a:lnRef>
        <a:fillRef idx="1">
          <a:schemeClr val="accent4"/>
        </a:fillRef>
        <a:effectRef idx="1">
          <a:schemeClr val="accent4"/>
        </a:effectRef>
        <a:fontRef idx="minor">
          <a:schemeClr val="lt1"/>
        </a:fontRef>
      </dsp:style>
      <dsp:txBody>
        <a:bodyPr lIns="84010"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Data Pipelines</a:t>
          </a:r>
        </a:p>
      </dsp:txBody>
      <dsp:txXfrm>
        <a:off x="8336382" y="262143"/>
        <a:ext cx="2605119" cy="1042048"/>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941501" cy="1566333"/>
        <a:chOff x="0" y="0"/>
        <a:chExt cx="10941501" cy="1566333"/>
      </a:xfrm>
    </dsp:grpSpPr>
    <dsp:sp modelId="{53756BB5-F41B-E744-8C1F-04902D666BE9}">
      <dsp:nvSpPr>
        <dsp:cNvPr id="3" name="Pentagon 2"/>
        <dsp:cNvSpPr/>
      </dsp:nvSpPr>
      <dsp:spPr bwMode="white">
        <a:xfrm>
          <a:off x="0" y="262143"/>
          <a:ext cx="2605119" cy="1042048"/>
        </a:xfrm>
        <a:prstGeom prst="homePlate">
          <a:avLst/>
        </a:prstGeom>
      </dsp:spPr>
      <dsp:style>
        <a:lnRef idx="3">
          <a:schemeClr val="lt1"/>
        </a:lnRef>
        <a:fillRef idx="1">
          <a:schemeClr val="accent1"/>
        </a:fillRef>
        <a:effectRef idx="1">
          <a:schemeClr val="accent1"/>
        </a:effectRef>
        <a:fontRef idx="minor">
          <a:schemeClr val="lt1"/>
        </a:fontRef>
      </dsp:style>
      <dsp:txBody>
        <a:bodyPr lIns="112014"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Business    Drivers</a:t>
          </a:r>
        </a:p>
      </dsp:txBody>
      <dsp:txXfrm>
        <a:off x="0" y="262143"/>
        <a:ext cx="2605119" cy="1042048"/>
      </dsp:txXfrm>
    </dsp:sp>
    <dsp:sp modelId="{E7B89FFA-4C9B-384B-A72D-BF4BCC6A4646}">
      <dsp:nvSpPr>
        <dsp:cNvPr id="4" name="Chevron 3"/>
        <dsp:cNvSpPr/>
      </dsp:nvSpPr>
      <dsp:spPr bwMode="white">
        <a:xfrm>
          <a:off x="2084095" y="262143"/>
          <a:ext cx="2605119" cy="1042048"/>
        </a:xfrm>
        <a:prstGeom prst="chevron">
          <a:avLst/>
        </a:prstGeom>
      </dsp:spPr>
      <dsp:style>
        <a:lnRef idx="3">
          <a:schemeClr val="lt1"/>
        </a:lnRef>
        <a:fillRef idx="1">
          <a:schemeClr val="accent1"/>
        </a:fillRef>
        <a:effectRef idx="1">
          <a:schemeClr val="accent1"/>
        </a:effectRef>
        <a:fontRef idx="minor">
          <a:schemeClr val="lt1"/>
        </a:fontRef>
      </dsp:style>
      <dsp:txBody>
        <a:bodyPr lIns="84010"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Data Science</a:t>
          </a:r>
        </a:p>
      </dsp:txBody>
      <dsp:txXfrm>
        <a:off x="2084095" y="262143"/>
        <a:ext cx="2605119" cy="1042048"/>
      </dsp:txXfrm>
    </dsp:sp>
    <dsp:sp modelId="{110E488C-5E28-C847-A7BF-ADB129E18750}">
      <dsp:nvSpPr>
        <dsp:cNvPr id="5" name="Chevron 4"/>
        <dsp:cNvSpPr/>
      </dsp:nvSpPr>
      <dsp:spPr bwMode="white">
        <a:xfrm>
          <a:off x="4168191" y="262143"/>
          <a:ext cx="2605119" cy="1042048"/>
        </a:xfrm>
        <a:prstGeom prst="chevron">
          <a:avLst/>
        </a:prstGeom>
      </dsp:spPr>
      <dsp:style>
        <a:lnRef idx="3">
          <a:schemeClr val="lt1"/>
        </a:lnRef>
        <a:fillRef idx="1">
          <a:schemeClr val="accent2"/>
        </a:fillRef>
        <a:effectRef idx="1">
          <a:schemeClr val="accent2"/>
        </a:effectRef>
        <a:fontRef idx="minor">
          <a:schemeClr val="lt1"/>
        </a:fontRef>
      </dsp:style>
      <dsp:txBody>
        <a:bodyPr lIns="84010"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Model Versioning</a:t>
          </a:r>
        </a:p>
      </dsp:txBody>
      <dsp:txXfrm>
        <a:off x="4168191" y="262143"/>
        <a:ext cx="2605119" cy="1042048"/>
      </dsp:txXfrm>
    </dsp:sp>
    <dsp:sp modelId="{C4ECC854-A7AD-9046-94D1-F6E617B8C517}">
      <dsp:nvSpPr>
        <dsp:cNvPr id="6" name="Chevron 5"/>
        <dsp:cNvSpPr/>
      </dsp:nvSpPr>
      <dsp:spPr bwMode="white">
        <a:xfrm>
          <a:off x="6252286" y="262143"/>
          <a:ext cx="2605119" cy="1042048"/>
        </a:xfrm>
        <a:prstGeom prst="chevron">
          <a:avLst/>
        </a:prstGeom>
      </dsp:spPr>
      <dsp:style>
        <a:lnRef idx="3">
          <a:schemeClr val="lt1"/>
        </a:lnRef>
        <a:fillRef idx="1">
          <a:schemeClr val="accent2"/>
        </a:fillRef>
        <a:effectRef idx="1">
          <a:schemeClr val="accent2"/>
        </a:effectRef>
        <a:fontRef idx="minor">
          <a:schemeClr val="lt1"/>
        </a:fontRef>
      </dsp:style>
      <dsp:txBody>
        <a:bodyPr lIns="84010"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Model Deployment</a:t>
          </a:r>
        </a:p>
      </dsp:txBody>
      <dsp:txXfrm>
        <a:off x="6252286" y="262143"/>
        <a:ext cx="2605119" cy="1042048"/>
      </dsp:txXfrm>
    </dsp:sp>
    <dsp:sp modelId="{EA1A38A8-C4D1-AA4C-8DE6-45F6C20C6E96}">
      <dsp:nvSpPr>
        <dsp:cNvPr id="7" name="Chevron 6"/>
        <dsp:cNvSpPr/>
      </dsp:nvSpPr>
      <dsp:spPr bwMode="white">
        <a:xfrm>
          <a:off x="8336382" y="262143"/>
          <a:ext cx="2605119" cy="1042048"/>
        </a:xfrm>
        <a:prstGeom prst="chevron">
          <a:avLst/>
        </a:prstGeom>
      </dsp:spPr>
      <dsp:style>
        <a:lnRef idx="3">
          <a:schemeClr val="lt1"/>
        </a:lnRef>
        <a:fillRef idx="1">
          <a:schemeClr val="accent4"/>
        </a:fillRef>
        <a:effectRef idx="1">
          <a:schemeClr val="accent4"/>
        </a:effectRef>
        <a:fontRef idx="minor">
          <a:schemeClr val="lt1"/>
        </a:fontRef>
      </dsp:style>
      <dsp:txBody>
        <a:bodyPr lIns="84010"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Data Pipelines</a:t>
          </a:r>
        </a:p>
      </dsp:txBody>
      <dsp:txXfrm>
        <a:off x="8336382" y="262143"/>
        <a:ext cx="2605119" cy="1042048"/>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941501" cy="1566333"/>
        <a:chOff x="0" y="0"/>
        <a:chExt cx="10941501" cy="1566333"/>
      </a:xfrm>
    </dsp:grpSpPr>
    <dsp:sp modelId="{53756BB5-F41B-E744-8C1F-04902D666BE9}">
      <dsp:nvSpPr>
        <dsp:cNvPr id="3" name="Pentagon 2"/>
        <dsp:cNvSpPr/>
      </dsp:nvSpPr>
      <dsp:spPr bwMode="white">
        <a:xfrm>
          <a:off x="0" y="262143"/>
          <a:ext cx="2605119" cy="1042048"/>
        </a:xfrm>
        <a:prstGeom prst="homePlate">
          <a:avLst/>
        </a:prstGeom>
      </dsp:spPr>
      <dsp:style>
        <a:lnRef idx="3">
          <a:schemeClr val="lt1"/>
        </a:lnRef>
        <a:fillRef idx="1">
          <a:schemeClr val="accent1"/>
        </a:fillRef>
        <a:effectRef idx="1">
          <a:schemeClr val="accent1"/>
        </a:effectRef>
        <a:fontRef idx="minor">
          <a:schemeClr val="lt1"/>
        </a:fontRef>
      </dsp:style>
      <dsp:txBody>
        <a:bodyPr lIns="112014"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Business    Drivers</a:t>
          </a:r>
        </a:p>
      </dsp:txBody>
      <dsp:txXfrm>
        <a:off x="0" y="262143"/>
        <a:ext cx="2605119" cy="1042048"/>
      </dsp:txXfrm>
    </dsp:sp>
    <dsp:sp modelId="{E7B89FFA-4C9B-384B-A72D-BF4BCC6A4646}">
      <dsp:nvSpPr>
        <dsp:cNvPr id="4" name="Chevron 3"/>
        <dsp:cNvSpPr/>
      </dsp:nvSpPr>
      <dsp:spPr bwMode="white">
        <a:xfrm>
          <a:off x="2084095" y="262143"/>
          <a:ext cx="2605119" cy="1042048"/>
        </a:xfrm>
        <a:prstGeom prst="chevron">
          <a:avLst/>
        </a:prstGeom>
      </dsp:spPr>
      <dsp:style>
        <a:lnRef idx="3">
          <a:schemeClr val="lt1"/>
        </a:lnRef>
        <a:fillRef idx="1">
          <a:schemeClr val="accent1"/>
        </a:fillRef>
        <a:effectRef idx="1">
          <a:schemeClr val="accent1"/>
        </a:effectRef>
        <a:fontRef idx="minor">
          <a:schemeClr val="lt1"/>
        </a:fontRef>
      </dsp:style>
      <dsp:txBody>
        <a:bodyPr lIns="84010"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Data Science</a:t>
          </a:r>
        </a:p>
      </dsp:txBody>
      <dsp:txXfrm>
        <a:off x="2084095" y="262143"/>
        <a:ext cx="2605119" cy="1042048"/>
      </dsp:txXfrm>
    </dsp:sp>
    <dsp:sp modelId="{110E488C-5E28-C847-A7BF-ADB129E18750}">
      <dsp:nvSpPr>
        <dsp:cNvPr id="5" name="Chevron 4"/>
        <dsp:cNvSpPr/>
      </dsp:nvSpPr>
      <dsp:spPr bwMode="white">
        <a:xfrm>
          <a:off x="4168191" y="262143"/>
          <a:ext cx="2605119" cy="1042048"/>
        </a:xfrm>
        <a:prstGeom prst="chevron">
          <a:avLst/>
        </a:prstGeom>
      </dsp:spPr>
      <dsp:style>
        <a:lnRef idx="3">
          <a:schemeClr val="lt1"/>
        </a:lnRef>
        <a:fillRef idx="1">
          <a:schemeClr val="accent2"/>
        </a:fillRef>
        <a:effectRef idx="1">
          <a:schemeClr val="accent2"/>
        </a:effectRef>
        <a:fontRef idx="minor">
          <a:schemeClr val="lt1"/>
        </a:fontRef>
      </dsp:style>
      <dsp:txBody>
        <a:bodyPr lIns="84010"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Model Versioning</a:t>
          </a:r>
        </a:p>
      </dsp:txBody>
      <dsp:txXfrm>
        <a:off x="4168191" y="262143"/>
        <a:ext cx="2605119" cy="1042048"/>
      </dsp:txXfrm>
    </dsp:sp>
    <dsp:sp modelId="{C4ECC854-A7AD-9046-94D1-F6E617B8C517}">
      <dsp:nvSpPr>
        <dsp:cNvPr id="6" name="Chevron 5"/>
        <dsp:cNvSpPr/>
      </dsp:nvSpPr>
      <dsp:spPr bwMode="white">
        <a:xfrm>
          <a:off x="6252286" y="262143"/>
          <a:ext cx="2605119" cy="1042048"/>
        </a:xfrm>
        <a:prstGeom prst="chevron">
          <a:avLst/>
        </a:prstGeom>
      </dsp:spPr>
      <dsp:style>
        <a:lnRef idx="3">
          <a:schemeClr val="lt1"/>
        </a:lnRef>
        <a:fillRef idx="1">
          <a:schemeClr val="accent2"/>
        </a:fillRef>
        <a:effectRef idx="1">
          <a:schemeClr val="accent2"/>
        </a:effectRef>
        <a:fontRef idx="minor">
          <a:schemeClr val="lt1"/>
        </a:fontRef>
      </dsp:style>
      <dsp:txBody>
        <a:bodyPr lIns="84010"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Model Deployment</a:t>
          </a:r>
        </a:p>
      </dsp:txBody>
      <dsp:txXfrm>
        <a:off x="6252286" y="262143"/>
        <a:ext cx="2605119" cy="1042048"/>
      </dsp:txXfrm>
    </dsp:sp>
    <dsp:sp modelId="{EA1A38A8-C4D1-AA4C-8DE6-45F6C20C6E96}">
      <dsp:nvSpPr>
        <dsp:cNvPr id="7" name="Chevron 6"/>
        <dsp:cNvSpPr/>
      </dsp:nvSpPr>
      <dsp:spPr bwMode="white">
        <a:xfrm>
          <a:off x="8336382" y="262143"/>
          <a:ext cx="2605119" cy="1042048"/>
        </a:xfrm>
        <a:prstGeom prst="chevron">
          <a:avLst/>
        </a:prstGeom>
      </dsp:spPr>
      <dsp:style>
        <a:lnRef idx="3">
          <a:schemeClr val="lt1"/>
        </a:lnRef>
        <a:fillRef idx="1">
          <a:schemeClr val="accent4"/>
        </a:fillRef>
        <a:effectRef idx="1">
          <a:schemeClr val="accent4"/>
        </a:effectRef>
        <a:fontRef idx="minor">
          <a:schemeClr val="lt1"/>
        </a:fontRef>
      </dsp:style>
      <dsp:txBody>
        <a:bodyPr lIns="84010"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Data Pipelines</a:t>
          </a:r>
        </a:p>
      </dsp:txBody>
      <dsp:txXfrm>
        <a:off x="8336382" y="262143"/>
        <a:ext cx="2605119" cy="1042048"/>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941501" cy="1566333"/>
        <a:chOff x="0" y="0"/>
        <a:chExt cx="10941501" cy="1566333"/>
      </a:xfrm>
    </dsp:grpSpPr>
    <dsp:sp modelId="{53756BB5-F41B-E744-8C1F-04902D666BE9}">
      <dsp:nvSpPr>
        <dsp:cNvPr id="3" name="Pentagon 2"/>
        <dsp:cNvSpPr/>
      </dsp:nvSpPr>
      <dsp:spPr bwMode="white">
        <a:xfrm>
          <a:off x="0" y="262143"/>
          <a:ext cx="2605119" cy="1042048"/>
        </a:xfrm>
        <a:prstGeom prst="homePlate">
          <a:avLst/>
        </a:prstGeom>
      </dsp:spPr>
      <dsp:style>
        <a:lnRef idx="3">
          <a:schemeClr val="lt1"/>
        </a:lnRef>
        <a:fillRef idx="1">
          <a:schemeClr val="accent1"/>
        </a:fillRef>
        <a:effectRef idx="1">
          <a:schemeClr val="accent1"/>
        </a:effectRef>
        <a:fontRef idx="minor">
          <a:schemeClr val="lt1"/>
        </a:fontRef>
      </dsp:style>
      <dsp:txBody>
        <a:bodyPr lIns="112014"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Business    Drivers</a:t>
          </a:r>
        </a:p>
      </dsp:txBody>
      <dsp:txXfrm>
        <a:off x="0" y="262143"/>
        <a:ext cx="2605119" cy="1042048"/>
      </dsp:txXfrm>
    </dsp:sp>
    <dsp:sp modelId="{E7B89FFA-4C9B-384B-A72D-BF4BCC6A4646}">
      <dsp:nvSpPr>
        <dsp:cNvPr id="4" name="Chevron 3"/>
        <dsp:cNvSpPr/>
      </dsp:nvSpPr>
      <dsp:spPr bwMode="white">
        <a:xfrm>
          <a:off x="2084095" y="262143"/>
          <a:ext cx="2605119" cy="1042048"/>
        </a:xfrm>
        <a:prstGeom prst="chevron">
          <a:avLst/>
        </a:prstGeom>
      </dsp:spPr>
      <dsp:style>
        <a:lnRef idx="3">
          <a:schemeClr val="lt1"/>
        </a:lnRef>
        <a:fillRef idx="1">
          <a:schemeClr val="accent1"/>
        </a:fillRef>
        <a:effectRef idx="1">
          <a:schemeClr val="accent1"/>
        </a:effectRef>
        <a:fontRef idx="minor">
          <a:schemeClr val="lt1"/>
        </a:fontRef>
      </dsp:style>
      <dsp:txBody>
        <a:bodyPr lIns="84010"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Data Science</a:t>
          </a:r>
        </a:p>
      </dsp:txBody>
      <dsp:txXfrm>
        <a:off x="2084095" y="262143"/>
        <a:ext cx="2605119" cy="1042048"/>
      </dsp:txXfrm>
    </dsp:sp>
    <dsp:sp modelId="{110E488C-5E28-C847-A7BF-ADB129E18750}">
      <dsp:nvSpPr>
        <dsp:cNvPr id="5" name="Chevron 4"/>
        <dsp:cNvSpPr/>
      </dsp:nvSpPr>
      <dsp:spPr bwMode="white">
        <a:xfrm>
          <a:off x="4168191" y="262143"/>
          <a:ext cx="2605119" cy="1042048"/>
        </a:xfrm>
        <a:prstGeom prst="chevron">
          <a:avLst/>
        </a:prstGeom>
      </dsp:spPr>
      <dsp:style>
        <a:lnRef idx="3">
          <a:schemeClr val="lt1"/>
        </a:lnRef>
        <a:fillRef idx="1">
          <a:schemeClr val="accent2"/>
        </a:fillRef>
        <a:effectRef idx="1">
          <a:schemeClr val="accent2"/>
        </a:effectRef>
        <a:fontRef idx="minor">
          <a:schemeClr val="lt1"/>
        </a:fontRef>
      </dsp:style>
      <dsp:txBody>
        <a:bodyPr lIns="84010"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Model Versioning</a:t>
          </a:r>
        </a:p>
      </dsp:txBody>
      <dsp:txXfrm>
        <a:off x="4168191" y="262143"/>
        <a:ext cx="2605119" cy="1042048"/>
      </dsp:txXfrm>
    </dsp:sp>
    <dsp:sp modelId="{C4ECC854-A7AD-9046-94D1-F6E617B8C517}">
      <dsp:nvSpPr>
        <dsp:cNvPr id="6" name="Chevron 5"/>
        <dsp:cNvSpPr/>
      </dsp:nvSpPr>
      <dsp:spPr bwMode="white">
        <a:xfrm>
          <a:off x="6252286" y="262143"/>
          <a:ext cx="2605119" cy="1042048"/>
        </a:xfrm>
        <a:prstGeom prst="chevron">
          <a:avLst/>
        </a:prstGeom>
      </dsp:spPr>
      <dsp:style>
        <a:lnRef idx="3">
          <a:schemeClr val="lt1"/>
        </a:lnRef>
        <a:fillRef idx="1">
          <a:schemeClr val="accent2"/>
        </a:fillRef>
        <a:effectRef idx="1">
          <a:schemeClr val="accent2"/>
        </a:effectRef>
        <a:fontRef idx="minor">
          <a:schemeClr val="lt1"/>
        </a:fontRef>
      </dsp:style>
      <dsp:txBody>
        <a:bodyPr lIns="84010"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Model Deployment</a:t>
          </a:r>
        </a:p>
      </dsp:txBody>
      <dsp:txXfrm>
        <a:off x="6252286" y="262143"/>
        <a:ext cx="2605119" cy="1042048"/>
      </dsp:txXfrm>
    </dsp:sp>
    <dsp:sp modelId="{EA1A38A8-C4D1-AA4C-8DE6-45F6C20C6E96}">
      <dsp:nvSpPr>
        <dsp:cNvPr id="7" name="Chevron 6"/>
        <dsp:cNvSpPr/>
      </dsp:nvSpPr>
      <dsp:spPr bwMode="white">
        <a:xfrm>
          <a:off x="8336382" y="262143"/>
          <a:ext cx="2605119" cy="1042048"/>
        </a:xfrm>
        <a:prstGeom prst="chevron">
          <a:avLst/>
        </a:prstGeom>
      </dsp:spPr>
      <dsp:style>
        <a:lnRef idx="3">
          <a:schemeClr val="lt1"/>
        </a:lnRef>
        <a:fillRef idx="1">
          <a:schemeClr val="accent4"/>
        </a:fillRef>
        <a:effectRef idx="1">
          <a:schemeClr val="accent4"/>
        </a:effectRef>
        <a:fontRef idx="minor">
          <a:schemeClr val="lt1"/>
        </a:fontRef>
      </dsp:style>
      <dsp:txBody>
        <a:bodyPr lIns="84010"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Data Pipelines</a:t>
          </a:r>
        </a:p>
      </dsp:txBody>
      <dsp:txXfrm>
        <a:off x="8336382" y="262143"/>
        <a:ext cx="2605119" cy="1042048"/>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941501" cy="1566333"/>
        <a:chOff x="0" y="0"/>
        <a:chExt cx="10941501" cy="1566333"/>
      </a:xfrm>
    </dsp:grpSpPr>
    <dsp:sp modelId="{53756BB5-F41B-E744-8C1F-04902D666BE9}">
      <dsp:nvSpPr>
        <dsp:cNvPr id="3" name="Pentagon 2"/>
        <dsp:cNvSpPr/>
      </dsp:nvSpPr>
      <dsp:spPr bwMode="white">
        <a:xfrm>
          <a:off x="0" y="262143"/>
          <a:ext cx="2605119" cy="1042048"/>
        </a:xfrm>
        <a:prstGeom prst="homePlate">
          <a:avLst/>
        </a:prstGeom>
      </dsp:spPr>
      <dsp:style>
        <a:lnRef idx="3">
          <a:schemeClr val="lt1"/>
        </a:lnRef>
        <a:fillRef idx="1">
          <a:schemeClr val="accent1"/>
        </a:fillRef>
        <a:effectRef idx="1">
          <a:schemeClr val="accent1"/>
        </a:effectRef>
        <a:fontRef idx="minor">
          <a:schemeClr val="lt1"/>
        </a:fontRef>
      </dsp:style>
      <dsp:txBody>
        <a:bodyPr lIns="112014"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Business    Drivers</a:t>
          </a:r>
        </a:p>
      </dsp:txBody>
      <dsp:txXfrm>
        <a:off x="0" y="262143"/>
        <a:ext cx="2605119" cy="1042048"/>
      </dsp:txXfrm>
    </dsp:sp>
    <dsp:sp modelId="{E7B89FFA-4C9B-384B-A72D-BF4BCC6A4646}">
      <dsp:nvSpPr>
        <dsp:cNvPr id="4" name="Chevron 3"/>
        <dsp:cNvSpPr/>
      </dsp:nvSpPr>
      <dsp:spPr bwMode="white">
        <a:xfrm>
          <a:off x="2084095" y="262143"/>
          <a:ext cx="2605119" cy="1042048"/>
        </a:xfrm>
        <a:prstGeom prst="chevron">
          <a:avLst/>
        </a:prstGeom>
      </dsp:spPr>
      <dsp:style>
        <a:lnRef idx="3">
          <a:schemeClr val="lt1"/>
        </a:lnRef>
        <a:fillRef idx="1">
          <a:schemeClr val="accent1"/>
        </a:fillRef>
        <a:effectRef idx="1">
          <a:schemeClr val="accent1"/>
        </a:effectRef>
        <a:fontRef idx="minor">
          <a:schemeClr val="lt1"/>
        </a:fontRef>
      </dsp:style>
      <dsp:txBody>
        <a:bodyPr lIns="84010"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Data Science</a:t>
          </a:r>
        </a:p>
      </dsp:txBody>
      <dsp:txXfrm>
        <a:off x="2084095" y="262143"/>
        <a:ext cx="2605119" cy="1042048"/>
      </dsp:txXfrm>
    </dsp:sp>
    <dsp:sp modelId="{110E488C-5E28-C847-A7BF-ADB129E18750}">
      <dsp:nvSpPr>
        <dsp:cNvPr id="5" name="Chevron 4"/>
        <dsp:cNvSpPr/>
      </dsp:nvSpPr>
      <dsp:spPr bwMode="white">
        <a:xfrm>
          <a:off x="4168191" y="262143"/>
          <a:ext cx="2605119" cy="1042048"/>
        </a:xfrm>
        <a:prstGeom prst="chevron">
          <a:avLst/>
        </a:prstGeom>
      </dsp:spPr>
      <dsp:style>
        <a:lnRef idx="3">
          <a:schemeClr val="lt1"/>
        </a:lnRef>
        <a:fillRef idx="1">
          <a:schemeClr val="accent2"/>
        </a:fillRef>
        <a:effectRef idx="1">
          <a:schemeClr val="accent2"/>
        </a:effectRef>
        <a:fontRef idx="minor">
          <a:schemeClr val="lt1"/>
        </a:fontRef>
      </dsp:style>
      <dsp:txBody>
        <a:bodyPr lIns="84010"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Model Versioning</a:t>
          </a:r>
        </a:p>
      </dsp:txBody>
      <dsp:txXfrm>
        <a:off x="4168191" y="262143"/>
        <a:ext cx="2605119" cy="1042048"/>
      </dsp:txXfrm>
    </dsp:sp>
    <dsp:sp modelId="{C4ECC854-A7AD-9046-94D1-F6E617B8C517}">
      <dsp:nvSpPr>
        <dsp:cNvPr id="6" name="Chevron 5"/>
        <dsp:cNvSpPr/>
      </dsp:nvSpPr>
      <dsp:spPr bwMode="white">
        <a:xfrm>
          <a:off x="6252286" y="262143"/>
          <a:ext cx="2605119" cy="1042048"/>
        </a:xfrm>
        <a:prstGeom prst="chevron">
          <a:avLst/>
        </a:prstGeom>
      </dsp:spPr>
      <dsp:style>
        <a:lnRef idx="3">
          <a:schemeClr val="lt1"/>
        </a:lnRef>
        <a:fillRef idx="1">
          <a:schemeClr val="accent2"/>
        </a:fillRef>
        <a:effectRef idx="1">
          <a:schemeClr val="accent2"/>
        </a:effectRef>
        <a:fontRef idx="minor">
          <a:schemeClr val="lt1"/>
        </a:fontRef>
      </dsp:style>
      <dsp:txBody>
        <a:bodyPr lIns="84010"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Model Deployment</a:t>
          </a:r>
        </a:p>
      </dsp:txBody>
      <dsp:txXfrm>
        <a:off x="6252286" y="262143"/>
        <a:ext cx="2605119" cy="1042048"/>
      </dsp:txXfrm>
    </dsp:sp>
    <dsp:sp modelId="{EA1A38A8-C4D1-AA4C-8DE6-45F6C20C6E96}">
      <dsp:nvSpPr>
        <dsp:cNvPr id="7" name="Chevron 6"/>
        <dsp:cNvSpPr/>
      </dsp:nvSpPr>
      <dsp:spPr bwMode="white">
        <a:xfrm>
          <a:off x="8336382" y="262143"/>
          <a:ext cx="2605119" cy="1042048"/>
        </a:xfrm>
        <a:prstGeom prst="chevron">
          <a:avLst/>
        </a:prstGeom>
      </dsp:spPr>
      <dsp:style>
        <a:lnRef idx="3">
          <a:schemeClr val="lt1"/>
        </a:lnRef>
        <a:fillRef idx="1">
          <a:schemeClr val="accent4"/>
        </a:fillRef>
        <a:effectRef idx="1">
          <a:schemeClr val="accent4"/>
        </a:effectRef>
        <a:fontRef idx="minor">
          <a:schemeClr val="lt1"/>
        </a:fontRef>
      </dsp:style>
      <dsp:txBody>
        <a:bodyPr lIns="84010"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Data Pipelines</a:t>
          </a:r>
        </a:p>
      </dsp:txBody>
      <dsp:txXfrm>
        <a:off x="8336382" y="262143"/>
        <a:ext cx="2605119" cy="1042048"/>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941501" cy="1566333"/>
        <a:chOff x="0" y="0"/>
        <a:chExt cx="10941501" cy="1566333"/>
      </a:xfrm>
    </dsp:grpSpPr>
    <dsp:sp modelId="{53756BB5-F41B-E744-8C1F-04902D666BE9}">
      <dsp:nvSpPr>
        <dsp:cNvPr id="3" name="Pentagon 2"/>
        <dsp:cNvSpPr/>
      </dsp:nvSpPr>
      <dsp:spPr bwMode="white">
        <a:xfrm>
          <a:off x="0" y="262143"/>
          <a:ext cx="2605119" cy="1042048"/>
        </a:xfrm>
        <a:prstGeom prst="homePlate">
          <a:avLst/>
        </a:prstGeom>
      </dsp:spPr>
      <dsp:style>
        <a:lnRef idx="3">
          <a:schemeClr val="lt1"/>
        </a:lnRef>
        <a:fillRef idx="1">
          <a:schemeClr val="accent1"/>
        </a:fillRef>
        <a:effectRef idx="1">
          <a:schemeClr val="accent1"/>
        </a:effectRef>
        <a:fontRef idx="minor">
          <a:schemeClr val="lt1"/>
        </a:fontRef>
      </dsp:style>
      <dsp:txBody>
        <a:bodyPr lIns="112014"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Business    Drivers</a:t>
          </a:r>
        </a:p>
      </dsp:txBody>
      <dsp:txXfrm>
        <a:off x="0" y="262143"/>
        <a:ext cx="2605119" cy="1042048"/>
      </dsp:txXfrm>
    </dsp:sp>
    <dsp:sp modelId="{E7B89FFA-4C9B-384B-A72D-BF4BCC6A4646}">
      <dsp:nvSpPr>
        <dsp:cNvPr id="4" name="Chevron 3"/>
        <dsp:cNvSpPr/>
      </dsp:nvSpPr>
      <dsp:spPr bwMode="white">
        <a:xfrm>
          <a:off x="2084095" y="262143"/>
          <a:ext cx="2605119" cy="1042048"/>
        </a:xfrm>
        <a:prstGeom prst="chevron">
          <a:avLst/>
        </a:prstGeom>
      </dsp:spPr>
      <dsp:style>
        <a:lnRef idx="3">
          <a:schemeClr val="lt1"/>
        </a:lnRef>
        <a:fillRef idx="1">
          <a:schemeClr val="accent1"/>
        </a:fillRef>
        <a:effectRef idx="1">
          <a:schemeClr val="accent1"/>
        </a:effectRef>
        <a:fontRef idx="minor">
          <a:schemeClr val="lt1"/>
        </a:fontRef>
      </dsp:style>
      <dsp:txBody>
        <a:bodyPr lIns="84010"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Data Science</a:t>
          </a:r>
        </a:p>
      </dsp:txBody>
      <dsp:txXfrm>
        <a:off x="2084095" y="262143"/>
        <a:ext cx="2605119" cy="1042048"/>
      </dsp:txXfrm>
    </dsp:sp>
    <dsp:sp modelId="{110E488C-5E28-C847-A7BF-ADB129E18750}">
      <dsp:nvSpPr>
        <dsp:cNvPr id="5" name="Chevron 4"/>
        <dsp:cNvSpPr/>
      </dsp:nvSpPr>
      <dsp:spPr bwMode="white">
        <a:xfrm>
          <a:off x="4168191" y="262143"/>
          <a:ext cx="2605119" cy="1042048"/>
        </a:xfrm>
        <a:prstGeom prst="chevron">
          <a:avLst/>
        </a:prstGeom>
      </dsp:spPr>
      <dsp:style>
        <a:lnRef idx="3">
          <a:schemeClr val="lt1"/>
        </a:lnRef>
        <a:fillRef idx="1">
          <a:schemeClr val="accent2"/>
        </a:fillRef>
        <a:effectRef idx="1">
          <a:schemeClr val="accent2"/>
        </a:effectRef>
        <a:fontRef idx="minor">
          <a:schemeClr val="lt1"/>
        </a:fontRef>
      </dsp:style>
      <dsp:txBody>
        <a:bodyPr lIns="84010"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Model Versioning</a:t>
          </a:r>
        </a:p>
      </dsp:txBody>
      <dsp:txXfrm>
        <a:off x="4168191" y="262143"/>
        <a:ext cx="2605119" cy="1042048"/>
      </dsp:txXfrm>
    </dsp:sp>
    <dsp:sp modelId="{C4ECC854-A7AD-9046-94D1-F6E617B8C517}">
      <dsp:nvSpPr>
        <dsp:cNvPr id="6" name="Chevron 5"/>
        <dsp:cNvSpPr/>
      </dsp:nvSpPr>
      <dsp:spPr bwMode="white">
        <a:xfrm>
          <a:off x="6252286" y="262143"/>
          <a:ext cx="2605119" cy="1042048"/>
        </a:xfrm>
        <a:prstGeom prst="chevron">
          <a:avLst/>
        </a:prstGeom>
      </dsp:spPr>
      <dsp:style>
        <a:lnRef idx="3">
          <a:schemeClr val="lt1"/>
        </a:lnRef>
        <a:fillRef idx="1">
          <a:schemeClr val="accent2"/>
        </a:fillRef>
        <a:effectRef idx="1">
          <a:schemeClr val="accent2"/>
        </a:effectRef>
        <a:fontRef idx="minor">
          <a:schemeClr val="lt1"/>
        </a:fontRef>
      </dsp:style>
      <dsp:txBody>
        <a:bodyPr lIns="84010"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Model Deployment</a:t>
          </a:r>
        </a:p>
      </dsp:txBody>
      <dsp:txXfrm>
        <a:off x="6252286" y="262143"/>
        <a:ext cx="2605119" cy="1042048"/>
      </dsp:txXfrm>
    </dsp:sp>
    <dsp:sp modelId="{EA1A38A8-C4D1-AA4C-8DE6-45F6C20C6E96}">
      <dsp:nvSpPr>
        <dsp:cNvPr id="7" name="Chevron 6"/>
        <dsp:cNvSpPr/>
      </dsp:nvSpPr>
      <dsp:spPr bwMode="white">
        <a:xfrm>
          <a:off x="8336382" y="262143"/>
          <a:ext cx="2605119" cy="1042048"/>
        </a:xfrm>
        <a:prstGeom prst="chevron">
          <a:avLst/>
        </a:prstGeom>
      </dsp:spPr>
      <dsp:style>
        <a:lnRef idx="3">
          <a:schemeClr val="lt1"/>
        </a:lnRef>
        <a:fillRef idx="1">
          <a:schemeClr val="accent4"/>
        </a:fillRef>
        <a:effectRef idx="1">
          <a:schemeClr val="accent4"/>
        </a:effectRef>
        <a:fontRef idx="minor">
          <a:schemeClr val="lt1"/>
        </a:fontRef>
      </dsp:style>
      <dsp:txBody>
        <a:bodyPr lIns="84010" tIns="56007" rIns="28003" bIns="56007" anchor="ctr"/>
        <a:lstStyle>
          <a:lvl1pPr algn="ctr">
            <a:defRPr sz="2100"/>
          </a:lvl1pPr>
          <a:lvl2pPr marL="171450" indent="-171450" algn="ctr">
            <a:defRPr sz="1600"/>
          </a:lvl2pPr>
          <a:lvl3pPr marL="342900" indent="-171450" algn="ctr">
            <a:defRPr sz="1600"/>
          </a:lvl3pPr>
          <a:lvl4pPr marL="514350" indent="-171450" algn="ctr">
            <a:defRPr sz="1600"/>
          </a:lvl4pPr>
          <a:lvl5pPr marL="685800" indent="-171450" algn="ctr">
            <a:defRPr sz="1600"/>
          </a:lvl5pPr>
          <a:lvl6pPr marL="857250" indent="-171450" algn="ctr">
            <a:defRPr sz="1600"/>
          </a:lvl6pPr>
          <a:lvl7pPr marL="1028700" indent="-171450" algn="ctr">
            <a:defRPr sz="1600"/>
          </a:lvl7pPr>
          <a:lvl8pPr marL="1200150" indent="-171450" algn="ctr">
            <a:defRPr sz="1600"/>
          </a:lvl8pPr>
          <a:lvl9pPr marL="1371600" indent="-171450" algn="ctr">
            <a:defRPr sz="1600"/>
          </a:lvl9pPr>
        </a:lstStyle>
        <a:p>
          <a:pPr lvl="0">
            <a:lnSpc>
              <a:spcPct val="100000"/>
            </a:lnSpc>
            <a:spcBef>
              <a:spcPct val="0"/>
            </a:spcBef>
            <a:spcAft>
              <a:spcPct val="35000"/>
            </a:spcAft>
          </a:pPr>
          <a:r>
            <a:rPr lang="en-GB" b="0" i="0">
              <a:latin typeface="Helvetica Light" panose="020B0403020202020204" pitchFamily="34" charset="0"/>
            </a:rPr>
            <a:t>Data Pipelines</a:t>
          </a:r>
        </a:p>
      </dsp:txBody>
      <dsp:txXfrm>
        <a:off x="8336382" y="262143"/>
        <a:ext cx="2605119" cy="1042048"/>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0941501" cy="1566333"/>
        <a:chOff x="0" y="0"/>
        <a:chExt cx="10941501" cy="1566333"/>
      </a:xfrm>
    </dsp:grpSpPr>
    <dsp:sp modelId="{53756BB5-F41B-E744-8C1F-04902D666BE9}">
      <dsp:nvSpPr>
        <dsp:cNvPr id="3" name="Pentagon 2"/>
        <dsp:cNvSpPr/>
      </dsp:nvSpPr>
      <dsp:spPr bwMode="white">
        <a:xfrm>
          <a:off x="0" y="262143"/>
          <a:ext cx="2605119" cy="1042048"/>
        </a:xfrm>
        <a:prstGeom prst="homePlate">
          <a:avLst/>
        </a:prstGeom>
      </dsp:spPr>
      <dsp:style>
        <a:lnRef idx="3">
          <a:schemeClr val="lt1"/>
        </a:lnRef>
        <a:fillRef idx="1">
          <a:schemeClr val="accent1"/>
        </a:fillRef>
        <a:effectRef idx="1">
          <a:schemeClr val="accent1"/>
        </a:effectRef>
        <a:fontRef idx="minor">
          <a:schemeClr val="lt1"/>
        </a:fontRef>
      </dsp:style>
      <dsp:txBody>
        <a:bodyPr lIns="106680" tIns="53340" rIns="2667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GB" sz="2000" b="0" i="0">
              <a:latin typeface="Helvetica Light" panose="020B0403020202020204" pitchFamily="34" charset="0"/>
            </a:rPr>
            <a:t>Just Getting Started</a:t>
          </a:r>
        </a:p>
      </dsp:txBody>
      <dsp:txXfrm>
        <a:off x="0" y="262143"/>
        <a:ext cx="2605119" cy="1042048"/>
      </dsp:txXfrm>
    </dsp:sp>
    <dsp:sp modelId="{E7B89FFA-4C9B-384B-A72D-BF4BCC6A4646}">
      <dsp:nvSpPr>
        <dsp:cNvPr id="4" name="Chevron 3"/>
        <dsp:cNvSpPr/>
      </dsp:nvSpPr>
      <dsp:spPr bwMode="white">
        <a:xfrm>
          <a:off x="2084095" y="262143"/>
          <a:ext cx="2605119" cy="1042048"/>
        </a:xfrm>
        <a:prstGeom prst="chevron">
          <a:avLst/>
        </a:prstGeom>
      </dsp:spPr>
      <dsp:style>
        <a:lnRef idx="3">
          <a:schemeClr val="lt1"/>
        </a:lnRef>
        <a:fillRef idx="1">
          <a:schemeClr val="accent2"/>
        </a:fillRef>
        <a:effectRef idx="1">
          <a:schemeClr val="accent2"/>
        </a:effectRef>
        <a:fontRef idx="minor">
          <a:schemeClr val="lt1"/>
        </a:fontRef>
      </dsp:style>
      <dsp:txBody>
        <a:bodyPr lIns="80010" tIns="53340" rIns="2667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GB" sz="2000" b="0" i="0" err="1">
              <a:latin typeface="Helvetica Light" panose="020B0403020202020204" pitchFamily="34" charset="0"/>
            </a:rPr>
            <a:t>ScaleUp</a:t>
          </a:r>
          <a:r>
            <a:rPr lang="en-GB" sz="2000" b="0" i="0">
              <a:latin typeface="Helvetica Light" panose="020B0403020202020204" pitchFamily="34" charset="0"/>
            </a:rPr>
            <a:t> on Google</a:t>
          </a:r>
        </a:p>
      </dsp:txBody>
      <dsp:txXfrm>
        <a:off x="2084095" y="262143"/>
        <a:ext cx="2605119" cy="1042048"/>
      </dsp:txXfrm>
    </dsp:sp>
    <dsp:sp modelId="{110E488C-5E28-C847-A7BF-ADB129E18750}">
      <dsp:nvSpPr>
        <dsp:cNvPr id="5" name="Chevron 4"/>
        <dsp:cNvSpPr/>
      </dsp:nvSpPr>
      <dsp:spPr bwMode="white">
        <a:xfrm>
          <a:off x="4168191" y="262143"/>
          <a:ext cx="2605119" cy="1042048"/>
        </a:xfrm>
        <a:prstGeom prst="chevron">
          <a:avLst/>
        </a:prstGeom>
      </dsp:spPr>
      <dsp:style>
        <a:lnRef idx="3">
          <a:schemeClr val="lt1"/>
        </a:lnRef>
        <a:fillRef idx="1">
          <a:schemeClr val="accent4"/>
        </a:fillRef>
        <a:effectRef idx="1">
          <a:schemeClr val="accent4"/>
        </a:effectRef>
        <a:fontRef idx="minor">
          <a:schemeClr val="lt1"/>
        </a:fontRef>
      </dsp:style>
      <dsp:txBody>
        <a:bodyPr lIns="80010" tIns="53340" rIns="2667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GB" sz="2000" b="0" i="0">
              <a:latin typeface="Helvetica Light" panose="020B0403020202020204" pitchFamily="34" charset="0"/>
            </a:rPr>
            <a:t>Containers and Provenance</a:t>
          </a:r>
        </a:p>
      </dsp:txBody>
      <dsp:txXfrm>
        <a:off x="4168191" y="262143"/>
        <a:ext cx="2605119" cy="1042048"/>
      </dsp:txXfrm>
    </dsp:sp>
    <dsp:sp modelId="{C4ECC854-A7AD-9046-94D1-F6E617B8C517}">
      <dsp:nvSpPr>
        <dsp:cNvPr id="6" name="Chevron 5"/>
        <dsp:cNvSpPr/>
      </dsp:nvSpPr>
      <dsp:spPr bwMode="white">
        <a:xfrm>
          <a:off x="6252286" y="262143"/>
          <a:ext cx="2605119" cy="1042048"/>
        </a:xfrm>
        <a:prstGeom prst="chevron">
          <a:avLst/>
        </a:prstGeom>
      </dsp:spPr>
      <dsp:style>
        <a:lnRef idx="3">
          <a:schemeClr val="lt1"/>
        </a:lnRef>
        <a:fillRef idx="1">
          <a:schemeClr val="accent3"/>
        </a:fillRef>
        <a:effectRef idx="1">
          <a:schemeClr val="accent3"/>
        </a:effectRef>
        <a:fontRef idx="minor">
          <a:schemeClr val="lt1"/>
        </a:fontRef>
      </dsp:style>
      <dsp:txBody>
        <a:bodyPr lIns="80010" tIns="53340" rIns="2667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GB" sz="2000" b="0" i="0">
              <a:latin typeface="Helvetica Light" panose="020B0403020202020204" pitchFamily="34" charset="0"/>
            </a:rPr>
            <a:t>Hosted One-Stop Shop</a:t>
          </a:r>
        </a:p>
      </dsp:txBody>
      <dsp:txXfrm>
        <a:off x="6252286" y="262143"/>
        <a:ext cx="2605119" cy="1042048"/>
      </dsp:txXfrm>
    </dsp:sp>
    <dsp:sp modelId="{EA1A38A8-C4D1-AA4C-8DE6-45F6C20C6E96}">
      <dsp:nvSpPr>
        <dsp:cNvPr id="7" name="Chevron 6"/>
        <dsp:cNvSpPr/>
      </dsp:nvSpPr>
      <dsp:spPr bwMode="white">
        <a:xfrm>
          <a:off x="8336382" y="262143"/>
          <a:ext cx="2605119" cy="1042048"/>
        </a:xfrm>
        <a:prstGeom prst="chevron">
          <a:avLst/>
        </a:prstGeom>
      </dsp:spPr>
      <dsp:style>
        <a:lnRef idx="3">
          <a:schemeClr val="lt1"/>
        </a:lnRef>
        <a:fillRef idx="1">
          <a:schemeClr val="accent6"/>
        </a:fillRef>
        <a:effectRef idx="1">
          <a:schemeClr val="accent6"/>
        </a:effectRef>
        <a:fontRef idx="minor">
          <a:schemeClr val="lt1"/>
        </a:fontRef>
      </dsp:style>
      <dsp:txBody>
        <a:bodyPr lIns="80010" tIns="53340" rIns="26670" bIns="533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GB" sz="2000" b="0" i="0">
              <a:latin typeface="Helvetica Light" panose="020B0403020202020204" pitchFamily="34" charset="0"/>
            </a:rPr>
            <a:t>Remain Undecided</a:t>
          </a:r>
        </a:p>
      </dsp:txBody>
      <dsp:txXfrm>
        <a:off x="8336382" y="262143"/>
        <a:ext cx="2605119" cy="1042048"/>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type="homePlate"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type="chevron" r:blip="" rot="180">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type="homePlate"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type="chevron" r:blip="" rot="180">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r>
              <a:rPr lang="en-US"/>
              <a:t>https://www.mckinsey.com/business-functions/mckinsey-analytics/our-insights/how-artificial-intelligence-can-deliver-real-value-to-companies</a:t>
            </a:r>
            <a:endParaRPr lang="en-GB"/>
          </a:p>
          <a:p>
            <a:endParaRPr lang="en-GB"/>
          </a:p>
        </p:txBody>
      </p:sp>
      <p:sp>
        <p:nvSpPr>
          <p:cNvPr id="4" name="Slide Number Placeholder 3"/>
          <p:cNvSpPr>
            <a:spLocks noGrp="1"/>
          </p:cNvSpPr>
          <p:nvPr>
            <p:ph type="sldNum" sz="quarter" idx="5"/>
          </p:nvPr>
        </p:nvSpPr>
        <p:spPr/>
        <p:txBody>
          <a:bodyPr/>
          <a:lstStyle/>
          <a:p>
            <a:fld id="{0533E418-C684-4945-99FD-AD67B519583E}" type="slidenum">
              <a:rPr lang="en-GB" smtClean="0"/>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https://www.mckinsey.com/business-functions/mckinsey-analytics/our-insights/how-artificial-intelligence-can-deliver-real-value-to-companies</a:t>
            </a:r>
            <a:endParaRPr lang="en-GB"/>
          </a:p>
        </p:txBody>
      </p:sp>
      <p:sp>
        <p:nvSpPr>
          <p:cNvPr id="4" name="Slide Number Placeholder 3"/>
          <p:cNvSpPr>
            <a:spLocks noGrp="1"/>
          </p:cNvSpPr>
          <p:nvPr>
            <p:ph type="sldNum" sz="quarter" idx="5"/>
          </p:nvPr>
        </p:nvSpPr>
        <p:spPr/>
        <p:txBody>
          <a:bodyPr/>
          <a:lstStyle/>
          <a:p>
            <a:fld id="{0533E418-C684-4945-99FD-AD67B519583E}" type="slidenum">
              <a:rPr lang="en-GB" smtClean="0"/>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0533E418-C684-4945-99FD-AD67B519583E}" type="slidenum">
              <a:rPr lang="en-GB" smtClean="0"/>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33E418-C684-4945-99FD-AD67B519583E}" type="slidenum">
              <a:rPr lang="en-GB" smtClean="0"/>
            </a:fld>
            <a:endParaRPr lang="en-GB"/>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33E418-C684-4945-99FD-AD67B519583E}" type="slidenum">
              <a:rPr lang="en-GB" smtClean="0"/>
            </a:fld>
            <a:endParaRPr lang="en-GB"/>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33E418-C684-4945-99FD-AD67B519583E}" type="slidenum">
              <a:rPr lang="en-GB" smtClean="0"/>
            </a:fld>
            <a:endParaRPr lang="en-GB"/>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33E418-C684-4945-99FD-AD67B519583E}" type="slidenum">
              <a:rPr lang="en-GB" smtClean="0"/>
            </a:fld>
            <a:endParaRPr lang="en-GB"/>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33E418-C684-4945-99FD-AD67B519583E}" type="slidenum">
              <a:rPr lang="en-GB" smtClean="0"/>
            </a:fld>
            <a:endParaRPr lang="en-GB"/>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33E418-C684-4945-99FD-AD67B519583E}" type="slidenum">
              <a:rPr lang="en-GB" smtClean="0"/>
            </a:fld>
            <a:endParaRPr lang="en-GB"/>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33E418-C684-4945-99FD-AD67B519583E}"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Avslutningsslide">
    <p:spTree>
      <p:nvGrpSpPr>
        <p:cNvPr id="1" name=""/>
        <p:cNvGrpSpPr/>
        <p:nvPr/>
      </p:nvGrpSpPr>
      <p:grpSpPr>
        <a:xfrm>
          <a:off x="0" y="0"/>
          <a:ext cx="0" cy="0"/>
          <a:chOff x="0" y="0"/>
          <a:chExt cx="0" cy="0"/>
        </a:xfrm>
      </p:grpSpPr>
      <p:pic>
        <p:nvPicPr>
          <p:cNvPr id="5" name="Bild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94770" y="2835354"/>
            <a:ext cx="1602460" cy="320056"/>
          </a:xfrm>
          <a:prstGeom prst="rect">
            <a:avLst/>
          </a:prstGeom>
        </p:spPr>
      </p:pic>
      <p:sp>
        <p:nvSpPr>
          <p:cNvPr id="4" name="TekstSylinder 3"/>
          <p:cNvSpPr txBox="1"/>
          <p:nvPr userDrawn="1"/>
        </p:nvSpPr>
        <p:spPr>
          <a:xfrm>
            <a:off x="1274052" y="3605753"/>
            <a:ext cx="9510538" cy="452337"/>
          </a:xfrm>
          <a:prstGeom prst="rect">
            <a:avLst/>
          </a:prstGeom>
          <a:noFill/>
        </p:spPr>
        <p:txBody>
          <a:bodyPr wrap="square" lIns="45729" tIns="22865" rIns="45729" bIns="22865" rtlCol="0">
            <a:spAutoFit/>
          </a:bodyPr>
          <a:lstStyle/>
          <a:p>
            <a:pPr marL="180340" marR="0" lvl="0" indent="0" algn="ctr" defTabSz="914400" rtl="0" eaLnBrk="1" fontAlgn="auto" latinLnBrk="0" hangingPunct="1">
              <a:lnSpc>
                <a:spcPct val="110000"/>
              </a:lnSpc>
              <a:spcBef>
                <a:spcPts val="1000"/>
              </a:spcBef>
              <a:spcAft>
                <a:spcPts val="0"/>
              </a:spcAft>
              <a:buClrTx/>
              <a:buSzTx/>
              <a:buFont typeface="Arial" panose="020B0604020202020204" pitchFamily="34" charset="0"/>
              <a:buNone/>
              <a:defRPr/>
            </a:pPr>
            <a:r>
              <a:rPr kumimoji="0" lang="en-GB" sz="2400" b="0" i="0" u="none" strike="noStrike" kern="1200" cap="none" spc="0" normalizeH="0" baseline="0" noProof="0" err="1">
                <a:ln>
                  <a:noFill/>
                </a:ln>
                <a:solidFill>
                  <a:srgbClr val="FFFFFF"/>
                </a:solidFill>
                <a:effectLst/>
                <a:uLnTx/>
                <a:uFillTx/>
                <a:latin typeface="+mn-lt"/>
                <a:ea typeface="+mn-ea"/>
                <a:cs typeface="+mn-cs"/>
              </a:rPr>
              <a:t>Teknologi</a:t>
            </a:r>
            <a:r>
              <a:rPr kumimoji="0" lang="en-GB" sz="2400" b="0" i="0" u="none" strike="noStrike" kern="1200" cap="none" spc="0" normalizeH="0" baseline="0" noProof="0">
                <a:ln>
                  <a:noFill/>
                </a:ln>
                <a:solidFill>
                  <a:srgbClr val="FFFFFF"/>
                </a:solidFill>
                <a:effectLst/>
                <a:uLnTx/>
                <a:uFillTx/>
                <a:latin typeface="+mn-lt"/>
                <a:ea typeface="+mn-ea"/>
                <a:cs typeface="+mn-cs"/>
              </a:rPr>
              <a:t> for et </a:t>
            </a:r>
            <a:r>
              <a:rPr kumimoji="0" lang="en-GB" sz="2400" b="0" i="0" u="none" strike="noStrike" kern="1200" cap="none" spc="0" normalizeH="0" baseline="0" noProof="0" err="1">
                <a:ln>
                  <a:noFill/>
                </a:ln>
                <a:solidFill>
                  <a:srgbClr val="FFFFFF"/>
                </a:solidFill>
                <a:effectLst/>
                <a:uLnTx/>
                <a:uFillTx/>
                <a:latin typeface="+mn-lt"/>
                <a:ea typeface="+mn-ea"/>
                <a:cs typeface="+mn-cs"/>
              </a:rPr>
              <a:t>bedre</a:t>
            </a:r>
            <a:r>
              <a:rPr kumimoji="0" lang="en-GB" sz="2400" b="0" i="0" u="none" strike="noStrike" kern="1200" cap="none" spc="0" normalizeH="0" baseline="0" noProof="0">
                <a:ln>
                  <a:noFill/>
                </a:ln>
                <a:solidFill>
                  <a:srgbClr val="FFFFFF"/>
                </a:solidFill>
                <a:effectLst/>
                <a:uLnTx/>
                <a:uFillTx/>
                <a:latin typeface="+mn-lt"/>
                <a:ea typeface="+mn-ea"/>
                <a:cs typeface="+mn-cs"/>
              </a:rPr>
              <a:t> </a:t>
            </a:r>
            <a:r>
              <a:rPr kumimoji="0" lang="en-GB" sz="2400" b="0" i="0" u="none" strike="noStrike" kern="1200" cap="none" spc="0" normalizeH="0" baseline="0" noProof="0" err="1">
                <a:ln>
                  <a:noFill/>
                </a:ln>
                <a:solidFill>
                  <a:srgbClr val="FFFFFF"/>
                </a:solidFill>
                <a:effectLst/>
                <a:uLnTx/>
                <a:uFillTx/>
                <a:latin typeface="+mn-lt"/>
                <a:ea typeface="+mn-ea"/>
                <a:cs typeface="+mn-cs"/>
              </a:rPr>
              <a:t>samfunn</a:t>
            </a:r>
            <a:endParaRPr lang="nb-NO"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14.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ui.neptune.ai/" TargetMode="External"/><Relationship Id="rId2" Type="http://schemas.openxmlformats.org/officeDocument/2006/relationships/image" Target="../media/image7.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hyperlink" Target="https://mlflow.org/docs/latest/quickstart.html" TargetMode="External"/><Relationship Id="rId2" Type="http://schemas.openxmlformats.org/officeDocument/2006/relationships/hyperlink" Target="http://localhost:5000/" TargetMode="Externa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hyperlink" Target="http://10.10.10.10/" TargetMode="External"/><Relationship Id="rId2" Type="http://schemas.openxmlformats.org/officeDocument/2006/relationships/hyperlink" Target="https://www.kubeflow.org/docs/started/workstation/getting-started-minikf/" TargetMode="Externa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docs.pachyderm.com/latest/getting_started/beginner_tutorial/" TargetMode="External"/><Relationship Id="rId3" Type="http://schemas.openxmlformats.org/officeDocument/2006/relationships/hyperlink" Target="https://docs.pachyderm.com/latest/pachub/pachub_getting_started/" TargetMode="External"/><Relationship Id="rId2" Type="http://schemas.openxmlformats.org/officeDocument/2006/relationships/hyperlink" Target="https://github.com/pachyderm/pachyderm/releases" TargetMode="External"/><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p:nvPr/>
        </p:nvPicPr>
        <p:blipFill>
          <a:blip r:embed="rId1"/>
          <a:stretch>
            <a:fillRect/>
          </a:stretch>
        </p:blipFill>
        <p:spPr>
          <a:xfrm>
            <a:off x="0" y="0"/>
            <a:ext cx="121920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51DFAA-887F-4071-8EAD-E8CA316FCF06}" type="slidenum">
              <a:rPr lang="nb-NO" smtClean="0"/>
            </a:fld>
            <a:endParaRPr lang="nb-NO"/>
          </a:p>
        </p:txBody>
      </p:sp>
      <p:graphicFrame>
        <p:nvGraphicFramePr>
          <p:cNvPr id="5" name="Diagram 4"/>
          <p:cNvGraphicFramePr/>
          <p:nvPr/>
        </p:nvGraphicFramePr>
        <p:xfrm>
          <a:off x="767899" y="719667"/>
          <a:ext cx="10941501" cy="15663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extBox 5"/>
          <p:cNvSpPr txBox="1"/>
          <p:nvPr/>
        </p:nvSpPr>
        <p:spPr>
          <a:xfrm>
            <a:off x="4966602" y="550390"/>
            <a:ext cx="4146099" cy="338554"/>
          </a:xfrm>
          <a:prstGeom prst="rect">
            <a:avLst/>
          </a:prstGeom>
          <a:noFill/>
        </p:spPr>
        <p:txBody>
          <a:bodyPr wrap="square" rtlCol="0">
            <a:spAutoFit/>
          </a:bodyPr>
          <a:lstStyle/>
          <a:p>
            <a:pPr algn="ctr"/>
            <a:r>
              <a:rPr lang="en-US" sz="1600">
                <a:solidFill>
                  <a:schemeClr val="tx2"/>
                </a:solidFill>
                <a:latin typeface="Helvetica Light" panose="020B0403020202020204" pitchFamily="34" charset="0"/>
              </a:rPr>
              <a:t>MLOps &amp; DevOps</a:t>
            </a:r>
            <a:endParaRPr lang="en-US" sz="1600">
              <a:solidFill>
                <a:schemeClr val="tx2"/>
              </a:solidFill>
              <a:latin typeface="Helvetica Light" panose="020B0403020202020204" pitchFamily="34" charset="0"/>
            </a:endParaRPr>
          </a:p>
        </p:txBody>
      </p:sp>
      <p:sp>
        <p:nvSpPr>
          <p:cNvPr id="7" name="TextBox 6"/>
          <p:cNvSpPr txBox="1"/>
          <p:nvPr/>
        </p:nvSpPr>
        <p:spPr>
          <a:xfrm>
            <a:off x="794201" y="550390"/>
            <a:ext cx="4172401" cy="338554"/>
          </a:xfrm>
          <a:prstGeom prst="rect">
            <a:avLst/>
          </a:prstGeom>
          <a:noFill/>
        </p:spPr>
        <p:txBody>
          <a:bodyPr wrap="square" rtlCol="0">
            <a:spAutoFit/>
          </a:bodyPr>
          <a:lstStyle/>
          <a:p>
            <a:pPr algn="ctr"/>
            <a:r>
              <a:rPr lang="en-US" sz="1600">
                <a:solidFill>
                  <a:schemeClr val="tx2"/>
                </a:solidFill>
                <a:latin typeface="Helvetica Light" panose="020B0403020202020204" pitchFamily="34" charset="0"/>
              </a:rPr>
              <a:t>Business Development &amp; Data Science</a:t>
            </a:r>
            <a:endParaRPr lang="en-US" sz="1600">
              <a:solidFill>
                <a:schemeClr val="tx2"/>
              </a:solidFill>
              <a:latin typeface="Helvetica Light" panose="020B0403020202020204" pitchFamily="34" charset="0"/>
            </a:endParaRPr>
          </a:p>
        </p:txBody>
      </p:sp>
      <p:sp>
        <p:nvSpPr>
          <p:cNvPr id="8" name="TextBox 7"/>
          <p:cNvSpPr txBox="1"/>
          <p:nvPr/>
        </p:nvSpPr>
        <p:spPr>
          <a:xfrm>
            <a:off x="767899" y="2286000"/>
            <a:ext cx="2089601" cy="3416320"/>
          </a:xfrm>
          <a:prstGeom prst="rect">
            <a:avLst/>
          </a:prstGeom>
          <a:noFill/>
        </p:spPr>
        <p:txBody>
          <a:bodyPr wrap="square" rtlCol="0">
            <a:spAutoFit/>
          </a:bodyPr>
          <a:lstStyle/>
          <a:p>
            <a:r>
              <a:rPr lang="en-US" sz="1200">
                <a:solidFill>
                  <a:schemeClr val="tx2"/>
                </a:solidFill>
                <a:latin typeface="Helvetica Light" panose="020B0403020202020204" pitchFamily="34" charset="0"/>
              </a:rPr>
              <a:t>Bring together internal and external stakeholders with data scientists. Generate ideas about processes that can be improved with data-driven insights.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Set performance indicators and requirements so that results can be decision gated.</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Facilitated by frameworks such as Design Thinking, 10 Types of Innovation, or types of Business Process Analysis (LEAN, Six Sigma).</a:t>
            </a:r>
            <a:endParaRPr lang="en-US" sz="1200">
              <a:solidFill>
                <a:schemeClr val="tx2"/>
              </a:solidFill>
              <a:latin typeface="Helvetica Light" panose="020B0403020202020204" pitchFamily="34" charset="0"/>
            </a:endParaRPr>
          </a:p>
        </p:txBody>
      </p:sp>
      <p:sp>
        <p:nvSpPr>
          <p:cNvPr id="9" name="TextBox 8"/>
          <p:cNvSpPr txBox="1"/>
          <p:nvPr/>
        </p:nvSpPr>
        <p:spPr>
          <a:xfrm>
            <a:off x="2850699" y="2286000"/>
            <a:ext cx="2089601" cy="3785652"/>
          </a:xfrm>
          <a:prstGeom prst="rect">
            <a:avLst/>
          </a:prstGeom>
          <a:noFill/>
        </p:spPr>
        <p:txBody>
          <a:bodyPr wrap="square" rtlCol="0">
            <a:spAutoFit/>
          </a:bodyPr>
          <a:lstStyle/>
          <a:p>
            <a:r>
              <a:rPr lang="en-US" sz="1200">
                <a:solidFill>
                  <a:schemeClr val="tx2"/>
                </a:solidFill>
                <a:latin typeface="Helvetica Light" panose="020B0403020202020204" pitchFamily="34" charset="0"/>
              </a:rPr>
              <a:t>Prepare, process, and analyze data to assess validity of ideas generated together with business stakeholders.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Log and document experiments and keep stakeholders updated using performance indicators.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This is a heavily iterative process as hypotheses become invalidated, are adjusted, and finally validated.</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i="1">
                <a:solidFill>
                  <a:schemeClr val="tx2"/>
                </a:solidFill>
                <a:latin typeface="Helvetica Light" panose="020B0403020202020204" pitchFamily="34" charset="0"/>
              </a:rPr>
              <a:t>Python, R, Julia</a:t>
            </a:r>
            <a:endParaRPr lang="en-US" sz="1200" i="1">
              <a:solidFill>
                <a:schemeClr val="tx2"/>
              </a:solidFill>
              <a:latin typeface="Helvetica Light" panose="020B0403020202020204" pitchFamily="34" charset="0"/>
            </a:endParaRPr>
          </a:p>
        </p:txBody>
      </p:sp>
      <p:sp>
        <p:nvSpPr>
          <p:cNvPr id="10" name="TextBox 9"/>
          <p:cNvSpPr txBox="1"/>
          <p:nvPr/>
        </p:nvSpPr>
        <p:spPr>
          <a:xfrm>
            <a:off x="4933499" y="2286000"/>
            <a:ext cx="2089601" cy="3231654"/>
          </a:xfrm>
          <a:prstGeom prst="rect">
            <a:avLst/>
          </a:prstGeom>
          <a:noFill/>
        </p:spPr>
        <p:txBody>
          <a:bodyPr wrap="square" rtlCol="0">
            <a:spAutoFit/>
          </a:bodyPr>
          <a:lstStyle/>
          <a:p>
            <a:r>
              <a:rPr lang="en-US" sz="1200">
                <a:solidFill>
                  <a:schemeClr val="tx2"/>
                </a:solidFill>
                <a:latin typeface="Helvetica Light" panose="020B0403020202020204" pitchFamily="34" charset="0"/>
              </a:rPr>
              <a:t>For successful applications, iteratively improve models by model tuning, feature engineering, and addition of new data sources.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Track and archive model versions and associated training data (data provenance).</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This ensures reproducibility and enables automated rollout (and rollback) when models improve (or fail).</a:t>
            </a:r>
            <a:endParaRPr lang="en-US" sz="1200">
              <a:solidFill>
                <a:schemeClr val="tx2"/>
              </a:solidFill>
              <a:latin typeface="Helvetica Light" panose="020B0403020202020204" pitchFamily="34" charset="0"/>
            </a:endParaRPr>
          </a:p>
        </p:txBody>
      </p:sp>
      <p:sp>
        <p:nvSpPr>
          <p:cNvPr id="11" name="TextBox 10"/>
          <p:cNvSpPr txBox="1"/>
          <p:nvPr/>
        </p:nvSpPr>
        <p:spPr>
          <a:xfrm>
            <a:off x="7023100" y="2286000"/>
            <a:ext cx="2089601" cy="3785652"/>
          </a:xfrm>
          <a:prstGeom prst="rect">
            <a:avLst/>
          </a:prstGeom>
          <a:noFill/>
        </p:spPr>
        <p:txBody>
          <a:bodyPr wrap="square" rtlCol="0">
            <a:spAutoFit/>
          </a:bodyPr>
          <a:lstStyle/>
          <a:p>
            <a:r>
              <a:rPr lang="en-US" sz="1200">
                <a:solidFill>
                  <a:schemeClr val="tx2"/>
                </a:solidFill>
                <a:latin typeface="Helvetica Light" panose="020B0403020202020204" pitchFamily="34" charset="0"/>
              </a:rPr>
              <a:t>Make models available for integration into new and existing workflows. Serve models through APIs, so they are agnostic to to existing infrastructure.</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Automate rollout/rollback through by continuous integration and deployment (CI/CD) with performance monitoring.</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This ensures that best performing models are automatically deployed and that misbehaving models are rolled back. </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i="1">
                <a:solidFill>
                  <a:schemeClr val="tx2"/>
                </a:solidFill>
                <a:latin typeface="Helvetica Light" panose="020B0403020202020204" pitchFamily="34" charset="0"/>
              </a:rPr>
              <a:t>Spark, Docker, Kubernetes</a:t>
            </a:r>
            <a:endParaRPr lang="en-US" sz="1200" i="1">
              <a:solidFill>
                <a:schemeClr val="tx2"/>
              </a:solidFill>
              <a:latin typeface="Helvetica Light" panose="020B0403020202020204" pitchFamily="34" charset="0"/>
            </a:endParaRPr>
          </a:p>
        </p:txBody>
      </p:sp>
      <p:sp>
        <p:nvSpPr>
          <p:cNvPr id="12" name="TextBox 11"/>
          <p:cNvSpPr txBox="1"/>
          <p:nvPr/>
        </p:nvSpPr>
        <p:spPr>
          <a:xfrm>
            <a:off x="9112701" y="2286000"/>
            <a:ext cx="2089601" cy="3785652"/>
          </a:xfrm>
          <a:prstGeom prst="rect">
            <a:avLst/>
          </a:prstGeom>
          <a:noFill/>
        </p:spPr>
        <p:txBody>
          <a:bodyPr wrap="square" rtlCol="0">
            <a:spAutoFit/>
          </a:bodyPr>
          <a:lstStyle/>
          <a:p>
            <a:r>
              <a:rPr lang="en-US" sz="1200">
                <a:solidFill>
                  <a:schemeClr val="tx2"/>
                </a:solidFill>
                <a:latin typeface="Helvetica Light" panose="020B0403020202020204" pitchFamily="34" charset="0"/>
              </a:rPr>
              <a:t>To exploit operational models, build robust data ingestion pipelines. This enables real- and near-time processing and continuous improvement of models.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Archive all inbound data to allow data scientists and business stakeholders to develop new and iterate on existing improvements.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i="1">
                <a:solidFill>
                  <a:schemeClr val="tx2"/>
                </a:solidFill>
                <a:latin typeface="Helvetica Light" panose="020B0403020202020204" pitchFamily="34" charset="0"/>
              </a:rPr>
              <a:t>Kafka, MQTT, Avro, Thrift</a:t>
            </a:r>
            <a:endParaRPr lang="en-US" sz="1200" i="1">
              <a:solidFill>
                <a:schemeClr val="tx2"/>
              </a:solidFill>
              <a:latin typeface="Helvetica Light" panose="020B0403020202020204" pitchFamily="34" charset="0"/>
            </a:endParaRPr>
          </a:p>
        </p:txBody>
      </p:sp>
      <p:sp>
        <p:nvSpPr>
          <p:cNvPr id="13" name="TextBox 12"/>
          <p:cNvSpPr txBox="1"/>
          <p:nvPr/>
        </p:nvSpPr>
        <p:spPr>
          <a:xfrm>
            <a:off x="9112701" y="567529"/>
            <a:ext cx="2089601" cy="338554"/>
          </a:xfrm>
          <a:prstGeom prst="rect">
            <a:avLst/>
          </a:prstGeom>
          <a:noFill/>
        </p:spPr>
        <p:txBody>
          <a:bodyPr wrap="square" rtlCol="0">
            <a:spAutoFit/>
          </a:bodyPr>
          <a:lstStyle/>
          <a:p>
            <a:pPr algn="ctr"/>
            <a:r>
              <a:rPr lang="en-US" sz="1600">
                <a:solidFill>
                  <a:schemeClr val="tx2"/>
                </a:solidFill>
                <a:latin typeface="Helvetica Light" panose="020B0403020202020204" pitchFamily="34" charset="0"/>
              </a:rPr>
              <a:t>Data Engineering</a:t>
            </a:r>
            <a:endParaRPr lang="en-US" sz="1600">
              <a:solidFill>
                <a:schemeClr val="tx2"/>
              </a:solidFill>
              <a:latin typeface="Helvetica Light" panose="020B0403020202020204" pitchFamily="34" charset="0"/>
            </a:endParaRPr>
          </a:p>
        </p:txBody>
      </p:sp>
      <p:sp>
        <p:nvSpPr>
          <p:cNvPr id="15" name="Rectangle 14"/>
          <p:cNvSpPr/>
          <p:nvPr/>
        </p:nvSpPr>
        <p:spPr>
          <a:xfrm>
            <a:off x="724078" y="2215633"/>
            <a:ext cx="10941501" cy="39227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51DFAA-887F-4071-8EAD-E8CA316FCF06}" type="slidenum">
              <a:rPr lang="nb-NO" smtClean="0"/>
            </a:fld>
            <a:endParaRPr lang="nb-NO"/>
          </a:p>
        </p:txBody>
      </p:sp>
      <p:graphicFrame>
        <p:nvGraphicFramePr>
          <p:cNvPr id="5" name="Diagram 4"/>
          <p:cNvGraphicFramePr/>
          <p:nvPr/>
        </p:nvGraphicFramePr>
        <p:xfrm>
          <a:off x="767899" y="719667"/>
          <a:ext cx="10941501" cy="15663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extBox 5"/>
          <p:cNvSpPr txBox="1"/>
          <p:nvPr/>
        </p:nvSpPr>
        <p:spPr>
          <a:xfrm>
            <a:off x="4966602" y="550390"/>
            <a:ext cx="4146099" cy="338554"/>
          </a:xfrm>
          <a:prstGeom prst="rect">
            <a:avLst/>
          </a:prstGeom>
          <a:noFill/>
        </p:spPr>
        <p:txBody>
          <a:bodyPr wrap="square" rtlCol="0">
            <a:spAutoFit/>
          </a:bodyPr>
          <a:lstStyle/>
          <a:p>
            <a:pPr algn="ctr"/>
            <a:r>
              <a:rPr lang="en-US" sz="1600">
                <a:solidFill>
                  <a:schemeClr val="tx2"/>
                </a:solidFill>
                <a:latin typeface="Helvetica Light" panose="020B0403020202020204" pitchFamily="34" charset="0"/>
              </a:rPr>
              <a:t>MLOps &amp; DevOps</a:t>
            </a:r>
            <a:endParaRPr lang="en-US" sz="1600">
              <a:solidFill>
                <a:schemeClr val="tx2"/>
              </a:solidFill>
              <a:latin typeface="Helvetica Light" panose="020B0403020202020204" pitchFamily="34" charset="0"/>
            </a:endParaRPr>
          </a:p>
        </p:txBody>
      </p:sp>
      <p:sp>
        <p:nvSpPr>
          <p:cNvPr id="7" name="TextBox 6"/>
          <p:cNvSpPr txBox="1"/>
          <p:nvPr/>
        </p:nvSpPr>
        <p:spPr>
          <a:xfrm>
            <a:off x="794201" y="550390"/>
            <a:ext cx="4172401" cy="338554"/>
          </a:xfrm>
          <a:prstGeom prst="rect">
            <a:avLst/>
          </a:prstGeom>
          <a:noFill/>
        </p:spPr>
        <p:txBody>
          <a:bodyPr wrap="square" rtlCol="0">
            <a:spAutoFit/>
          </a:bodyPr>
          <a:lstStyle/>
          <a:p>
            <a:pPr algn="ctr"/>
            <a:r>
              <a:rPr lang="en-US" sz="1600">
                <a:solidFill>
                  <a:schemeClr val="tx2"/>
                </a:solidFill>
                <a:latin typeface="Helvetica Light" panose="020B0403020202020204" pitchFamily="34" charset="0"/>
              </a:rPr>
              <a:t>Business Development &amp; Data Science</a:t>
            </a:r>
            <a:endParaRPr lang="en-US" sz="1600">
              <a:solidFill>
                <a:schemeClr val="tx2"/>
              </a:solidFill>
              <a:latin typeface="Helvetica Light" panose="020B0403020202020204" pitchFamily="34" charset="0"/>
            </a:endParaRPr>
          </a:p>
        </p:txBody>
      </p:sp>
      <p:sp>
        <p:nvSpPr>
          <p:cNvPr id="8" name="TextBox 7"/>
          <p:cNvSpPr txBox="1"/>
          <p:nvPr/>
        </p:nvSpPr>
        <p:spPr>
          <a:xfrm>
            <a:off x="767899" y="2286000"/>
            <a:ext cx="2089601" cy="2123658"/>
          </a:xfrm>
          <a:prstGeom prst="rect">
            <a:avLst/>
          </a:prstGeom>
          <a:noFill/>
        </p:spPr>
        <p:txBody>
          <a:bodyPr wrap="square" rtlCol="0">
            <a:spAutoFit/>
          </a:bodyPr>
          <a:lstStyle/>
          <a:p>
            <a:r>
              <a:rPr lang="en-US" sz="1200">
                <a:solidFill>
                  <a:schemeClr val="tx2"/>
                </a:solidFill>
                <a:latin typeface="Helvetica Light" panose="020B0403020202020204" pitchFamily="34" charset="0"/>
              </a:rPr>
              <a:t>Connect with stakeholders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Low hanging fruits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High-impact projects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Set performance indicators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Set performance targets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Use Design Thinking, 10 Types of Innovation, LEAN, Six Sigma, </a:t>
            </a:r>
            <a:r>
              <a:rPr lang="en-US" sz="1200" err="1">
                <a:solidFill>
                  <a:schemeClr val="tx2"/>
                </a:solidFill>
                <a:latin typeface="Helvetica Light" panose="020B0403020202020204" pitchFamily="34" charset="0"/>
              </a:rPr>
              <a:t>etc</a:t>
            </a:r>
            <a:endParaRPr lang="en-US" sz="1200">
              <a:solidFill>
                <a:schemeClr val="tx2"/>
              </a:solidFill>
              <a:latin typeface="Helvetica Light" panose="020B0403020202020204" pitchFamily="34" charset="0"/>
            </a:endParaRPr>
          </a:p>
        </p:txBody>
      </p:sp>
      <p:sp>
        <p:nvSpPr>
          <p:cNvPr id="9" name="TextBox 8"/>
          <p:cNvSpPr txBox="1"/>
          <p:nvPr/>
        </p:nvSpPr>
        <p:spPr>
          <a:xfrm>
            <a:off x="2850699" y="2286000"/>
            <a:ext cx="2089601" cy="2677656"/>
          </a:xfrm>
          <a:prstGeom prst="rect">
            <a:avLst/>
          </a:prstGeom>
          <a:noFill/>
        </p:spPr>
        <p:txBody>
          <a:bodyPr wrap="square" rtlCol="0">
            <a:spAutoFit/>
          </a:bodyPr>
          <a:lstStyle/>
          <a:p>
            <a:r>
              <a:rPr lang="en-US" sz="1200">
                <a:solidFill>
                  <a:schemeClr val="tx2"/>
                </a:solidFill>
                <a:latin typeface="Helvetica Light" panose="020B0403020202020204" pitchFamily="34" charset="0"/>
              </a:rPr>
              <a:t>Keep stakeholders updated</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Build prototypes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Log experiments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Iterate, iterate, iterate</a:t>
            </a:r>
            <a:endParaRPr lang="en-US" sz="1200">
              <a:solidFill>
                <a:schemeClr val="tx2"/>
              </a:solidFill>
              <a:latin typeface="Helvetica Light" panose="020B0403020202020204" pitchFamily="34" charset="0"/>
            </a:endParaRPr>
          </a:p>
          <a:p>
            <a:endParaRPr lang="en-US" sz="1200" i="1">
              <a:solidFill>
                <a:schemeClr val="tx2"/>
              </a:solidFill>
              <a:latin typeface="Helvetica Light" panose="020B0403020202020204" pitchFamily="34" charset="0"/>
            </a:endParaRPr>
          </a:p>
          <a:p>
            <a:endParaRPr lang="en-US" sz="1200" i="1">
              <a:solidFill>
                <a:schemeClr val="tx2"/>
              </a:solidFill>
              <a:latin typeface="Helvetica Light" panose="020B0403020202020204" pitchFamily="34" charset="0"/>
            </a:endParaRPr>
          </a:p>
          <a:p>
            <a:endParaRPr lang="en-US" sz="1200" i="1">
              <a:solidFill>
                <a:schemeClr val="tx2"/>
              </a:solidFill>
              <a:latin typeface="Helvetica Light" panose="020B0403020202020204" pitchFamily="34" charset="0"/>
            </a:endParaRPr>
          </a:p>
          <a:p>
            <a:endParaRPr lang="en-US" sz="1200" i="1">
              <a:solidFill>
                <a:schemeClr val="tx2"/>
              </a:solidFill>
              <a:latin typeface="Helvetica Light" panose="020B0403020202020204" pitchFamily="34" charset="0"/>
            </a:endParaRPr>
          </a:p>
          <a:p>
            <a:r>
              <a:rPr lang="en-US" sz="1200" i="1">
                <a:solidFill>
                  <a:schemeClr val="tx2"/>
                </a:solidFill>
                <a:latin typeface="Helvetica Light" panose="020B0403020202020204" pitchFamily="34" charset="0"/>
              </a:rPr>
              <a:t>Python, R, Julia</a:t>
            </a:r>
            <a:endParaRPr lang="en-US" sz="1200" i="1">
              <a:solidFill>
                <a:schemeClr val="tx2"/>
              </a:solidFill>
              <a:latin typeface="Helvetica Light" panose="020B0403020202020204" pitchFamily="34" charset="0"/>
            </a:endParaRPr>
          </a:p>
        </p:txBody>
      </p:sp>
      <p:sp>
        <p:nvSpPr>
          <p:cNvPr id="10" name="TextBox 9"/>
          <p:cNvSpPr txBox="1"/>
          <p:nvPr/>
        </p:nvSpPr>
        <p:spPr>
          <a:xfrm>
            <a:off x="4933499" y="2286000"/>
            <a:ext cx="2089601" cy="1754326"/>
          </a:xfrm>
          <a:prstGeom prst="rect">
            <a:avLst/>
          </a:prstGeom>
          <a:noFill/>
        </p:spPr>
        <p:txBody>
          <a:bodyPr wrap="square" rtlCol="0">
            <a:spAutoFit/>
          </a:bodyPr>
          <a:lstStyle/>
          <a:p>
            <a:r>
              <a:rPr lang="en-US" sz="1200">
                <a:solidFill>
                  <a:schemeClr val="tx2"/>
                </a:solidFill>
                <a:latin typeface="Helvetica Light" panose="020B0403020202020204" pitchFamily="34" charset="0"/>
              </a:rPr>
              <a:t>Iteratively improve models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Feature engineering</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Hyperparameters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Track and archive models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Track and archive data</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Make it reproducible</a:t>
            </a:r>
            <a:endParaRPr lang="en-US" sz="1200">
              <a:solidFill>
                <a:schemeClr val="tx2"/>
              </a:solidFill>
              <a:latin typeface="Helvetica Light" panose="020B0403020202020204" pitchFamily="34" charset="0"/>
            </a:endParaRPr>
          </a:p>
        </p:txBody>
      </p:sp>
      <p:sp>
        <p:nvSpPr>
          <p:cNvPr id="11" name="TextBox 10"/>
          <p:cNvSpPr txBox="1"/>
          <p:nvPr/>
        </p:nvSpPr>
        <p:spPr>
          <a:xfrm>
            <a:off x="7023100" y="2286000"/>
            <a:ext cx="2089601" cy="2677656"/>
          </a:xfrm>
          <a:prstGeom prst="rect">
            <a:avLst/>
          </a:prstGeom>
          <a:noFill/>
        </p:spPr>
        <p:txBody>
          <a:bodyPr wrap="square" rtlCol="0">
            <a:spAutoFit/>
          </a:bodyPr>
          <a:lstStyle/>
          <a:p>
            <a:r>
              <a:rPr lang="en-US" sz="1200">
                <a:solidFill>
                  <a:schemeClr val="tx2"/>
                </a:solidFill>
                <a:latin typeface="Helvetica Light" panose="020B0403020202020204" pitchFamily="34" charset="0"/>
              </a:rPr>
              <a:t>Add models to workflows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Serve through APIs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Monitor performance</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Automate deployment</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Automate rollback</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i="1">
              <a:solidFill>
                <a:schemeClr val="tx2"/>
              </a:solidFill>
              <a:latin typeface="Helvetica Light" panose="020B0403020202020204" pitchFamily="34" charset="0"/>
            </a:endParaRPr>
          </a:p>
          <a:p>
            <a:r>
              <a:rPr lang="en-US" sz="1200" i="1">
                <a:solidFill>
                  <a:schemeClr val="tx2"/>
                </a:solidFill>
                <a:latin typeface="Helvetica Light" panose="020B0403020202020204" pitchFamily="34" charset="0"/>
              </a:rPr>
              <a:t>Spark, Docker, Kubernetes</a:t>
            </a:r>
            <a:endParaRPr lang="en-US" sz="1200" i="1">
              <a:solidFill>
                <a:schemeClr val="tx2"/>
              </a:solidFill>
              <a:latin typeface="Helvetica Light" panose="020B0403020202020204" pitchFamily="34" charset="0"/>
            </a:endParaRPr>
          </a:p>
        </p:txBody>
      </p:sp>
      <p:sp>
        <p:nvSpPr>
          <p:cNvPr id="12" name="TextBox 11"/>
          <p:cNvSpPr txBox="1"/>
          <p:nvPr/>
        </p:nvSpPr>
        <p:spPr>
          <a:xfrm>
            <a:off x="9112701" y="2286000"/>
            <a:ext cx="2089601" cy="2677656"/>
          </a:xfrm>
          <a:prstGeom prst="rect">
            <a:avLst/>
          </a:prstGeom>
          <a:noFill/>
        </p:spPr>
        <p:txBody>
          <a:bodyPr wrap="square" rtlCol="0">
            <a:spAutoFit/>
          </a:bodyPr>
          <a:lstStyle/>
          <a:p>
            <a:r>
              <a:rPr lang="en-US" sz="1200">
                <a:solidFill>
                  <a:schemeClr val="tx2"/>
                </a:solidFill>
                <a:latin typeface="Helvetica Light" panose="020B0403020202020204" pitchFamily="34" charset="0"/>
              </a:rPr>
              <a:t>Build robust pipelines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Operate on real-time data</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Archive data</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i="1">
                <a:solidFill>
                  <a:schemeClr val="tx2"/>
                </a:solidFill>
                <a:latin typeface="Helvetica Light" panose="020B0403020202020204" pitchFamily="34" charset="0"/>
              </a:rPr>
              <a:t>Kafka, MQTT, Avro, Thrift</a:t>
            </a:r>
            <a:endParaRPr lang="en-US" sz="1200" i="1">
              <a:solidFill>
                <a:schemeClr val="tx2"/>
              </a:solidFill>
              <a:latin typeface="Helvetica Light" panose="020B0403020202020204" pitchFamily="34" charset="0"/>
            </a:endParaRPr>
          </a:p>
        </p:txBody>
      </p:sp>
      <p:sp>
        <p:nvSpPr>
          <p:cNvPr id="13" name="TextBox 12"/>
          <p:cNvSpPr txBox="1"/>
          <p:nvPr/>
        </p:nvSpPr>
        <p:spPr>
          <a:xfrm>
            <a:off x="9112701" y="567529"/>
            <a:ext cx="2089601" cy="338554"/>
          </a:xfrm>
          <a:prstGeom prst="rect">
            <a:avLst/>
          </a:prstGeom>
          <a:noFill/>
        </p:spPr>
        <p:txBody>
          <a:bodyPr wrap="square" rtlCol="0">
            <a:spAutoFit/>
          </a:bodyPr>
          <a:lstStyle/>
          <a:p>
            <a:pPr algn="ctr"/>
            <a:r>
              <a:rPr lang="en-US" sz="1600">
                <a:solidFill>
                  <a:schemeClr val="tx2"/>
                </a:solidFill>
                <a:latin typeface="Helvetica Light" panose="020B0403020202020204" pitchFamily="34" charset="0"/>
              </a:rPr>
              <a:t>Data Engineering</a:t>
            </a:r>
            <a:endParaRPr lang="en-US" sz="1600">
              <a:solidFill>
                <a:schemeClr val="tx2"/>
              </a:solidFill>
              <a:latin typeface="Helvetica Light" panose="020B0403020202020204" pitchFamily="34" charset="0"/>
            </a:endParaRPr>
          </a:p>
        </p:txBody>
      </p:sp>
      <p:sp>
        <p:nvSpPr>
          <p:cNvPr id="14" name="Rectangle 13"/>
          <p:cNvSpPr/>
          <p:nvPr/>
        </p:nvSpPr>
        <p:spPr>
          <a:xfrm>
            <a:off x="2857500" y="2215633"/>
            <a:ext cx="8808079" cy="39227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51DFAA-887F-4071-8EAD-E8CA316FCF06}" type="slidenum">
              <a:rPr lang="nb-NO" smtClean="0"/>
            </a:fld>
            <a:endParaRPr lang="nb-NO"/>
          </a:p>
        </p:txBody>
      </p:sp>
      <p:graphicFrame>
        <p:nvGraphicFramePr>
          <p:cNvPr id="5" name="Diagram 4"/>
          <p:cNvGraphicFramePr/>
          <p:nvPr/>
        </p:nvGraphicFramePr>
        <p:xfrm>
          <a:off x="767899" y="719667"/>
          <a:ext cx="10941501" cy="15663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extBox 5"/>
          <p:cNvSpPr txBox="1"/>
          <p:nvPr/>
        </p:nvSpPr>
        <p:spPr>
          <a:xfrm>
            <a:off x="4966602" y="550390"/>
            <a:ext cx="4146099" cy="338554"/>
          </a:xfrm>
          <a:prstGeom prst="rect">
            <a:avLst/>
          </a:prstGeom>
          <a:noFill/>
        </p:spPr>
        <p:txBody>
          <a:bodyPr wrap="square" rtlCol="0">
            <a:spAutoFit/>
          </a:bodyPr>
          <a:lstStyle/>
          <a:p>
            <a:pPr algn="ctr"/>
            <a:r>
              <a:rPr lang="en-US" sz="1600">
                <a:solidFill>
                  <a:schemeClr val="tx2"/>
                </a:solidFill>
                <a:latin typeface="Helvetica Light" panose="020B0403020202020204" pitchFamily="34" charset="0"/>
              </a:rPr>
              <a:t>MLOps &amp; DevOps</a:t>
            </a:r>
            <a:endParaRPr lang="en-US" sz="1600">
              <a:solidFill>
                <a:schemeClr val="tx2"/>
              </a:solidFill>
              <a:latin typeface="Helvetica Light" panose="020B0403020202020204" pitchFamily="34" charset="0"/>
            </a:endParaRPr>
          </a:p>
        </p:txBody>
      </p:sp>
      <p:sp>
        <p:nvSpPr>
          <p:cNvPr id="7" name="TextBox 6"/>
          <p:cNvSpPr txBox="1"/>
          <p:nvPr/>
        </p:nvSpPr>
        <p:spPr>
          <a:xfrm>
            <a:off x="794201" y="550390"/>
            <a:ext cx="4172401" cy="338554"/>
          </a:xfrm>
          <a:prstGeom prst="rect">
            <a:avLst/>
          </a:prstGeom>
          <a:noFill/>
        </p:spPr>
        <p:txBody>
          <a:bodyPr wrap="square" rtlCol="0">
            <a:spAutoFit/>
          </a:bodyPr>
          <a:lstStyle/>
          <a:p>
            <a:pPr algn="ctr"/>
            <a:r>
              <a:rPr lang="en-US" sz="1600">
                <a:solidFill>
                  <a:schemeClr val="tx2"/>
                </a:solidFill>
                <a:latin typeface="Helvetica Light" panose="020B0403020202020204" pitchFamily="34" charset="0"/>
              </a:rPr>
              <a:t>Business Development &amp; Data Science</a:t>
            </a:r>
            <a:endParaRPr lang="en-US" sz="1600">
              <a:solidFill>
                <a:schemeClr val="tx2"/>
              </a:solidFill>
              <a:latin typeface="Helvetica Light" panose="020B0403020202020204" pitchFamily="34" charset="0"/>
            </a:endParaRPr>
          </a:p>
        </p:txBody>
      </p:sp>
      <p:sp>
        <p:nvSpPr>
          <p:cNvPr id="8" name="TextBox 7"/>
          <p:cNvSpPr txBox="1"/>
          <p:nvPr/>
        </p:nvSpPr>
        <p:spPr>
          <a:xfrm>
            <a:off x="767899" y="2286000"/>
            <a:ext cx="2089601" cy="2123658"/>
          </a:xfrm>
          <a:prstGeom prst="rect">
            <a:avLst/>
          </a:prstGeom>
          <a:noFill/>
        </p:spPr>
        <p:txBody>
          <a:bodyPr wrap="square" rtlCol="0">
            <a:spAutoFit/>
          </a:bodyPr>
          <a:lstStyle/>
          <a:p>
            <a:r>
              <a:rPr lang="en-US" sz="1200">
                <a:solidFill>
                  <a:schemeClr val="tx2"/>
                </a:solidFill>
                <a:latin typeface="Helvetica Light" panose="020B0403020202020204" pitchFamily="34" charset="0"/>
              </a:rPr>
              <a:t>Connect with stakeholders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Low hanging fruits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High-impact projects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Set performance indicators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Set performance targets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Use Design Thinking, 10 Types of Innovation, LEAN, Six Sigma, </a:t>
            </a:r>
            <a:r>
              <a:rPr lang="en-US" sz="1200" err="1">
                <a:solidFill>
                  <a:schemeClr val="tx2"/>
                </a:solidFill>
                <a:latin typeface="Helvetica Light" panose="020B0403020202020204" pitchFamily="34" charset="0"/>
              </a:rPr>
              <a:t>etc</a:t>
            </a:r>
            <a:endParaRPr lang="en-US" sz="1200">
              <a:solidFill>
                <a:schemeClr val="tx2"/>
              </a:solidFill>
              <a:latin typeface="Helvetica Light" panose="020B0403020202020204" pitchFamily="34" charset="0"/>
            </a:endParaRPr>
          </a:p>
        </p:txBody>
      </p:sp>
      <p:sp>
        <p:nvSpPr>
          <p:cNvPr id="9" name="TextBox 8"/>
          <p:cNvSpPr txBox="1"/>
          <p:nvPr/>
        </p:nvSpPr>
        <p:spPr>
          <a:xfrm>
            <a:off x="2850699" y="2286000"/>
            <a:ext cx="2089601" cy="2677656"/>
          </a:xfrm>
          <a:prstGeom prst="rect">
            <a:avLst/>
          </a:prstGeom>
          <a:noFill/>
        </p:spPr>
        <p:txBody>
          <a:bodyPr wrap="square" rtlCol="0">
            <a:spAutoFit/>
          </a:bodyPr>
          <a:lstStyle/>
          <a:p>
            <a:r>
              <a:rPr lang="en-US" sz="1200">
                <a:solidFill>
                  <a:schemeClr val="tx2"/>
                </a:solidFill>
                <a:latin typeface="Helvetica Light" panose="020B0403020202020204" pitchFamily="34" charset="0"/>
              </a:rPr>
              <a:t>Keep stakeholders updated</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Build prototypes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Log experiments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Iterate, iterate, iterate</a:t>
            </a:r>
            <a:endParaRPr lang="en-US" sz="1200">
              <a:solidFill>
                <a:schemeClr val="tx2"/>
              </a:solidFill>
              <a:latin typeface="Helvetica Light" panose="020B0403020202020204" pitchFamily="34" charset="0"/>
            </a:endParaRPr>
          </a:p>
          <a:p>
            <a:endParaRPr lang="en-US" sz="1200" i="1">
              <a:solidFill>
                <a:schemeClr val="tx2"/>
              </a:solidFill>
              <a:latin typeface="Helvetica Light" panose="020B0403020202020204" pitchFamily="34" charset="0"/>
            </a:endParaRPr>
          </a:p>
          <a:p>
            <a:endParaRPr lang="en-US" sz="1200" i="1">
              <a:solidFill>
                <a:schemeClr val="tx2"/>
              </a:solidFill>
              <a:latin typeface="Helvetica Light" panose="020B0403020202020204" pitchFamily="34" charset="0"/>
            </a:endParaRPr>
          </a:p>
          <a:p>
            <a:endParaRPr lang="en-US" sz="1200" i="1">
              <a:solidFill>
                <a:schemeClr val="tx2"/>
              </a:solidFill>
              <a:latin typeface="Helvetica Light" panose="020B0403020202020204" pitchFamily="34" charset="0"/>
            </a:endParaRPr>
          </a:p>
          <a:p>
            <a:endParaRPr lang="en-US" sz="1200" i="1">
              <a:solidFill>
                <a:schemeClr val="tx2"/>
              </a:solidFill>
              <a:latin typeface="Helvetica Light" panose="020B0403020202020204" pitchFamily="34" charset="0"/>
            </a:endParaRPr>
          </a:p>
          <a:p>
            <a:r>
              <a:rPr lang="en-US" sz="1200" i="1">
                <a:solidFill>
                  <a:schemeClr val="tx2"/>
                </a:solidFill>
                <a:latin typeface="Helvetica Light" panose="020B0403020202020204" pitchFamily="34" charset="0"/>
              </a:rPr>
              <a:t>Python, R, Julia</a:t>
            </a:r>
            <a:endParaRPr lang="en-US" sz="1200" i="1">
              <a:solidFill>
                <a:schemeClr val="tx2"/>
              </a:solidFill>
              <a:latin typeface="Helvetica Light" panose="020B0403020202020204" pitchFamily="34" charset="0"/>
            </a:endParaRPr>
          </a:p>
        </p:txBody>
      </p:sp>
      <p:sp>
        <p:nvSpPr>
          <p:cNvPr id="10" name="TextBox 9"/>
          <p:cNvSpPr txBox="1"/>
          <p:nvPr/>
        </p:nvSpPr>
        <p:spPr>
          <a:xfrm>
            <a:off x="4933499" y="2286000"/>
            <a:ext cx="2089601" cy="1754326"/>
          </a:xfrm>
          <a:prstGeom prst="rect">
            <a:avLst/>
          </a:prstGeom>
          <a:noFill/>
        </p:spPr>
        <p:txBody>
          <a:bodyPr wrap="square" rtlCol="0">
            <a:spAutoFit/>
          </a:bodyPr>
          <a:lstStyle/>
          <a:p>
            <a:r>
              <a:rPr lang="en-US" sz="1200">
                <a:solidFill>
                  <a:schemeClr val="tx2"/>
                </a:solidFill>
                <a:latin typeface="Helvetica Light" panose="020B0403020202020204" pitchFamily="34" charset="0"/>
              </a:rPr>
              <a:t>Iteratively improve models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Feature engineering</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Hyperparameters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Track and archive models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Track and archive data</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Make it reproducible</a:t>
            </a:r>
            <a:endParaRPr lang="en-US" sz="1200">
              <a:solidFill>
                <a:schemeClr val="tx2"/>
              </a:solidFill>
              <a:latin typeface="Helvetica Light" panose="020B0403020202020204" pitchFamily="34" charset="0"/>
            </a:endParaRPr>
          </a:p>
        </p:txBody>
      </p:sp>
      <p:sp>
        <p:nvSpPr>
          <p:cNvPr id="11" name="TextBox 10"/>
          <p:cNvSpPr txBox="1"/>
          <p:nvPr/>
        </p:nvSpPr>
        <p:spPr>
          <a:xfrm>
            <a:off x="7023100" y="2286000"/>
            <a:ext cx="2089601" cy="2677656"/>
          </a:xfrm>
          <a:prstGeom prst="rect">
            <a:avLst/>
          </a:prstGeom>
          <a:noFill/>
        </p:spPr>
        <p:txBody>
          <a:bodyPr wrap="square" rtlCol="0">
            <a:spAutoFit/>
          </a:bodyPr>
          <a:lstStyle/>
          <a:p>
            <a:r>
              <a:rPr lang="en-US" sz="1200">
                <a:solidFill>
                  <a:schemeClr val="tx2"/>
                </a:solidFill>
                <a:latin typeface="Helvetica Light" panose="020B0403020202020204" pitchFamily="34" charset="0"/>
              </a:rPr>
              <a:t>Add models to workflows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Serve through APIs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Monitor performance</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Automate deployment</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Automate rollback</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i="1">
              <a:solidFill>
                <a:schemeClr val="tx2"/>
              </a:solidFill>
              <a:latin typeface="Helvetica Light" panose="020B0403020202020204" pitchFamily="34" charset="0"/>
            </a:endParaRPr>
          </a:p>
          <a:p>
            <a:r>
              <a:rPr lang="en-US" sz="1200" i="1">
                <a:solidFill>
                  <a:schemeClr val="tx2"/>
                </a:solidFill>
                <a:latin typeface="Helvetica Light" panose="020B0403020202020204" pitchFamily="34" charset="0"/>
              </a:rPr>
              <a:t>Spark, Docker, Kubernetes</a:t>
            </a:r>
            <a:endParaRPr lang="en-US" sz="1200" i="1">
              <a:solidFill>
                <a:schemeClr val="tx2"/>
              </a:solidFill>
              <a:latin typeface="Helvetica Light" panose="020B0403020202020204" pitchFamily="34" charset="0"/>
            </a:endParaRPr>
          </a:p>
        </p:txBody>
      </p:sp>
      <p:sp>
        <p:nvSpPr>
          <p:cNvPr id="12" name="TextBox 11"/>
          <p:cNvSpPr txBox="1"/>
          <p:nvPr/>
        </p:nvSpPr>
        <p:spPr>
          <a:xfrm>
            <a:off x="9112701" y="2286000"/>
            <a:ext cx="2089601" cy="2677656"/>
          </a:xfrm>
          <a:prstGeom prst="rect">
            <a:avLst/>
          </a:prstGeom>
          <a:noFill/>
        </p:spPr>
        <p:txBody>
          <a:bodyPr wrap="square" rtlCol="0">
            <a:spAutoFit/>
          </a:bodyPr>
          <a:lstStyle/>
          <a:p>
            <a:r>
              <a:rPr lang="en-US" sz="1200">
                <a:solidFill>
                  <a:schemeClr val="tx2"/>
                </a:solidFill>
                <a:latin typeface="Helvetica Light" panose="020B0403020202020204" pitchFamily="34" charset="0"/>
              </a:rPr>
              <a:t>Build robust pipelines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Operate on real-time data</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Archive data</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i="1">
                <a:solidFill>
                  <a:schemeClr val="tx2"/>
                </a:solidFill>
                <a:latin typeface="Helvetica Light" panose="020B0403020202020204" pitchFamily="34" charset="0"/>
              </a:rPr>
              <a:t>Kafka, MQTT, Avro, Thrift</a:t>
            </a:r>
            <a:endParaRPr lang="en-US" sz="1200" i="1">
              <a:solidFill>
                <a:schemeClr val="tx2"/>
              </a:solidFill>
              <a:latin typeface="Helvetica Light" panose="020B0403020202020204" pitchFamily="34" charset="0"/>
            </a:endParaRPr>
          </a:p>
        </p:txBody>
      </p:sp>
      <p:sp>
        <p:nvSpPr>
          <p:cNvPr id="13" name="TextBox 12"/>
          <p:cNvSpPr txBox="1"/>
          <p:nvPr/>
        </p:nvSpPr>
        <p:spPr>
          <a:xfrm>
            <a:off x="9112701" y="567529"/>
            <a:ext cx="2089601" cy="338554"/>
          </a:xfrm>
          <a:prstGeom prst="rect">
            <a:avLst/>
          </a:prstGeom>
          <a:noFill/>
        </p:spPr>
        <p:txBody>
          <a:bodyPr wrap="square" rtlCol="0">
            <a:spAutoFit/>
          </a:bodyPr>
          <a:lstStyle/>
          <a:p>
            <a:pPr algn="ctr"/>
            <a:r>
              <a:rPr lang="en-US" sz="1600">
                <a:solidFill>
                  <a:schemeClr val="tx2"/>
                </a:solidFill>
                <a:latin typeface="Helvetica Light" panose="020B0403020202020204" pitchFamily="34" charset="0"/>
              </a:rPr>
              <a:t>Data Engineering</a:t>
            </a:r>
            <a:endParaRPr lang="en-US" sz="1600">
              <a:solidFill>
                <a:schemeClr val="tx2"/>
              </a:solidFill>
              <a:latin typeface="Helvetica Light" panose="020B0403020202020204" pitchFamily="34" charset="0"/>
            </a:endParaRPr>
          </a:p>
        </p:txBody>
      </p:sp>
      <p:sp>
        <p:nvSpPr>
          <p:cNvPr id="14" name="Rectangle 13"/>
          <p:cNvSpPr/>
          <p:nvPr/>
        </p:nvSpPr>
        <p:spPr>
          <a:xfrm>
            <a:off x="4933499" y="2215633"/>
            <a:ext cx="6732080" cy="39227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51DFAA-887F-4071-8EAD-E8CA316FCF06}" type="slidenum">
              <a:rPr lang="nb-NO" smtClean="0"/>
            </a:fld>
            <a:endParaRPr lang="nb-NO"/>
          </a:p>
        </p:txBody>
      </p:sp>
      <p:graphicFrame>
        <p:nvGraphicFramePr>
          <p:cNvPr id="5" name="Diagram 4"/>
          <p:cNvGraphicFramePr/>
          <p:nvPr/>
        </p:nvGraphicFramePr>
        <p:xfrm>
          <a:off x="767899" y="719667"/>
          <a:ext cx="10941501" cy="15663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extBox 5"/>
          <p:cNvSpPr txBox="1"/>
          <p:nvPr/>
        </p:nvSpPr>
        <p:spPr>
          <a:xfrm>
            <a:off x="4966602" y="550390"/>
            <a:ext cx="4146099" cy="338554"/>
          </a:xfrm>
          <a:prstGeom prst="rect">
            <a:avLst/>
          </a:prstGeom>
          <a:noFill/>
        </p:spPr>
        <p:txBody>
          <a:bodyPr wrap="square" rtlCol="0">
            <a:spAutoFit/>
          </a:bodyPr>
          <a:lstStyle/>
          <a:p>
            <a:pPr algn="ctr"/>
            <a:r>
              <a:rPr lang="en-US" sz="1600">
                <a:solidFill>
                  <a:schemeClr val="tx2"/>
                </a:solidFill>
                <a:latin typeface="Helvetica Light" panose="020B0403020202020204" pitchFamily="34" charset="0"/>
              </a:rPr>
              <a:t>MLOps &amp; DevOps</a:t>
            </a:r>
            <a:endParaRPr lang="en-US" sz="1600">
              <a:solidFill>
                <a:schemeClr val="tx2"/>
              </a:solidFill>
              <a:latin typeface="Helvetica Light" panose="020B0403020202020204" pitchFamily="34" charset="0"/>
            </a:endParaRPr>
          </a:p>
        </p:txBody>
      </p:sp>
      <p:sp>
        <p:nvSpPr>
          <p:cNvPr id="7" name="TextBox 6"/>
          <p:cNvSpPr txBox="1"/>
          <p:nvPr/>
        </p:nvSpPr>
        <p:spPr>
          <a:xfrm>
            <a:off x="794201" y="550390"/>
            <a:ext cx="4172401" cy="338554"/>
          </a:xfrm>
          <a:prstGeom prst="rect">
            <a:avLst/>
          </a:prstGeom>
          <a:noFill/>
        </p:spPr>
        <p:txBody>
          <a:bodyPr wrap="square" rtlCol="0">
            <a:spAutoFit/>
          </a:bodyPr>
          <a:lstStyle/>
          <a:p>
            <a:pPr algn="ctr"/>
            <a:r>
              <a:rPr lang="en-US" sz="1600">
                <a:solidFill>
                  <a:schemeClr val="tx2"/>
                </a:solidFill>
                <a:latin typeface="Helvetica Light" panose="020B0403020202020204" pitchFamily="34" charset="0"/>
              </a:rPr>
              <a:t>Business Development &amp; Data Science</a:t>
            </a:r>
            <a:endParaRPr lang="en-US" sz="1600">
              <a:solidFill>
                <a:schemeClr val="tx2"/>
              </a:solidFill>
              <a:latin typeface="Helvetica Light" panose="020B0403020202020204" pitchFamily="34" charset="0"/>
            </a:endParaRPr>
          </a:p>
        </p:txBody>
      </p:sp>
      <p:sp>
        <p:nvSpPr>
          <p:cNvPr id="8" name="TextBox 7"/>
          <p:cNvSpPr txBox="1"/>
          <p:nvPr/>
        </p:nvSpPr>
        <p:spPr>
          <a:xfrm>
            <a:off x="767899" y="2286000"/>
            <a:ext cx="2089601" cy="2123658"/>
          </a:xfrm>
          <a:prstGeom prst="rect">
            <a:avLst/>
          </a:prstGeom>
          <a:noFill/>
        </p:spPr>
        <p:txBody>
          <a:bodyPr wrap="square" rtlCol="0">
            <a:spAutoFit/>
          </a:bodyPr>
          <a:lstStyle/>
          <a:p>
            <a:r>
              <a:rPr lang="en-US" sz="1200">
                <a:solidFill>
                  <a:schemeClr val="tx2"/>
                </a:solidFill>
                <a:latin typeface="Helvetica Light" panose="020B0403020202020204" pitchFamily="34" charset="0"/>
              </a:rPr>
              <a:t>Connect with stakeholders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Low hanging fruits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High-impact projects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Set performance indicators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Set performance targets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Use Design Thinking, 10 Types of Innovation, LEAN, Six Sigma, </a:t>
            </a:r>
            <a:r>
              <a:rPr lang="en-US" sz="1200" err="1">
                <a:solidFill>
                  <a:schemeClr val="tx2"/>
                </a:solidFill>
                <a:latin typeface="Helvetica Light" panose="020B0403020202020204" pitchFamily="34" charset="0"/>
              </a:rPr>
              <a:t>etc</a:t>
            </a:r>
            <a:endParaRPr lang="en-US" sz="1200">
              <a:solidFill>
                <a:schemeClr val="tx2"/>
              </a:solidFill>
              <a:latin typeface="Helvetica Light" panose="020B0403020202020204" pitchFamily="34" charset="0"/>
            </a:endParaRPr>
          </a:p>
        </p:txBody>
      </p:sp>
      <p:sp>
        <p:nvSpPr>
          <p:cNvPr id="9" name="TextBox 8"/>
          <p:cNvSpPr txBox="1"/>
          <p:nvPr/>
        </p:nvSpPr>
        <p:spPr>
          <a:xfrm>
            <a:off x="2850699" y="2286000"/>
            <a:ext cx="2089601" cy="2677656"/>
          </a:xfrm>
          <a:prstGeom prst="rect">
            <a:avLst/>
          </a:prstGeom>
          <a:noFill/>
        </p:spPr>
        <p:txBody>
          <a:bodyPr wrap="square" rtlCol="0">
            <a:spAutoFit/>
          </a:bodyPr>
          <a:lstStyle/>
          <a:p>
            <a:r>
              <a:rPr lang="en-US" sz="1200">
                <a:solidFill>
                  <a:schemeClr val="tx2"/>
                </a:solidFill>
                <a:latin typeface="Helvetica Light" panose="020B0403020202020204" pitchFamily="34" charset="0"/>
              </a:rPr>
              <a:t>Keep stakeholders updated</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Build prototypes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Log experiments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Iterate, iterate, iterate</a:t>
            </a:r>
            <a:endParaRPr lang="en-US" sz="1200">
              <a:solidFill>
                <a:schemeClr val="tx2"/>
              </a:solidFill>
              <a:latin typeface="Helvetica Light" panose="020B0403020202020204" pitchFamily="34" charset="0"/>
            </a:endParaRPr>
          </a:p>
          <a:p>
            <a:endParaRPr lang="en-US" sz="1200" i="1">
              <a:solidFill>
                <a:schemeClr val="tx2"/>
              </a:solidFill>
              <a:latin typeface="Helvetica Light" panose="020B0403020202020204" pitchFamily="34" charset="0"/>
            </a:endParaRPr>
          </a:p>
          <a:p>
            <a:endParaRPr lang="en-US" sz="1200" i="1">
              <a:solidFill>
                <a:schemeClr val="tx2"/>
              </a:solidFill>
              <a:latin typeface="Helvetica Light" panose="020B0403020202020204" pitchFamily="34" charset="0"/>
            </a:endParaRPr>
          </a:p>
          <a:p>
            <a:endParaRPr lang="en-US" sz="1200" i="1">
              <a:solidFill>
                <a:schemeClr val="tx2"/>
              </a:solidFill>
              <a:latin typeface="Helvetica Light" panose="020B0403020202020204" pitchFamily="34" charset="0"/>
            </a:endParaRPr>
          </a:p>
          <a:p>
            <a:endParaRPr lang="en-US" sz="1200" i="1">
              <a:solidFill>
                <a:schemeClr val="tx2"/>
              </a:solidFill>
              <a:latin typeface="Helvetica Light" panose="020B0403020202020204" pitchFamily="34" charset="0"/>
            </a:endParaRPr>
          </a:p>
          <a:p>
            <a:r>
              <a:rPr lang="en-US" sz="1200" i="1">
                <a:solidFill>
                  <a:schemeClr val="tx2"/>
                </a:solidFill>
                <a:latin typeface="Helvetica Light" panose="020B0403020202020204" pitchFamily="34" charset="0"/>
              </a:rPr>
              <a:t>Python, R, Julia</a:t>
            </a:r>
            <a:endParaRPr lang="en-US" sz="1200" i="1">
              <a:solidFill>
                <a:schemeClr val="tx2"/>
              </a:solidFill>
              <a:latin typeface="Helvetica Light" panose="020B0403020202020204" pitchFamily="34" charset="0"/>
            </a:endParaRPr>
          </a:p>
        </p:txBody>
      </p:sp>
      <p:sp>
        <p:nvSpPr>
          <p:cNvPr id="10" name="TextBox 9"/>
          <p:cNvSpPr txBox="1"/>
          <p:nvPr/>
        </p:nvSpPr>
        <p:spPr>
          <a:xfrm>
            <a:off x="4933499" y="2286000"/>
            <a:ext cx="2089601" cy="1754326"/>
          </a:xfrm>
          <a:prstGeom prst="rect">
            <a:avLst/>
          </a:prstGeom>
          <a:noFill/>
        </p:spPr>
        <p:txBody>
          <a:bodyPr wrap="square" rtlCol="0">
            <a:spAutoFit/>
          </a:bodyPr>
          <a:lstStyle/>
          <a:p>
            <a:r>
              <a:rPr lang="en-US" sz="1200">
                <a:solidFill>
                  <a:schemeClr val="tx2"/>
                </a:solidFill>
                <a:latin typeface="Helvetica Light" panose="020B0403020202020204" pitchFamily="34" charset="0"/>
              </a:rPr>
              <a:t>Iteratively improve models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Feature engineering</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Hyperparameters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Track and archive models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Track and archive data</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Make it reproducible</a:t>
            </a:r>
            <a:endParaRPr lang="en-US" sz="1200">
              <a:solidFill>
                <a:schemeClr val="tx2"/>
              </a:solidFill>
              <a:latin typeface="Helvetica Light" panose="020B0403020202020204" pitchFamily="34" charset="0"/>
            </a:endParaRPr>
          </a:p>
        </p:txBody>
      </p:sp>
      <p:sp>
        <p:nvSpPr>
          <p:cNvPr id="11" name="TextBox 10"/>
          <p:cNvSpPr txBox="1"/>
          <p:nvPr/>
        </p:nvSpPr>
        <p:spPr>
          <a:xfrm>
            <a:off x="7023100" y="2286000"/>
            <a:ext cx="2089601" cy="2677656"/>
          </a:xfrm>
          <a:prstGeom prst="rect">
            <a:avLst/>
          </a:prstGeom>
          <a:noFill/>
        </p:spPr>
        <p:txBody>
          <a:bodyPr wrap="square" rtlCol="0">
            <a:spAutoFit/>
          </a:bodyPr>
          <a:lstStyle/>
          <a:p>
            <a:r>
              <a:rPr lang="en-US" sz="1200">
                <a:solidFill>
                  <a:schemeClr val="tx2"/>
                </a:solidFill>
                <a:latin typeface="Helvetica Light" panose="020B0403020202020204" pitchFamily="34" charset="0"/>
              </a:rPr>
              <a:t>Add models to workflows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Serve through APIs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Monitor performance</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Automate deployment</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Automate rollback</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i="1">
              <a:solidFill>
                <a:schemeClr val="tx2"/>
              </a:solidFill>
              <a:latin typeface="Helvetica Light" panose="020B0403020202020204" pitchFamily="34" charset="0"/>
            </a:endParaRPr>
          </a:p>
          <a:p>
            <a:r>
              <a:rPr lang="en-US" sz="1200" i="1">
                <a:solidFill>
                  <a:schemeClr val="tx2"/>
                </a:solidFill>
                <a:latin typeface="Helvetica Light" panose="020B0403020202020204" pitchFamily="34" charset="0"/>
              </a:rPr>
              <a:t>Spark, Docker, Kubernetes</a:t>
            </a:r>
            <a:endParaRPr lang="en-US" sz="1200" i="1">
              <a:solidFill>
                <a:schemeClr val="tx2"/>
              </a:solidFill>
              <a:latin typeface="Helvetica Light" panose="020B0403020202020204" pitchFamily="34" charset="0"/>
            </a:endParaRPr>
          </a:p>
        </p:txBody>
      </p:sp>
      <p:sp>
        <p:nvSpPr>
          <p:cNvPr id="12" name="TextBox 11"/>
          <p:cNvSpPr txBox="1"/>
          <p:nvPr/>
        </p:nvSpPr>
        <p:spPr>
          <a:xfrm>
            <a:off x="9112701" y="2286000"/>
            <a:ext cx="2089601" cy="2677656"/>
          </a:xfrm>
          <a:prstGeom prst="rect">
            <a:avLst/>
          </a:prstGeom>
          <a:noFill/>
        </p:spPr>
        <p:txBody>
          <a:bodyPr wrap="square" rtlCol="0">
            <a:spAutoFit/>
          </a:bodyPr>
          <a:lstStyle/>
          <a:p>
            <a:r>
              <a:rPr lang="en-US" sz="1200">
                <a:solidFill>
                  <a:schemeClr val="tx2"/>
                </a:solidFill>
                <a:latin typeface="Helvetica Light" panose="020B0403020202020204" pitchFamily="34" charset="0"/>
              </a:rPr>
              <a:t>Build robust pipelines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Operate on real-time data</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Archive data</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i="1">
                <a:solidFill>
                  <a:schemeClr val="tx2"/>
                </a:solidFill>
                <a:latin typeface="Helvetica Light" panose="020B0403020202020204" pitchFamily="34" charset="0"/>
              </a:rPr>
              <a:t>Kafka, MQTT, Avro, Thrift</a:t>
            </a:r>
            <a:endParaRPr lang="en-US" sz="1200" i="1">
              <a:solidFill>
                <a:schemeClr val="tx2"/>
              </a:solidFill>
              <a:latin typeface="Helvetica Light" panose="020B0403020202020204" pitchFamily="34" charset="0"/>
            </a:endParaRPr>
          </a:p>
        </p:txBody>
      </p:sp>
      <p:sp>
        <p:nvSpPr>
          <p:cNvPr id="13" name="TextBox 12"/>
          <p:cNvSpPr txBox="1"/>
          <p:nvPr/>
        </p:nvSpPr>
        <p:spPr>
          <a:xfrm>
            <a:off x="9112701" y="567529"/>
            <a:ext cx="2089601" cy="338554"/>
          </a:xfrm>
          <a:prstGeom prst="rect">
            <a:avLst/>
          </a:prstGeom>
          <a:noFill/>
        </p:spPr>
        <p:txBody>
          <a:bodyPr wrap="square" rtlCol="0">
            <a:spAutoFit/>
          </a:bodyPr>
          <a:lstStyle/>
          <a:p>
            <a:pPr algn="ctr"/>
            <a:r>
              <a:rPr lang="en-US" sz="1600">
                <a:solidFill>
                  <a:schemeClr val="tx2"/>
                </a:solidFill>
                <a:latin typeface="Helvetica Light" panose="020B0403020202020204" pitchFamily="34" charset="0"/>
              </a:rPr>
              <a:t>Data Engineering</a:t>
            </a:r>
            <a:endParaRPr lang="en-US" sz="1600">
              <a:solidFill>
                <a:schemeClr val="tx2"/>
              </a:solidFill>
              <a:latin typeface="Helvetica Light" panose="020B0403020202020204" pitchFamily="34" charset="0"/>
            </a:endParaRPr>
          </a:p>
        </p:txBody>
      </p:sp>
      <p:sp>
        <p:nvSpPr>
          <p:cNvPr id="14" name="Rectangle 13"/>
          <p:cNvSpPr/>
          <p:nvPr/>
        </p:nvSpPr>
        <p:spPr>
          <a:xfrm>
            <a:off x="7023100" y="2215633"/>
            <a:ext cx="4642479" cy="39227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51DFAA-887F-4071-8EAD-E8CA316FCF06}" type="slidenum">
              <a:rPr lang="nb-NO" smtClean="0"/>
            </a:fld>
            <a:endParaRPr lang="nb-NO"/>
          </a:p>
        </p:txBody>
      </p:sp>
      <p:graphicFrame>
        <p:nvGraphicFramePr>
          <p:cNvPr id="5" name="Diagram 4"/>
          <p:cNvGraphicFramePr/>
          <p:nvPr/>
        </p:nvGraphicFramePr>
        <p:xfrm>
          <a:off x="767899" y="719667"/>
          <a:ext cx="10941501" cy="15663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extBox 5"/>
          <p:cNvSpPr txBox="1"/>
          <p:nvPr/>
        </p:nvSpPr>
        <p:spPr>
          <a:xfrm>
            <a:off x="4966602" y="550390"/>
            <a:ext cx="4146099" cy="338554"/>
          </a:xfrm>
          <a:prstGeom prst="rect">
            <a:avLst/>
          </a:prstGeom>
          <a:noFill/>
        </p:spPr>
        <p:txBody>
          <a:bodyPr wrap="square" rtlCol="0">
            <a:spAutoFit/>
          </a:bodyPr>
          <a:lstStyle/>
          <a:p>
            <a:pPr algn="ctr"/>
            <a:r>
              <a:rPr lang="en-US" sz="1600">
                <a:solidFill>
                  <a:schemeClr val="tx2"/>
                </a:solidFill>
                <a:latin typeface="Helvetica Light" panose="020B0403020202020204" pitchFamily="34" charset="0"/>
              </a:rPr>
              <a:t>MLOps &amp; DevOps</a:t>
            </a:r>
            <a:endParaRPr lang="en-US" sz="1600">
              <a:solidFill>
                <a:schemeClr val="tx2"/>
              </a:solidFill>
              <a:latin typeface="Helvetica Light" panose="020B0403020202020204" pitchFamily="34" charset="0"/>
            </a:endParaRPr>
          </a:p>
        </p:txBody>
      </p:sp>
      <p:sp>
        <p:nvSpPr>
          <p:cNvPr id="7" name="TextBox 6"/>
          <p:cNvSpPr txBox="1"/>
          <p:nvPr/>
        </p:nvSpPr>
        <p:spPr>
          <a:xfrm>
            <a:off x="794201" y="550390"/>
            <a:ext cx="4172401" cy="338554"/>
          </a:xfrm>
          <a:prstGeom prst="rect">
            <a:avLst/>
          </a:prstGeom>
          <a:noFill/>
        </p:spPr>
        <p:txBody>
          <a:bodyPr wrap="square" rtlCol="0">
            <a:spAutoFit/>
          </a:bodyPr>
          <a:lstStyle/>
          <a:p>
            <a:pPr algn="ctr"/>
            <a:r>
              <a:rPr lang="en-US" sz="1600">
                <a:solidFill>
                  <a:schemeClr val="tx2"/>
                </a:solidFill>
                <a:latin typeface="Helvetica Light" panose="020B0403020202020204" pitchFamily="34" charset="0"/>
              </a:rPr>
              <a:t>Business Development &amp; Data Science</a:t>
            </a:r>
            <a:endParaRPr lang="en-US" sz="1600">
              <a:solidFill>
                <a:schemeClr val="tx2"/>
              </a:solidFill>
              <a:latin typeface="Helvetica Light" panose="020B0403020202020204" pitchFamily="34" charset="0"/>
            </a:endParaRPr>
          </a:p>
        </p:txBody>
      </p:sp>
      <p:sp>
        <p:nvSpPr>
          <p:cNvPr id="8" name="TextBox 7"/>
          <p:cNvSpPr txBox="1"/>
          <p:nvPr/>
        </p:nvSpPr>
        <p:spPr>
          <a:xfrm>
            <a:off x="767899" y="2286000"/>
            <a:ext cx="2089601" cy="2123658"/>
          </a:xfrm>
          <a:prstGeom prst="rect">
            <a:avLst/>
          </a:prstGeom>
          <a:noFill/>
        </p:spPr>
        <p:txBody>
          <a:bodyPr wrap="square" rtlCol="0">
            <a:spAutoFit/>
          </a:bodyPr>
          <a:lstStyle/>
          <a:p>
            <a:r>
              <a:rPr lang="en-US" sz="1200">
                <a:solidFill>
                  <a:schemeClr val="tx2"/>
                </a:solidFill>
                <a:latin typeface="Helvetica Light" panose="020B0403020202020204" pitchFamily="34" charset="0"/>
              </a:rPr>
              <a:t>Connect with stakeholders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Low hanging fruits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High-impact projects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Set performance indicators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Set performance targets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Use Design Thinking, 10 Types of Innovation, LEAN, Six Sigma, </a:t>
            </a:r>
            <a:r>
              <a:rPr lang="en-US" sz="1200" err="1">
                <a:solidFill>
                  <a:schemeClr val="tx2"/>
                </a:solidFill>
                <a:latin typeface="Helvetica Light" panose="020B0403020202020204" pitchFamily="34" charset="0"/>
              </a:rPr>
              <a:t>etc</a:t>
            </a:r>
            <a:endParaRPr lang="en-US" sz="1200">
              <a:solidFill>
                <a:schemeClr val="tx2"/>
              </a:solidFill>
              <a:latin typeface="Helvetica Light" panose="020B0403020202020204" pitchFamily="34" charset="0"/>
            </a:endParaRPr>
          </a:p>
        </p:txBody>
      </p:sp>
      <p:sp>
        <p:nvSpPr>
          <p:cNvPr id="9" name="TextBox 8"/>
          <p:cNvSpPr txBox="1"/>
          <p:nvPr/>
        </p:nvSpPr>
        <p:spPr>
          <a:xfrm>
            <a:off x="2850699" y="2286000"/>
            <a:ext cx="2089601" cy="2677656"/>
          </a:xfrm>
          <a:prstGeom prst="rect">
            <a:avLst/>
          </a:prstGeom>
          <a:noFill/>
        </p:spPr>
        <p:txBody>
          <a:bodyPr wrap="square" rtlCol="0">
            <a:spAutoFit/>
          </a:bodyPr>
          <a:lstStyle/>
          <a:p>
            <a:r>
              <a:rPr lang="en-US" sz="1200">
                <a:solidFill>
                  <a:schemeClr val="tx2"/>
                </a:solidFill>
                <a:latin typeface="Helvetica Light" panose="020B0403020202020204" pitchFamily="34" charset="0"/>
              </a:rPr>
              <a:t>Keep stakeholders updated</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Build prototypes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Log experiments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Iterate, iterate, iterate</a:t>
            </a:r>
            <a:endParaRPr lang="en-US" sz="1200">
              <a:solidFill>
                <a:schemeClr val="tx2"/>
              </a:solidFill>
              <a:latin typeface="Helvetica Light" panose="020B0403020202020204" pitchFamily="34" charset="0"/>
            </a:endParaRPr>
          </a:p>
          <a:p>
            <a:endParaRPr lang="en-US" sz="1200" i="1">
              <a:solidFill>
                <a:schemeClr val="tx2"/>
              </a:solidFill>
              <a:latin typeface="Helvetica Light" panose="020B0403020202020204" pitchFamily="34" charset="0"/>
            </a:endParaRPr>
          </a:p>
          <a:p>
            <a:endParaRPr lang="en-US" sz="1200" i="1">
              <a:solidFill>
                <a:schemeClr val="tx2"/>
              </a:solidFill>
              <a:latin typeface="Helvetica Light" panose="020B0403020202020204" pitchFamily="34" charset="0"/>
            </a:endParaRPr>
          </a:p>
          <a:p>
            <a:endParaRPr lang="en-US" sz="1200" i="1">
              <a:solidFill>
                <a:schemeClr val="tx2"/>
              </a:solidFill>
              <a:latin typeface="Helvetica Light" panose="020B0403020202020204" pitchFamily="34" charset="0"/>
            </a:endParaRPr>
          </a:p>
          <a:p>
            <a:endParaRPr lang="en-US" sz="1200" i="1">
              <a:solidFill>
                <a:schemeClr val="tx2"/>
              </a:solidFill>
              <a:latin typeface="Helvetica Light" panose="020B0403020202020204" pitchFamily="34" charset="0"/>
            </a:endParaRPr>
          </a:p>
          <a:p>
            <a:r>
              <a:rPr lang="en-US" sz="1200" i="1">
                <a:solidFill>
                  <a:schemeClr val="tx2"/>
                </a:solidFill>
                <a:latin typeface="Helvetica Light" panose="020B0403020202020204" pitchFamily="34" charset="0"/>
              </a:rPr>
              <a:t>Python, R, Julia</a:t>
            </a:r>
            <a:endParaRPr lang="en-US" sz="1200" i="1">
              <a:solidFill>
                <a:schemeClr val="tx2"/>
              </a:solidFill>
              <a:latin typeface="Helvetica Light" panose="020B0403020202020204" pitchFamily="34" charset="0"/>
            </a:endParaRPr>
          </a:p>
        </p:txBody>
      </p:sp>
      <p:sp>
        <p:nvSpPr>
          <p:cNvPr id="10" name="TextBox 9"/>
          <p:cNvSpPr txBox="1"/>
          <p:nvPr/>
        </p:nvSpPr>
        <p:spPr>
          <a:xfrm>
            <a:off x="4933499" y="2286000"/>
            <a:ext cx="2089601" cy="1754326"/>
          </a:xfrm>
          <a:prstGeom prst="rect">
            <a:avLst/>
          </a:prstGeom>
          <a:noFill/>
        </p:spPr>
        <p:txBody>
          <a:bodyPr wrap="square" rtlCol="0">
            <a:spAutoFit/>
          </a:bodyPr>
          <a:lstStyle/>
          <a:p>
            <a:r>
              <a:rPr lang="en-US" sz="1200">
                <a:solidFill>
                  <a:schemeClr val="tx2"/>
                </a:solidFill>
                <a:latin typeface="Helvetica Light" panose="020B0403020202020204" pitchFamily="34" charset="0"/>
              </a:rPr>
              <a:t>Iteratively improve models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Feature engineering</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Hyperparameters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Track and archive models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Track and archive data</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Make it reproducible</a:t>
            </a:r>
            <a:endParaRPr lang="en-US" sz="1200">
              <a:solidFill>
                <a:schemeClr val="tx2"/>
              </a:solidFill>
              <a:latin typeface="Helvetica Light" panose="020B0403020202020204" pitchFamily="34" charset="0"/>
            </a:endParaRPr>
          </a:p>
        </p:txBody>
      </p:sp>
      <p:sp>
        <p:nvSpPr>
          <p:cNvPr id="11" name="TextBox 10"/>
          <p:cNvSpPr txBox="1"/>
          <p:nvPr/>
        </p:nvSpPr>
        <p:spPr>
          <a:xfrm>
            <a:off x="7023100" y="2286000"/>
            <a:ext cx="2089601" cy="2677656"/>
          </a:xfrm>
          <a:prstGeom prst="rect">
            <a:avLst/>
          </a:prstGeom>
          <a:noFill/>
        </p:spPr>
        <p:txBody>
          <a:bodyPr wrap="square" rtlCol="0">
            <a:spAutoFit/>
          </a:bodyPr>
          <a:lstStyle/>
          <a:p>
            <a:r>
              <a:rPr lang="en-US" sz="1200">
                <a:solidFill>
                  <a:schemeClr val="tx2"/>
                </a:solidFill>
                <a:latin typeface="Helvetica Light" panose="020B0403020202020204" pitchFamily="34" charset="0"/>
              </a:rPr>
              <a:t>Add models to workflows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Serve through APIs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Monitor performance</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Automate deployment</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Automate rollback</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i="1">
              <a:solidFill>
                <a:schemeClr val="tx2"/>
              </a:solidFill>
              <a:latin typeface="Helvetica Light" panose="020B0403020202020204" pitchFamily="34" charset="0"/>
            </a:endParaRPr>
          </a:p>
          <a:p>
            <a:r>
              <a:rPr lang="en-US" sz="1200" i="1">
                <a:solidFill>
                  <a:schemeClr val="tx2"/>
                </a:solidFill>
                <a:latin typeface="Helvetica Light" panose="020B0403020202020204" pitchFamily="34" charset="0"/>
              </a:rPr>
              <a:t>Spark, Docker, Kubernetes</a:t>
            </a:r>
            <a:endParaRPr lang="en-US" sz="1200" i="1">
              <a:solidFill>
                <a:schemeClr val="tx2"/>
              </a:solidFill>
              <a:latin typeface="Helvetica Light" panose="020B0403020202020204" pitchFamily="34" charset="0"/>
            </a:endParaRPr>
          </a:p>
        </p:txBody>
      </p:sp>
      <p:sp>
        <p:nvSpPr>
          <p:cNvPr id="12" name="TextBox 11"/>
          <p:cNvSpPr txBox="1"/>
          <p:nvPr/>
        </p:nvSpPr>
        <p:spPr>
          <a:xfrm>
            <a:off x="9112701" y="2286000"/>
            <a:ext cx="2089601" cy="2677656"/>
          </a:xfrm>
          <a:prstGeom prst="rect">
            <a:avLst/>
          </a:prstGeom>
          <a:noFill/>
        </p:spPr>
        <p:txBody>
          <a:bodyPr wrap="square" rtlCol="0">
            <a:spAutoFit/>
          </a:bodyPr>
          <a:lstStyle/>
          <a:p>
            <a:r>
              <a:rPr lang="en-US" sz="1200">
                <a:solidFill>
                  <a:schemeClr val="tx2"/>
                </a:solidFill>
                <a:latin typeface="Helvetica Light" panose="020B0403020202020204" pitchFamily="34" charset="0"/>
              </a:rPr>
              <a:t>Build robust pipelines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Operate on real-time data</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Archive data</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i="1">
                <a:solidFill>
                  <a:schemeClr val="tx2"/>
                </a:solidFill>
                <a:latin typeface="Helvetica Light" panose="020B0403020202020204" pitchFamily="34" charset="0"/>
              </a:rPr>
              <a:t>Kafka, MQTT, Avro, Thrift</a:t>
            </a:r>
            <a:endParaRPr lang="en-US" sz="1200" i="1">
              <a:solidFill>
                <a:schemeClr val="tx2"/>
              </a:solidFill>
              <a:latin typeface="Helvetica Light" panose="020B0403020202020204" pitchFamily="34" charset="0"/>
            </a:endParaRPr>
          </a:p>
        </p:txBody>
      </p:sp>
      <p:sp>
        <p:nvSpPr>
          <p:cNvPr id="13" name="TextBox 12"/>
          <p:cNvSpPr txBox="1"/>
          <p:nvPr/>
        </p:nvSpPr>
        <p:spPr>
          <a:xfrm>
            <a:off x="9112701" y="567529"/>
            <a:ext cx="2089601" cy="338554"/>
          </a:xfrm>
          <a:prstGeom prst="rect">
            <a:avLst/>
          </a:prstGeom>
          <a:noFill/>
        </p:spPr>
        <p:txBody>
          <a:bodyPr wrap="square" rtlCol="0">
            <a:spAutoFit/>
          </a:bodyPr>
          <a:lstStyle/>
          <a:p>
            <a:pPr algn="ctr"/>
            <a:r>
              <a:rPr lang="en-US" sz="1600">
                <a:solidFill>
                  <a:schemeClr val="tx2"/>
                </a:solidFill>
                <a:latin typeface="Helvetica Light" panose="020B0403020202020204" pitchFamily="34" charset="0"/>
              </a:rPr>
              <a:t>Data Engineering</a:t>
            </a:r>
            <a:endParaRPr lang="en-US" sz="1600">
              <a:solidFill>
                <a:schemeClr val="tx2"/>
              </a:solidFill>
              <a:latin typeface="Helvetica Light" panose="020B0403020202020204" pitchFamily="34" charset="0"/>
            </a:endParaRPr>
          </a:p>
        </p:txBody>
      </p:sp>
      <p:sp>
        <p:nvSpPr>
          <p:cNvPr id="14" name="Rectangle 13"/>
          <p:cNvSpPr/>
          <p:nvPr/>
        </p:nvSpPr>
        <p:spPr>
          <a:xfrm>
            <a:off x="9099099" y="2215633"/>
            <a:ext cx="2566480" cy="39227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51DFAA-887F-4071-8EAD-E8CA316FCF06}" type="slidenum">
              <a:rPr lang="nb-NO" smtClean="0"/>
            </a:fld>
            <a:endParaRPr lang="nb-NO"/>
          </a:p>
        </p:txBody>
      </p:sp>
      <p:graphicFrame>
        <p:nvGraphicFramePr>
          <p:cNvPr id="5" name="Diagram 4"/>
          <p:cNvGraphicFramePr/>
          <p:nvPr/>
        </p:nvGraphicFramePr>
        <p:xfrm>
          <a:off x="767899" y="719667"/>
          <a:ext cx="10941501" cy="15663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TextBox 5"/>
          <p:cNvSpPr txBox="1"/>
          <p:nvPr/>
        </p:nvSpPr>
        <p:spPr>
          <a:xfrm>
            <a:off x="4966602" y="550390"/>
            <a:ext cx="4146099" cy="338554"/>
          </a:xfrm>
          <a:prstGeom prst="rect">
            <a:avLst/>
          </a:prstGeom>
          <a:noFill/>
        </p:spPr>
        <p:txBody>
          <a:bodyPr wrap="square" rtlCol="0">
            <a:spAutoFit/>
          </a:bodyPr>
          <a:lstStyle/>
          <a:p>
            <a:pPr algn="ctr"/>
            <a:r>
              <a:rPr lang="en-US" sz="1600">
                <a:solidFill>
                  <a:schemeClr val="tx2"/>
                </a:solidFill>
                <a:latin typeface="Helvetica Light" panose="020B0403020202020204" pitchFamily="34" charset="0"/>
              </a:rPr>
              <a:t>MLOps &amp; DevOps</a:t>
            </a:r>
            <a:endParaRPr lang="en-US" sz="1600">
              <a:solidFill>
                <a:schemeClr val="tx2"/>
              </a:solidFill>
              <a:latin typeface="Helvetica Light" panose="020B0403020202020204" pitchFamily="34" charset="0"/>
            </a:endParaRPr>
          </a:p>
        </p:txBody>
      </p:sp>
      <p:sp>
        <p:nvSpPr>
          <p:cNvPr id="7" name="TextBox 6"/>
          <p:cNvSpPr txBox="1"/>
          <p:nvPr/>
        </p:nvSpPr>
        <p:spPr>
          <a:xfrm>
            <a:off x="794201" y="550390"/>
            <a:ext cx="4172401" cy="338554"/>
          </a:xfrm>
          <a:prstGeom prst="rect">
            <a:avLst/>
          </a:prstGeom>
          <a:noFill/>
        </p:spPr>
        <p:txBody>
          <a:bodyPr wrap="square" rtlCol="0">
            <a:spAutoFit/>
          </a:bodyPr>
          <a:lstStyle/>
          <a:p>
            <a:pPr algn="ctr"/>
            <a:r>
              <a:rPr lang="en-US" sz="1600">
                <a:solidFill>
                  <a:schemeClr val="tx2"/>
                </a:solidFill>
                <a:latin typeface="Helvetica Light" panose="020B0403020202020204" pitchFamily="34" charset="0"/>
              </a:rPr>
              <a:t>Business Development &amp; Data Science</a:t>
            </a:r>
            <a:endParaRPr lang="en-US" sz="1600">
              <a:solidFill>
                <a:schemeClr val="tx2"/>
              </a:solidFill>
              <a:latin typeface="Helvetica Light" panose="020B0403020202020204" pitchFamily="34" charset="0"/>
            </a:endParaRPr>
          </a:p>
        </p:txBody>
      </p:sp>
      <p:sp>
        <p:nvSpPr>
          <p:cNvPr id="8" name="TextBox 7"/>
          <p:cNvSpPr txBox="1"/>
          <p:nvPr/>
        </p:nvSpPr>
        <p:spPr>
          <a:xfrm>
            <a:off x="767899" y="2286000"/>
            <a:ext cx="2089601" cy="2123658"/>
          </a:xfrm>
          <a:prstGeom prst="rect">
            <a:avLst/>
          </a:prstGeom>
          <a:noFill/>
        </p:spPr>
        <p:txBody>
          <a:bodyPr wrap="square" rtlCol="0">
            <a:spAutoFit/>
          </a:bodyPr>
          <a:lstStyle/>
          <a:p>
            <a:r>
              <a:rPr lang="en-US" sz="1200">
                <a:solidFill>
                  <a:schemeClr val="tx2"/>
                </a:solidFill>
                <a:latin typeface="Helvetica Light" panose="020B0403020202020204" pitchFamily="34" charset="0"/>
              </a:rPr>
              <a:t>Connect with stakeholders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Low hanging fruits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High-impact projects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Set performance indicators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Set performance targets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Use Design Thinking, 10 Types of Innovation, LEAN, Six Sigma, </a:t>
            </a:r>
            <a:r>
              <a:rPr lang="en-US" sz="1200" err="1">
                <a:solidFill>
                  <a:schemeClr val="tx2"/>
                </a:solidFill>
                <a:latin typeface="Helvetica Light" panose="020B0403020202020204" pitchFamily="34" charset="0"/>
              </a:rPr>
              <a:t>etc</a:t>
            </a:r>
            <a:endParaRPr lang="en-US" sz="1200">
              <a:solidFill>
                <a:schemeClr val="tx2"/>
              </a:solidFill>
              <a:latin typeface="Helvetica Light" panose="020B0403020202020204" pitchFamily="34" charset="0"/>
            </a:endParaRPr>
          </a:p>
        </p:txBody>
      </p:sp>
      <p:sp>
        <p:nvSpPr>
          <p:cNvPr id="9" name="TextBox 8"/>
          <p:cNvSpPr txBox="1"/>
          <p:nvPr/>
        </p:nvSpPr>
        <p:spPr>
          <a:xfrm>
            <a:off x="2850699" y="2286000"/>
            <a:ext cx="2089601" cy="2677656"/>
          </a:xfrm>
          <a:prstGeom prst="rect">
            <a:avLst/>
          </a:prstGeom>
          <a:noFill/>
        </p:spPr>
        <p:txBody>
          <a:bodyPr wrap="square" rtlCol="0">
            <a:spAutoFit/>
          </a:bodyPr>
          <a:lstStyle/>
          <a:p>
            <a:r>
              <a:rPr lang="en-US" sz="1200">
                <a:solidFill>
                  <a:schemeClr val="tx2"/>
                </a:solidFill>
                <a:latin typeface="Helvetica Light" panose="020B0403020202020204" pitchFamily="34" charset="0"/>
              </a:rPr>
              <a:t>Keep stakeholders updated</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Build prototypes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Log experiments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Iterate, iterate, iterate</a:t>
            </a:r>
            <a:endParaRPr lang="en-US" sz="1200">
              <a:solidFill>
                <a:schemeClr val="tx2"/>
              </a:solidFill>
              <a:latin typeface="Helvetica Light" panose="020B0403020202020204" pitchFamily="34" charset="0"/>
            </a:endParaRPr>
          </a:p>
          <a:p>
            <a:endParaRPr lang="en-US" sz="1200" i="1">
              <a:solidFill>
                <a:schemeClr val="tx2"/>
              </a:solidFill>
              <a:latin typeface="Helvetica Light" panose="020B0403020202020204" pitchFamily="34" charset="0"/>
            </a:endParaRPr>
          </a:p>
          <a:p>
            <a:endParaRPr lang="en-US" sz="1200" i="1">
              <a:solidFill>
                <a:schemeClr val="tx2"/>
              </a:solidFill>
              <a:latin typeface="Helvetica Light" panose="020B0403020202020204" pitchFamily="34" charset="0"/>
            </a:endParaRPr>
          </a:p>
          <a:p>
            <a:endParaRPr lang="en-US" sz="1200" i="1">
              <a:solidFill>
                <a:schemeClr val="tx2"/>
              </a:solidFill>
              <a:latin typeface="Helvetica Light" panose="020B0403020202020204" pitchFamily="34" charset="0"/>
            </a:endParaRPr>
          </a:p>
          <a:p>
            <a:endParaRPr lang="en-US" sz="1200" i="1">
              <a:solidFill>
                <a:schemeClr val="tx2"/>
              </a:solidFill>
              <a:latin typeface="Helvetica Light" panose="020B0403020202020204" pitchFamily="34" charset="0"/>
            </a:endParaRPr>
          </a:p>
          <a:p>
            <a:r>
              <a:rPr lang="en-US" sz="1200" i="1">
                <a:solidFill>
                  <a:schemeClr val="tx2"/>
                </a:solidFill>
                <a:latin typeface="Helvetica Light" panose="020B0403020202020204" pitchFamily="34" charset="0"/>
              </a:rPr>
              <a:t>Python, R, Julia</a:t>
            </a:r>
            <a:endParaRPr lang="en-US" sz="1200" i="1">
              <a:solidFill>
                <a:schemeClr val="tx2"/>
              </a:solidFill>
              <a:latin typeface="Helvetica Light" panose="020B0403020202020204" pitchFamily="34" charset="0"/>
            </a:endParaRPr>
          </a:p>
        </p:txBody>
      </p:sp>
      <p:sp>
        <p:nvSpPr>
          <p:cNvPr id="10" name="TextBox 9"/>
          <p:cNvSpPr txBox="1"/>
          <p:nvPr/>
        </p:nvSpPr>
        <p:spPr>
          <a:xfrm>
            <a:off x="4933499" y="2286000"/>
            <a:ext cx="2089601" cy="1754326"/>
          </a:xfrm>
          <a:prstGeom prst="rect">
            <a:avLst/>
          </a:prstGeom>
          <a:noFill/>
        </p:spPr>
        <p:txBody>
          <a:bodyPr wrap="square" rtlCol="0">
            <a:spAutoFit/>
          </a:bodyPr>
          <a:lstStyle/>
          <a:p>
            <a:r>
              <a:rPr lang="en-US" sz="1200">
                <a:solidFill>
                  <a:schemeClr val="tx2"/>
                </a:solidFill>
                <a:latin typeface="Helvetica Light" panose="020B0403020202020204" pitchFamily="34" charset="0"/>
              </a:rPr>
              <a:t>Iteratively improve models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Feature engineering</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Hyperparameters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Track and archive models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Track and archive data</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Make it reproducible</a:t>
            </a:r>
            <a:endParaRPr lang="en-US" sz="1200">
              <a:solidFill>
                <a:schemeClr val="tx2"/>
              </a:solidFill>
              <a:latin typeface="Helvetica Light" panose="020B0403020202020204" pitchFamily="34" charset="0"/>
            </a:endParaRPr>
          </a:p>
        </p:txBody>
      </p:sp>
      <p:sp>
        <p:nvSpPr>
          <p:cNvPr id="11" name="TextBox 10"/>
          <p:cNvSpPr txBox="1"/>
          <p:nvPr/>
        </p:nvSpPr>
        <p:spPr>
          <a:xfrm>
            <a:off x="7023100" y="2286000"/>
            <a:ext cx="2089601" cy="2677656"/>
          </a:xfrm>
          <a:prstGeom prst="rect">
            <a:avLst/>
          </a:prstGeom>
          <a:noFill/>
        </p:spPr>
        <p:txBody>
          <a:bodyPr wrap="square" rtlCol="0">
            <a:spAutoFit/>
          </a:bodyPr>
          <a:lstStyle/>
          <a:p>
            <a:r>
              <a:rPr lang="en-US" sz="1200">
                <a:solidFill>
                  <a:schemeClr val="tx2"/>
                </a:solidFill>
                <a:latin typeface="Helvetica Light" panose="020B0403020202020204" pitchFamily="34" charset="0"/>
              </a:rPr>
              <a:t>Add models to workflows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Serve through APIs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Monitor performance</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Automate deployment</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Automate rollback</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i="1">
              <a:solidFill>
                <a:schemeClr val="tx2"/>
              </a:solidFill>
              <a:latin typeface="Helvetica Light" panose="020B0403020202020204" pitchFamily="34" charset="0"/>
            </a:endParaRPr>
          </a:p>
          <a:p>
            <a:r>
              <a:rPr lang="en-US" sz="1200" i="1">
                <a:solidFill>
                  <a:schemeClr val="tx2"/>
                </a:solidFill>
                <a:latin typeface="Helvetica Light" panose="020B0403020202020204" pitchFamily="34" charset="0"/>
              </a:rPr>
              <a:t>Spark, Docker, Kubernetes</a:t>
            </a:r>
            <a:endParaRPr lang="en-US" sz="1200" i="1">
              <a:solidFill>
                <a:schemeClr val="tx2"/>
              </a:solidFill>
              <a:latin typeface="Helvetica Light" panose="020B0403020202020204" pitchFamily="34" charset="0"/>
            </a:endParaRPr>
          </a:p>
        </p:txBody>
      </p:sp>
      <p:sp>
        <p:nvSpPr>
          <p:cNvPr id="12" name="TextBox 11"/>
          <p:cNvSpPr txBox="1"/>
          <p:nvPr/>
        </p:nvSpPr>
        <p:spPr>
          <a:xfrm>
            <a:off x="9112701" y="2286000"/>
            <a:ext cx="2089601" cy="2677656"/>
          </a:xfrm>
          <a:prstGeom prst="rect">
            <a:avLst/>
          </a:prstGeom>
          <a:noFill/>
        </p:spPr>
        <p:txBody>
          <a:bodyPr wrap="square" rtlCol="0">
            <a:spAutoFit/>
          </a:bodyPr>
          <a:lstStyle/>
          <a:p>
            <a:r>
              <a:rPr lang="en-US" sz="1200">
                <a:solidFill>
                  <a:schemeClr val="tx2"/>
                </a:solidFill>
                <a:latin typeface="Helvetica Light" panose="020B0403020202020204" pitchFamily="34" charset="0"/>
              </a:rPr>
              <a:t>Build robust pipelines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Operate on real-time data</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Archive data</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i="1">
                <a:solidFill>
                  <a:schemeClr val="tx2"/>
                </a:solidFill>
                <a:latin typeface="Helvetica Light" panose="020B0403020202020204" pitchFamily="34" charset="0"/>
              </a:rPr>
              <a:t>Kafka, MQTT, Avro, Thrift</a:t>
            </a:r>
            <a:endParaRPr lang="en-US" sz="1200" i="1">
              <a:solidFill>
                <a:schemeClr val="tx2"/>
              </a:solidFill>
              <a:latin typeface="Helvetica Light" panose="020B0403020202020204" pitchFamily="34" charset="0"/>
            </a:endParaRPr>
          </a:p>
        </p:txBody>
      </p:sp>
      <p:sp>
        <p:nvSpPr>
          <p:cNvPr id="13" name="TextBox 12"/>
          <p:cNvSpPr txBox="1"/>
          <p:nvPr/>
        </p:nvSpPr>
        <p:spPr>
          <a:xfrm>
            <a:off x="9112701" y="567529"/>
            <a:ext cx="2089601" cy="338554"/>
          </a:xfrm>
          <a:prstGeom prst="rect">
            <a:avLst/>
          </a:prstGeom>
          <a:noFill/>
        </p:spPr>
        <p:txBody>
          <a:bodyPr wrap="square" rtlCol="0">
            <a:spAutoFit/>
          </a:bodyPr>
          <a:lstStyle/>
          <a:p>
            <a:pPr algn="ctr"/>
            <a:r>
              <a:rPr lang="en-US" sz="1600">
                <a:solidFill>
                  <a:schemeClr val="tx2"/>
                </a:solidFill>
                <a:latin typeface="Helvetica Light" panose="020B0403020202020204" pitchFamily="34" charset="0"/>
              </a:rPr>
              <a:t>Data Engineering</a:t>
            </a:r>
            <a:endParaRPr lang="en-US" sz="1600">
              <a:solidFill>
                <a:schemeClr val="tx2"/>
              </a:solidFill>
              <a:latin typeface="Helvetica Light" panose="020B0403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Tools to Speed You Up</a:t>
            </a:r>
            <a:endParaRPr lang="en-GB"/>
          </a:p>
        </p:txBody>
      </p:sp>
      <p:sp>
        <p:nvSpPr>
          <p:cNvPr id="4" name="Slide Number Placeholder 3"/>
          <p:cNvSpPr>
            <a:spLocks noGrp="1"/>
          </p:cNvSpPr>
          <p:nvPr>
            <p:ph type="sldNum" sz="quarter" idx="12"/>
          </p:nvPr>
        </p:nvSpPr>
        <p:spPr/>
        <p:txBody>
          <a:bodyPr/>
          <a:lstStyle/>
          <a:p>
            <a:fld id="{5751DFAA-887F-4071-8EAD-E8CA316FCF06}" type="slidenum">
              <a:rPr lang="nb-NO" smtClean="0"/>
            </a:fld>
            <a:endParaRPr lang="nb-NO"/>
          </a:p>
        </p:txBody>
      </p:sp>
      <p:sp>
        <p:nvSpPr>
          <p:cNvPr id="31" name="Oval 30"/>
          <p:cNvSpPr/>
          <p:nvPr/>
        </p:nvSpPr>
        <p:spPr>
          <a:xfrm>
            <a:off x="767899" y="2872828"/>
            <a:ext cx="1418602" cy="1418602"/>
          </a:xfrm>
          <a:prstGeom prst="ellipse">
            <a:avLst/>
          </a:prstGeom>
          <a:noFill/>
          <a:ln w="698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tx2"/>
              </a:solidFill>
              <a:latin typeface="Helvetica Light" panose="020B0403020202020204"/>
            </a:endParaRPr>
          </a:p>
        </p:txBody>
      </p:sp>
      <p:sp>
        <p:nvSpPr>
          <p:cNvPr id="32" name="Oval 31"/>
          <p:cNvSpPr/>
          <p:nvPr/>
        </p:nvSpPr>
        <p:spPr>
          <a:xfrm>
            <a:off x="3076510" y="2872828"/>
            <a:ext cx="1418602" cy="1418602"/>
          </a:xfrm>
          <a:prstGeom prst="ellipse">
            <a:avLst/>
          </a:prstGeom>
          <a:noFill/>
          <a:ln w="698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2"/>
              </a:solidFill>
              <a:latin typeface="Helvetica Light" panose="020B0403020202020204"/>
            </a:endParaRPr>
          </a:p>
        </p:txBody>
      </p:sp>
      <p:sp>
        <p:nvSpPr>
          <p:cNvPr id="33" name="TextBox 32"/>
          <p:cNvSpPr txBox="1"/>
          <p:nvPr/>
        </p:nvSpPr>
        <p:spPr>
          <a:xfrm>
            <a:off x="767899" y="4546731"/>
            <a:ext cx="1418602" cy="646074"/>
          </a:xfrm>
          <a:prstGeom prst="rect">
            <a:avLst/>
          </a:prstGeom>
          <a:noFill/>
        </p:spPr>
        <p:txBody>
          <a:bodyPr wrap="square" rtlCol="0">
            <a:spAutoFit/>
          </a:bodyPr>
          <a:lstStyle/>
          <a:p>
            <a:pPr algn="ctr"/>
            <a:r>
              <a:rPr lang="en-GB">
                <a:latin typeface="Helvetica Light" panose="020B0403020202020204"/>
              </a:rPr>
              <a:t>Cases</a:t>
            </a:r>
            <a:endParaRPr lang="en-GB">
              <a:latin typeface="Helvetica Light" panose="020B0403020202020204"/>
            </a:endParaRPr>
          </a:p>
          <a:p>
            <a:pPr algn="ctr"/>
            <a:r>
              <a:rPr lang="en-GB">
                <a:latin typeface="Helvetica Light" panose="020B0403020202020204"/>
              </a:rPr>
              <a:t>&amp; Value</a:t>
            </a:r>
            <a:endParaRPr lang="en-GB">
              <a:latin typeface="Helvetica Light" panose="020B0403020202020204"/>
            </a:endParaRPr>
          </a:p>
        </p:txBody>
      </p:sp>
      <p:sp>
        <p:nvSpPr>
          <p:cNvPr id="34" name="TextBox 33"/>
          <p:cNvSpPr txBox="1"/>
          <p:nvPr/>
        </p:nvSpPr>
        <p:spPr>
          <a:xfrm>
            <a:off x="3076510" y="4546731"/>
            <a:ext cx="1418602" cy="646074"/>
          </a:xfrm>
          <a:prstGeom prst="rect">
            <a:avLst/>
          </a:prstGeom>
          <a:noFill/>
        </p:spPr>
        <p:txBody>
          <a:bodyPr wrap="square" rtlCol="0">
            <a:spAutoFit/>
          </a:bodyPr>
          <a:lstStyle/>
          <a:p>
            <a:pPr algn="ctr"/>
            <a:r>
              <a:rPr lang="en-GB">
                <a:latin typeface="Helvetica Light" panose="020B0403020202020204"/>
              </a:rPr>
              <a:t>Data</a:t>
            </a:r>
            <a:endParaRPr lang="en-GB">
              <a:latin typeface="Helvetica Light" panose="020B0403020202020204"/>
            </a:endParaRPr>
          </a:p>
          <a:p>
            <a:pPr algn="ctr"/>
            <a:r>
              <a:rPr lang="en-GB">
                <a:latin typeface="Helvetica Light" panose="020B0403020202020204"/>
              </a:rPr>
              <a:t>Ecosystems</a:t>
            </a:r>
            <a:endParaRPr lang="en-GB">
              <a:latin typeface="Helvetica Light" panose="020B0403020202020204"/>
            </a:endParaRPr>
          </a:p>
        </p:txBody>
      </p:sp>
      <p:sp>
        <p:nvSpPr>
          <p:cNvPr id="35" name="Oval 34"/>
          <p:cNvSpPr/>
          <p:nvPr/>
        </p:nvSpPr>
        <p:spPr>
          <a:xfrm>
            <a:off x="5382701" y="2872828"/>
            <a:ext cx="1418602" cy="1418602"/>
          </a:xfrm>
          <a:prstGeom prst="ellipse">
            <a:avLst/>
          </a:prstGeom>
          <a:noFill/>
          <a:ln w="698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2"/>
              </a:solidFill>
              <a:latin typeface="Helvetica Light" panose="020B0403020202020204"/>
            </a:endParaRPr>
          </a:p>
        </p:txBody>
      </p:sp>
      <p:sp>
        <p:nvSpPr>
          <p:cNvPr id="36" name="TextBox 35"/>
          <p:cNvSpPr txBox="1"/>
          <p:nvPr/>
        </p:nvSpPr>
        <p:spPr>
          <a:xfrm>
            <a:off x="5382701" y="4546731"/>
            <a:ext cx="1418602" cy="646074"/>
          </a:xfrm>
          <a:prstGeom prst="rect">
            <a:avLst/>
          </a:prstGeom>
          <a:noFill/>
        </p:spPr>
        <p:txBody>
          <a:bodyPr wrap="square" rtlCol="0">
            <a:spAutoFit/>
          </a:bodyPr>
          <a:lstStyle/>
          <a:p>
            <a:pPr algn="ctr"/>
            <a:r>
              <a:rPr lang="en-GB">
                <a:latin typeface="Helvetica Light" panose="020B0403020202020204"/>
              </a:rPr>
              <a:t>Techniques</a:t>
            </a:r>
            <a:endParaRPr lang="en-GB">
              <a:latin typeface="Helvetica Light" panose="020B0403020202020204"/>
            </a:endParaRPr>
          </a:p>
          <a:p>
            <a:pPr algn="ctr"/>
            <a:r>
              <a:rPr lang="en-GB">
                <a:latin typeface="Helvetica Light" panose="020B0403020202020204"/>
              </a:rPr>
              <a:t> &amp; Tools</a:t>
            </a:r>
            <a:endParaRPr lang="en-GB">
              <a:latin typeface="Helvetica Light" panose="020B0403020202020204"/>
            </a:endParaRPr>
          </a:p>
        </p:txBody>
      </p:sp>
      <p:sp>
        <p:nvSpPr>
          <p:cNvPr id="37" name="Oval 36"/>
          <p:cNvSpPr/>
          <p:nvPr/>
        </p:nvSpPr>
        <p:spPr>
          <a:xfrm>
            <a:off x="7737913" y="2872828"/>
            <a:ext cx="1418602" cy="1418602"/>
          </a:xfrm>
          <a:prstGeom prst="ellipse">
            <a:avLst/>
          </a:prstGeom>
          <a:noFill/>
          <a:ln w="698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2"/>
              </a:solidFill>
              <a:latin typeface="Helvetica Light" panose="020B0403020202020204"/>
            </a:endParaRPr>
          </a:p>
        </p:txBody>
      </p:sp>
      <p:sp>
        <p:nvSpPr>
          <p:cNvPr id="38" name="TextBox 37"/>
          <p:cNvSpPr txBox="1"/>
          <p:nvPr/>
        </p:nvSpPr>
        <p:spPr>
          <a:xfrm>
            <a:off x="7737913" y="4546731"/>
            <a:ext cx="1418602" cy="646074"/>
          </a:xfrm>
          <a:prstGeom prst="rect">
            <a:avLst/>
          </a:prstGeom>
          <a:noFill/>
        </p:spPr>
        <p:txBody>
          <a:bodyPr wrap="square" rtlCol="0">
            <a:spAutoFit/>
          </a:bodyPr>
          <a:lstStyle/>
          <a:p>
            <a:pPr algn="ctr"/>
            <a:r>
              <a:rPr lang="en-GB">
                <a:latin typeface="Helvetica Light" panose="020B0403020202020204"/>
              </a:rPr>
              <a:t>Workflow</a:t>
            </a:r>
            <a:endParaRPr lang="en-GB">
              <a:latin typeface="Helvetica Light" panose="020B0403020202020204"/>
            </a:endParaRPr>
          </a:p>
          <a:p>
            <a:pPr algn="ctr"/>
            <a:r>
              <a:rPr lang="en-GB">
                <a:latin typeface="Helvetica Light" panose="020B0403020202020204"/>
              </a:rPr>
              <a:t>Integration</a:t>
            </a:r>
            <a:endParaRPr lang="en-GB">
              <a:latin typeface="Helvetica Light" panose="020B0403020202020204"/>
            </a:endParaRPr>
          </a:p>
        </p:txBody>
      </p:sp>
      <p:sp>
        <p:nvSpPr>
          <p:cNvPr id="39" name="Oval 38"/>
          <p:cNvSpPr/>
          <p:nvPr/>
        </p:nvSpPr>
        <p:spPr>
          <a:xfrm>
            <a:off x="10093125" y="2872828"/>
            <a:ext cx="1418602" cy="1418602"/>
          </a:xfrm>
          <a:prstGeom prst="ellipse">
            <a:avLst/>
          </a:prstGeom>
          <a:noFill/>
          <a:ln w="698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2"/>
              </a:solidFill>
              <a:latin typeface="Helvetica Light" panose="020B0403020202020204"/>
            </a:endParaRPr>
          </a:p>
        </p:txBody>
      </p:sp>
      <p:sp>
        <p:nvSpPr>
          <p:cNvPr id="40" name="TextBox 39"/>
          <p:cNvSpPr txBox="1"/>
          <p:nvPr/>
        </p:nvSpPr>
        <p:spPr>
          <a:xfrm>
            <a:off x="10093125" y="4546731"/>
            <a:ext cx="1418602" cy="646074"/>
          </a:xfrm>
          <a:prstGeom prst="rect">
            <a:avLst/>
          </a:prstGeom>
          <a:noFill/>
        </p:spPr>
        <p:txBody>
          <a:bodyPr wrap="square" rtlCol="0">
            <a:spAutoFit/>
          </a:bodyPr>
          <a:lstStyle/>
          <a:p>
            <a:pPr algn="ctr"/>
            <a:r>
              <a:rPr lang="en-GB">
                <a:latin typeface="Helvetica Light" panose="020B0403020202020204"/>
              </a:rPr>
              <a:t>Open</a:t>
            </a:r>
            <a:endParaRPr lang="en-GB">
              <a:latin typeface="Helvetica Light" panose="020B0403020202020204"/>
            </a:endParaRPr>
          </a:p>
          <a:p>
            <a:pPr algn="ctr"/>
            <a:r>
              <a:rPr lang="en-GB">
                <a:latin typeface="Helvetica Light" panose="020B0403020202020204"/>
              </a:rPr>
              <a:t>Culture</a:t>
            </a:r>
            <a:endParaRPr lang="en-GB">
              <a:latin typeface="Helvetica Light" panose="020B0403020202020204"/>
            </a:endParaRPr>
          </a:p>
        </p:txBody>
      </p:sp>
      <p:grpSp>
        <p:nvGrpSpPr>
          <p:cNvPr id="41" name="Group 43"/>
          <p:cNvGrpSpPr>
            <a:grpSpLocks noChangeAspect="1"/>
          </p:cNvGrpSpPr>
          <p:nvPr/>
        </p:nvGrpSpPr>
        <p:grpSpPr bwMode="auto">
          <a:xfrm>
            <a:off x="10356944" y="3214937"/>
            <a:ext cx="890963" cy="748689"/>
            <a:chOff x="6855" y="3629"/>
            <a:chExt cx="1647" cy="1384"/>
          </a:xfrm>
        </p:grpSpPr>
        <p:sp>
          <p:nvSpPr>
            <p:cNvPr id="42" name="Freeform 44"/>
            <p:cNvSpPr>
              <a:spLocks noEditPoints="1"/>
            </p:cNvSpPr>
            <p:nvPr/>
          </p:nvSpPr>
          <p:spPr bwMode="auto">
            <a:xfrm>
              <a:off x="7733" y="3629"/>
              <a:ext cx="769" cy="667"/>
            </a:xfrm>
            <a:custGeom>
              <a:avLst/>
              <a:gdLst>
                <a:gd name="T0" fmla="*/ 186 w 367"/>
                <a:gd name="T1" fmla="*/ 2 h 316"/>
                <a:gd name="T2" fmla="*/ 0 w 367"/>
                <a:gd name="T3" fmla="*/ 140 h 316"/>
                <a:gd name="T4" fmla="*/ 26 w 367"/>
                <a:gd name="T5" fmla="*/ 216 h 316"/>
                <a:gd name="T6" fmla="*/ 26 w 367"/>
                <a:gd name="T7" fmla="*/ 216 h 316"/>
                <a:gd name="T8" fmla="*/ 23 w 367"/>
                <a:gd name="T9" fmla="*/ 316 h 316"/>
                <a:gd name="T10" fmla="*/ 116 w 367"/>
                <a:gd name="T11" fmla="*/ 276 h 316"/>
                <a:gd name="T12" fmla="*/ 180 w 367"/>
                <a:gd name="T13" fmla="*/ 287 h 316"/>
                <a:gd name="T14" fmla="*/ 366 w 367"/>
                <a:gd name="T15" fmla="*/ 148 h 316"/>
                <a:gd name="T16" fmla="*/ 186 w 367"/>
                <a:gd name="T17" fmla="*/ 2 h 316"/>
                <a:gd name="T18" fmla="*/ 183 w 367"/>
                <a:gd name="T19" fmla="*/ 47 h 316"/>
                <a:gd name="T20" fmla="*/ 208 w 367"/>
                <a:gd name="T21" fmla="*/ 72 h 316"/>
                <a:gd name="T22" fmla="*/ 183 w 367"/>
                <a:gd name="T23" fmla="*/ 97 h 316"/>
                <a:gd name="T24" fmla="*/ 158 w 367"/>
                <a:gd name="T25" fmla="*/ 72 h 316"/>
                <a:gd name="T26" fmla="*/ 183 w 367"/>
                <a:gd name="T27" fmla="*/ 47 h 316"/>
                <a:gd name="T28" fmla="*/ 227 w 367"/>
                <a:gd name="T29" fmla="*/ 180 h 316"/>
                <a:gd name="T30" fmla="*/ 209 w 367"/>
                <a:gd name="T31" fmla="*/ 180 h 316"/>
                <a:gd name="T32" fmla="*/ 209 w 367"/>
                <a:gd name="T33" fmla="*/ 247 h 316"/>
                <a:gd name="T34" fmla="*/ 157 w 367"/>
                <a:gd name="T35" fmla="*/ 247 h 316"/>
                <a:gd name="T36" fmla="*/ 157 w 367"/>
                <a:gd name="T37" fmla="*/ 180 h 316"/>
                <a:gd name="T38" fmla="*/ 139 w 367"/>
                <a:gd name="T39" fmla="*/ 180 h 316"/>
                <a:gd name="T40" fmla="*/ 139 w 367"/>
                <a:gd name="T41" fmla="*/ 115 h 316"/>
                <a:gd name="T42" fmla="*/ 152 w 367"/>
                <a:gd name="T43" fmla="*/ 102 h 316"/>
                <a:gd name="T44" fmla="*/ 215 w 367"/>
                <a:gd name="T45" fmla="*/ 102 h 316"/>
                <a:gd name="T46" fmla="*/ 227 w 367"/>
                <a:gd name="T47" fmla="*/ 115 h 316"/>
                <a:gd name="T48" fmla="*/ 227 w 367"/>
                <a:gd name="T49" fmla="*/ 18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7" h="316">
                  <a:moveTo>
                    <a:pt x="186" y="2"/>
                  </a:moveTo>
                  <a:cubicBezTo>
                    <a:pt x="85" y="0"/>
                    <a:pt x="2" y="62"/>
                    <a:pt x="0" y="140"/>
                  </a:cubicBezTo>
                  <a:cubicBezTo>
                    <a:pt x="0" y="168"/>
                    <a:pt x="9" y="194"/>
                    <a:pt x="26" y="216"/>
                  </a:cubicBezTo>
                  <a:cubicBezTo>
                    <a:pt x="26" y="216"/>
                    <a:pt x="26" y="216"/>
                    <a:pt x="26" y="216"/>
                  </a:cubicBezTo>
                  <a:cubicBezTo>
                    <a:pt x="55" y="253"/>
                    <a:pt x="23" y="316"/>
                    <a:pt x="23" y="316"/>
                  </a:cubicBezTo>
                  <a:cubicBezTo>
                    <a:pt x="116" y="276"/>
                    <a:pt x="116" y="276"/>
                    <a:pt x="116" y="276"/>
                  </a:cubicBezTo>
                  <a:cubicBezTo>
                    <a:pt x="136" y="282"/>
                    <a:pt x="158" y="286"/>
                    <a:pt x="180" y="287"/>
                  </a:cubicBezTo>
                  <a:cubicBezTo>
                    <a:pt x="281" y="289"/>
                    <a:pt x="364" y="226"/>
                    <a:pt x="366" y="148"/>
                  </a:cubicBezTo>
                  <a:cubicBezTo>
                    <a:pt x="367" y="69"/>
                    <a:pt x="287" y="4"/>
                    <a:pt x="186" y="2"/>
                  </a:cubicBezTo>
                  <a:close/>
                  <a:moveTo>
                    <a:pt x="183" y="47"/>
                  </a:moveTo>
                  <a:cubicBezTo>
                    <a:pt x="197" y="47"/>
                    <a:pt x="208" y="58"/>
                    <a:pt x="208" y="72"/>
                  </a:cubicBezTo>
                  <a:cubicBezTo>
                    <a:pt x="208" y="86"/>
                    <a:pt x="197" y="97"/>
                    <a:pt x="183" y="97"/>
                  </a:cubicBezTo>
                  <a:cubicBezTo>
                    <a:pt x="169" y="97"/>
                    <a:pt x="158" y="86"/>
                    <a:pt x="158" y="72"/>
                  </a:cubicBezTo>
                  <a:cubicBezTo>
                    <a:pt x="158" y="58"/>
                    <a:pt x="169" y="47"/>
                    <a:pt x="183" y="47"/>
                  </a:cubicBezTo>
                  <a:close/>
                  <a:moveTo>
                    <a:pt x="227" y="180"/>
                  </a:moveTo>
                  <a:cubicBezTo>
                    <a:pt x="209" y="180"/>
                    <a:pt x="209" y="180"/>
                    <a:pt x="209" y="180"/>
                  </a:cubicBezTo>
                  <a:cubicBezTo>
                    <a:pt x="209" y="247"/>
                    <a:pt x="209" y="247"/>
                    <a:pt x="209" y="247"/>
                  </a:cubicBezTo>
                  <a:cubicBezTo>
                    <a:pt x="157" y="247"/>
                    <a:pt x="157" y="247"/>
                    <a:pt x="157" y="247"/>
                  </a:cubicBezTo>
                  <a:cubicBezTo>
                    <a:pt x="157" y="180"/>
                    <a:pt x="157" y="180"/>
                    <a:pt x="157" y="180"/>
                  </a:cubicBezTo>
                  <a:cubicBezTo>
                    <a:pt x="139" y="180"/>
                    <a:pt x="139" y="180"/>
                    <a:pt x="139" y="180"/>
                  </a:cubicBezTo>
                  <a:cubicBezTo>
                    <a:pt x="139" y="115"/>
                    <a:pt x="139" y="115"/>
                    <a:pt x="139" y="115"/>
                  </a:cubicBezTo>
                  <a:cubicBezTo>
                    <a:pt x="139" y="108"/>
                    <a:pt x="145" y="102"/>
                    <a:pt x="152" y="102"/>
                  </a:cubicBezTo>
                  <a:cubicBezTo>
                    <a:pt x="215" y="102"/>
                    <a:pt x="215" y="102"/>
                    <a:pt x="215" y="102"/>
                  </a:cubicBezTo>
                  <a:cubicBezTo>
                    <a:pt x="221" y="102"/>
                    <a:pt x="227" y="108"/>
                    <a:pt x="227" y="115"/>
                  </a:cubicBezTo>
                  <a:lnTo>
                    <a:pt x="227" y="180"/>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3" name="Freeform 45"/>
            <p:cNvSpPr>
              <a:spLocks noEditPoints="1"/>
            </p:cNvSpPr>
            <p:nvPr/>
          </p:nvSpPr>
          <p:spPr bwMode="auto">
            <a:xfrm>
              <a:off x="6855" y="3815"/>
              <a:ext cx="769" cy="669"/>
            </a:xfrm>
            <a:custGeom>
              <a:avLst/>
              <a:gdLst>
                <a:gd name="T0" fmla="*/ 341 w 367"/>
                <a:gd name="T1" fmla="*/ 216 h 317"/>
                <a:gd name="T2" fmla="*/ 341 w 367"/>
                <a:gd name="T3" fmla="*/ 216 h 317"/>
                <a:gd name="T4" fmla="*/ 367 w 367"/>
                <a:gd name="T5" fmla="*/ 141 h 317"/>
                <a:gd name="T6" fmla="*/ 181 w 367"/>
                <a:gd name="T7" fmla="*/ 2 h 317"/>
                <a:gd name="T8" fmla="*/ 1 w 367"/>
                <a:gd name="T9" fmla="*/ 148 h 317"/>
                <a:gd name="T10" fmla="*/ 187 w 367"/>
                <a:gd name="T11" fmla="*/ 287 h 317"/>
                <a:gd name="T12" fmla="*/ 251 w 367"/>
                <a:gd name="T13" fmla="*/ 277 h 317"/>
                <a:gd name="T14" fmla="*/ 344 w 367"/>
                <a:gd name="T15" fmla="*/ 317 h 317"/>
                <a:gd name="T16" fmla="*/ 341 w 367"/>
                <a:gd name="T17" fmla="*/ 216 h 317"/>
                <a:gd name="T18" fmla="*/ 184 w 367"/>
                <a:gd name="T19" fmla="*/ 48 h 317"/>
                <a:gd name="T20" fmla="*/ 209 w 367"/>
                <a:gd name="T21" fmla="*/ 73 h 317"/>
                <a:gd name="T22" fmla="*/ 184 w 367"/>
                <a:gd name="T23" fmla="*/ 98 h 317"/>
                <a:gd name="T24" fmla="*/ 159 w 367"/>
                <a:gd name="T25" fmla="*/ 73 h 317"/>
                <a:gd name="T26" fmla="*/ 184 w 367"/>
                <a:gd name="T27" fmla="*/ 48 h 317"/>
                <a:gd name="T28" fmla="*/ 228 w 367"/>
                <a:gd name="T29" fmla="*/ 181 h 317"/>
                <a:gd name="T30" fmla="*/ 210 w 367"/>
                <a:gd name="T31" fmla="*/ 181 h 317"/>
                <a:gd name="T32" fmla="*/ 210 w 367"/>
                <a:gd name="T33" fmla="*/ 248 h 317"/>
                <a:gd name="T34" fmla="*/ 158 w 367"/>
                <a:gd name="T35" fmla="*/ 248 h 317"/>
                <a:gd name="T36" fmla="*/ 158 w 367"/>
                <a:gd name="T37" fmla="*/ 181 h 317"/>
                <a:gd name="T38" fmla="*/ 140 w 367"/>
                <a:gd name="T39" fmla="*/ 181 h 317"/>
                <a:gd name="T40" fmla="*/ 140 w 367"/>
                <a:gd name="T41" fmla="*/ 115 h 317"/>
                <a:gd name="T42" fmla="*/ 152 w 367"/>
                <a:gd name="T43" fmla="*/ 103 h 317"/>
                <a:gd name="T44" fmla="*/ 215 w 367"/>
                <a:gd name="T45" fmla="*/ 103 h 317"/>
                <a:gd name="T46" fmla="*/ 228 w 367"/>
                <a:gd name="T47" fmla="*/ 115 h 317"/>
                <a:gd name="T48" fmla="*/ 228 w 367"/>
                <a:gd name="T49" fmla="*/ 18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7" h="317">
                  <a:moveTo>
                    <a:pt x="341" y="216"/>
                  </a:moveTo>
                  <a:cubicBezTo>
                    <a:pt x="341" y="216"/>
                    <a:pt x="341" y="216"/>
                    <a:pt x="341" y="216"/>
                  </a:cubicBezTo>
                  <a:cubicBezTo>
                    <a:pt x="358" y="194"/>
                    <a:pt x="367" y="169"/>
                    <a:pt x="367" y="141"/>
                  </a:cubicBezTo>
                  <a:cubicBezTo>
                    <a:pt x="365" y="62"/>
                    <a:pt x="282" y="0"/>
                    <a:pt x="181" y="2"/>
                  </a:cubicBezTo>
                  <a:cubicBezTo>
                    <a:pt x="80" y="4"/>
                    <a:pt x="0" y="70"/>
                    <a:pt x="1" y="148"/>
                  </a:cubicBezTo>
                  <a:cubicBezTo>
                    <a:pt x="3" y="227"/>
                    <a:pt x="86" y="289"/>
                    <a:pt x="187" y="287"/>
                  </a:cubicBezTo>
                  <a:cubicBezTo>
                    <a:pt x="209" y="287"/>
                    <a:pt x="231" y="283"/>
                    <a:pt x="251" y="277"/>
                  </a:cubicBezTo>
                  <a:cubicBezTo>
                    <a:pt x="344" y="317"/>
                    <a:pt x="344" y="317"/>
                    <a:pt x="344" y="317"/>
                  </a:cubicBezTo>
                  <a:cubicBezTo>
                    <a:pt x="344" y="317"/>
                    <a:pt x="312" y="253"/>
                    <a:pt x="341" y="216"/>
                  </a:cubicBezTo>
                  <a:close/>
                  <a:moveTo>
                    <a:pt x="184" y="48"/>
                  </a:moveTo>
                  <a:cubicBezTo>
                    <a:pt x="198" y="48"/>
                    <a:pt x="209" y="59"/>
                    <a:pt x="209" y="73"/>
                  </a:cubicBezTo>
                  <a:cubicBezTo>
                    <a:pt x="209" y="87"/>
                    <a:pt x="198" y="98"/>
                    <a:pt x="184" y="98"/>
                  </a:cubicBezTo>
                  <a:cubicBezTo>
                    <a:pt x="170" y="98"/>
                    <a:pt x="159" y="87"/>
                    <a:pt x="159" y="73"/>
                  </a:cubicBezTo>
                  <a:cubicBezTo>
                    <a:pt x="159" y="59"/>
                    <a:pt x="170" y="48"/>
                    <a:pt x="184" y="48"/>
                  </a:cubicBezTo>
                  <a:close/>
                  <a:moveTo>
                    <a:pt x="228" y="181"/>
                  </a:moveTo>
                  <a:cubicBezTo>
                    <a:pt x="210" y="181"/>
                    <a:pt x="210" y="181"/>
                    <a:pt x="210" y="181"/>
                  </a:cubicBezTo>
                  <a:cubicBezTo>
                    <a:pt x="210" y="248"/>
                    <a:pt x="210" y="248"/>
                    <a:pt x="210" y="248"/>
                  </a:cubicBezTo>
                  <a:cubicBezTo>
                    <a:pt x="158" y="248"/>
                    <a:pt x="158" y="248"/>
                    <a:pt x="158" y="248"/>
                  </a:cubicBezTo>
                  <a:cubicBezTo>
                    <a:pt x="158" y="181"/>
                    <a:pt x="158" y="181"/>
                    <a:pt x="158" y="181"/>
                  </a:cubicBezTo>
                  <a:cubicBezTo>
                    <a:pt x="140" y="181"/>
                    <a:pt x="140" y="181"/>
                    <a:pt x="140" y="181"/>
                  </a:cubicBezTo>
                  <a:cubicBezTo>
                    <a:pt x="140" y="115"/>
                    <a:pt x="140" y="115"/>
                    <a:pt x="140" y="115"/>
                  </a:cubicBezTo>
                  <a:cubicBezTo>
                    <a:pt x="140" y="109"/>
                    <a:pt x="146" y="103"/>
                    <a:pt x="152" y="103"/>
                  </a:cubicBezTo>
                  <a:cubicBezTo>
                    <a:pt x="215" y="103"/>
                    <a:pt x="215" y="103"/>
                    <a:pt x="215" y="103"/>
                  </a:cubicBezTo>
                  <a:cubicBezTo>
                    <a:pt x="222" y="103"/>
                    <a:pt x="228" y="109"/>
                    <a:pt x="228" y="115"/>
                  </a:cubicBezTo>
                  <a:lnTo>
                    <a:pt x="228" y="181"/>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4" name="Freeform 46"/>
            <p:cNvSpPr>
              <a:spLocks noEditPoints="1"/>
            </p:cNvSpPr>
            <p:nvPr/>
          </p:nvSpPr>
          <p:spPr bwMode="auto">
            <a:xfrm>
              <a:off x="7607" y="4346"/>
              <a:ext cx="769" cy="667"/>
            </a:xfrm>
            <a:custGeom>
              <a:avLst/>
              <a:gdLst>
                <a:gd name="T0" fmla="*/ 365 w 367"/>
                <a:gd name="T1" fmla="*/ 168 h 316"/>
                <a:gd name="T2" fmla="*/ 180 w 367"/>
                <a:gd name="T3" fmla="*/ 29 h 316"/>
                <a:gd name="T4" fmla="*/ 116 w 367"/>
                <a:gd name="T5" fmla="*/ 40 h 316"/>
                <a:gd name="T6" fmla="*/ 23 w 367"/>
                <a:gd name="T7" fmla="*/ 0 h 316"/>
                <a:gd name="T8" fmla="*/ 26 w 367"/>
                <a:gd name="T9" fmla="*/ 100 h 316"/>
                <a:gd name="T10" fmla="*/ 26 w 367"/>
                <a:gd name="T11" fmla="*/ 100 h 316"/>
                <a:gd name="T12" fmla="*/ 0 w 367"/>
                <a:gd name="T13" fmla="*/ 176 h 316"/>
                <a:gd name="T14" fmla="*/ 186 w 367"/>
                <a:gd name="T15" fmla="*/ 314 h 316"/>
                <a:gd name="T16" fmla="*/ 365 w 367"/>
                <a:gd name="T17" fmla="*/ 168 h 316"/>
                <a:gd name="T18" fmla="*/ 183 w 367"/>
                <a:gd name="T19" fmla="*/ 73 h 316"/>
                <a:gd name="T20" fmla="*/ 208 w 367"/>
                <a:gd name="T21" fmla="*/ 98 h 316"/>
                <a:gd name="T22" fmla="*/ 183 w 367"/>
                <a:gd name="T23" fmla="*/ 123 h 316"/>
                <a:gd name="T24" fmla="*/ 158 w 367"/>
                <a:gd name="T25" fmla="*/ 98 h 316"/>
                <a:gd name="T26" fmla="*/ 183 w 367"/>
                <a:gd name="T27" fmla="*/ 73 h 316"/>
                <a:gd name="T28" fmla="*/ 227 w 367"/>
                <a:gd name="T29" fmla="*/ 206 h 316"/>
                <a:gd name="T30" fmla="*/ 209 w 367"/>
                <a:gd name="T31" fmla="*/ 206 h 316"/>
                <a:gd name="T32" fmla="*/ 209 w 367"/>
                <a:gd name="T33" fmla="*/ 274 h 316"/>
                <a:gd name="T34" fmla="*/ 157 w 367"/>
                <a:gd name="T35" fmla="*/ 274 h 316"/>
                <a:gd name="T36" fmla="*/ 157 w 367"/>
                <a:gd name="T37" fmla="*/ 206 h 316"/>
                <a:gd name="T38" fmla="*/ 139 w 367"/>
                <a:gd name="T39" fmla="*/ 206 h 316"/>
                <a:gd name="T40" fmla="*/ 139 w 367"/>
                <a:gd name="T41" fmla="*/ 141 h 316"/>
                <a:gd name="T42" fmla="*/ 151 w 367"/>
                <a:gd name="T43" fmla="*/ 128 h 316"/>
                <a:gd name="T44" fmla="*/ 214 w 367"/>
                <a:gd name="T45" fmla="*/ 128 h 316"/>
                <a:gd name="T46" fmla="*/ 227 w 367"/>
                <a:gd name="T47" fmla="*/ 141 h 316"/>
                <a:gd name="T48" fmla="*/ 227 w 367"/>
                <a:gd name="T49" fmla="*/ 20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7" h="316">
                  <a:moveTo>
                    <a:pt x="365" y="168"/>
                  </a:moveTo>
                  <a:cubicBezTo>
                    <a:pt x="364" y="90"/>
                    <a:pt x="281" y="27"/>
                    <a:pt x="180" y="29"/>
                  </a:cubicBezTo>
                  <a:cubicBezTo>
                    <a:pt x="157" y="30"/>
                    <a:pt x="136" y="34"/>
                    <a:pt x="116" y="40"/>
                  </a:cubicBezTo>
                  <a:cubicBezTo>
                    <a:pt x="23" y="0"/>
                    <a:pt x="23" y="0"/>
                    <a:pt x="23" y="0"/>
                  </a:cubicBezTo>
                  <a:cubicBezTo>
                    <a:pt x="23" y="0"/>
                    <a:pt x="54" y="63"/>
                    <a:pt x="26" y="100"/>
                  </a:cubicBezTo>
                  <a:cubicBezTo>
                    <a:pt x="26" y="100"/>
                    <a:pt x="26" y="100"/>
                    <a:pt x="26" y="100"/>
                  </a:cubicBezTo>
                  <a:cubicBezTo>
                    <a:pt x="9" y="122"/>
                    <a:pt x="0" y="148"/>
                    <a:pt x="0" y="176"/>
                  </a:cubicBezTo>
                  <a:cubicBezTo>
                    <a:pt x="2" y="254"/>
                    <a:pt x="85" y="316"/>
                    <a:pt x="186" y="314"/>
                  </a:cubicBezTo>
                  <a:cubicBezTo>
                    <a:pt x="286" y="312"/>
                    <a:pt x="367" y="247"/>
                    <a:pt x="365" y="168"/>
                  </a:cubicBezTo>
                  <a:close/>
                  <a:moveTo>
                    <a:pt x="183" y="73"/>
                  </a:moveTo>
                  <a:cubicBezTo>
                    <a:pt x="197" y="73"/>
                    <a:pt x="208" y="84"/>
                    <a:pt x="208" y="98"/>
                  </a:cubicBezTo>
                  <a:cubicBezTo>
                    <a:pt x="208" y="112"/>
                    <a:pt x="197" y="123"/>
                    <a:pt x="183" y="123"/>
                  </a:cubicBezTo>
                  <a:cubicBezTo>
                    <a:pt x="169" y="123"/>
                    <a:pt x="158" y="112"/>
                    <a:pt x="158" y="98"/>
                  </a:cubicBezTo>
                  <a:cubicBezTo>
                    <a:pt x="158" y="84"/>
                    <a:pt x="169" y="73"/>
                    <a:pt x="183" y="73"/>
                  </a:cubicBezTo>
                  <a:close/>
                  <a:moveTo>
                    <a:pt x="227" y="206"/>
                  </a:moveTo>
                  <a:cubicBezTo>
                    <a:pt x="209" y="206"/>
                    <a:pt x="209" y="206"/>
                    <a:pt x="209" y="206"/>
                  </a:cubicBezTo>
                  <a:cubicBezTo>
                    <a:pt x="209" y="274"/>
                    <a:pt x="209" y="274"/>
                    <a:pt x="209" y="274"/>
                  </a:cubicBezTo>
                  <a:cubicBezTo>
                    <a:pt x="157" y="274"/>
                    <a:pt x="157" y="274"/>
                    <a:pt x="157" y="274"/>
                  </a:cubicBezTo>
                  <a:cubicBezTo>
                    <a:pt x="157" y="206"/>
                    <a:pt x="157" y="206"/>
                    <a:pt x="157" y="206"/>
                  </a:cubicBezTo>
                  <a:cubicBezTo>
                    <a:pt x="139" y="206"/>
                    <a:pt x="139" y="206"/>
                    <a:pt x="139" y="206"/>
                  </a:cubicBezTo>
                  <a:cubicBezTo>
                    <a:pt x="139" y="141"/>
                    <a:pt x="139" y="141"/>
                    <a:pt x="139" y="141"/>
                  </a:cubicBezTo>
                  <a:cubicBezTo>
                    <a:pt x="139" y="134"/>
                    <a:pt x="144" y="128"/>
                    <a:pt x="151" y="128"/>
                  </a:cubicBezTo>
                  <a:cubicBezTo>
                    <a:pt x="214" y="128"/>
                    <a:pt x="214" y="128"/>
                    <a:pt x="214" y="128"/>
                  </a:cubicBezTo>
                  <a:cubicBezTo>
                    <a:pt x="221" y="128"/>
                    <a:pt x="227" y="134"/>
                    <a:pt x="227" y="141"/>
                  </a:cubicBezTo>
                  <a:lnTo>
                    <a:pt x="227" y="206"/>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grpSp>
      <p:grpSp>
        <p:nvGrpSpPr>
          <p:cNvPr id="45" name="Group 102"/>
          <p:cNvGrpSpPr>
            <a:grpSpLocks noChangeAspect="1"/>
          </p:cNvGrpSpPr>
          <p:nvPr/>
        </p:nvGrpSpPr>
        <p:grpSpPr bwMode="auto">
          <a:xfrm>
            <a:off x="7938528" y="3134959"/>
            <a:ext cx="932981" cy="828667"/>
            <a:chOff x="6878" y="3610"/>
            <a:chExt cx="1601" cy="1422"/>
          </a:xfrm>
        </p:grpSpPr>
        <p:sp>
          <p:nvSpPr>
            <p:cNvPr id="46" name="Oval 103"/>
            <p:cNvSpPr>
              <a:spLocks noChangeArrowheads="1"/>
            </p:cNvSpPr>
            <p:nvPr/>
          </p:nvSpPr>
          <p:spPr bwMode="auto">
            <a:xfrm>
              <a:off x="7731" y="4135"/>
              <a:ext cx="138" cy="140"/>
            </a:xfrm>
            <a:prstGeom prst="ellipse">
              <a:avLst/>
            </a:pr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7" name="Freeform 104"/>
            <p:cNvSpPr/>
            <p:nvPr/>
          </p:nvSpPr>
          <p:spPr bwMode="auto">
            <a:xfrm>
              <a:off x="7681" y="4289"/>
              <a:ext cx="241" cy="401"/>
            </a:xfrm>
            <a:custGeom>
              <a:avLst/>
              <a:gdLst>
                <a:gd name="T0" fmla="*/ 99 w 115"/>
                <a:gd name="T1" fmla="*/ 0 h 190"/>
                <a:gd name="T2" fmla="*/ 16 w 115"/>
                <a:gd name="T3" fmla="*/ 0 h 190"/>
                <a:gd name="T4" fmla="*/ 0 w 115"/>
                <a:gd name="T5" fmla="*/ 16 h 190"/>
                <a:gd name="T6" fmla="*/ 0 w 115"/>
                <a:gd name="T7" fmla="*/ 102 h 190"/>
                <a:gd name="T8" fmla="*/ 23 w 115"/>
                <a:gd name="T9" fmla="*/ 102 h 190"/>
                <a:gd name="T10" fmla="*/ 23 w 115"/>
                <a:gd name="T11" fmla="*/ 190 h 190"/>
                <a:gd name="T12" fmla="*/ 92 w 115"/>
                <a:gd name="T13" fmla="*/ 190 h 190"/>
                <a:gd name="T14" fmla="*/ 92 w 115"/>
                <a:gd name="T15" fmla="*/ 102 h 190"/>
                <a:gd name="T16" fmla="*/ 115 w 115"/>
                <a:gd name="T17" fmla="*/ 102 h 190"/>
                <a:gd name="T18" fmla="*/ 115 w 115"/>
                <a:gd name="T19" fmla="*/ 16 h 190"/>
                <a:gd name="T20" fmla="*/ 99 w 115"/>
                <a:gd name="T21"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90">
                  <a:moveTo>
                    <a:pt x="99" y="0"/>
                  </a:moveTo>
                  <a:cubicBezTo>
                    <a:pt x="16" y="0"/>
                    <a:pt x="16" y="0"/>
                    <a:pt x="16" y="0"/>
                  </a:cubicBezTo>
                  <a:cubicBezTo>
                    <a:pt x="7" y="0"/>
                    <a:pt x="0" y="7"/>
                    <a:pt x="0" y="16"/>
                  </a:cubicBezTo>
                  <a:cubicBezTo>
                    <a:pt x="0" y="102"/>
                    <a:pt x="0" y="102"/>
                    <a:pt x="0" y="102"/>
                  </a:cubicBezTo>
                  <a:cubicBezTo>
                    <a:pt x="23" y="102"/>
                    <a:pt x="23" y="102"/>
                    <a:pt x="23" y="102"/>
                  </a:cubicBezTo>
                  <a:cubicBezTo>
                    <a:pt x="23" y="190"/>
                    <a:pt x="23" y="190"/>
                    <a:pt x="23" y="190"/>
                  </a:cubicBezTo>
                  <a:cubicBezTo>
                    <a:pt x="92" y="190"/>
                    <a:pt x="92" y="190"/>
                    <a:pt x="92" y="190"/>
                  </a:cubicBezTo>
                  <a:cubicBezTo>
                    <a:pt x="92" y="102"/>
                    <a:pt x="92" y="102"/>
                    <a:pt x="92" y="102"/>
                  </a:cubicBezTo>
                  <a:cubicBezTo>
                    <a:pt x="115" y="102"/>
                    <a:pt x="115" y="102"/>
                    <a:pt x="115" y="102"/>
                  </a:cubicBezTo>
                  <a:cubicBezTo>
                    <a:pt x="115" y="16"/>
                    <a:pt x="115" y="16"/>
                    <a:pt x="115" y="16"/>
                  </a:cubicBezTo>
                  <a:cubicBezTo>
                    <a:pt x="115" y="7"/>
                    <a:pt x="108" y="0"/>
                    <a:pt x="99" y="0"/>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8" name="Freeform 105"/>
            <p:cNvSpPr>
              <a:spLocks noEditPoints="1"/>
            </p:cNvSpPr>
            <p:nvPr/>
          </p:nvSpPr>
          <p:spPr bwMode="auto">
            <a:xfrm>
              <a:off x="7287" y="4735"/>
              <a:ext cx="377" cy="297"/>
            </a:xfrm>
            <a:custGeom>
              <a:avLst/>
              <a:gdLst>
                <a:gd name="T0" fmla="*/ 179 w 180"/>
                <a:gd name="T1" fmla="*/ 28 h 141"/>
                <a:gd name="T2" fmla="*/ 167 w 180"/>
                <a:gd name="T3" fmla="*/ 14 h 141"/>
                <a:gd name="T4" fmla="*/ 131 w 180"/>
                <a:gd name="T5" fmla="*/ 0 h 141"/>
                <a:gd name="T6" fmla="*/ 96 w 180"/>
                <a:gd name="T7" fmla="*/ 14 h 141"/>
                <a:gd name="T8" fmla="*/ 90 w 180"/>
                <a:gd name="T9" fmla="*/ 20 h 141"/>
                <a:gd name="T10" fmla="*/ 84 w 180"/>
                <a:gd name="T11" fmla="*/ 14 h 141"/>
                <a:gd name="T12" fmla="*/ 48 w 180"/>
                <a:gd name="T13" fmla="*/ 0 h 141"/>
                <a:gd name="T14" fmla="*/ 13 w 180"/>
                <a:gd name="T15" fmla="*/ 14 h 141"/>
                <a:gd name="T16" fmla="*/ 1 w 180"/>
                <a:gd name="T17" fmla="*/ 28 h 141"/>
                <a:gd name="T18" fmla="*/ 0 w 180"/>
                <a:gd name="T19" fmla="*/ 31 h 141"/>
                <a:gd name="T20" fmla="*/ 0 w 180"/>
                <a:gd name="T21" fmla="*/ 134 h 141"/>
                <a:gd name="T22" fmla="*/ 13 w 180"/>
                <a:gd name="T23" fmla="*/ 137 h 141"/>
                <a:gd name="T24" fmla="*/ 13 w 180"/>
                <a:gd name="T25" fmla="*/ 137 h 141"/>
                <a:gd name="T26" fmla="*/ 22 w 180"/>
                <a:gd name="T27" fmla="*/ 126 h 141"/>
                <a:gd name="T28" fmla="*/ 48 w 180"/>
                <a:gd name="T29" fmla="*/ 116 h 141"/>
                <a:gd name="T30" fmla="*/ 75 w 180"/>
                <a:gd name="T31" fmla="*/ 126 h 141"/>
                <a:gd name="T32" fmla="*/ 82 w 180"/>
                <a:gd name="T33" fmla="*/ 134 h 141"/>
                <a:gd name="T34" fmla="*/ 84 w 180"/>
                <a:gd name="T35" fmla="*/ 137 h 141"/>
                <a:gd name="T36" fmla="*/ 84 w 180"/>
                <a:gd name="T37" fmla="*/ 137 h 141"/>
                <a:gd name="T38" fmla="*/ 84 w 180"/>
                <a:gd name="T39" fmla="*/ 137 h 141"/>
                <a:gd name="T40" fmla="*/ 84 w 180"/>
                <a:gd name="T41" fmla="*/ 137 h 141"/>
                <a:gd name="T42" fmla="*/ 84 w 180"/>
                <a:gd name="T43" fmla="*/ 137 h 141"/>
                <a:gd name="T44" fmla="*/ 84 w 180"/>
                <a:gd name="T45" fmla="*/ 137 h 141"/>
                <a:gd name="T46" fmla="*/ 90 w 180"/>
                <a:gd name="T47" fmla="*/ 141 h 141"/>
                <a:gd name="T48" fmla="*/ 96 w 180"/>
                <a:gd name="T49" fmla="*/ 137 h 141"/>
                <a:gd name="T50" fmla="*/ 96 w 180"/>
                <a:gd name="T51" fmla="*/ 137 h 141"/>
                <a:gd name="T52" fmla="*/ 96 w 180"/>
                <a:gd name="T53" fmla="*/ 137 h 141"/>
                <a:gd name="T54" fmla="*/ 96 w 180"/>
                <a:gd name="T55" fmla="*/ 137 h 141"/>
                <a:gd name="T56" fmla="*/ 105 w 180"/>
                <a:gd name="T57" fmla="*/ 126 h 141"/>
                <a:gd name="T58" fmla="*/ 131 w 180"/>
                <a:gd name="T59" fmla="*/ 116 h 141"/>
                <a:gd name="T60" fmla="*/ 158 w 180"/>
                <a:gd name="T61" fmla="*/ 126 h 141"/>
                <a:gd name="T62" fmla="*/ 165 w 180"/>
                <a:gd name="T63" fmla="*/ 134 h 141"/>
                <a:gd name="T64" fmla="*/ 167 w 180"/>
                <a:gd name="T65" fmla="*/ 137 h 141"/>
                <a:gd name="T66" fmla="*/ 168 w 180"/>
                <a:gd name="T67" fmla="*/ 137 h 141"/>
                <a:gd name="T68" fmla="*/ 168 w 180"/>
                <a:gd name="T69" fmla="*/ 137 h 141"/>
                <a:gd name="T70" fmla="*/ 168 w 180"/>
                <a:gd name="T71" fmla="*/ 137 h 141"/>
                <a:gd name="T72" fmla="*/ 168 w 180"/>
                <a:gd name="T73" fmla="*/ 137 h 141"/>
                <a:gd name="T74" fmla="*/ 180 w 180"/>
                <a:gd name="T75" fmla="*/ 134 h 141"/>
                <a:gd name="T76" fmla="*/ 180 w 180"/>
                <a:gd name="T77" fmla="*/ 31 h 141"/>
                <a:gd name="T78" fmla="*/ 179 w 180"/>
                <a:gd name="T79" fmla="*/ 28 h 141"/>
                <a:gd name="T80" fmla="*/ 48 w 180"/>
                <a:gd name="T81" fmla="*/ 102 h 141"/>
                <a:gd name="T82" fmla="*/ 48 w 180"/>
                <a:gd name="T83" fmla="*/ 102 h 141"/>
                <a:gd name="T84" fmla="*/ 13 w 180"/>
                <a:gd name="T85" fmla="*/ 116 h 141"/>
                <a:gd name="T86" fmla="*/ 13 w 180"/>
                <a:gd name="T87" fmla="*/ 33 h 141"/>
                <a:gd name="T88" fmla="*/ 22 w 180"/>
                <a:gd name="T89" fmla="*/ 23 h 141"/>
                <a:gd name="T90" fmla="*/ 48 w 180"/>
                <a:gd name="T91" fmla="*/ 13 h 141"/>
                <a:gd name="T92" fmla="*/ 75 w 180"/>
                <a:gd name="T93" fmla="*/ 24 h 141"/>
                <a:gd name="T94" fmla="*/ 82 w 180"/>
                <a:gd name="T95" fmla="*/ 32 h 141"/>
                <a:gd name="T96" fmla="*/ 84 w 180"/>
                <a:gd name="T97" fmla="*/ 33 h 141"/>
                <a:gd name="T98" fmla="*/ 84 w 180"/>
                <a:gd name="T99" fmla="*/ 116 h 141"/>
                <a:gd name="T100" fmla="*/ 48 w 180"/>
                <a:gd name="T101" fmla="*/ 102 h 141"/>
                <a:gd name="T102" fmla="*/ 167 w 180"/>
                <a:gd name="T103" fmla="*/ 116 h 141"/>
                <a:gd name="T104" fmla="*/ 131 w 180"/>
                <a:gd name="T105" fmla="*/ 102 h 141"/>
                <a:gd name="T106" fmla="*/ 97 w 180"/>
                <a:gd name="T107" fmla="*/ 116 h 141"/>
                <a:gd name="T108" fmla="*/ 97 w 180"/>
                <a:gd name="T109" fmla="*/ 33 h 141"/>
                <a:gd name="T110" fmla="*/ 105 w 180"/>
                <a:gd name="T111" fmla="*/ 23 h 141"/>
                <a:gd name="T112" fmla="*/ 131 w 180"/>
                <a:gd name="T113" fmla="*/ 13 h 141"/>
                <a:gd name="T114" fmla="*/ 158 w 180"/>
                <a:gd name="T115" fmla="*/ 24 h 141"/>
                <a:gd name="T116" fmla="*/ 165 w 180"/>
                <a:gd name="T117" fmla="*/ 32 h 141"/>
                <a:gd name="T118" fmla="*/ 167 w 180"/>
                <a:gd name="T119" fmla="*/ 33 h 141"/>
                <a:gd name="T120" fmla="*/ 167 w 180"/>
                <a:gd name="T121" fmla="*/ 11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0" h="141">
                  <a:moveTo>
                    <a:pt x="179" y="28"/>
                  </a:moveTo>
                  <a:cubicBezTo>
                    <a:pt x="179" y="28"/>
                    <a:pt x="175" y="21"/>
                    <a:pt x="167" y="14"/>
                  </a:cubicBezTo>
                  <a:cubicBezTo>
                    <a:pt x="159" y="7"/>
                    <a:pt x="147" y="0"/>
                    <a:pt x="131" y="0"/>
                  </a:cubicBezTo>
                  <a:cubicBezTo>
                    <a:pt x="116" y="0"/>
                    <a:pt x="104" y="7"/>
                    <a:pt x="96" y="14"/>
                  </a:cubicBezTo>
                  <a:cubicBezTo>
                    <a:pt x="94" y="16"/>
                    <a:pt x="92" y="18"/>
                    <a:pt x="90" y="20"/>
                  </a:cubicBezTo>
                  <a:cubicBezTo>
                    <a:pt x="88" y="18"/>
                    <a:pt x="86" y="16"/>
                    <a:pt x="84" y="14"/>
                  </a:cubicBezTo>
                  <a:cubicBezTo>
                    <a:pt x="76" y="7"/>
                    <a:pt x="64" y="0"/>
                    <a:pt x="48" y="0"/>
                  </a:cubicBezTo>
                  <a:cubicBezTo>
                    <a:pt x="32" y="0"/>
                    <a:pt x="20" y="7"/>
                    <a:pt x="13" y="14"/>
                  </a:cubicBezTo>
                  <a:cubicBezTo>
                    <a:pt x="5" y="21"/>
                    <a:pt x="1" y="28"/>
                    <a:pt x="1" y="28"/>
                  </a:cubicBezTo>
                  <a:cubicBezTo>
                    <a:pt x="0" y="31"/>
                    <a:pt x="0" y="31"/>
                    <a:pt x="0" y="31"/>
                  </a:cubicBezTo>
                  <a:cubicBezTo>
                    <a:pt x="0" y="134"/>
                    <a:pt x="0" y="134"/>
                    <a:pt x="0" y="134"/>
                  </a:cubicBezTo>
                  <a:cubicBezTo>
                    <a:pt x="13" y="137"/>
                    <a:pt x="13" y="137"/>
                    <a:pt x="13" y="137"/>
                  </a:cubicBezTo>
                  <a:cubicBezTo>
                    <a:pt x="13" y="137"/>
                    <a:pt x="13" y="137"/>
                    <a:pt x="13" y="137"/>
                  </a:cubicBezTo>
                  <a:cubicBezTo>
                    <a:pt x="13" y="137"/>
                    <a:pt x="16" y="131"/>
                    <a:pt x="22" y="126"/>
                  </a:cubicBezTo>
                  <a:cubicBezTo>
                    <a:pt x="28" y="120"/>
                    <a:pt x="37" y="116"/>
                    <a:pt x="48" y="116"/>
                  </a:cubicBezTo>
                  <a:cubicBezTo>
                    <a:pt x="60" y="116"/>
                    <a:pt x="69" y="121"/>
                    <a:pt x="75" y="126"/>
                  </a:cubicBezTo>
                  <a:cubicBezTo>
                    <a:pt x="78" y="129"/>
                    <a:pt x="81" y="132"/>
                    <a:pt x="82" y="134"/>
                  </a:cubicBezTo>
                  <a:cubicBezTo>
                    <a:pt x="83" y="135"/>
                    <a:pt x="84" y="136"/>
                    <a:pt x="84" y="137"/>
                  </a:cubicBezTo>
                  <a:cubicBezTo>
                    <a:pt x="84" y="137"/>
                    <a:pt x="84" y="137"/>
                    <a:pt x="84" y="137"/>
                  </a:cubicBezTo>
                  <a:cubicBezTo>
                    <a:pt x="84" y="137"/>
                    <a:pt x="84" y="137"/>
                    <a:pt x="84" y="137"/>
                  </a:cubicBezTo>
                  <a:cubicBezTo>
                    <a:pt x="84" y="137"/>
                    <a:pt x="84" y="137"/>
                    <a:pt x="84" y="137"/>
                  </a:cubicBezTo>
                  <a:cubicBezTo>
                    <a:pt x="84" y="137"/>
                    <a:pt x="84" y="137"/>
                    <a:pt x="84" y="137"/>
                  </a:cubicBezTo>
                  <a:cubicBezTo>
                    <a:pt x="84" y="137"/>
                    <a:pt x="84" y="137"/>
                    <a:pt x="84" y="137"/>
                  </a:cubicBezTo>
                  <a:cubicBezTo>
                    <a:pt x="86" y="139"/>
                    <a:pt x="88" y="141"/>
                    <a:pt x="90" y="141"/>
                  </a:cubicBezTo>
                  <a:cubicBezTo>
                    <a:pt x="93" y="141"/>
                    <a:pt x="95" y="139"/>
                    <a:pt x="96" y="137"/>
                  </a:cubicBezTo>
                  <a:cubicBezTo>
                    <a:pt x="96" y="137"/>
                    <a:pt x="96" y="137"/>
                    <a:pt x="96" y="137"/>
                  </a:cubicBezTo>
                  <a:cubicBezTo>
                    <a:pt x="96" y="137"/>
                    <a:pt x="96" y="137"/>
                    <a:pt x="96" y="137"/>
                  </a:cubicBezTo>
                  <a:cubicBezTo>
                    <a:pt x="96" y="137"/>
                    <a:pt x="96" y="137"/>
                    <a:pt x="96" y="137"/>
                  </a:cubicBezTo>
                  <a:cubicBezTo>
                    <a:pt x="96" y="137"/>
                    <a:pt x="99" y="131"/>
                    <a:pt x="105" y="126"/>
                  </a:cubicBezTo>
                  <a:cubicBezTo>
                    <a:pt x="111" y="120"/>
                    <a:pt x="120" y="116"/>
                    <a:pt x="131" y="116"/>
                  </a:cubicBezTo>
                  <a:cubicBezTo>
                    <a:pt x="143" y="116"/>
                    <a:pt x="152" y="121"/>
                    <a:pt x="158" y="126"/>
                  </a:cubicBezTo>
                  <a:cubicBezTo>
                    <a:pt x="162" y="129"/>
                    <a:pt x="164" y="132"/>
                    <a:pt x="165" y="134"/>
                  </a:cubicBezTo>
                  <a:cubicBezTo>
                    <a:pt x="166" y="135"/>
                    <a:pt x="167" y="136"/>
                    <a:pt x="167" y="137"/>
                  </a:cubicBezTo>
                  <a:cubicBezTo>
                    <a:pt x="167" y="137"/>
                    <a:pt x="168" y="137"/>
                    <a:pt x="168" y="137"/>
                  </a:cubicBezTo>
                  <a:cubicBezTo>
                    <a:pt x="168" y="137"/>
                    <a:pt x="168" y="137"/>
                    <a:pt x="168" y="137"/>
                  </a:cubicBezTo>
                  <a:cubicBezTo>
                    <a:pt x="168" y="137"/>
                    <a:pt x="168" y="137"/>
                    <a:pt x="168" y="137"/>
                  </a:cubicBezTo>
                  <a:cubicBezTo>
                    <a:pt x="168" y="137"/>
                    <a:pt x="168" y="137"/>
                    <a:pt x="168" y="137"/>
                  </a:cubicBezTo>
                  <a:cubicBezTo>
                    <a:pt x="180" y="134"/>
                    <a:pt x="180" y="134"/>
                    <a:pt x="180" y="134"/>
                  </a:cubicBezTo>
                  <a:cubicBezTo>
                    <a:pt x="180" y="31"/>
                    <a:pt x="180" y="31"/>
                    <a:pt x="180" y="31"/>
                  </a:cubicBezTo>
                  <a:lnTo>
                    <a:pt x="179" y="28"/>
                  </a:lnTo>
                  <a:close/>
                  <a:moveTo>
                    <a:pt x="48" y="102"/>
                  </a:moveTo>
                  <a:cubicBezTo>
                    <a:pt x="48" y="102"/>
                    <a:pt x="48" y="102"/>
                    <a:pt x="48" y="102"/>
                  </a:cubicBezTo>
                  <a:cubicBezTo>
                    <a:pt x="33" y="102"/>
                    <a:pt x="21" y="109"/>
                    <a:pt x="13" y="116"/>
                  </a:cubicBezTo>
                  <a:cubicBezTo>
                    <a:pt x="13" y="33"/>
                    <a:pt x="13" y="33"/>
                    <a:pt x="13" y="33"/>
                  </a:cubicBezTo>
                  <a:cubicBezTo>
                    <a:pt x="15" y="31"/>
                    <a:pt x="18" y="27"/>
                    <a:pt x="22" y="23"/>
                  </a:cubicBezTo>
                  <a:cubicBezTo>
                    <a:pt x="28" y="18"/>
                    <a:pt x="37" y="13"/>
                    <a:pt x="48" y="13"/>
                  </a:cubicBezTo>
                  <a:cubicBezTo>
                    <a:pt x="60" y="13"/>
                    <a:pt x="69" y="18"/>
                    <a:pt x="75" y="24"/>
                  </a:cubicBezTo>
                  <a:cubicBezTo>
                    <a:pt x="78" y="27"/>
                    <a:pt x="81" y="29"/>
                    <a:pt x="82" y="32"/>
                  </a:cubicBezTo>
                  <a:cubicBezTo>
                    <a:pt x="83" y="32"/>
                    <a:pt x="83" y="33"/>
                    <a:pt x="84" y="33"/>
                  </a:cubicBezTo>
                  <a:cubicBezTo>
                    <a:pt x="84" y="116"/>
                    <a:pt x="84" y="116"/>
                    <a:pt x="84" y="116"/>
                  </a:cubicBezTo>
                  <a:cubicBezTo>
                    <a:pt x="76" y="110"/>
                    <a:pt x="64" y="102"/>
                    <a:pt x="48" y="102"/>
                  </a:cubicBezTo>
                  <a:close/>
                  <a:moveTo>
                    <a:pt x="167" y="116"/>
                  </a:moveTo>
                  <a:cubicBezTo>
                    <a:pt x="159" y="109"/>
                    <a:pt x="147" y="102"/>
                    <a:pt x="131" y="102"/>
                  </a:cubicBezTo>
                  <a:cubicBezTo>
                    <a:pt x="116" y="102"/>
                    <a:pt x="104" y="109"/>
                    <a:pt x="97" y="116"/>
                  </a:cubicBezTo>
                  <a:cubicBezTo>
                    <a:pt x="97" y="33"/>
                    <a:pt x="97" y="33"/>
                    <a:pt x="97" y="33"/>
                  </a:cubicBezTo>
                  <a:cubicBezTo>
                    <a:pt x="98" y="31"/>
                    <a:pt x="101" y="27"/>
                    <a:pt x="105" y="23"/>
                  </a:cubicBezTo>
                  <a:cubicBezTo>
                    <a:pt x="111" y="18"/>
                    <a:pt x="120" y="13"/>
                    <a:pt x="131" y="13"/>
                  </a:cubicBezTo>
                  <a:cubicBezTo>
                    <a:pt x="143" y="13"/>
                    <a:pt x="152" y="18"/>
                    <a:pt x="158" y="24"/>
                  </a:cubicBezTo>
                  <a:cubicBezTo>
                    <a:pt x="162" y="27"/>
                    <a:pt x="164" y="29"/>
                    <a:pt x="165" y="32"/>
                  </a:cubicBezTo>
                  <a:cubicBezTo>
                    <a:pt x="166" y="32"/>
                    <a:pt x="166" y="33"/>
                    <a:pt x="167" y="33"/>
                  </a:cubicBezTo>
                  <a:lnTo>
                    <a:pt x="167" y="116"/>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9" name="Freeform 106"/>
            <p:cNvSpPr/>
            <p:nvPr/>
          </p:nvSpPr>
          <p:spPr bwMode="auto">
            <a:xfrm>
              <a:off x="8207" y="4857"/>
              <a:ext cx="35" cy="137"/>
            </a:xfrm>
            <a:custGeom>
              <a:avLst/>
              <a:gdLst>
                <a:gd name="T0" fmla="*/ 9 w 17"/>
                <a:gd name="T1" fmla="*/ 1 h 65"/>
                <a:gd name="T2" fmla="*/ 9 w 17"/>
                <a:gd name="T3" fmla="*/ 1 h 65"/>
                <a:gd name="T4" fmla="*/ 0 w 17"/>
                <a:gd name="T5" fmla="*/ 0 h 65"/>
                <a:gd name="T6" fmla="*/ 0 w 17"/>
                <a:gd name="T7" fmla="*/ 65 h 65"/>
                <a:gd name="T8" fmla="*/ 17 w 17"/>
                <a:gd name="T9" fmla="*/ 65 h 65"/>
                <a:gd name="T10" fmla="*/ 17 w 17"/>
                <a:gd name="T11" fmla="*/ 0 h 65"/>
                <a:gd name="T12" fmla="*/ 9 w 17"/>
                <a:gd name="T13" fmla="*/ 1 h 65"/>
              </a:gdLst>
              <a:ahLst/>
              <a:cxnLst>
                <a:cxn ang="0">
                  <a:pos x="T0" y="T1"/>
                </a:cxn>
                <a:cxn ang="0">
                  <a:pos x="T2" y="T3"/>
                </a:cxn>
                <a:cxn ang="0">
                  <a:pos x="T4" y="T5"/>
                </a:cxn>
                <a:cxn ang="0">
                  <a:pos x="T6" y="T7"/>
                </a:cxn>
                <a:cxn ang="0">
                  <a:pos x="T8" y="T9"/>
                </a:cxn>
                <a:cxn ang="0">
                  <a:pos x="T10" y="T11"/>
                </a:cxn>
                <a:cxn ang="0">
                  <a:pos x="T12" y="T13"/>
                </a:cxn>
              </a:cxnLst>
              <a:rect l="0" t="0" r="r" b="b"/>
              <a:pathLst>
                <a:path w="17" h="65">
                  <a:moveTo>
                    <a:pt x="9" y="1"/>
                  </a:moveTo>
                  <a:cubicBezTo>
                    <a:pt x="9" y="1"/>
                    <a:pt x="9" y="1"/>
                    <a:pt x="9" y="1"/>
                  </a:cubicBezTo>
                  <a:cubicBezTo>
                    <a:pt x="6" y="1"/>
                    <a:pt x="3" y="0"/>
                    <a:pt x="0" y="0"/>
                  </a:cubicBezTo>
                  <a:cubicBezTo>
                    <a:pt x="0" y="65"/>
                    <a:pt x="0" y="65"/>
                    <a:pt x="0" y="65"/>
                  </a:cubicBezTo>
                  <a:cubicBezTo>
                    <a:pt x="17" y="65"/>
                    <a:pt x="17" y="65"/>
                    <a:pt x="17" y="65"/>
                  </a:cubicBezTo>
                  <a:cubicBezTo>
                    <a:pt x="17" y="0"/>
                    <a:pt x="17" y="0"/>
                    <a:pt x="17" y="0"/>
                  </a:cubicBezTo>
                  <a:cubicBezTo>
                    <a:pt x="14" y="0"/>
                    <a:pt x="12" y="1"/>
                    <a:pt x="9" y="1"/>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50" name="Freeform 107"/>
            <p:cNvSpPr/>
            <p:nvPr/>
          </p:nvSpPr>
          <p:spPr bwMode="auto">
            <a:xfrm>
              <a:off x="8181" y="4751"/>
              <a:ext cx="86" cy="87"/>
            </a:xfrm>
            <a:custGeom>
              <a:avLst/>
              <a:gdLst>
                <a:gd name="T0" fmla="*/ 6 w 41"/>
                <a:gd name="T1" fmla="*/ 6 h 41"/>
                <a:gd name="T2" fmla="*/ 0 w 41"/>
                <a:gd name="T3" fmla="*/ 20 h 41"/>
                <a:gd name="T4" fmla="*/ 0 w 41"/>
                <a:gd name="T5" fmla="*/ 20 h 41"/>
                <a:gd name="T6" fmla="*/ 6 w 41"/>
                <a:gd name="T7" fmla="*/ 35 h 41"/>
                <a:gd name="T8" fmla="*/ 6 w 41"/>
                <a:gd name="T9" fmla="*/ 35 h 41"/>
                <a:gd name="T10" fmla="*/ 21 w 41"/>
                <a:gd name="T11" fmla="*/ 41 h 41"/>
                <a:gd name="T12" fmla="*/ 21 w 41"/>
                <a:gd name="T13" fmla="*/ 41 h 41"/>
                <a:gd name="T14" fmla="*/ 35 w 41"/>
                <a:gd name="T15" fmla="*/ 35 h 41"/>
                <a:gd name="T16" fmla="*/ 35 w 41"/>
                <a:gd name="T17" fmla="*/ 35 h 41"/>
                <a:gd name="T18" fmla="*/ 41 w 41"/>
                <a:gd name="T19" fmla="*/ 20 h 41"/>
                <a:gd name="T20" fmla="*/ 41 w 41"/>
                <a:gd name="T21" fmla="*/ 20 h 41"/>
                <a:gd name="T22" fmla="*/ 35 w 41"/>
                <a:gd name="T23" fmla="*/ 6 h 41"/>
                <a:gd name="T24" fmla="*/ 35 w 41"/>
                <a:gd name="T25" fmla="*/ 6 h 41"/>
                <a:gd name="T26" fmla="*/ 21 w 41"/>
                <a:gd name="T27" fmla="*/ 0 h 41"/>
                <a:gd name="T28" fmla="*/ 21 w 41"/>
                <a:gd name="T29" fmla="*/ 0 h 41"/>
                <a:gd name="T30" fmla="*/ 6 w 41"/>
                <a:gd name="T3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41">
                  <a:moveTo>
                    <a:pt x="6" y="6"/>
                  </a:moveTo>
                  <a:cubicBezTo>
                    <a:pt x="2" y="10"/>
                    <a:pt x="0" y="15"/>
                    <a:pt x="0" y="20"/>
                  </a:cubicBezTo>
                  <a:cubicBezTo>
                    <a:pt x="0" y="20"/>
                    <a:pt x="0" y="20"/>
                    <a:pt x="0" y="20"/>
                  </a:cubicBezTo>
                  <a:cubicBezTo>
                    <a:pt x="0" y="26"/>
                    <a:pt x="2" y="31"/>
                    <a:pt x="6" y="35"/>
                  </a:cubicBezTo>
                  <a:cubicBezTo>
                    <a:pt x="6" y="35"/>
                    <a:pt x="6" y="35"/>
                    <a:pt x="6" y="35"/>
                  </a:cubicBezTo>
                  <a:cubicBezTo>
                    <a:pt x="10" y="39"/>
                    <a:pt x="15" y="41"/>
                    <a:pt x="21" y="41"/>
                  </a:cubicBezTo>
                  <a:cubicBezTo>
                    <a:pt x="21" y="41"/>
                    <a:pt x="21" y="41"/>
                    <a:pt x="21" y="41"/>
                  </a:cubicBezTo>
                  <a:cubicBezTo>
                    <a:pt x="26" y="41"/>
                    <a:pt x="31" y="39"/>
                    <a:pt x="35" y="35"/>
                  </a:cubicBezTo>
                  <a:cubicBezTo>
                    <a:pt x="35" y="35"/>
                    <a:pt x="35" y="35"/>
                    <a:pt x="35" y="35"/>
                  </a:cubicBezTo>
                  <a:cubicBezTo>
                    <a:pt x="39" y="31"/>
                    <a:pt x="41" y="26"/>
                    <a:pt x="41" y="20"/>
                  </a:cubicBezTo>
                  <a:cubicBezTo>
                    <a:pt x="41" y="20"/>
                    <a:pt x="41" y="20"/>
                    <a:pt x="41" y="20"/>
                  </a:cubicBezTo>
                  <a:cubicBezTo>
                    <a:pt x="41" y="15"/>
                    <a:pt x="39" y="10"/>
                    <a:pt x="35" y="6"/>
                  </a:cubicBezTo>
                  <a:cubicBezTo>
                    <a:pt x="35" y="6"/>
                    <a:pt x="35" y="6"/>
                    <a:pt x="35" y="6"/>
                  </a:cubicBezTo>
                  <a:cubicBezTo>
                    <a:pt x="31" y="2"/>
                    <a:pt x="26" y="0"/>
                    <a:pt x="21" y="0"/>
                  </a:cubicBezTo>
                  <a:cubicBezTo>
                    <a:pt x="21" y="0"/>
                    <a:pt x="21" y="0"/>
                    <a:pt x="21" y="0"/>
                  </a:cubicBezTo>
                  <a:cubicBezTo>
                    <a:pt x="15" y="0"/>
                    <a:pt x="10" y="2"/>
                    <a:pt x="6" y="6"/>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51" name="Freeform 108"/>
            <p:cNvSpPr/>
            <p:nvPr/>
          </p:nvSpPr>
          <p:spPr bwMode="auto">
            <a:xfrm>
              <a:off x="8108" y="4741"/>
              <a:ext cx="46" cy="105"/>
            </a:xfrm>
            <a:custGeom>
              <a:avLst/>
              <a:gdLst>
                <a:gd name="T0" fmla="*/ 10 w 22"/>
                <a:gd name="T1" fmla="*/ 47 h 50"/>
                <a:gd name="T2" fmla="*/ 0 w 22"/>
                <a:gd name="T3" fmla="*/ 25 h 50"/>
                <a:gd name="T4" fmla="*/ 0 w 22"/>
                <a:gd name="T5" fmla="*/ 25 h 50"/>
                <a:gd name="T6" fmla="*/ 10 w 22"/>
                <a:gd name="T7" fmla="*/ 3 h 50"/>
                <a:gd name="T8" fmla="*/ 10 w 22"/>
                <a:gd name="T9" fmla="*/ 3 h 50"/>
                <a:gd name="T10" fmla="*/ 20 w 22"/>
                <a:gd name="T11" fmla="*/ 3 h 50"/>
                <a:gd name="T12" fmla="*/ 20 w 22"/>
                <a:gd name="T13" fmla="*/ 3 h 50"/>
                <a:gd name="T14" fmla="*/ 20 w 22"/>
                <a:gd name="T15" fmla="*/ 12 h 50"/>
                <a:gd name="T16" fmla="*/ 20 w 22"/>
                <a:gd name="T17" fmla="*/ 12 h 50"/>
                <a:gd name="T18" fmla="*/ 14 w 22"/>
                <a:gd name="T19" fmla="*/ 25 h 50"/>
                <a:gd name="T20" fmla="*/ 14 w 22"/>
                <a:gd name="T21" fmla="*/ 25 h 50"/>
                <a:gd name="T22" fmla="*/ 20 w 22"/>
                <a:gd name="T23" fmla="*/ 38 h 50"/>
                <a:gd name="T24" fmla="*/ 20 w 22"/>
                <a:gd name="T25" fmla="*/ 38 h 50"/>
                <a:gd name="T26" fmla="*/ 20 w 22"/>
                <a:gd name="T27" fmla="*/ 38 h 50"/>
                <a:gd name="T28" fmla="*/ 20 w 22"/>
                <a:gd name="T29" fmla="*/ 47 h 50"/>
                <a:gd name="T30" fmla="*/ 20 w 22"/>
                <a:gd name="T31" fmla="*/ 47 h 50"/>
                <a:gd name="T32" fmla="*/ 15 w 22"/>
                <a:gd name="T33" fmla="*/ 50 h 50"/>
                <a:gd name="T34" fmla="*/ 15 w 22"/>
                <a:gd name="T35" fmla="*/ 50 h 50"/>
                <a:gd name="T36" fmla="*/ 10 w 22"/>
                <a:gd name="T3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50">
                  <a:moveTo>
                    <a:pt x="10" y="47"/>
                  </a:moveTo>
                  <a:cubicBezTo>
                    <a:pt x="4" y="41"/>
                    <a:pt x="0" y="33"/>
                    <a:pt x="0" y="25"/>
                  </a:cubicBezTo>
                  <a:cubicBezTo>
                    <a:pt x="0" y="25"/>
                    <a:pt x="0" y="25"/>
                    <a:pt x="0" y="25"/>
                  </a:cubicBezTo>
                  <a:cubicBezTo>
                    <a:pt x="0" y="17"/>
                    <a:pt x="4" y="9"/>
                    <a:pt x="10" y="3"/>
                  </a:cubicBezTo>
                  <a:cubicBezTo>
                    <a:pt x="10" y="3"/>
                    <a:pt x="10" y="3"/>
                    <a:pt x="10" y="3"/>
                  </a:cubicBezTo>
                  <a:cubicBezTo>
                    <a:pt x="12" y="0"/>
                    <a:pt x="17" y="0"/>
                    <a:pt x="20" y="3"/>
                  </a:cubicBezTo>
                  <a:cubicBezTo>
                    <a:pt x="20" y="3"/>
                    <a:pt x="20" y="3"/>
                    <a:pt x="20" y="3"/>
                  </a:cubicBezTo>
                  <a:cubicBezTo>
                    <a:pt x="22" y="5"/>
                    <a:pt x="22" y="10"/>
                    <a:pt x="20" y="12"/>
                  </a:cubicBezTo>
                  <a:cubicBezTo>
                    <a:pt x="20" y="12"/>
                    <a:pt x="20" y="12"/>
                    <a:pt x="20" y="12"/>
                  </a:cubicBezTo>
                  <a:cubicBezTo>
                    <a:pt x="16" y="16"/>
                    <a:pt x="14" y="20"/>
                    <a:pt x="14" y="25"/>
                  </a:cubicBezTo>
                  <a:cubicBezTo>
                    <a:pt x="14" y="25"/>
                    <a:pt x="14" y="25"/>
                    <a:pt x="14" y="25"/>
                  </a:cubicBezTo>
                  <a:cubicBezTo>
                    <a:pt x="14" y="30"/>
                    <a:pt x="16" y="34"/>
                    <a:pt x="20" y="38"/>
                  </a:cubicBezTo>
                  <a:cubicBezTo>
                    <a:pt x="20" y="38"/>
                    <a:pt x="20" y="38"/>
                    <a:pt x="20" y="38"/>
                  </a:cubicBezTo>
                  <a:cubicBezTo>
                    <a:pt x="20" y="38"/>
                    <a:pt x="20" y="38"/>
                    <a:pt x="20" y="38"/>
                  </a:cubicBezTo>
                  <a:cubicBezTo>
                    <a:pt x="22" y="40"/>
                    <a:pt x="22" y="45"/>
                    <a:pt x="20" y="47"/>
                  </a:cubicBezTo>
                  <a:cubicBezTo>
                    <a:pt x="20" y="47"/>
                    <a:pt x="20" y="47"/>
                    <a:pt x="20" y="47"/>
                  </a:cubicBezTo>
                  <a:cubicBezTo>
                    <a:pt x="18" y="49"/>
                    <a:pt x="16" y="50"/>
                    <a:pt x="15" y="50"/>
                  </a:cubicBezTo>
                  <a:cubicBezTo>
                    <a:pt x="15" y="50"/>
                    <a:pt x="15" y="50"/>
                    <a:pt x="15" y="50"/>
                  </a:cubicBezTo>
                  <a:cubicBezTo>
                    <a:pt x="13" y="50"/>
                    <a:pt x="11" y="49"/>
                    <a:pt x="10" y="47"/>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52" name="Freeform 109"/>
            <p:cNvSpPr/>
            <p:nvPr/>
          </p:nvSpPr>
          <p:spPr bwMode="auto">
            <a:xfrm>
              <a:off x="8297" y="4741"/>
              <a:ext cx="46" cy="105"/>
            </a:xfrm>
            <a:custGeom>
              <a:avLst/>
              <a:gdLst>
                <a:gd name="T0" fmla="*/ 3 w 22"/>
                <a:gd name="T1" fmla="*/ 47 h 50"/>
                <a:gd name="T2" fmla="*/ 3 w 22"/>
                <a:gd name="T3" fmla="*/ 38 h 50"/>
                <a:gd name="T4" fmla="*/ 3 w 22"/>
                <a:gd name="T5" fmla="*/ 38 h 50"/>
                <a:gd name="T6" fmla="*/ 8 w 22"/>
                <a:gd name="T7" fmla="*/ 25 h 50"/>
                <a:gd name="T8" fmla="*/ 8 w 22"/>
                <a:gd name="T9" fmla="*/ 25 h 50"/>
                <a:gd name="T10" fmla="*/ 3 w 22"/>
                <a:gd name="T11" fmla="*/ 12 h 50"/>
                <a:gd name="T12" fmla="*/ 3 w 22"/>
                <a:gd name="T13" fmla="*/ 12 h 50"/>
                <a:gd name="T14" fmla="*/ 3 w 22"/>
                <a:gd name="T15" fmla="*/ 12 h 50"/>
                <a:gd name="T16" fmla="*/ 3 w 22"/>
                <a:gd name="T17" fmla="*/ 3 h 50"/>
                <a:gd name="T18" fmla="*/ 3 w 22"/>
                <a:gd name="T19" fmla="*/ 3 h 50"/>
                <a:gd name="T20" fmla="*/ 13 w 22"/>
                <a:gd name="T21" fmla="*/ 3 h 50"/>
                <a:gd name="T22" fmla="*/ 13 w 22"/>
                <a:gd name="T23" fmla="*/ 3 h 50"/>
                <a:gd name="T24" fmla="*/ 22 w 22"/>
                <a:gd name="T25" fmla="*/ 25 h 50"/>
                <a:gd name="T26" fmla="*/ 22 w 22"/>
                <a:gd name="T27" fmla="*/ 25 h 50"/>
                <a:gd name="T28" fmla="*/ 13 w 22"/>
                <a:gd name="T29" fmla="*/ 47 h 50"/>
                <a:gd name="T30" fmla="*/ 13 w 22"/>
                <a:gd name="T31" fmla="*/ 47 h 50"/>
                <a:gd name="T32" fmla="*/ 8 w 22"/>
                <a:gd name="T33" fmla="*/ 50 h 50"/>
                <a:gd name="T34" fmla="*/ 8 w 22"/>
                <a:gd name="T35" fmla="*/ 50 h 50"/>
                <a:gd name="T36" fmla="*/ 3 w 22"/>
                <a:gd name="T3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50">
                  <a:moveTo>
                    <a:pt x="3" y="47"/>
                  </a:moveTo>
                  <a:cubicBezTo>
                    <a:pt x="0" y="45"/>
                    <a:pt x="0" y="40"/>
                    <a:pt x="3" y="38"/>
                  </a:cubicBezTo>
                  <a:cubicBezTo>
                    <a:pt x="3" y="38"/>
                    <a:pt x="3" y="38"/>
                    <a:pt x="3" y="38"/>
                  </a:cubicBezTo>
                  <a:cubicBezTo>
                    <a:pt x="7" y="34"/>
                    <a:pt x="8" y="30"/>
                    <a:pt x="8" y="25"/>
                  </a:cubicBezTo>
                  <a:cubicBezTo>
                    <a:pt x="8" y="25"/>
                    <a:pt x="8" y="25"/>
                    <a:pt x="8" y="25"/>
                  </a:cubicBezTo>
                  <a:cubicBezTo>
                    <a:pt x="8" y="20"/>
                    <a:pt x="7" y="16"/>
                    <a:pt x="3" y="12"/>
                  </a:cubicBezTo>
                  <a:cubicBezTo>
                    <a:pt x="3" y="12"/>
                    <a:pt x="3" y="12"/>
                    <a:pt x="3" y="12"/>
                  </a:cubicBezTo>
                  <a:cubicBezTo>
                    <a:pt x="3" y="12"/>
                    <a:pt x="3" y="12"/>
                    <a:pt x="3" y="12"/>
                  </a:cubicBezTo>
                  <a:cubicBezTo>
                    <a:pt x="0" y="10"/>
                    <a:pt x="0" y="5"/>
                    <a:pt x="3" y="3"/>
                  </a:cubicBezTo>
                  <a:cubicBezTo>
                    <a:pt x="3" y="3"/>
                    <a:pt x="3" y="3"/>
                    <a:pt x="3" y="3"/>
                  </a:cubicBezTo>
                  <a:cubicBezTo>
                    <a:pt x="6" y="0"/>
                    <a:pt x="10" y="0"/>
                    <a:pt x="13" y="3"/>
                  </a:cubicBezTo>
                  <a:cubicBezTo>
                    <a:pt x="13" y="3"/>
                    <a:pt x="13" y="3"/>
                    <a:pt x="13" y="3"/>
                  </a:cubicBezTo>
                  <a:cubicBezTo>
                    <a:pt x="19" y="9"/>
                    <a:pt x="22" y="17"/>
                    <a:pt x="22" y="25"/>
                  </a:cubicBezTo>
                  <a:cubicBezTo>
                    <a:pt x="22" y="25"/>
                    <a:pt x="22" y="25"/>
                    <a:pt x="22" y="25"/>
                  </a:cubicBezTo>
                  <a:cubicBezTo>
                    <a:pt x="22" y="33"/>
                    <a:pt x="19" y="41"/>
                    <a:pt x="13" y="47"/>
                  </a:cubicBezTo>
                  <a:cubicBezTo>
                    <a:pt x="13" y="47"/>
                    <a:pt x="13" y="47"/>
                    <a:pt x="13" y="47"/>
                  </a:cubicBezTo>
                  <a:cubicBezTo>
                    <a:pt x="12" y="49"/>
                    <a:pt x="10" y="50"/>
                    <a:pt x="8" y="50"/>
                  </a:cubicBezTo>
                  <a:cubicBezTo>
                    <a:pt x="8" y="50"/>
                    <a:pt x="8" y="50"/>
                    <a:pt x="8" y="50"/>
                  </a:cubicBezTo>
                  <a:cubicBezTo>
                    <a:pt x="6" y="50"/>
                    <a:pt x="4" y="49"/>
                    <a:pt x="3" y="47"/>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53" name="Freeform 110"/>
            <p:cNvSpPr/>
            <p:nvPr/>
          </p:nvSpPr>
          <p:spPr bwMode="auto">
            <a:xfrm>
              <a:off x="8049" y="4711"/>
              <a:ext cx="59" cy="163"/>
            </a:xfrm>
            <a:custGeom>
              <a:avLst/>
              <a:gdLst>
                <a:gd name="T0" fmla="*/ 16 w 28"/>
                <a:gd name="T1" fmla="*/ 75 h 77"/>
                <a:gd name="T2" fmla="*/ 0 w 28"/>
                <a:gd name="T3" fmla="*/ 39 h 77"/>
                <a:gd name="T4" fmla="*/ 0 w 28"/>
                <a:gd name="T5" fmla="*/ 39 h 77"/>
                <a:gd name="T6" fmla="*/ 16 w 28"/>
                <a:gd name="T7" fmla="*/ 3 h 77"/>
                <a:gd name="T8" fmla="*/ 16 w 28"/>
                <a:gd name="T9" fmla="*/ 3 h 77"/>
                <a:gd name="T10" fmla="*/ 25 w 28"/>
                <a:gd name="T11" fmla="*/ 3 h 77"/>
                <a:gd name="T12" fmla="*/ 25 w 28"/>
                <a:gd name="T13" fmla="*/ 3 h 77"/>
                <a:gd name="T14" fmla="*/ 25 w 28"/>
                <a:gd name="T15" fmla="*/ 13 h 77"/>
                <a:gd name="T16" fmla="*/ 25 w 28"/>
                <a:gd name="T17" fmla="*/ 13 h 77"/>
                <a:gd name="T18" fmla="*/ 14 w 28"/>
                <a:gd name="T19" fmla="*/ 39 h 77"/>
                <a:gd name="T20" fmla="*/ 14 w 28"/>
                <a:gd name="T21" fmla="*/ 39 h 77"/>
                <a:gd name="T22" fmla="*/ 25 w 28"/>
                <a:gd name="T23" fmla="*/ 66 h 77"/>
                <a:gd name="T24" fmla="*/ 25 w 28"/>
                <a:gd name="T25" fmla="*/ 66 h 77"/>
                <a:gd name="T26" fmla="*/ 25 w 28"/>
                <a:gd name="T27" fmla="*/ 66 h 77"/>
                <a:gd name="T28" fmla="*/ 25 w 28"/>
                <a:gd name="T29" fmla="*/ 75 h 77"/>
                <a:gd name="T30" fmla="*/ 25 w 28"/>
                <a:gd name="T31" fmla="*/ 75 h 77"/>
                <a:gd name="T32" fmla="*/ 20 w 28"/>
                <a:gd name="T33" fmla="*/ 77 h 77"/>
                <a:gd name="T34" fmla="*/ 20 w 28"/>
                <a:gd name="T35" fmla="*/ 77 h 77"/>
                <a:gd name="T36" fmla="*/ 16 w 28"/>
                <a:gd name="T37" fmla="*/ 7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77">
                  <a:moveTo>
                    <a:pt x="16" y="75"/>
                  </a:moveTo>
                  <a:cubicBezTo>
                    <a:pt x="6" y="65"/>
                    <a:pt x="0" y="52"/>
                    <a:pt x="0" y="39"/>
                  </a:cubicBezTo>
                  <a:cubicBezTo>
                    <a:pt x="0" y="39"/>
                    <a:pt x="0" y="39"/>
                    <a:pt x="0" y="39"/>
                  </a:cubicBezTo>
                  <a:cubicBezTo>
                    <a:pt x="0" y="26"/>
                    <a:pt x="6" y="13"/>
                    <a:pt x="16" y="3"/>
                  </a:cubicBezTo>
                  <a:cubicBezTo>
                    <a:pt x="16" y="3"/>
                    <a:pt x="16" y="3"/>
                    <a:pt x="16" y="3"/>
                  </a:cubicBezTo>
                  <a:cubicBezTo>
                    <a:pt x="18" y="0"/>
                    <a:pt x="23" y="0"/>
                    <a:pt x="25" y="3"/>
                  </a:cubicBezTo>
                  <a:cubicBezTo>
                    <a:pt x="25" y="3"/>
                    <a:pt x="25" y="3"/>
                    <a:pt x="25" y="3"/>
                  </a:cubicBezTo>
                  <a:cubicBezTo>
                    <a:pt x="28" y="5"/>
                    <a:pt x="28" y="10"/>
                    <a:pt x="25" y="13"/>
                  </a:cubicBezTo>
                  <a:cubicBezTo>
                    <a:pt x="25" y="13"/>
                    <a:pt x="25" y="13"/>
                    <a:pt x="25" y="13"/>
                  </a:cubicBezTo>
                  <a:cubicBezTo>
                    <a:pt x="18" y="20"/>
                    <a:pt x="14" y="29"/>
                    <a:pt x="14" y="39"/>
                  </a:cubicBezTo>
                  <a:cubicBezTo>
                    <a:pt x="14" y="39"/>
                    <a:pt x="14" y="39"/>
                    <a:pt x="14" y="39"/>
                  </a:cubicBezTo>
                  <a:cubicBezTo>
                    <a:pt x="14" y="49"/>
                    <a:pt x="18" y="58"/>
                    <a:pt x="25" y="66"/>
                  </a:cubicBezTo>
                  <a:cubicBezTo>
                    <a:pt x="25" y="66"/>
                    <a:pt x="25" y="66"/>
                    <a:pt x="25" y="66"/>
                  </a:cubicBezTo>
                  <a:cubicBezTo>
                    <a:pt x="25" y="66"/>
                    <a:pt x="25" y="66"/>
                    <a:pt x="25" y="66"/>
                  </a:cubicBezTo>
                  <a:cubicBezTo>
                    <a:pt x="28" y="68"/>
                    <a:pt x="28" y="73"/>
                    <a:pt x="25" y="75"/>
                  </a:cubicBezTo>
                  <a:cubicBezTo>
                    <a:pt x="25" y="75"/>
                    <a:pt x="25" y="75"/>
                    <a:pt x="25" y="75"/>
                  </a:cubicBezTo>
                  <a:cubicBezTo>
                    <a:pt x="24" y="77"/>
                    <a:pt x="22" y="77"/>
                    <a:pt x="20" y="77"/>
                  </a:cubicBezTo>
                  <a:cubicBezTo>
                    <a:pt x="20" y="77"/>
                    <a:pt x="20" y="77"/>
                    <a:pt x="20" y="77"/>
                  </a:cubicBezTo>
                  <a:cubicBezTo>
                    <a:pt x="19" y="77"/>
                    <a:pt x="17" y="77"/>
                    <a:pt x="16" y="75"/>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54" name="Freeform 111"/>
            <p:cNvSpPr/>
            <p:nvPr/>
          </p:nvSpPr>
          <p:spPr bwMode="auto">
            <a:xfrm>
              <a:off x="8345" y="4711"/>
              <a:ext cx="56" cy="163"/>
            </a:xfrm>
            <a:custGeom>
              <a:avLst/>
              <a:gdLst>
                <a:gd name="T0" fmla="*/ 2 w 27"/>
                <a:gd name="T1" fmla="*/ 75 h 77"/>
                <a:gd name="T2" fmla="*/ 2 w 27"/>
                <a:gd name="T3" fmla="*/ 66 h 77"/>
                <a:gd name="T4" fmla="*/ 2 w 27"/>
                <a:gd name="T5" fmla="*/ 66 h 77"/>
                <a:gd name="T6" fmla="*/ 13 w 27"/>
                <a:gd name="T7" fmla="*/ 39 h 77"/>
                <a:gd name="T8" fmla="*/ 13 w 27"/>
                <a:gd name="T9" fmla="*/ 39 h 77"/>
                <a:gd name="T10" fmla="*/ 2 w 27"/>
                <a:gd name="T11" fmla="*/ 13 h 77"/>
                <a:gd name="T12" fmla="*/ 2 w 27"/>
                <a:gd name="T13" fmla="*/ 13 h 77"/>
                <a:gd name="T14" fmla="*/ 2 w 27"/>
                <a:gd name="T15" fmla="*/ 13 h 77"/>
                <a:gd name="T16" fmla="*/ 2 w 27"/>
                <a:gd name="T17" fmla="*/ 3 h 77"/>
                <a:gd name="T18" fmla="*/ 2 w 27"/>
                <a:gd name="T19" fmla="*/ 3 h 77"/>
                <a:gd name="T20" fmla="*/ 12 w 27"/>
                <a:gd name="T21" fmla="*/ 3 h 77"/>
                <a:gd name="T22" fmla="*/ 12 w 27"/>
                <a:gd name="T23" fmla="*/ 3 h 77"/>
                <a:gd name="T24" fmla="*/ 27 w 27"/>
                <a:gd name="T25" fmla="*/ 39 h 77"/>
                <a:gd name="T26" fmla="*/ 27 w 27"/>
                <a:gd name="T27" fmla="*/ 39 h 77"/>
                <a:gd name="T28" fmla="*/ 12 w 27"/>
                <a:gd name="T29" fmla="*/ 75 h 77"/>
                <a:gd name="T30" fmla="*/ 12 w 27"/>
                <a:gd name="T31" fmla="*/ 75 h 77"/>
                <a:gd name="T32" fmla="*/ 7 w 27"/>
                <a:gd name="T33" fmla="*/ 77 h 77"/>
                <a:gd name="T34" fmla="*/ 7 w 27"/>
                <a:gd name="T35" fmla="*/ 77 h 77"/>
                <a:gd name="T36" fmla="*/ 2 w 27"/>
                <a:gd name="T37" fmla="*/ 7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77">
                  <a:moveTo>
                    <a:pt x="2" y="75"/>
                  </a:moveTo>
                  <a:cubicBezTo>
                    <a:pt x="0" y="73"/>
                    <a:pt x="0" y="68"/>
                    <a:pt x="2" y="66"/>
                  </a:cubicBezTo>
                  <a:cubicBezTo>
                    <a:pt x="2" y="66"/>
                    <a:pt x="2" y="66"/>
                    <a:pt x="2" y="66"/>
                  </a:cubicBezTo>
                  <a:cubicBezTo>
                    <a:pt x="10" y="58"/>
                    <a:pt x="13" y="49"/>
                    <a:pt x="13" y="39"/>
                  </a:cubicBezTo>
                  <a:cubicBezTo>
                    <a:pt x="13" y="39"/>
                    <a:pt x="13" y="39"/>
                    <a:pt x="13" y="39"/>
                  </a:cubicBezTo>
                  <a:cubicBezTo>
                    <a:pt x="13" y="29"/>
                    <a:pt x="10" y="20"/>
                    <a:pt x="2" y="13"/>
                  </a:cubicBezTo>
                  <a:cubicBezTo>
                    <a:pt x="2" y="13"/>
                    <a:pt x="2" y="13"/>
                    <a:pt x="2" y="13"/>
                  </a:cubicBezTo>
                  <a:cubicBezTo>
                    <a:pt x="2" y="13"/>
                    <a:pt x="2" y="13"/>
                    <a:pt x="2" y="13"/>
                  </a:cubicBezTo>
                  <a:cubicBezTo>
                    <a:pt x="0" y="10"/>
                    <a:pt x="0" y="5"/>
                    <a:pt x="2" y="3"/>
                  </a:cubicBezTo>
                  <a:cubicBezTo>
                    <a:pt x="2" y="3"/>
                    <a:pt x="2" y="3"/>
                    <a:pt x="2" y="3"/>
                  </a:cubicBezTo>
                  <a:cubicBezTo>
                    <a:pt x="5" y="0"/>
                    <a:pt x="9" y="0"/>
                    <a:pt x="12" y="3"/>
                  </a:cubicBezTo>
                  <a:cubicBezTo>
                    <a:pt x="12" y="3"/>
                    <a:pt x="12" y="3"/>
                    <a:pt x="12" y="3"/>
                  </a:cubicBezTo>
                  <a:cubicBezTo>
                    <a:pt x="22" y="13"/>
                    <a:pt x="27" y="26"/>
                    <a:pt x="27" y="39"/>
                  </a:cubicBezTo>
                  <a:cubicBezTo>
                    <a:pt x="27" y="39"/>
                    <a:pt x="27" y="39"/>
                    <a:pt x="27" y="39"/>
                  </a:cubicBezTo>
                  <a:cubicBezTo>
                    <a:pt x="27" y="52"/>
                    <a:pt x="22" y="65"/>
                    <a:pt x="12" y="75"/>
                  </a:cubicBezTo>
                  <a:cubicBezTo>
                    <a:pt x="12" y="75"/>
                    <a:pt x="12" y="75"/>
                    <a:pt x="12" y="75"/>
                  </a:cubicBezTo>
                  <a:cubicBezTo>
                    <a:pt x="11" y="77"/>
                    <a:pt x="9" y="77"/>
                    <a:pt x="7" y="77"/>
                  </a:cubicBezTo>
                  <a:cubicBezTo>
                    <a:pt x="7" y="77"/>
                    <a:pt x="7" y="77"/>
                    <a:pt x="7" y="77"/>
                  </a:cubicBezTo>
                  <a:cubicBezTo>
                    <a:pt x="5" y="77"/>
                    <a:pt x="4" y="77"/>
                    <a:pt x="2" y="75"/>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55" name="Freeform 112"/>
            <p:cNvSpPr>
              <a:spLocks noEditPoints="1"/>
            </p:cNvSpPr>
            <p:nvPr/>
          </p:nvSpPr>
          <p:spPr bwMode="auto">
            <a:xfrm>
              <a:off x="7540" y="3610"/>
              <a:ext cx="520" cy="393"/>
            </a:xfrm>
            <a:custGeom>
              <a:avLst/>
              <a:gdLst>
                <a:gd name="T0" fmla="*/ 229 w 248"/>
                <a:gd name="T1" fmla="*/ 139 h 186"/>
                <a:gd name="T2" fmla="*/ 20 w 248"/>
                <a:gd name="T3" fmla="*/ 139 h 186"/>
                <a:gd name="T4" fmla="*/ 4 w 248"/>
                <a:gd name="T5" fmla="*/ 169 h 186"/>
                <a:gd name="T6" fmla="*/ 244 w 248"/>
                <a:gd name="T7" fmla="*/ 169 h 186"/>
                <a:gd name="T8" fmla="*/ 229 w 248"/>
                <a:gd name="T9" fmla="*/ 139 h 186"/>
                <a:gd name="T10" fmla="*/ 98 w 248"/>
                <a:gd name="T11" fmla="*/ 162 h 186"/>
                <a:gd name="T12" fmla="*/ 105 w 248"/>
                <a:gd name="T13" fmla="*/ 150 h 186"/>
                <a:gd name="T14" fmla="*/ 145 w 248"/>
                <a:gd name="T15" fmla="*/ 150 h 186"/>
                <a:gd name="T16" fmla="*/ 150 w 248"/>
                <a:gd name="T17" fmla="*/ 162 h 186"/>
                <a:gd name="T18" fmla="*/ 98 w 248"/>
                <a:gd name="T19" fmla="*/ 162 h 186"/>
                <a:gd name="T20" fmla="*/ 225 w 248"/>
                <a:gd name="T21" fmla="*/ 132 h 186"/>
                <a:gd name="T22" fmla="*/ 225 w 248"/>
                <a:gd name="T23" fmla="*/ 132 h 186"/>
                <a:gd name="T24" fmla="*/ 225 w 248"/>
                <a:gd name="T25" fmla="*/ 131 h 186"/>
                <a:gd name="T26" fmla="*/ 225 w 248"/>
                <a:gd name="T27" fmla="*/ 6 h 186"/>
                <a:gd name="T28" fmla="*/ 219 w 248"/>
                <a:gd name="T29" fmla="*/ 0 h 186"/>
                <a:gd name="T30" fmla="*/ 29 w 248"/>
                <a:gd name="T31" fmla="*/ 0 h 186"/>
                <a:gd name="T32" fmla="*/ 23 w 248"/>
                <a:gd name="T33" fmla="*/ 6 h 186"/>
                <a:gd name="T34" fmla="*/ 23 w 248"/>
                <a:gd name="T35" fmla="*/ 131 h 186"/>
                <a:gd name="T36" fmla="*/ 23 w 248"/>
                <a:gd name="T37" fmla="*/ 132 h 186"/>
                <a:gd name="T38" fmla="*/ 23 w 248"/>
                <a:gd name="T39" fmla="*/ 132 h 186"/>
                <a:gd name="T40" fmla="*/ 23 w 248"/>
                <a:gd name="T41" fmla="*/ 132 h 186"/>
                <a:gd name="T42" fmla="*/ 225 w 248"/>
                <a:gd name="T43" fmla="*/ 132 h 186"/>
                <a:gd name="T44" fmla="*/ 211 w 248"/>
                <a:gd name="T45" fmla="*/ 123 h 186"/>
                <a:gd name="T46" fmla="*/ 38 w 248"/>
                <a:gd name="T47" fmla="*/ 123 h 186"/>
                <a:gd name="T48" fmla="*/ 38 w 248"/>
                <a:gd name="T49" fmla="*/ 15 h 186"/>
                <a:gd name="T50" fmla="*/ 211 w 248"/>
                <a:gd name="T51" fmla="*/ 15 h 186"/>
                <a:gd name="T52" fmla="*/ 211 w 248"/>
                <a:gd name="T53" fmla="*/ 123 h 186"/>
                <a:gd name="T54" fmla="*/ 248 w 248"/>
                <a:gd name="T55" fmla="*/ 176 h 186"/>
                <a:gd name="T56" fmla="*/ 1 w 248"/>
                <a:gd name="T57" fmla="*/ 176 h 186"/>
                <a:gd name="T58" fmla="*/ 0 w 248"/>
                <a:gd name="T59" fmla="*/ 177 h 186"/>
                <a:gd name="T60" fmla="*/ 6 w 248"/>
                <a:gd name="T61" fmla="*/ 186 h 186"/>
                <a:gd name="T62" fmla="*/ 243 w 248"/>
                <a:gd name="T63" fmla="*/ 186 h 186"/>
                <a:gd name="T64" fmla="*/ 248 w 248"/>
                <a:gd name="T65" fmla="*/ 177 h 186"/>
                <a:gd name="T66" fmla="*/ 248 w 248"/>
                <a:gd name="T67" fmla="*/ 17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8" h="186">
                  <a:moveTo>
                    <a:pt x="229" y="139"/>
                  </a:moveTo>
                  <a:cubicBezTo>
                    <a:pt x="20" y="139"/>
                    <a:pt x="20" y="139"/>
                    <a:pt x="20" y="139"/>
                  </a:cubicBezTo>
                  <a:cubicBezTo>
                    <a:pt x="4" y="169"/>
                    <a:pt x="4" y="169"/>
                    <a:pt x="4" y="169"/>
                  </a:cubicBezTo>
                  <a:cubicBezTo>
                    <a:pt x="244" y="169"/>
                    <a:pt x="244" y="169"/>
                    <a:pt x="244" y="169"/>
                  </a:cubicBezTo>
                  <a:lnTo>
                    <a:pt x="229" y="139"/>
                  </a:lnTo>
                  <a:close/>
                  <a:moveTo>
                    <a:pt x="98" y="162"/>
                  </a:moveTo>
                  <a:cubicBezTo>
                    <a:pt x="105" y="150"/>
                    <a:pt x="105" y="150"/>
                    <a:pt x="105" y="150"/>
                  </a:cubicBezTo>
                  <a:cubicBezTo>
                    <a:pt x="145" y="150"/>
                    <a:pt x="145" y="150"/>
                    <a:pt x="145" y="150"/>
                  </a:cubicBezTo>
                  <a:cubicBezTo>
                    <a:pt x="150" y="162"/>
                    <a:pt x="150" y="162"/>
                    <a:pt x="150" y="162"/>
                  </a:cubicBezTo>
                  <a:lnTo>
                    <a:pt x="98" y="162"/>
                  </a:lnTo>
                  <a:close/>
                  <a:moveTo>
                    <a:pt x="225" y="132"/>
                  </a:moveTo>
                  <a:cubicBezTo>
                    <a:pt x="225" y="132"/>
                    <a:pt x="225" y="132"/>
                    <a:pt x="225" y="132"/>
                  </a:cubicBezTo>
                  <a:cubicBezTo>
                    <a:pt x="225" y="131"/>
                    <a:pt x="225" y="131"/>
                    <a:pt x="225" y="131"/>
                  </a:cubicBezTo>
                  <a:cubicBezTo>
                    <a:pt x="225" y="6"/>
                    <a:pt x="225" y="6"/>
                    <a:pt x="225" y="6"/>
                  </a:cubicBezTo>
                  <a:cubicBezTo>
                    <a:pt x="225" y="3"/>
                    <a:pt x="222" y="0"/>
                    <a:pt x="219" y="0"/>
                  </a:cubicBezTo>
                  <a:cubicBezTo>
                    <a:pt x="29" y="0"/>
                    <a:pt x="29" y="0"/>
                    <a:pt x="29" y="0"/>
                  </a:cubicBezTo>
                  <a:cubicBezTo>
                    <a:pt x="26" y="0"/>
                    <a:pt x="23" y="3"/>
                    <a:pt x="23" y="6"/>
                  </a:cubicBezTo>
                  <a:cubicBezTo>
                    <a:pt x="23" y="131"/>
                    <a:pt x="23" y="131"/>
                    <a:pt x="23" y="131"/>
                  </a:cubicBezTo>
                  <a:cubicBezTo>
                    <a:pt x="23" y="131"/>
                    <a:pt x="23" y="131"/>
                    <a:pt x="23" y="132"/>
                  </a:cubicBezTo>
                  <a:cubicBezTo>
                    <a:pt x="23" y="132"/>
                    <a:pt x="23" y="132"/>
                    <a:pt x="23" y="132"/>
                  </a:cubicBezTo>
                  <a:cubicBezTo>
                    <a:pt x="23" y="132"/>
                    <a:pt x="23" y="132"/>
                    <a:pt x="23" y="132"/>
                  </a:cubicBezTo>
                  <a:cubicBezTo>
                    <a:pt x="225" y="132"/>
                    <a:pt x="225" y="132"/>
                    <a:pt x="225" y="132"/>
                  </a:cubicBezTo>
                  <a:close/>
                  <a:moveTo>
                    <a:pt x="211" y="123"/>
                  </a:moveTo>
                  <a:cubicBezTo>
                    <a:pt x="38" y="123"/>
                    <a:pt x="38" y="123"/>
                    <a:pt x="38" y="123"/>
                  </a:cubicBezTo>
                  <a:cubicBezTo>
                    <a:pt x="38" y="15"/>
                    <a:pt x="38" y="15"/>
                    <a:pt x="38" y="15"/>
                  </a:cubicBezTo>
                  <a:cubicBezTo>
                    <a:pt x="211" y="15"/>
                    <a:pt x="211" y="15"/>
                    <a:pt x="211" y="15"/>
                  </a:cubicBezTo>
                  <a:lnTo>
                    <a:pt x="211" y="123"/>
                  </a:lnTo>
                  <a:close/>
                  <a:moveTo>
                    <a:pt x="248" y="176"/>
                  </a:moveTo>
                  <a:cubicBezTo>
                    <a:pt x="1" y="176"/>
                    <a:pt x="1" y="176"/>
                    <a:pt x="1" y="176"/>
                  </a:cubicBezTo>
                  <a:cubicBezTo>
                    <a:pt x="0" y="177"/>
                    <a:pt x="0" y="177"/>
                    <a:pt x="0" y="177"/>
                  </a:cubicBezTo>
                  <a:cubicBezTo>
                    <a:pt x="0" y="181"/>
                    <a:pt x="3" y="186"/>
                    <a:pt x="6" y="186"/>
                  </a:cubicBezTo>
                  <a:cubicBezTo>
                    <a:pt x="243" y="186"/>
                    <a:pt x="243" y="186"/>
                    <a:pt x="243" y="186"/>
                  </a:cubicBezTo>
                  <a:cubicBezTo>
                    <a:pt x="246" y="186"/>
                    <a:pt x="248" y="181"/>
                    <a:pt x="248" y="177"/>
                  </a:cubicBezTo>
                  <a:lnTo>
                    <a:pt x="248" y="176"/>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56" name="Freeform 113"/>
            <p:cNvSpPr>
              <a:spLocks noEditPoints="1"/>
            </p:cNvSpPr>
            <p:nvPr/>
          </p:nvSpPr>
          <p:spPr bwMode="auto">
            <a:xfrm>
              <a:off x="8259" y="4038"/>
              <a:ext cx="220" cy="393"/>
            </a:xfrm>
            <a:custGeom>
              <a:avLst/>
              <a:gdLst>
                <a:gd name="T0" fmla="*/ 92 w 105"/>
                <a:gd name="T1" fmla="*/ 0 h 186"/>
                <a:gd name="T2" fmla="*/ 14 w 105"/>
                <a:gd name="T3" fmla="*/ 0 h 186"/>
                <a:gd name="T4" fmla="*/ 0 w 105"/>
                <a:gd name="T5" fmla="*/ 13 h 186"/>
                <a:gd name="T6" fmla="*/ 0 w 105"/>
                <a:gd name="T7" fmla="*/ 172 h 186"/>
                <a:gd name="T8" fmla="*/ 14 w 105"/>
                <a:gd name="T9" fmla="*/ 186 h 186"/>
                <a:gd name="T10" fmla="*/ 92 w 105"/>
                <a:gd name="T11" fmla="*/ 186 h 186"/>
                <a:gd name="T12" fmla="*/ 105 w 105"/>
                <a:gd name="T13" fmla="*/ 172 h 186"/>
                <a:gd name="T14" fmla="*/ 105 w 105"/>
                <a:gd name="T15" fmla="*/ 13 h 186"/>
                <a:gd name="T16" fmla="*/ 92 w 105"/>
                <a:gd name="T17" fmla="*/ 0 h 186"/>
                <a:gd name="T18" fmla="*/ 44 w 105"/>
                <a:gd name="T19" fmla="*/ 11 h 186"/>
                <a:gd name="T20" fmla="*/ 62 w 105"/>
                <a:gd name="T21" fmla="*/ 11 h 186"/>
                <a:gd name="T22" fmla="*/ 62 w 105"/>
                <a:gd name="T23" fmla="*/ 17 h 186"/>
                <a:gd name="T24" fmla="*/ 44 w 105"/>
                <a:gd name="T25" fmla="*/ 17 h 186"/>
                <a:gd name="T26" fmla="*/ 44 w 105"/>
                <a:gd name="T27" fmla="*/ 11 h 186"/>
                <a:gd name="T28" fmla="*/ 53 w 105"/>
                <a:gd name="T29" fmla="*/ 178 h 186"/>
                <a:gd name="T30" fmla="*/ 44 w 105"/>
                <a:gd name="T31" fmla="*/ 170 h 186"/>
                <a:gd name="T32" fmla="*/ 53 w 105"/>
                <a:gd name="T33" fmla="*/ 161 h 186"/>
                <a:gd name="T34" fmla="*/ 62 w 105"/>
                <a:gd name="T35" fmla="*/ 170 h 186"/>
                <a:gd name="T36" fmla="*/ 53 w 105"/>
                <a:gd name="T37" fmla="*/ 178 h 186"/>
                <a:gd name="T38" fmla="*/ 95 w 105"/>
                <a:gd name="T39" fmla="*/ 156 h 186"/>
                <a:gd name="T40" fmla="*/ 10 w 105"/>
                <a:gd name="T41" fmla="*/ 156 h 186"/>
                <a:gd name="T42" fmla="*/ 10 w 105"/>
                <a:gd name="T43" fmla="*/ 30 h 186"/>
                <a:gd name="T44" fmla="*/ 95 w 105"/>
                <a:gd name="T45" fmla="*/ 30 h 186"/>
                <a:gd name="T46" fmla="*/ 95 w 105"/>
                <a:gd name="T47" fmla="*/ 15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5" h="186">
                  <a:moveTo>
                    <a:pt x="92" y="0"/>
                  </a:moveTo>
                  <a:cubicBezTo>
                    <a:pt x="14" y="0"/>
                    <a:pt x="14" y="0"/>
                    <a:pt x="14" y="0"/>
                  </a:cubicBezTo>
                  <a:cubicBezTo>
                    <a:pt x="6" y="0"/>
                    <a:pt x="0" y="6"/>
                    <a:pt x="0" y="13"/>
                  </a:cubicBezTo>
                  <a:cubicBezTo>
                    <a:pt x="0" y="172"/>
                    <a:pt x="0" y="172"/>
                    <a:pt x="0" y="172"/>
                  </a:cubicBezTo>
                  <a:cubicBezTo>
                    <a:pt x="0" y="180"/>
                    <a:pt x="6" y="186"/>
                    <a:pt x="14" y="186"/>
                  </a:cubicBezTo>
                  <a:cubicBezTo>
                    <a:pt x="92" y="186"/>
                    <a:pt x="92" y="186"/>
                    <a:pt x="92" y="186"/>
                  </a:cubicBezTo>
                  <a:cubicBezTo>
                    <a:pt x="99" y="186"/>
                    <a:pt x="105" y="180"/>
                    <a:pt x="105" y="172"/>
                  </a:cubicBezTo>
                  <a:cubicBezTo>
                    <a:pt x="105" y="13"/>
                    <a:pt x="105" y="13"/>
                    <a:pt x="105" y="13"/>
                  </a:cubicBezTo>
                  <a:cubicBezTo>
                    <a:pt x="105" y="6"/>
                    <a:pt x="99" y="0"/>
                    <a:pt x="92" y="0"/>
                  </a:cubicBezTo>
                  <a:close/>
                  <a:moveTo>
                    <a:pt x="44" y="11"/>
                  </a:moveTo>
                  <a:cubicBezTo>
                    <a:pt x="62" y="11"/>
                    <a:pt x="62" y="11"/>
                    <a:pt x="62" y="11"/>
                  </a:cubicBezTo>
                  <a:cubicBezTo>
                    <a:pt x="62" y="17"/>
                    <a:pt x="62" y="17"/>
                    <a:pt x="62" y="17"/>
                  </a:cubicBezTo>
                  <a:cubicBezTo>
                    <a:pt x="44" y="17"/>
                    <a:pt x="44" y="17"/>
                    <a:pt x="44" y="17"/>
                  </a:cubicBezTo>
                  <a:lnTo>
                    <a:pt x="44" y="11"/>
                  </a:lnTo>
                  <a:close/>
                  <a:moveTo>
                    <a:pt x="53" y="178"/>
                  </a:moveTo>
                  <a:cubicBezTo>
                    <a:pt x="48" y="178"/>
                    <a:pt x="44" y="175"/>
                    <a:pt x="44" y="170"/>
                  </a:cubicBezTo>
                  <a:cubicBezTo>
                    <a:pt x="44" y="165"/>
                    <a:pt x="48" y="161"/>
                    <a:pt x="53" y="161"/>
                  </a:cubicBezTo>
                  <a:cubicBezTo>
                    <a:pt x="58" y="161"/>
                    <a:pt x="62" y="165"/>
                    <a:pt x="62" y="170"/>
                  </a:cubicBezTo>
                  <a:cubicBezTo>
                    <a:pt x="62" y="175"/>
                    <a:pt x="58" y="178"/>
                    <a:pt x="53" y="178"/>
                  </a:cubicBezTo>
                  <a:close/>
                  <a:moveTo>
                    <a:pt x="95" y="156"/>
                  </a:moveTo>
                  <a:cubicBezTo>
                    <a:pt x="10" y="156"/>
                    <a:pt x="10" y="156"/>
                    <a:pt x="10" y="156"/>
                  </a:cubicBezTo>
                  <a:cubicBezTo>
                    <a:pt x="10" y="30"/>
                    <a:pt x="10" y="30"/>
                    <a:pt x="10" y="30"/>
                  </a:cubicBezTo>
                  <a:cubicBezTo>
                    <a:pt x="95" y="30"/>
                    <a:pt x="95" y="30"/>
                    <a:pt x="95" y="30"/>
                  </a:cubicBezTo>
                  <a:lnTo>
                    <a:pt x="95" y="156"/>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57" name="Freeform 114"/>
            <p:cNvSpPr/>
            <p:nvPr/>
          </p:nvSpPr>
          <p:spPr bwMode="auto">
            <a:xfrm>
              <a:off x="7188" y="4414"/>
              <a:ext cx="113" cy="308"/>
            </a:xfrm>
            <a:custGeom>
              <a:avLst/>
              <a:gdLst>
                <a:gd name="T0" fmla="*/ 39 w 54"/>
                <a:gd name="T1" fmla="*/ 146 h 146"/>
                <a:gd name="T2" fmla="*/ 0 w 54"/>
                <a:gd name="T3" fmla="*/ 0 h 146"/>
                <a:gd name="T4" fmla="*/ 18 w 54"/>
                <a:gd name="T5" fmla="*/ 0 h 146"/>
                <a:gd name="T6" fmla="*/ 54 w 54"/>
                <a:gd name="T7" fmla="*/ 137 h 146"/>
                <a:gd name="T8" fmla="*/ 39 w 54"/>
                <a:gd name="T9" fmla="*/ 146 h 146"/>
              </a:gdLst>
              <a:ahLst/>
              <a:cxnLst>
                <a:cxn ang="0">
                  <a:pos x="T0" y="T1"/>
                </a:cxn>
                <a:cxn ang="0">
                  <a:pos x="T2" y="T3"/>
                </a:cxn>
                <a:cxn ang="0">
                  <a:pos x="T4" y="T5"/>
                </a:cxn>
                <a:cxn ang="0">
                  <a:pos x="T6" y="T7"/>
                </a:cxn>
                <a:cxn ang="0">
                  <a:pos x="T8" y="T9"/>
                </a:cxn>
              </a:cxnLst>
              <a:rect l="0" t="0" r="r" b="b"/>
              <a:pathLst>
                <a:path w="54" h="146">
                  <a:moveTo>
                    <a:pt x="39" y="146"/>
                  </a:moveTo>
                  <a:cubicBezTo>
                    <a:pt x="13" y="102"/>
                    <a:pt x="0" y="51"/>
                    <a:pt x="0" y="0"/>
                  </a:cubicBezTo>
                  <a:cubicBezTo>
                    <a:pt x="18" y="0"/>
                    <a:pt x="18" y="0"/>
                    <a:pt x="18" y="0"/>
                  </a:cubicBezTo>
                  <a:cubicBezTo>
                    <a:pt x="18" y="48"/>
                    <a:pt x="30" y="96"/>
                    <a:pt x="54" y="137"/>
                  </a:cubicBezTo>
                  <a:lnTo>
                    <a:pt x="39" y="146"/>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58" name="Freeform 115"/>
            <p:cNvSpPr/>
            <p:nvPr/>
          </p:nvSpPr>
          <p:spPr bwMode="auto">
            <a:xfrm>
              <a:off x="7733" y="4922"/>
              <a:ext cx="365" cy="110"/>
            </a:xfrm>
            <a:custGeom>
              <a:avLst/>
              <a:gdLst>
                <a:gd name="T0" fmla="*/ 32 w 174"/>
                <a:gd name="T1" fmla="*/ 52 h 52"/>
                <a:gd name="T2" fmla="*/ 0 w 174"/>
                <a:gd name="T3" fmla="*/ 50 h 52"/>
                <a:gd name="T4" fmla="*/ 2 w 174"/>
                <a:gd name="T5" fmla="*/ 32 h 52"/>
                <a:gd name="T6" fmla="*/ 32 w 174"/>
                <a:gd name="T7" fmla="*/ 34 h 52"/>
                <a:gd name="T8" fmla="*/ 165 w 174"/>
                <a:gd name="T9" fmla="*/ 0 h 52"/>
                <a:gd name="T10" fmla="*/ 174 w 174"/>
                <a:gd name="T11" fmla="*/ 15 h 52"/>
                <a:gd name="T12" fmla="*/ 32 w 174"/>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174" h="52">
                  <a:moveTo>
                    <a:pt x="32" y="52"/>
                  </a:moveTo>
                  <a:cubicBezTo>
                    <a:pt x="22" y="52"/>
                    <a:pt x="11" y="51"/>
                    <a:pt x="0" y="50"/>
                  </a:cubicBezTo>
                  <a:cubicBezTo>
                    <a:pt x="2" y="32"/>
                    <a:pt x="2" y="32"/>
                    <a:pt x="2" y="32"/>
                  </a:cubicBezTo>
                  <a:cubicBezTo>
                    <a:pt x="12" y="33"/>
                    <a:pt x="22" y="34"/>
                    <a:pt x="32" y="34"/>
                  </a:cubicBezTo>
                  <a:cubicBezTo>
                    <a:pt x="79" y="34"/>
                    <a:pt x="125" y="22"/>
                    <a:pt x="165" y="0"/>
                  </a:cubicBezTo>
                  <a:cubicBezTo>
                    <a:pt x="174" y="15"/>
                    <a:pt x="174" y="15"/>
                    <a:pt x="174" y="15"/>
                  </a:cubicBezTo>
                  <a:cubicBezTo>
                    <a:pt x="131" y="39"/>
                    <a:pt x="82" y="52"/>
                    <a:pt x="32" y="52"/>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59" name="Freeform 116"/>
            <p:cNvSpPr/>
            <p:nvPr/>
          </p:nvSpPr>
          <p:spPr bwMode="auto">
            <a:xfrm>
              <a:off x="8324" y="4458"/>
              <a:ext cx="88" cy="211"/>
            </a:xfrm>
            <a:custGeom>
              <a:avLst/>
              <a:gdLst>
                <a:gd name="T0" fmla="*/ 17 w 42"/>
                <a:gd name="T1" fmla="*/ 100 h 100"/>
                <a:gd name="T2" fmla="*/ 0 w 42"/>
                <a:gd name="T3" fmla="*/ 92 h 100"/>
                <a:gd name="T4" fmla="*/ 24 w 42"/>
                <a:gd name="T5" fmla="*/ 0 h 100"/>
                <a:gd name="T6" fmla="*/ 42 w 42"/>
                <a:gd name="T7" fmla="*/ 1 h 100"/>
                <a:gd name="T8" fmla="*/ 17 w 42"/>
                <a:gd name="T9" fmla="*/ 100 h 100"/>
              </a:gdLst>
              <a:ahLst/>
              <a:cxnLst>
                <a:cxn ang="0">
                  <a:pos x="T0" y="T1"/>
                </a:cxn>
                <a:cxn ang="0">
                  <a:pos x="T2" y="T3"/>
                </a:cxn>
                <a:cxn ang="0">
                  <a:pos x="T4" y="T5"/>
                </a:cxn>
                <a:cxn ang="0">
                  <a:pos x="T6" y="T7"/>
                </a:cxn>
                <a:cxn ang="0">
                  <a:pos x="T8" y="T9"/>
                </a:cxn>
              </a:cxnLst>
              <a:rect l="0" t="0" r="r" b="b"/>
              <a:pathLst>
                <a:path w="42" h="100">
                  <a:moveTo>
                    <a:pt x="17" y="100"/>
                  </a:moveTo>
                  <a:cubicBezTo>
                    <a:pt x="0" y="92"/>
                    <a:pt x="0" y="92"/>
                    <a:pt x="0" y="92"/>
                  </a:cubicBezTo>
                  <a:cubicBezTo>
                    <a:pt x="14" y="63"/>
                    <a:pt x="22" y="32"/>
                    <a:pt x="24" y="0"/>
                  </a:cubicBezTo>
                  <a:cubicBezTo>
                    <a:pt x="42" y="1"/>
                    <a:pt x="42" y="1"/>
                    <a:pt x="42" y="1"/>
                  </a:cubicBezTo>
                  <a:cubicBezTo>
                    <a:pt x="40" y="35"/>
                    <a:pt x="31" y="69"/>
                    <a:pt x="17" y="100"/>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60" name="Freeform 117"/>
            <p:cNvSpPr/>
            <p:nvPr/>
          </p:nvSpPr>
          <p:spPr bwMode="auto">
            <a:xfrm>
              <a:off x="8031" y="3846"/>
              <a:ext cx="215" cy="169"/>
            </a:xfrm>
            <a:custGeom>
              <a:avLst/>
              <a:gdLst>
                <a:gd name="T0" fmla="*/ 90 w 103"/>
                <a:gd name="T1" fmla="*/ 80 h 80"/>
                <a:gd name="T2" fmla="*/ 0 w 103"/>
                <a:gd name="T3" fmla="*/ 17 h 80"/>
                <a:gd name="T4" fmla="*/ 7 w 103"/>
                <a:gd name="T5" fmla="*/ 0 h 80"/>
                <a:gd name="T6" fmla="*/ 103 w 103"/>
                <a:gd name="T7" fmla="*/ 68 h 80"/>
                <a:gd name="T8" fmla="*/ 90 w 103"/>
                <a:gd name="T9" fmla="*/ 80 h 80"/>
              </a:gdLst>
              <a:ahLst/>
              <a:cxnLst>
                <a:cxn ang="0">
                  <a:pos x="T0" y="T1"/>
                </a:cxn>
                <a:cxn ang="0">
                  <a:pos x="T2" y="T3"/>
                </a:cxn>
                <a:cxn ang="0">
                  <a:pos x="T4" y="T5"/>
                </a:cxn>
                <a:cxn ang="0">
                  <a:pos x="T6" y="T7"/>
                </a:cxn>
                <a:cxn ang="0">
                  <a:pos x="T8" y="T9"/>
                </a:cxn>
              </a:cxnLst>
              <a:rect l="0" t="0" r="r" b="b"/>
              <a:pathLst>
                <a:path w="103" h="80">
                  <a:moveTo>
                    <a:pt x="90" y="80"/>
                  </a:moveTo>
                  <a:cubicBezTo>
                    <a:pt x="64" y="53"/>
                    <a:pt x="34" y="32"/>
                    <a:pt x="0" y="17"/>
                  </a:cubicBezTo>
                  <a:cubicBezTo>
                    <a:pt x="7" y="0"/>
                    <a:pt x="7" y="0"/>
                    <a:pt x="7" y="0"/>
                  </a:cubicBezTo>
                  <a:cubicBezTo>
                    <a:pt x="43" y="16"/>
                    <a:pt x="75" y="39"/>
                    <a:pt x="103" y="68"/>
                  </a:cubicBezTo>
                  <a:lnTo>
                    <a:pt x="90" y="80"/>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61" name="Freeform 118"/>
            <p:cNvSpPr/>
            <p:nvPr/>
          </p:nvSpPr>
          <p:spPr bwMode="auto">
            <a:xfrm>
              <a:off x="7264" y="3859"/>
              <a:ext cx="285" cy="274"/>
            </a:xfrm>
            <a:custGeom>
              <a:avLst/>
              <a:gdLst>
                <a:gd name="T0" fmla="*/ 16 w 136"/>
                <a:gd name="T1" fmla="*/ 130 h 130"/>
                <a:gd name="T2" fmla="*/ 0 w 136"/>
                <a:gd name="T3" fmla="*/ 121 h 130"/>
                <a:gd name="T4" fmla="*/ 128 w 136"/>
                <a:gd name="T5" fmla="*/ 0 h 130"/>
                <a:gd name="T6" fmla="*/ 136 w 136"/>
                <a:gd name="T7" fmla="*/ 16 h 130"/>
                <a:gd name="T8" fmla="*/ 16 w 136"/>
                <a:gd name="T9" fmla="*/ 130 h 130"/>
              </a:gdLst>
              <a:ahLst/>
              <a:cxnLst>
                <a:cxn ang="0">
                  <a:pos x="T0" y="T1"/>
                </a:cxn>
                <a:cxn ang="0">
                  <a:pos x="T2" y="T3"/>
                </a:cxn>
                <a:cxn ang="0">
                  <a:pos x="T4" y="T5"/>
                </a:cxn>
                <a:cxn ang="0">
                  <a:pos x="T6" y="T7"/>
                </a:cxn>
                <a:cxn ang="0">
                  <a:pos x="T8" y="T9"/>
                </a:cxn>
              </a:cxnLst>
              <a:rect l="0" t="0" r="r" b="b"/>
              <a:pathLst>
                <a:path w="136" h="130">
                  <a:moveTo>
                    <a:pt x="16" y="130"/>
                  </a:moveTo>
                  <a:cubicBezTo>
                    <a:pt x="0" y="121"/>
                    <a:pt x="0" y="121"/>
                    <a:pt x="0" y="121"/>
                  </a:cubicBezTo>
                  <a:cubicBezTo>
                    <a:pt x="29" y="68"/>
                    <a:pt x="74" y="26"/>
                    <a:pt x="128" y="0"/>
                  </a:cubicBezTo>
                  <a:cubicBezTo>
                    <a:pt x="136" y="16"/>
                    <a:pt x="136" y="16"/>
                    <a:pt x="136" y="16"/>
                  </a:cubicBezTo>
                  <a:cubicBezTo>
                    <a:pt x="85" y="41"/>
                    <a:pt x="43" y="80"/>
                    <a:pt x="16" y="130"/>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62" name="Freeform 119"/>
            <p:cNvSpPr>
              <a:spLocks noEditPoints="1"/>
            </p:cNvSpPr>
            <p:nvPr/>
          </p:nvSpPr>
          <p:spPr bwMode="auto">
            <a:xfrm>
              <a:off x="7050" y="4161"/>
              <a:ext cx="325" cy="207"/>
            </a:xfrm>
            <a:custGeom>
              <a:avLst/>
              <a:gdLst>
                <a:gd name="T0" fmla="*/ 322 w 325"/>
                <a:gd name="T1" fmla="*/ 0 h 207"/>
                <a:gd name="T2" fmla="*/ 4 w 325"/>
                <a:gd name="T3" fmla="*/ 0 h 207"/>
                <a:gd name="T4" fmla="*/ 163 w 325"/>
                <a:gd name="T5" fmla="*/ 137 h 207"/>
                <a:gd name="T6" fmla="*/ 322 w 325"/>
                <a:gd name="T7" fmla="*/ 0 h 207"/>
                <a:gd name="T8" fmla="*/ 163 w 325"/>
                <a:gd name="T9" fmla="*/ 162 h 207"/>
                <a:gd name="T10" fmla="*/ 0 w 325"/>
                <a:gd name="T11" fmla="*/ 21 h 207"/>
                <a:gd name="T12" fmla="*/ 0 w 325"/>
                <a:gd name="T13" fmla="*/ 207 h 207"/>
                <a:gd name="T14" fmla="*/ 325 w 325"/>
                <a:gd name="T15" fmla="*/ 207 h 207"/>
                <a:gd name="T16" fmla="*/ 325 w 325"/>
                <a:gd name="T17" fmla="*/ 23 h 207"/>
                <a:gd name="T18" fmla="*/ 163 w 325"/>
                <a:gd name="T19" fmla="*/ 16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5" h="207">
                  <a:moveTo>
                    <a:pt x="322" y="0"/>
                  </a:moveTo>
                  <a:lnTo>
                    <a:pt x="4" y="0"/>
                  </a:lnTo>
                  <a:lnTo>
                    <a:pt x="163" y="137"/>
                  </a:lnTo>
                  <a:lnTo>
                    <a:pt x="322" y="0"/>
                  </a:lnTo>
                  <a:close/>
                  <a:moveTo>
                    <a:pt x="163" y="162"/>
                  </a:moveTo>
                  <a:lnTo>
                    <a:pt x="0" y="21"/>
                  </a:lnTo>
                  <a:lnTo>
                    <a:pt x="0" y="207"/>
                  </a:lnTo>
                  <a:lnTo>
                    <a:pt x="325" y="207"/>
                  </a:lnTo>
                  <a:lnTo>
                    <a:pt x="325" y="23"/>
                  </a:lnTo>
                  <a:lnTo>
                    <a:pt x="163" y="162"/>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63" name="Rectangle 120"/>
            <p:cNvSpPr>
              <a:spLocks noChangeArrowheads="1"/>
            </p:cNvSpPr>
            <p:nvPr/>
          </p:nvSpPr>
          <p:spPr bwMode="auto">
            <a:xfrm>
              <a:off x="6878" y="4199"/>
              <a:ext cx="136" cy="21"/>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64" name="Rectangle 121"/>
            <p:cNvSpPr>
              <a:spLocks noChangeArrowheads="1"/>
            </p:cNvSpPr>
            <p:nvPr/>
          </p:nvSpPr>
          <p:spPr bwMode="auto">
            <a:xfrm>
              <a:off x="6918" y="4245"/>
              <a:ext cx="96" cy="23"/>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65" name="Rectangle 122"/>
            <p:cNvSpPr>
              <a:spLocks noChangeArrowheads="1"/>
            </p:cNvSpPr>
            <p:nvPr/>
          </p:nvSpPr>
          <p:spPr bwMode="auto">
            <a:xfrm>
              <a:off x="6960" y="4292"/>
              <a:ext cx="54" cy="23"/>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grpSp>
      <p:grpSp>
        <p:nvGrpSpPr>
          <p:cNvPr id="66" name="Gruppe 18"/>
          <p:cNvGrpSpPr/>
          <p:nvPr/>
        </p:nvGrpSpPr>
        <p:grpSpPr>
          <a:xfrm>
            <a:off x="1007069" y="3241128"/>
            <a:ext cx="860103" cy="669257"/>
            <a:chOff x="8654296" y="1576715"/>
            <a:chExt cx="2625726" cy="2043113"/>
          </a:xfrm>
        </p:grpSpPr>
        <p:sp>
          <p:nvSpPr>
            <p:cNvPr id="67" name="Oval 33"/>
            <p:cNvSpPr>
              <a:spLocks noChangeArrowheads="1"/>
            </p:cNvSpPr>
            <p:nvPr/>
          </p:nvSpPr>
          <p:spPr bwMode="auto">
            <a:xfrm>
              <a:off x="8836859" y="1676728"/>
              <a:ext cx="482600" cy="485775"/>
            </a:xfrm>
            <a:prstGeom prst="ellipse">
              <a:avLst/>
            </a:pr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68" name="Freeform 34"/>
            <p:cNvSpPr/>
            <p:nvPr/>
          </p:nvSpPr>
          <p:spPr bwMode="auto">
            <a:xfrm>
              <a:off x="8654296" y="2213303"/>
              <a:ext cx="1136650" cy="1406525"/>
            </a:xfrm>
            <a:custGeom>
              <a:avLst/>
              <a:gdLst>
                <a:gd name="T0" fmla="*/ 342 w 342"/>
                <a:gd name="T1" fmla="*/ 0 h 420"/>
                <a:gd name="T2" fmla="*/ 219 w 342"/>
                <a:gd name="T3" fmla="*/ 0 h 420"/>
                <a:gd name="T4" fmla="*/ 200 w 342"/>
                <a:gd name="T5" fmla="*/ 0 h 420"/>
                <a:gd name="T6" fmla="*/ 37 w 342"/>
                <a:gd name="T7" fmla="*/ 0 h 420"/>
                <a:gd name="T8" fmla="*/ 0 w 342"/>
                <a:gd name="T9" fmla="*/ 36 h 420"/>
                <a:gd name="T10" fmla="*/ 0 w 342"/>
                <a:gd name="T11" fmla="*/ 225 h 420"/>
                <a:gd name="T12" fmla="*/ 52 w 342"/>
                <a:gd name="T13" fmla="*/ 225 h 420"/>
                <a:gd name="T14" fmla="*/ 52 w 342"/>
                <a:gd name="T15" fmla="*/ 420 h 420"/>
                <a:gd name="T16" fmla="*/ 203 w 342"/>
                <a:gd name="T17" fmla="*/ 420 h 420"/>
                <a:gd name="T18" fmla="*/ 203 w 342"/>
                <a:gd name="T19" fmla="*/ 225 h 420"/>
                <a:gd name="T20" fmla="*/ 200 w 342"/>
                <a:gd name="T21" fmla="*/ 61 h 420"/>
                <a:gd name="T22" fmla="*/ 342 w 342"/>
                <a:gd name="T23" fmla="*/ 61 h 420"/>
                <a:gd name="T24" fmla="*/ 342 w 342"/>
                <a:gd name="T2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2" h="420">
                  <a:moveTo>
                    <a:pt x="342" y="0"/>
                  </a:moveTo>
                  <a:cubicBezTo>
                    <a:pt x="219" y="0"/>
                    <a:pt x="219" y="0"/>
                    <a:pt x="219" y="0"/>
                  </a:cubicBezTo>
                  <a:cubicBezTo>
                    <a:pt x="200" y="0"/>
                    <a:pt x="200" y="0"/>
                    <a:pt x="200" y="0"/>
                  </a:cubicBezTo>
                  <a:cubicBezTo>
                    <a:pt x="37" y="0"/>
                    <a:pt x="37" y="0"/>
                    <a:pt x="37" y="0"/>
                  </a:cubicBezTo>
                  <a:cubicBezTo>
                    <a:pt x="17" y="0"/>
                    <a:pt x="0" y="16"/>
                    <a:pt x="0" y="36"/>
                  </a:cubicBezTo>
                  <a:cubicBezTo>
                    <a:pt x="0" y="225"/>
                    <a:pt x="0" y="225"/>
                    <a:pt x="0" y="225"/>
                  </a:cubicBezTo>
                  <a:cubicBezTo>
                    <a:pt x="52" y="225"/>
                    <a:pt x="52" y="225"/>
                    <a:pt x="52" y="225"/>
                  </a:cubicBezTo>
                  <a:cubicBezTo>
                    <a:pt x="52" y="420"/>
                    <a:pt x="52" y="420"/>
                    <a:pt x="52" y="420"/>
                  </a:cubicBezTo>
                  <a:cubicBezTo>
                    <a:pt x="203" y="420"/>
                    <a:pt x="203" y="420"/>
                    <a:pt x="203" y="420"/>
                  </a:cubicBezTo>
                  <a:cubicBezTo>
                    <a:pt x="203" y="225"/>
                    <a:pt x="203" y="225"/>
                    <a:pt x="203" y="225"/>
                  </a:cubicBezTo>
                  <a:cubicBezTo>
                    <a:pt x="200" y="61"/>
                    <a:pt x="200" y="61"/>
                    <a:pt x="200" y="61"/>
                  </a:cubicBezTo>
                  <a:cubicBezTo>
                    <a:pt x="342" y="61"/>
                    <a:pt x="342" y="61"/>
                    <a:pt x="342" y="61"/>
                  </a:cubicBezTo>
                  <a:lnTo>
                    <a:pt x="342" y="0"/>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69" name="Freeform 35"/>
            <p:cNvSpPr/>
            <p:nvPr/>
          </p:nvSpPr>
          <p:spPr bwMode="auto">
            <a:xfrm>
              <a:off x="9867146" y="2125990"/>
              <a:ext cx="531813" cy="539750"/>
            </a:xfrm>
            <a:custGeom>
              <a:avLst/>
              <a:gdLst>
                <a:gd name="T0" fmla="*/ 80 w 160"/>
                <a:gd name="T1" fmla="*/ 0 h 161"/>
                <a:gd name="T2" fmla="*/ 0 w 160"/>
                <a:gd name="T3" fmla="*/ 81 h 161"/>
                <a:gd name="T4" fmla="*/ 80 w 160"/>
                <a:gd name="T5" fmla="*/ 161 h 161"/>
                <a:gd name="T6" fmla="*/ 80 w 160"/>
                <a:gd name="T7" fmla="*/ 81 h 161"/>
                <a:gd name="T8" fmla="*/ 160 w 160"/>
                <a:gd name="T9" fmla="*/ 81 h 161"/>
                <a:gd name="T10" fmla="*/ 80 w 160"/>
                <a:gd name="T11" fmla="*/ 0 h 161"/>
              </a:gdLst>
              <a:ahLst/>
              <a:cxnLst>
                <a:cxn ang="0">
                  <a:pos x="T0" y="T1"/>
                </a:cxn>
                <a:cxn ang="0">
                  <a:pos x="T2" y="T3"/>
                </a:cxn>
                <a:cxn ang="0">
                  <a:pos x="T4" y="T5"/>
                </a:cxn>
                <a:cxn ang="0">
                  <a:pos x="T6" y="T7"/>
                </a:cxn>
                <a:cxn ang="0">
                  <a:pos x="T8" y="T9"/>
                </a:cxn>
                <a:cxn ang="0">
                  <a:pos x="T10" y="T11"/>
                </a:cxn>
              </a:cxnLst>
              <a:rect l="0" t="0" r="r" b="b"/>
              <a:pathLst>
                <a:path w="160" h="161">
                  <a:moveTo>
                    <a:pt x="80" y="0"/>
                  </a:moveTo>
                  <a:cubicBezTo>
                    <a:pt x="36" y="0"/>
                    <a:pt x="0" y="36"/>
                    <a:pt x="0" y="81"/>
                  </a:cubicBezTo>
                  <a:cubicBezTo>
                    <a:pt x="0" y="125"/>
                    <a:pt x="36" y="161"/>
                    <a:pt x="80" y="161"/>
                  </a:cubicBezTo>
                  <a:cubicBezTo>
                    <a:pt x="80" y="81"/>
                    <a:pt x="80" y="81"/>
                    <a:pt x="80" y="81"/>
                  </a:cubicBezTo>
                  <a:cubicBezTo>
                    <a:pt x="160" y="81"/>
                    <a:pt x="160" y="81"/>
                    <a:pt x="160" y="81"/>
                  </a:cubicBezTo>
                  <a:cubicBezTo>
                    <a:pt x="160" y="36"/>
                    <a:pt x="124" y="0"/>
                    <a:pt x="80" y="0"/>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70" name="Freeform 36"/>
            <p:cNvSpPr/>
            <p:nvPr/>
          </p:nvSpPr>
          <p:spPr bwMode="auto">
            <a:xfrm>
              <a:off x="10210046" y="2467303"/>
              <a:ext cx="265113" cy="271463"/>
            </a:xfrm>
            <a:custGeom>
              <a:avLst/>
              <a:gdLst>
                <a:gd name="T0" fmla="*/ 0 w 80"/>
                <a:gd name="T1" fmla="*/ 81 h 81"/>
                <a:gd name="T2" fmla="*/ 80 w 80"/>
                <a:gd name="T3" fmla="*/ 0 h 81"/>
                <a:gd name="T4" fmla="*/ 0 w 80"/>
                <a:gd name="T5" fmla="*/ 0 h 81"/>
                <a:gd name="T6" fmla="*/ 0 w 80"/>
                <a:gd name="T7" fmla="*/ 81 h 81"/>
              </a:gdLst>
              <a:ahLst/>
              <a:cxnLst>
                <a:cxn ang="0">
                  <a:pos x="T0" y="T1"/>
                </a:cxn>
                <a:cxn ang="0">
                  <a:pos x="T2" y="T3"/>
                </a:cxn>
                <a:cxn ang="0">
                  <a:pos x="T4" y="T5"/>
                </a:cxn>
                <a:cxn ang="0">
                  <a:pos x="T6" y="T7"/>
                </a:cxn>
              </a:cxnLst>
              <a:rect l="0" t="0" r="r" b="b"/>
              <a:pathLst>
                <a:path w="80" h="81">
                  <a:moveTo>
                    <a:pt x="0" y="81"/>
                  </a:moveTo>
                  <a:cubicBezTo>
                    <a:pt x="44" y="81"/>
                    <a:pt x="80" y="45"/>
                    <a:pt x="80" y="0"/>
                  </a:cubicBezTo>
                  <a:cubicBezTo>
                    <a:pt x="0" y="0"/>
                    <a:pt x="0" y="0"/>
                    <a:pt x="0" y="0"/>
                  </a:cubicBezTo>
                  <a:lnTo>
                    <a:pt x="0" y="81"/>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71" name="Rectangle 37"/>
            <p:cNvSpPr>
              <a:spLocks noChangeArrowheads="1"/>
            </p:cNvSpPr>
            <p:nvPr/>
          </p:nvSpPr>
          <p:spPr bwMode="auto">
            <a:xfrm>
              <a:off x="10681534" y="2186315"/>
              <a:ext cx="342900" cy="104775"/>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72" name="Rectangle 38"/>
            <p:cNvSpPr>
              <a:spLocks noChangeArrowheads="1"/>
            </p:cNvSpPr>
            <p:nvPr/>
          </p:nvSpPr>
          <p:spPr bwMode="auto">
            <a:xfrm>
              <a:off x="10681534" y="2376815"/>
              <a:ext cx="342900" cy="101600"/>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73" name="Rectangle 39"/>
            <p:cNvSpPr>
              <a:spLocks noChangeArrowheads="1"/>
            </p:cNvSpPr>
            <p:nvPr/>
          </p:nvSpPr>
          <p:spPr bwMode="auto">
            <a:xfrm>
              <a:off x="10681534" y="2565728"/>
              <a:ext cx="342900" cy="103188"/>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74" name="Freeform 40"/>
            <p:cNvSpPr/>
            <p:nvPr/>
          </p:nvSpPr>
          <p:spPr bwMode="auto">
            <a:xfrm>
              <a:off x="9487734" y="1576715"/>
              <a:ext cx="1792288" cy="2043113"/>
            </a:xfrm>
            <a:custGeom>
              <a:avLst/>
              <a:gdLst>
                <a:gd name="T0" fmla="*/ 587 w 1129"/>
                <a:gd name="T1" fmla="*/ 95 h 1287"/>
                <a:gd name="T2" fmla="*/ 587 w 1129"/>
                <a:gd name="T3" fmla="*/ 0 h 1287"/>
                <a:gd name="T4" fmla="*/ 522 w 1129"/>
                <a:gd name="T5" fmla="*/ 0 h 1287"/>
                <a:gd name="T6" fmla="*/ 522 w 1129"/>
                <a:gd name="T7" fmla="*/ 95 h 1287"/>
                <a:gd name="T8" fmla="*/ 0 w 1129"/>
                <a:gd name="T9" fmla="*/ 95 h 1287"/>
                <a:gd name="T10" fmla="*/ 0 w 1129"/>
                <a:gd name="T11" fmla="*/ 262 h 1287"/>
                <a:gd name="T12" fmla="*/ 59 w 1129"/>
                <a:gd name="T13" fmla="*/ 262 h 1287"/>
                <a:gd name="T14" fmla="*/ 59 w 1129"/>
                <a:gd name="T15" fmla="*/ 350 h 1287"/>
                <a:gd name="T16" fmla="*/ 124 w 1129"/>
                <a:gd name="T17" fmla="*/ 350 h 1287"/>
                <a:gd name="T18" fmla="*/ 124 w 1129"/>
                <a:gd name="T19" fmla="*/ 262 h 1287"/>
                <a:gd name="T20" fmla="*/ 995 w 1129"/>
                <a:gd name="T21" fmla="*/ 262 h 1287"/>
                <a:gd name="T22" fmla="*/ 995 w 1129"/>
                <a:gd name="T23" fmla="*/ 831 h 1287"/>
                <a:gd name="T24" fmla="*/ 124 w 1129"/>
                <a:gd name="T25" fmla="*/ 831 h 1287"/>
                <a:gd name="T26" fmla="*/ 124 w 1129"/>
                <a:gd name="T27" fmla="*/ 585 h 1287"/>
                <a:gd name="T28" fmla="*/ 59 w 1129"/>
                <a:gd name="T29" fmla="*/ 585 h 1287"/>
                <a:gd name="T30" fmla="*/ 59 w 1129"/>
                <a:gd name="T31" fmla="*/ 897 h 1287"/>
                <a:gd name="T32" fmla="*/ 457 w 1129"/>
                <a:gd name="T33" fmla="*/ 897 h 1287"/>
                <a:gd name="T34" fmla="*/ 44 w 1129"/>
                <a:gd name="T35" fmla="*/ 1237 h 1287"/>
                <a:gd name="T36" fmla="*/ 86 w 1129"/>
                <a:gd name="T37" fmla="*/ 1287 h 1287"/>
                <a:gd name="T38" fmla="*/ 557 w 1129"/>
                <a:gd name="T39" fmla="*/ 897 h 1287"/>
                <a:gd name="T40" fmla="*/ 559 w 1129"/>
                <a:gd name="T41" fmla="*/ 897 h 1287"/>
                <a:gd name="T42" fmla="*/ 1033 w 1129"/>
                <a:gd name="T43" fmla="*/ 1287 h 1287"/>
                <a:gd name="T44" fmla="*/ 1075 w 1129"/>
                <a:gd name="T45" fmla="*/ 1237 h 1287"/>
                <a:gd name="T46" fmla="*/ 662 w 1129"/>
                <a:gd name="T47" fmla="*/ 897 h 1287"/>
                <a:gd name="T48" fmla="*/ 1060 w 1129"/>
                <a:gd name="T49" fmla="*/ 897 h 1287"/>
                <a:gd name="T50" fmla="*/ 1060 w 1129"/>
                <a:gd name="T51" fmla="*/ 262 h 1287"/>
                <a:gd name="T52" fmla="*/ 1129 w 1129"/>
                <a:gd name="T53" fmla="*/ 262 h 1287"/>
                <a:gd name="T54" fmla="*/ 1129 w 1129"/>
                <a:gd name="T55" fmla="*/ 95 h 1287"/>
                <a:gd name="T56" fmla="*/ 587 w 1129"/>
                <a:gd name="T57" fmla="*/ 95 h 1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29" h="1287">
                  <a:moveTo>
                    <a:pt x="587" y="95"/>
                  </a:moveTo>
                  <a:lnTo>
                    <a:pt x="587" y="0"/>
                  </a:lnTo>
                  <a:lnTo>
                    <a:pt x="522" y="0"/>
                  </a:lnTo>
                  <a:lnTo>
                    <a:pt x="522" y="95"/>
                  </a:lnTo>
                  <a:lnTo>
                    <a:pt x="0" y="95"/>
                  </a:lnTo>
                  <a:lnTo>
                    <a:pt x="0" y="262"/>
                  </a:lnTo>
                  <a:lnTo>
                    <a:pt x="59" y="262"/>
                  </a:lnTo>
                  <a:lnTo>
                    <a:pt x="59" y="350"/>
                  </a:lnTo>
                  <a:lnTo>
                    <a:pt x="124" y="350"/>
                  </a:lnTo>
                  <a:lnTo>
                    <a:pt x="124" y="262"/>
                  </a:lnTo>
                  <a:lnTo>
                    <a:pt x="995" y="262"/>
                  </a:lnTo>
                  <a:lnTo>
                    <a:pt x="995" y="831"/>
                  </a:lnTo>
                  <a:lnTo>
                    <a:pt x="124" y="831"/>
                  </a:lnTo>
                  <a:lnTo>
                    <a:pt x="124" y="585"/>
                  </a:lnTo>
                  <a:lnTo>
                    <a:pt x="59" y="585"/>
                  </a:lnTo>
                  <a:lnTo>
                    <a:pt x="59" y="897"/>
                  </a:lnTo>
                  <a:lnTo>
                    <a:pt x="457" y="897"/>
                  </a:lnTo>
                  <a:lnTo>
                    <a:pt x="44" y="1237"/>
                  </a:lnTo>
                  <a:lnTo>
                    <a:pt x="86" y="1287"/>
                  </a:lnTo>
                  <a:lnTo>
                    <a:pt x="557" y="897"/>
                  </a:lnTo>
                  <a:lnTo>
                    <a:pt x="559" y="897"/>
                  </a:lnTo>
                  <a:lnTo>
                    <a:pt x="1033" y="1287"/>
                  </a:lnTo>
                  <a:lnTo>
                    <a:pt x="1075" y="1237"/>
                  </a:lnTo>
                  <a:lnTo>
                    <a:pt x="662" y="897"/>
                  </a:lnTo>
                  <a:lnTo>
                    <a:pt x="1060" y="897"/>
                  </a:lnTo>
                  <a:lnTo>
                    <a:pt x="1060" y="262"/>
                  </a:lnTo>
                  <a:lnTo>
                    <a:pt x="1129" y="262"/>
                  </a:lnTo>
                  <a:lnTo>
                    <a:pt x="1129" y="95"/>
                  </a:lnTo>
                  <a:lnTo>
                    <a:pt x="587" y="95"/>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grpSp>
      <p:pic>
        <p:nvPicPr>
          <p:cNvPr id="75" name="Graphic 74" descr="Server"/>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365499" y="3126247"/>
            <a:ext cx="846475" cy="846475"/>
          </a:xfrm>
          <a:prstGeom prst="rect">
            <a:avLst/>
          </a:prstGeom>
        </p:spPr>
      </p:pic>
      <p:sp>
        <p:nvSpPr>
          <p:cNvPr id="76" name="Freeform 107"/>
          <p:cNvSpPr/>
          <p:nvPr/>
        </p:nvSpPr>
        <p:spPr bwMode="auto">
          <a:xfrm>
            <a:off x="5772633" y="3166434"/>
            <a:ext cx="716425" cy="743951"/>
          </a:xfrm>
          <a:custGeom>
            <a:avLst/>
            <a:gdLst>
              <a:gd name="T0" fmla="*/ 1512 w 1718"/>
              <a:gd name="T1" fmla="*/ 555 h 1773"/>
              <a:gd name="T2" fmla="*/ 1468 w 1718"/>
              <a:gd name="T3" fmla="*/ 437 h 1773"/>
              <a:gd name="T4" fmla="*/ 1414 w 1718"/>
              <a:gd name="T5" fmla="*/ 382 h 1773"/>
              <a:gd name="T6" fmla="*/ 693 w 1718"/>
              <a:gd name="T7" fmla="*/ 222 h 1773"/>
              <a:gd name="T8" fmla="*/ 711 w 1718"/>
              <a:gd name="T9" fmla="*/ 245 h 1773"/>
              <a:gd name="T10" fmla="*/ 856 w 1718"/>
              <a:gd name="T11" fmla="*/ 223 h 1773"/>
              <a:gd name="T12" fmla="*/ 736 w 1718"/>
              <a:gd name="T13" fmla="*/ 277 h 1773"/>
              <a:gd name="T14" fmla="*/ 759 w 1718"/>
              <a:gd name="T15" fmla="*/ 305 h 1773"/>
              <a:gd name="T16" fmla="*/ 1115 w 1718"/>
              <a:gd name="T17" fmla="*/ 517 h 1773"/>
              <a:gd name="T18" fmla="*/ 832 w 1718"/>
              <a:gd name="T19" fmla="*/ 800 h 1773"/>
              <a:gd name="T20" fmla="*/ 831 w 1718"/>
              <a:gd name="T21" fmla="*/ 800 h 1773"/>
              <a:gd name="T22" fmla="*/ 764 w 1718"/>
              <a:gd name="T23" fmla="*/ 837 h 1773"/>
              <a:gd name="T24" fmla="*/ 0 w 1718"/>
              <a:gd name="T25" fmla="*/ 1534 h 1773"/>
              <a:gd name="T26" fmla="*/ 239 w 1718"/>
              <a:gd name="T27" fmla="*/ 1773 h 1773"/>
              <a:gd name="T28" fmla="*/ 935 w 1718"/>
              <a:gd name="T29" fmla="*/ 1011 h 1773"/>
              <a:gd name="T30" fmla="*/ 976 w 1718"/>
              <a:gd name="T31" fmla="*/ 939 h 1773"/>
              <a:gd name="T32" fmla="*/ 984 w 1718"/>
              <a:gd name="T33" fmla="*/ 931 h 1773"/>
              <a:gd name="T34" fmla="*/ 1287 w 1718"/>
              <a:gd name="T35" fmla="*/ 628 h 1773"/>
              <a:gd name="T36" fmla="*/ 1287 w 1718"/>
              <a:gd name="T37" fmla="*/ 628 h 1773"/>
              <a:gd name="T38" fmla="*/ 1398 w 1718"/>
              <a:gd name="T39" fmla="*/ 670 h 1773"/>
              <a:gd name="T40" fmla="*/ 1442 w 1718"/>
              <a:gd name="T41" fmla="*/ 783 h 1773"/>
              <a:gd name="T42" fmla="*/ 1532 w 1718"/>
              <a:gd name="T43" fmla="*/ 873 h 1773"/>
              <a:gd name="T44" fmla="*/ 1718 w 1718"/>
              <a:gd name="T45" fmla="*/ 687 h 1773"/>
              <a:gd name="T46" fmla="*/ 1631 w 1718"/>
              <a:gd name="T47" fmla="*/ 600 h 1773"/>
              <a:gd name="T48" fmla="*/ 1512 w 1718"/>
              <a:gd name="T49" fmla="*/ 555 h 1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18" h="1773">
                <a:moveTo>
                  <a:pt x="1512" y="555"/>
                </a:moveTo>
                <a:cubicBezTo>
                  <a:pt x="1480" y="523"/>
                  <a:pt x="1465" y="479"/>
                  <a:pt x="1468" y="437"/>
                </a:cubicBezTo>
                <a:cubicBezTo>
                  <a:pt x="1414" y="382"/>
                  <a:pt x="1414" y="382"/>
                  <a:pt x="1414" y="382"/>
                </a:cubicBezTo>
                <a:cubicBezTo>
                  <a:pt x="1414" y="382"/>
                  <a:pt x="1081" y="0"/>
                  <a:pt x="693" y="222"/>
                </a:cubicBezTo>
                <a:cubicBezTo>
                  <a:pt x="711" y="245"/>
                  <a:pt x="711" y="245"/>
                  <a:pt x="711" y="245"/>
                </a:cubicBezTo>
                <a:cubicBezTo>
                  <a:pt x="856" y="223"/>
                  <a:pt x="856" y="223"/>
                  <a:pt x="856" y="223"/>
                </a:cubicBezTo>
                <a:cubicBezTo>
                  <a:pt x="736" y="277"/>
                  <a:pt x="736" y="277"/>
                  <a:pt x="736" y="277"/>
                </a:cubicBezTo>
                <a:cubicBezTo>
                  <a:pt x="759" y="305"/>
                  <a:pt x="759" y="305"/>
                  <a:pt x="759" y="305"/>
                </a:cubicBezTo>
                <a:cubicBezTo>
                  <a:pt x="920" y="281"/>
                  <a:pt x="1211" y="397"/>
                  <a:pt x="1115" y="517"/>
                </a:cubicBezTo>
                <a:cubicBezTo>
                  <a:pt x="832" y="800"/>
                  <a:pt x="832" y="800"/>
                  <a:pt x="832" y="800"/>
                </a:cubicBezTo>
                <a:cubicBezTo>
                  <a:pt x="831" y="800"/>
                  <a:pt x="831" y="800"/>
                  <a:pt x="831" y="800"/>
                </a:cubicBezTo>
                <a:cubicBezTo>
                  <a:pt x="811" y="818"/>
                  <a:pt x="788" y="831"/>
                  <a:pt x="764" y="837"/>
                </a:cubicBezTo>
                <a:cubicBezTo>
                  <a:pt x="0" y="1534"/>
                  <a:pt x="0" y="1534"/>
                  <a:pt x="0" y="1534"/>
                </a:cubicBezTo>
                <a:cubicBezTo>
                  <a:pt x="239" y="1773"/>
                  <a:pt x="239" y="1773"/>
                  <a:pt x="239" y="1773"/>
                </a:cubicBezTo>
                <a:cubicBezTo>
                  <a:pt x="935" y="1011"/>
                  <a:pt x="935" y="1011"/>
                  <a:pt x="935" y="1011"/>
                </a:cubicBezTo>
                <a:cubicBezTo>
                  <a:pt x="941" y="985"/>
                  <a:pt x="955" y="959"/>
                  <a:pt x="976" y="939"/>
                </a:cubicBezTo>
                <a:cubicBezTo>
                  <a:pt x="978" y="936"/>
                  <a:pt x="981" y="934"/>
                  <a:pt x="984" y="931"/>
                </a:cubicBezTo>
                <a:cubicBezTo>
                  <a:pt x="1287" y="628"/>
                  <a:pt x="1287" y="628"/>
                  <a:pt x="1287" y="628"/>
                </a:cubicBezTo>
                <a:cubicBezTo>
                  <a:pt x="1287" y="628"/>
                  <a:pt x="1287" y="628"/>
                  <a:pt x="1287" y="628"/>
                </a:cubicBezTo>
                <a:cubicBezTo>
                  <a:pt x="1326" y="628"/>
                  <a:pt x="1368" y="640"/>
                  <a:pt x="1398" y="670"/>
                </a:cubicBezTo>
                <a:cubicBezTo>
                  <a:pt x="1429" y="701"/>
                  <a:pt x="1444" y="742"/>
                  <a:pt x="1442" y="783"/>
                </a:cubicBezTo>
                <a:cubicBezTo>
                  <a:pt x="1532" y="873"/>
                  <a:pt x="1532" y="873"/>
                  <a:pt x="1532" y="873"/>
                </a:cubicBezTo>
                <a:cubicBezTo>
                  <a:pt x="1718" y="687"/>
                  <a:pt x="1718" y="687"/>
                  <a:pt x="1718" y="687"/>
                </a:cubicBezTo>
                <a:cubicBezTo>
                  <a:pt x="1631" y="600"/>
                  <a:pt x="1631" y="600"/>
                  <a:pt x="1631" y="600"/>
                </a:cubicBezTo>
                <a:cubicBezTo>
                  <a:pt x="1588" y="602"/>
                  <a:pt x="1545" y="588"/>
                  <a:pt x="1512" y="555"/>
                </a:cubicBezTo>
                <a:close/>
              </a:path>
            </a:pathLst>
          </a:custGeom>
          <a:solidFill>
            <a:schemeClr val="tx2"/>
          </a:solidFill>
          <a:ln>
            <a:noFill/>
          </a:ln>
        </p:spPr>
        <p:txBody>
          <a:bodyPr vert="horz" wrap="square" lIns="91407" tIns="45703" rIns="91407" bIns="45703" numCol="1" anchor="t" anchorCtr="0" compatLnSpc="1"/>
          <a:lstStyle/>
          <a:p>
            <a:endParaRPr lang="nb-NO">
              <a:solidFill>
                <a:prstClr val="black"/>
              </a:solidFill>
            </a:endParaRPr>
          </a:p>
        </p:txBody>
      </p:sp>
      <p:sp>
        <p:nvSpPr>
          <p:cNvPr id="77" name="Rectangle 76"/>
          <p:cNvSpPr/>
          <p:nvPr/>
        </p:nvSpPr>
        <p:spPr>
          <a:xfrm>
            <a:off x="584200" y="2349001"/>
            <a:ext cx="4317025" cy="3557054"/>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8" name="Rectangle 77"/>
          <p:cNvSpPr/>
          <p:nvPr/>
        </p:nvSpPr>
        <p:spPr>
          <a:xfrm>
            <a:off x="9671665" y="2349001"/>
            <a:ext cx="2156323" cy="3557054"/>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01711" cy="926662"/>
          </a:xfrm>
        </p:spPr>
        <p:txBody>
          <a:bodyPr/>
          <a:lstStyle/>
          <a:p>
            <a:r>
              <a:rPr lang="en-US"/>
              <a:t> Neptune</a:t>
            </a:r>
            <a:endParaRPr lang="en-US"/>
          </a:p>
        </p:txBody>
      </p:sp>
      <p:sp>
        <p:nvSpPr>
          <p:cNvPr id="3" name="Content Placeholder 2"/>
          <p:cNvSpPr>
            <a:spLocks noGrp="1"/>
          </p:cNvSpPr>
          <p:nvPr>
            <p:ph idx="1"/>
          </p:nvPr>
        </p:nvSpPr>
        <p:spPr>
          <a:xfrm>
            <a:off x="613493" y="1170503"/>
            <a:ext cx="4363695" cy="5269946"/>
          </a:xfrm>
        </p:spPr>
        <p:txBody>
          <a:bodyPr/>
          <a:lstStyle/>
          <a:p>
            <a:pPr marL="180340" indent="0">
              <a:buNone/>
            </a:pPr>
            <a:r>
              <a:rPr lang="en-US" sz="1600">
                <a:latin typeface="Helvetica Light" panose="020B0403020202020204" pitchFamily="34" charset="0"/>
              </a:rPr>
              <a:t>Neptune is a tracker for experiments with focus on Python. It is a hosted service.</a:t>
            </a:r>
            <a:endParaRPr lang="en-US" sz="1600">
              <a:latin typeface="Helvetica Light" panose="020B0403020202020204" pitchFamily="34" charset="0"/>
            </a:endParaRPr>
          </a:p>
          <a:p>
            <a:pPr marL="180340" indent="0">
              <a:buNone/>
            </a:pPr>
            <a:r>
              <a:rPr lang="en-US" sz="1600">
                <a:latin typeface="Helvetica Light" panose="020B0403020202020204" pitchFamily="34" charset="0"/>
              </a:rPr>
              <a:t>Experiments are tracked by using library hooks to register (model) parameters, evaluation results, and upload artifacts (such as models, hashes of training data, or even code). The library can track hardware usage and experiment progress.</a:t>
            </a:r>
            <a:endParaRPr lang="en-US" sz="1600">
              <a:latin typeface="Helvetica Light" panose="020B0403020202020204" pitchFamily="34" charset="0"/>
            </a:endParaRPr>
          </a:p>
          <a:p>
            <a:pPr marL="180340" indent="0">
              <a:buNone/>
            </a:pPr>
            <a:r>
              <a:rPr lang="en-US" sz="1600">
                <a:latin typeface="Helvetica Light" panose="020B0403020202020204" pitchFamily="34" charset="0"/>
              </a:rPr>
              <a:t>The results can be analyzed and compared on a website. There are also collaborative options. Neptune has integrations with </a:t>
            </a:r>
            <a:r>
              <a:rPr lang="en-US" sz="1600" err="1">
                <a:latin typeface="Helvetica Light" panose="020B0403020202020204" pitchFamily="34" charset="0"/>
              </a:rPr>
              <a:t>Jupyter</a:t>
            </a:r>
            <a:r>
              <a:rPr lang="en-US" sz="1600">
                <a:latin typeface="Helvetica Light" panose="020B0403020202020204" pitchFamily="34" charset="0"/>
              </a:rPr>
              <a:t> notebooks, various ML libraries, visualizers (</a:t>
            </a:r>
            <a:r>
              <a:rPr lang="en-US" sz="1600" err="1">
                <a:latin typeface="Helvetica Light" panose="020B0403020202020204" pitchFamily="34" charset="0"/>
              </a:rPr>
              <a:t>HiFlow</a:t>
            </a:r>
            <a:r>
              <a:rPr lang="en-US" sz="1600">
                <a:latin typeface="Helvetica Light" panose="020B0403020202020204" pitchFamily="34" charset="0"/>
              </a:rPr>
              <a:t>, </a:t>
            </a:r>
            <a:r>
              <a:rPr lang="en-US" sz="1600" err="1">
                <a:latin typeface="Helvetica Light" panose="020B0403020202020204" pitchFamily="34" charset="0"/>
              </a:rPr>
              <a:t>TensorBoard</a:t>
            </a:r>
            <a:r>
              <a:rPr lang="en-US" sz="1600">
                <a:latin typeface="Helvetica Light" panose="020B0403020202020204" pitchFamily="34" charset="0"/>
              </a:rPr>
              <a:t>), other trackers (MLFlow), and external offerings (Amazon </a:t>
            </a:r>
            <a:r>
              <a:rPr lang="en-US" sz="1600" err="1">
                <a:latin typeface="Helvetica Light" panose="020B0403020202020204" pitchFamily="34" charset="0"/>
              </a:rPr>
              <a:t>Sagemaker</a:t>
            </a:r>
            <a:r>
              <a:rPr lang="en-US" sz="1600">
                <a:latin typeface="Helvetica Light" panose="020B0403020202020204" pitchFamily="34" charset="0"/>
              </a:rPr>
              <a:t>).</a:t>
            </a:r>
            <a:endParaRPr lang="en-US" sz="1600">
              <a:latin typeface="Helvetica Light" panose="020B0403020202020204" pitchFamily="34" charset="0"/>
            </a:endParaRPr>
          </a:p>
          <a:p>
            <a:pPr marL="180340" indent="0">
              <a:buNone/>
            </a:pPr>
            <a:r>
              <a:rPr lang="en-US" sz="1600">
                <a:latin typeface="Helvetica Light" panose="020B0403020202020204" pitchFamily="34" charset="0"/>
              </a:rPr>
              <a:t>They provide an API to query results from experiment. This can be used to feed CI/CD pipelines for model deployment.</a:t>
            </a:r>
            <a:endParaRPr lang="en-US" sz="1600">
              <a:latin typeface="Helvetica Light" panose="020B0403020202020204" pitchFamily="34" charset="0"/>
            </a:endParaRPr>
          </a:p>
        </p:txBody>
      </p:sp>
      <p:sp>
        <p:nvSpPr>
          <p:cNvPr id="4" name="Slide Number Placeholder 3"/>
          <p:cNvSpPr>
            <a:spLocks noGrp="1"/>
          </p:cNvSpPr>
          <p:nvPr>
            <p:ph type="sldNum" sz="quarter" idx="12"/>
          </p:nvPr>
        </p:nvSpPr>
        <p:spPr/>
        <p:txBody>
          <a:bodyPr/>
          <a:lstStyle/>
          <a:p>
            <a:fld id="{5751DFAA-887F-4071-8EAD-E8CA316FCF06}" type="slidenum">
              <a:rPr lang="nb-NO" smtClean="0"/>
            </a:fld>
            <a:endParaRPr lang="nb-NO"/>
          </a:p>
        </p:txBody>
      </p:sp>
      <p:pic>
        <p:nvPicPr>
          <p:cNvPr id="5" name="Picture 4"/>
          <p:cNvPicPr>
            <a:picLocks noChangeAspect="1"/>
          </p:cNvPicPr>
          <p:nvPr/>
        </p:nvPicPr>
        <p:blipFill>
          <a:blip r:embed="rId1"/>
          <a:stretch>
            <a:fillRect/>
          </a:stretch>
        </p:blipFill>
        <p:spPr>
          <a:xfrm>
            <a:off x="5588970" y="0"/>
            <a:ext cx="6603030" cy="4690800"/>
          </a:xfrm>
          <a:prstGeom prst="rect">
            <a:avLst/>
          </a:prstGeom>
        </p:spPr>
      </p:pic>
      <p:pic>
        <p:nvPicPr>
          <p:cNvPr id="7" name="Picture 6"/>
          <p:cNvPicPr>
            <a:picLocks noChangeAspect="1"/>
          </p:cNvPicPr>
          <p:nvPr/>
        </p:nvPicPr>
        <p:blipFill>
          <a:blip r:embed="rId2"/>
          <a:stretch>
            <a:fillRect/>
          </a:stretch>
        </p:blipFill>
        <p:spPr>
          <a:xfrm>
            <a:off x="6307015" y="4690801"/>
            <a:ext cx="5176352" cy="589351"/>
          </a:xfrm>
          <a:prstGeom prst="rect">
            <a:avLst/>
          </a:prstGeom>
        </p:spPr>
      </p:pic>
      <p:sp>
        <p:nvSpPr>
          <p:cNvPr id="9" name="TextBox 8"/>
          <p:cNvSpPr txBox="1"/>
          <p:nvPr/>
        </p:nvSpPr>
        <p:spPr>
          <a:xfrm>
            <a:off x="5906686" y="5424785"/>
            <a:ext cx="5176352" cy="1384995"/>
          </a:xfrm>
          <a:prstGeom prst="rect">
            <a:avLst/>
          </a:prstGeom>
          <a:noFill/>
        </p:spPr>
        <p:txBody>
          <a:bodyPr wrap="square" rtlCol="0">
            <a:spAutoFit/>
          </a:bodyPr>
          <a:lstStyle/>
          <a:p>
            <a:r>
              <a:rPr lang="en-GB" sz="1200">
                <a:latin typeface="Consolas" panose="020B0609020204030204" pitchFamily="49" charset="0"/>
                <a:cs typeface="Consolas" panose="020B0609020204030204" pitchFamily="49" charset="0"/>
              </a:rPr>
              <a:t>$ </a:t>
            </a:r>
            <a:r>
              <a:rPr lang="en-GB" sz="1200" err="1">
                <a:latin typeface="Consolas" panose="020B0609020204030204" pitchFamily="49" charset="0"/>
                <a:cs typeface="Consolas" panose="020B0609020204030204" pitchFamily="49" charset="0"/>
              </a:rPr>
              <a:t>conda</a:t>
            </a:r>
            <a:r>
              <a:rPr lang="en-GB" sz="1200">
                <a:latin typeface="Consolas" panose="020B0609020204030204" pitchFamily="49" charset="0"/>
                <a:cs typeface="Consolas" panose="020B0609020204030204" pitchFamily="49" charset="0"/>
              </a:rPr>
              <a:t> create --name </a:t>
            </a:r>
            <a:r>
              <a:rPr lang="en-GB" sz="1200" err="1">
                <a:latin typeface="Consolas" panose="020B0609020204030204" pitchFamily="49" charset="0"/>
                <a:cs typeface="Consolas" panose="020B0609020204030204" pitchFamily="49" charset="0"/>
              </a:rPr>
              <a:t>neptune</a:t>
            </a:r>
            <a:r>
              <a:rPr lang="en-GB" sz="1200">
                <a:latin typeface="Consolas" panose="020B0609020204030204" pitchFamily="49" charset="0"/>
                <a:cs typeface="Consolas" panose="020B0609020204030204" pitchFamily="49" charset="0"/>
              </a:rPr>
              <a:t> python=3.6</a:t>
            </a:r>
            <a:endParaRPr lang="en-GB" sz="1200">
              <a:latin typeface="Consolas" panose="020B0609020204030204" pitchFamily="49" charset="0"/>
              <a:cs typeface="Consolas" panose="020B0609020204030204" pitchFamily="49" charset="0"/>
            </a:endParaRPr>
          </a:p>
          <a:p>
            <a:r>
              <a:rPr lang="en-GB" sz="1200">
                <a:latin typeface="Consolas" panose="020B0609020204030204" pitchFamily="49" charset="0"/>
                <a:cs typeface="Consolas" panose="020B0609020204030204" pitchFamily="49" charset="0"/>
              </a:rPr>
              <a:t>$ </a:t>
            </a:r>
            <a:r>
              <a:rPr lang="en-GB" sz="1200" err="1">
                <a:latin typeface="Consolas" panose="020B0609020204030204" pitchFamily="49" charset="0"/>
                <a:cs typeface="Consolas" panose="020B0609020204030204" pitchFamily="49" charset="0"/>
              </a:rPr>
              <a:t>conda</a:t>
            </a:r>
            <a:r>
              <a:rPr lang="en-GB" sz="1200">
                <a:latin typeface="Consolas" panose="020B0609020204030204" pitchFamily="49" charset="0"/>
                <a:cs typeface="Consolas" panose="020B0609020204030204" pitchFamily="49" charset="0"/>
              </a:rPr>
              <a:t> activate </a:t>
            </a:r>
            <a:r>
              <a:rPr lang="en-GB" sz="1200" err="1">
                <a:latin typeface="Consolas" panose="020B0609020204030204" pitchFamily="49" charset="0"/>
                <a:cs typeface="Consolas" panose="020B0609020204030204" pitchFamily="49" charset="0"/>
              </a:rPr>
              <a:t>neptune</a:t>
            </a:r>
            <a:endParaRPr lang="en-GB" sz="1200">
              <a:latin typeface="Consolas" panose="020B0609020204030204" pitchFamily="49" charset="0"/>
              <a:cs typeface="Consolas" panose="020B0609020204030204" pitchFamily="49" charset="0"/>
            </a:endParaRPr>
          </a:p>
          <a:p>
            <a:r>
              <a:rPr lang="en-GB" sz="1200">
                <a:latin typeface="Consolas" panose="020B0609020204030204" pitchFamily="49" charset="0"/>
                <a:cs typeface="Consolas" panose="020B0609020204030204" pitchFamily="49" charset="0"/>
              </a:rPr>
              <a:t>$ </a:t>
            </a:r>
            <a:r>
              <a:rPr lang="en-GB" sz="1200" err="1">
                <a:latin typeface="Consolas" panose="020B0609020204030204" pitchFamily="49" charset="0"/>
                <a:cs typeface="Consolas" panose="020B0609020204030204" pitchFamily="49" charset="0"/>
              </a:rPr>
              <a:t>conda</a:t>
            </a:r>
            <a:r>
              <a:rPr lang="en-GB" sz="1200">
                <a:latin typeface="Consolas" panose="020B0609020204030204" pitchFamily="49" charset="0"/>
                <a:cs typeface="Consolas" panose="020B0609020204030204" pitchFamily="49" charset="0"/>
              </a:rPr>
              <a:t> install -c </a:t>
            </a:r>
            <a:r>
              <a:rPr lang="en-GB" sz="1200" err="1">
                <a:latin typeface="Consolas" panose="020B0609020204030204" pitchFamily="49" charset="0"/>
                <a:cs typeface="Consolas" panose="020B0609020204030204" pitchFamily="49" charset="0"/>
              </a:rPr>
              <a:t>conda</a:t>
            </a:r>
            <a:r>
              <a:rPr lang="en-GB" sz="1200">
                <a:latin typeface="Consolas" panose="020B0609020204030204" pitchFamily="49" charset="0"/>
                <a:cs typeface="Consolas" panose="020B0609020204030204" pitchFamily="49" charset="0"/>
              </a:rPr>
              <a:t>-forge </a:t>
            </a:r>
            <a:r>
              <a:rPr lang="en-GB" sz="1200" err="1">
                <a:latin typeface="Consolas" panose="020B0609020204030204" pitchFamily="49" charset="0"/>
                <a:cs typeface="Consolas" panose="020B0609020204030204" pitchFamily="49" charset="0"/>
              </a:rPr>
              <a:t>neptune</a:t>
            </a:r>
            <a:r>
              <a:rPr lang="en-GB" sz="1200">
                <a:latin typeface="Consolas" panose="020B0609020204030204" pitchFamily="49" charset="0"/>
                <a:cs typeface="Consolas" panose="020B0609020204030204" pitchFamily="49" charset="0"/>
              </a:rPr>
              <a:t>-client</a:t>
            </a:r>
            <a:endParaRPr lang="en-GB" sz="1200">
              <a:latin typeface="Consolas" panose="020B0609020204030204" pitchFamily="49" charset="0"/>
              <a:cs typeface="Consolas" panose="020B0609020204030204" pitchFamily="49" charset="0"/>
            </a:endParaRPr>
          </a:p>
          <a:p>
            <a:r>
              <a:rPr lang="en-GB" sz="1200">
                <a:latin typeface="Consolas" panose="020B0609020204030204" pitchFamily="49" charset="0"/>
                <a:cs typeface="Consolas" panose="020B0609020204030204" pitchFamily="49" charset="0"/>
              </a:rPr>
              <a:t>$ cd /somewhere</a:t>
            </a:r>
            <a:endParaRPr lang="en-GB" sz="1200">
              <a:latin typeface="Consolas" panose="020B0609020204030204" pitchFamily="49" charset="0"/>
              <a:cs typeface="Consolas" panose="020B0609020204030204" pitchFamily="49" charset="0"/>
            </a:endParaRPr>
          </a:p>
          <a:p>
            <a:endParaRPr lang="en-GB" sz="1200">
              <a:latin typeface="Consolas" panose="020B0609020204030204" pitchFamily="49" charset="0"/>
              <a:cs typeface="Consolas" panose="020B0609020204030204" pitchFamily="49" charset="0"/>
            </a:endParaRPr>
          </a:p>
          <a:p>
            <a:r>
              <a:rPr lang="en-GB" sz="1200">
                <a:latin typeface="Consolas" panose="020B0609020204030204" pitchFamily="49" charset="0"/>
                <a:cs typeface="Consolas" panose="020B0609020204030204" pitchFamily="49" charset="0"/>
                <a:sym typeface="Wingdings" panose="05000000000000000000" pitchFamily="2" charset="2"/>
              </a:rPr>
              <a:t>---&gt; </a:t>
            </a:r>
            <a:r>
              <a:rPr lang="en-GB" sz="1200">
                <a:latin typeface="Consolas" panose="020B0609020204030204" pitchFamily="49" charset="0"/>
                <a:cs typeface="Consolas" panose="020B0609020204030204" pitchFamily="49" charset="0"/>
                <a:hlinkClick r:id="rId3"/>
              </a:rPr>
              <a:t>https://ui.neptune.ai/</a:t>
            </a:r>
            <a:endParaRPr lang="en-GB" sz="1200">
              <a:latin typeface="Consolas" panose="020B0609020204030204" pitchFamily="49" charset="0"/>
              <a:cs typeface="Consolas" panose="020B0609020204030204" pitchFamily="49" charset="0"/>
            </a:endParaRPr>
          </a:p>
          <a:p>
            <a:r>
              <a:rPr lang="en-GB" sz="1200">
                <a:latin typeface="Consolas" panose="020B0609020204030204" pitchFamily="49" charset="0"/>
                <a:cs typeface="Consolas" panose="020B0609020204030204" pitchFamily="49" charset="0"/>
              </a:rPr>
              <a:t>---&gt; Create Account, Log In, “Getting Started”</a:t>
            </a:r>
            <a:endParaRPr lang="en-GB" sz="1200">
              <a:latin typeface="Consolas" panose="020B0609020204030204" pitchFamily="49" charset="0"/>
              <a:cs typeface="Consolas" panose="020B0609020204030204" pitchFamily="49" charset="0"/>
            </a:endParaRPr>
          </a:p>
        </p:txBody>
      </p:sp>
      <p:sp>
        <p:nvSpPr>
          <p:cNvPr id="10" name="Rectangle 9"/>
          <p:cNvSpPr/>
          <p:nvPr/>
        </p:nvSpPr>
        <p:spPr>
          <a:xfrm>
            <a:off x="7595704" y="4668716"/>
            <a:ext cx="1805471" cy="611436"/>
          </a:xfrm>
          <a:prstGeom prst="rect">
            <a:avLst/>
          </a:prstGeom>
          <a:noFill/>
          <a:ln w="508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01711" cy="926662"/>
          </a:xfrm>
        </p:spPr>
        <p:txBody>
          <a:bodyPr/>
          <a:lstStyle/>
          <a:p>
            <a:r>
              <a:rPr lang="en-US"/>
              <a:t> MLFlow</a:t>
            </a:r>
            <a:endParaRPr lang="en-US"/>
          </a:p>
        </p:txBody>
      </p:sp>
      <p:sp>
        <p:nvSpPr>
          <p:cNvPr id="3" name="Content Placeholder 2"/>
          <p:cNvSpPr>
            <a:spLocks noGrp="1"/>
          </p:cNvSpPr>
          <p:nvPr>
            <p:ph idx="1"/>
          </p:nvPr>
        </p:nvSpPr>
        <p:spPr>
          <a:xfrm>
            <a:off x="613493" y="1170503"/>
            <a:ext cx="4363695" cy="5269946"/>
          </a:xfrm>
        </p:spPr>
        <p:txBody>
          <a:bodyPr/>
          <a:lstStyle/>
          <a:p>
            <a:pPr marL="180340" indent="0">
              <a:buNone/>
            </a:pPr>
            <a:r>
              <a:rPr lang="en-US" sz="1600">
                <a:latin typeface="Helvetica Light" panose="020B0403020202020204" pitchFamily="34" charset="0"/>
              </a:rPr>
              <a:t>MLFlow is an experiment tracker and generic model server. It can be self-hosted. </a:t>
            </a:r>
            <a:endParaRPr lang="en-US" sz="1600">
              <a:latin typeface="Helvetica Light" panose="020B0403020202020204" pitchFamily="34" charset="0"/>
            </a:endParaRPr>
          </a:p>
          <a:p>
            <a:pPr marL="180340" indent="0">
              <a:buNone/>
            </a:pPr>
            <a:r>
              <a:rPr lang="en-US" sz="1600">
                <a:latin typeface="Helvetica Light" panose="020B0403020202020204" pitchFamily="34" charset="0"/>
              </a:rPr>
              <a:t>Experiments are tracked by using library hooks to register (model) parameters, evaluation results, and upload artifacts (such as models, hashes of training data, or even code). Artifacts can be logged to local, remote, or cloud storage (S3, GFS, </a:t>
            </a:r>
            <a:r>
              <a:rPr lang="en-US" sz="1600" err="1">
                <a:latin typeface="Helvetica Light" panose="020B0403020202020204" pitchFamily="34" charset="0"/>
              </a:rPr>
              <a:t>etc</a:t>
            </a:r>
            <a:r>
              <a:rPr lang="en-US" sz="1600">
                <a:latin typeface="Helvetica Light" panose="020B0403020202020204" pitchFamily="34" charset="0"/>
              </a:rPr>
              <a:t>).</a:t>
            </a:r>
            <a:endParaRPr lang="en-US" sz="1600">
              <a:latin typeface="Helvetica Light" panose="020B0403020202020204" pitchFamily="34" charset="0"/>
            </a:endParaRPr>
          </a:p>
          <a:p>
            <a:pPr marL="180340" indent="0">
              <a:buNone/>
            </a:pPr>
            <a:r>
              <a:rPr lang="en-US" sz="1600">
                <a:latin typeface="Helvetica Light" panose="020B0403020202020204" pitchFamily="34" charset="0"/>
              </a:rPr>
              <a:t>Results can be analyzed through a web UI and CSV export is available. Models are packaged as a wrapper around the underlying format (</a:t>
            </a:r>
            <a:r>
              <a:rPr lang="en-US" sz="1600" err="1">
                <a:latin typeface="Helvetica Light" panose="020B0403020202020204" pitchFamily="34" charset="0"/>
              </a:rPr>
              <a:t>Sklearn</a:t>
            </a:r>
            <a:r>
              <a:rPr lang="en-US" sz="1600">
                <a:latin typeface="Helvetica Light" panose="020B0403020202020204" pitchFamily="34" charset="0"/>
              </a:rPr>
              <a:t>, </a:t>
            </a:r>
            <a:r>
              <a:rPr lang="en-US" sz="1600" err="1">
                <a:latin typeface="Helvetica Light" panose="020B0403020202020204" pitchFamily="34" charset="0"/>
              </a:rPr>
              <a:t>XGBoost</a:t>
            </a:r>
            <a:r>
              <a:rPr lang="en-US" sz="1600">
                <a:latin typeface="Helvetica Light" panose="020B0403020202020204" pitchFamily="34" charset="0"/>
              </a:rPr>
              <a:t>, Torch, </a:t>
            </a:r>
            <a:r>
              <a:rPr lang="en-US" sz="1600" err="1">
                <a:latin typeface="Helvetica Light" panose="020B0403020202020204" pitchFamily="34" charset="0"/>
              </a:rPr>
              <a:t>etc</a:t>
            </a:r>
            <a:r>
              <a:rPr lang="en-US" sz="1600">
                <a:latin typeface="Helvetica Light" panose="020B0403020202020204" pitchFamily="34" charset="0"/>
              </a:rPr>
              <a:t>). They can be pushed to Spark for batch inference or served through REST.</a:t>
            </a:r>
            <a:endParaRPr lang="en-US" sz="1600">
              <a:latin typeface="Helvetica Light" panose="020B0403020202020204" pitchFamily="34" charset="0"/>
            </a:endParaRPr>
          </a:p>
          <a:p>
            <a:pPr marL="180340" indent="0">
              <a:buNone/>
            </a:pPr>
            <a:r>
              <a:rPr lang="en-US" sz="1600">
                <a:latin typeface="Helvetica Light" panose="020B0403020202020204" pitchFamily="34" charset="0"/>
              </a:rPr>
              <a:t>There are CLI, Python, R, Java, and REST APIs for further integration with CI/CD pipelines. Models can be pushed to cloud services (</a:t>
            </a:r>
            <a:r>
              <a:rPr lang="en-US" sz="1600" err="1">
                <a:latin typeface="Helvetica Light" panose="020B0403020202020204" pitchFamily="34" charset="0"/>
              </a:rPr>
              <a:t>SageMaker</a:t>
            </a:r>
            <a:r>
              <a:rPr lang="en-US" sz="1600">
                <a:latin typeface="Helvetica Light" panose="020B0403020202020204" pitchFamily="34" charset="0"/>
              </a:rPr>
              <a:t>, </a:t>
            </a:r>
            <a:r>
              <a:rPr lang="en-US" sz="1600" err="1">
                <a:latin typeface="Helvetica Light" panose="020B0403020202020204" pitchFamily="34" charset="0"/>
              </a:rPr>
              <a:t>AzureML</a:t>
            </a:r>
            <a:r>
              <a:rPr lang="en-US" sz="1600">
                <a:latin typeface="Helvetica Light" panose="020B0403020202020204" pitchFamily="34" charset="0"/>
              </a:rPr>
              <a:t>, ...).</a:t>
            </a:r>
            <a:endParaRPr lang="en-US" sz="1600">
              <a:latin typeface="Helvetica Light" panose="020B0403020202020204" pitchFamily="34" charset="0"/>
            </a:endParaRPr>
          </a:p>
        </p:txBody>
      </p:sp>
      <p:sp>
        <p:nvSpPr>
          <p:cNvPr id="4" name="Slide Number Placeholder 3"/>
          <p:cNvSpPr>
            <a:spLocks noGrp="1"/>
          </p:cNvSpPr>
          <p:nvPr>
            <p:ph type="sldNum" sz="quarter" idx="12"/>
          </p:nvPr>
        </p:nvSpPr>
        <p:spPr/>
        <p:txBody>
          <a:bodyPr/>
          <a:lstStyle/>
          <a:p>
            <a:fld id="{5751DFAA-887F-4071-8EAD-E8CA316FCF06}" type="slidenum">
              <a:rPr lang="nb-NO" smtClean="0"/>
            </a:fld>
            <a:endParaRPr lang="nb-NO"/>
          </a:p>
        </p:txBody>
      </p:sp>
      <p:pic>
        <p:nvPicPr>
          <p:cNvPr id="7" name="Picture 6"/>
          <p:cNvPicPr>
            <a:picLocks noChangeAspect="1"/>
          </p:cNvPicPr>
          <p:nvPr/>
        </p:nvPicPr>
        <p:blipFill>
          <a:blip r:embed="rId1"/>
          <a:stretch>
            <a:fillRect/>
          </a:stretch>
        </p:blipFill>
        <p:spPr>
          <a:xfrm>
            <a:off x="6307015" y="4690801"/>
            <a:ext cx="5176352" cy="589351"/>
          </a:xfrm>
          <a:prstGeom prst="rect">
            <a:avLst/>
          </a:prstGeom>
        </p:spPr>
      </p:pic>
      <p:sp>
        <p:nvSpPr>
          <p:cNvPr id="8" name="Rectangle 7"/>
          <p:cNvSpPr/>
          <p:nvPr/>
        </p:nvSpPr>
        <p:spPr>
          <a:xfrm>
            <a:off x="7595704" y="4668716"/>
            <a:ext cx="2594581" cy="611436"/>
          </a:xfrm>
          <a:prstGeom prst="rect">
            <a:avLst/>
          </a:prstGeom>
          <a:noFill/>
          <a:ln w="508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TextBox 8"/>
          <p:cNvSpPr txBox="1"/>
          <p:nvPr/>
        </p:nvSpPr>
        <p:spPr>
          <a:xfrm>
            <a:off x="5906686" y="5424785"/>
            <a:ext cx="5176352" cy="1384995"/>
          </a:xfrm>
          <a:prstGeom prst="rect">
            <a:avLst/>
          </a:prstGeom>
          <a:noFill/>
        </p:spPr>
        <p:txBody>
          <a:bodyPr wrap="square" rtlCol="0">
            <a:spAutoFit/>
          </a:bodyPr>
          <a:lstStyle/>
          <a:p>
            <a:r>
              <a:rPr lang="en-GB" sz="1200">
                <a:latin typeface="Consolas" panose="020B0609020204030204" pitchFamily="49" charset="0"/>
                <a:cs typeface="Consolas" panose="020B0609020204030204" pitchFamily="49" charset="0"/>
              </a:rPr>
              <a:t>$ </a:t>
            </a:r>
            <a:r>
              <a:rPr lang="en-GB" sz="1200" err="1">
                <a:latin typeface="Consolas" panose="020B0609020204030204" pitchFamily="49" charset="0"/>
                <a:cs typeface="Consolas" panose="020B0609020204030204" pitchFamily="49" charset="0"/>
              </a:rPr>
              <a:t>conda</a:t>
            </a:r>
            <a:r>
              <a:rPr lang="en-GB" sz="1200">
                <a:latin typeface="Consolas" panose="020B0609020204030204" pitchFamily="49" charset="0"/>
                <a:cs typeface="Consolas" panose="020B0609020204030204" pitchFamily="49" charset="0"/>
              </a:rPr>
              <a:t> create --name </a:t>
            </a:r>
            <a:r>
              <a:rPr lang="en-GB" sz="1200" err="1">
                <a:latin typeface="Consolas" panose="020B0609020204030204" pitchFamily="49" charset="0"/>
                <a:cs typeface="Consolas" panose="020B0609020204030204" pitchFamily="49" charset="0"/>
              </a:rPr>
              <a:t>mlflow</a:t>
            </a:r>
            <a:r>
              <a:rPr lang="en-GB" sz="1200">
                <a:latin typeface="Consolas" panose="020B0609020204030204" pitchFamily="49" charset="0"/>
                <a:cs typeface="Consolas" panose="020B0609020204030204" pitchFamily="49" charset="0"/>
              </a:rPr>
              <a:t> python=3.6</a:t>
            </a:r>
            <a:endParaRPr lang="en-GB" sz="1200">
              <a:latin typeface="Consolas" panose="020B0609020204030204" pitchFamily="49" charset="0"/>
              <a:cs typeface="Consolas" panose="020B0609020204030204" pitchFamily="49" charset="0"/>
            </a:endParaRPr>
          </a:p>
          <a:p>
            <a:r>
              <a:rPr lang="en-GB" sz="1200">
                <a:latin typeface="Consolas" panose="020B0609020204030204" pitchFamily="49" charset="0"/>
                <a:cs typeface="Consolas" panose="020B0609020204030204" pitchFamily="49" charset="0"/>
              </a:rPr>
              <a:t>$ </a:t>
            </a:r>
            <a:r>
              <a:rPr lang="en-GB" sz="1200" err="1">
                <a:latin typeface="Consolas" panose="020B0609020204030204" pitchFamily="49" charset="0"/>
                <a:cs typeface="Consolas" panose="020B0609020204030204" pitchFamily="49" charset="0"/>
              </a:rPr>
              <a:t>conda</a:t>
            </a:r>
            <a:r>
              <a:rPr lang="en-GB" sz="1200">
                <a:latin typeface="Consolas" panose="020B0609020204030204" pitchFamily="49" charset="0"/>
                <a:cs typeface="Consolas" panose="020B0609020204030204" pitchFamily="49" charset="0"/>
              </a:rPr>
              <a:t> activate </a:t>
            </a:r>
            <a:r>
              <a:rPr lang="en-GB" sz="1200" err="1">
                <a:latin typeface="Consolas" panose="020B0609020204030204" pitchFamily="49" charset="0"/>
                <a:cs typeface="Consolas" panose="020B0609020204030204" pitchFamily="49" charset="0"/>
              </a:rPr>
              <a:t>mlflow</a:t>
            </a:r>
            <a:endParaRPr lang="en-GB" sz="1200">
              <a:latin typeface="Consolas" panose="020B0609020204030204" pitchFamily="49" charset="0"/>
              <a:cs typeface="Consolas" panose="020B0609020204030204" pitchFamily="49" charset="0"/>
            </a:endParaRPr>
          </a:p>
          <a:p>
            <a:r>
              <a:rPr lang="en-GB" sz="1200">
                <a:latin typeface="Consolas" panose="020B0609020204030204" pitchFamily="49" charset="0"/>
                <a:cs typeface="Consolas" panose="020B0609020204030204" pitchFamily="49" charset="0"/>
              </a:rPr>
              <a:t>$ </a:t>
            </a:r>
            <a:r>
              <a:rPr lang="en-GB" sz="1200" err="1">
                <a:latin typeface="Consolas" panose="020B0609020204030204" pitchFamily="49" charset="0"/>
                <a:cs typeface="Consolas" panose="020B0609020204030204" pitchFamily="49" charset="0"/>
              </a:rPr>
              <a:t>conda</a:t>
            </a:r>
            <a:r>
              <a:rPr lang="en-GB" sz="1200">
                <a:latin typeface="Consolas" panose="020B0609020204030204" pitchFamily="49" charset="0"/>
                <a:cs typeface="Consolas" panose="020B0609020204030204" pitchFamily="49" charset="0"/>
              </a:rPr>
              <a:t> install -c </a:t>
            </a:r>
            <a:r>
              <a:rPr lang="en-GB" sz="1200" err="1">
                <a:latin typeface="Consolas" panose="020B0609020204030204" pitchFamily="49" charset="0"/>
                <a:cs typeface="Consolas" panose="020B0609020204030204" pitchFamily="49" charset="0"/>
              </a:rPr>
              <a:t>conda</a:t>
            </a:r>
            <a:r>
              <a:rPr lang="en-GB" sz="1200">
                <a:latin typeface="Consolas" panose="020B0609020204030204" pitchFamily="49" charset="0"/>
                <a:cs typeface="Consolas" panose="020B0609020204030204" pitchFamily="49" charset="0"/>
              </a:rPr>
              <a:t>-forge </a:t>
            </a:r>
            <a:r>
              <a:rPr lang="en-GB" sz="1200" err="1">
                <a:latin typeface="Consolas" panose="020B0609020204030204" pitchFamily="49" charset="0"/>
                <a:cs typeface="Consolas" panose="020B0609020204030204" pitchFamily="49" charset="0"/>
              </a:rPr>
              <a:t>mlflow</a:t>
            </a:r>
            <a:endParaRPr lang="en-GB" sz="1200">
              <a:latin typeface="Consolas" panose="020B0609020204030204" pitchFamily="49" charset="0"/>
              <a:cs typeface="Consolas" panose="020B0609020204030204" pitchFamily="49" charset="0"/>
            </a:endParaRPr>
          </a:p>
          <a:p>
            <a:r>
              <a:rPr lang="en-GB" sz="1200">
                <a:latin typeface="Consolas" panose="020B0609020204030204" pitchFamily="49" charset="0"/>
                <a:cs typeface="Consolas" panose="020B0609020204030204" pitchFamily="49" charset="0"/>
              </a:rPr>
              <a:t>$ cd /somewhere</a:t>
            </a:r>
            <a:endParaRPr lang="en-GB" sz="1200">
              <a:latin typeface="Consolas" panose="020B0609020204030204" pitchFamily="49" charset="0"/>
              <a:cs typeface="Consolas" panose="020B0609020204030204" pitchFamily="49" charset="0"/>
            </a:endParaRPr>
          </a:p>
          <a:p>
            <a:r>
              <a:rPr lang="en-GB" sz="1200">
                <a:latin typeface="Consolas" panose="020B0609020204030204" pitchFamily="49" charset="0"/>
                <a:cs typeface="Consolas" panose="020B0609020204030204" pitchFamily="49" charset="0"/>
              </a:rPr>
              <a:t>$ </a:t>
            </a:r>
            <a:r>
              <a:rPr lang="en-GB" sz="1200" err="1">
                <a:latin typeface="Consolas" panose="020B0609020204030204" pitchFamily="49" charset="0"/>
                <a:cs typeface="Consolas" panose="020B0609020204030204" pitchFamily="49" charset="0"/>
              </a:rPr>
              <a:t>mlflow</a:t>
            </a:r>
            <a:r>
              <a:rPr lang="en-GB" sz="1200">
                <a:latin typeface="Consolas" panose="020B0609020204030204" pitchFamily="49" charset="0"/>
                <a:cs typeface="Consolas" panose="020B0609020204030204" pitchFamily="49" charset="0"/>
              </a:rPr>
              <a:t> </a:t>
            </a:r>
            <a:r>
              <a:rPr lang="en-GB" sz="1200" err="1">
                <a:latin typeface="Consolas" panose="020B0609020204030204" pitchFamily="49" charset="0"/>
                <a:cs typeface="Consolas" panose="020B0609020204030204" pitchFamily="49" charset="0"/>
              </a:rPr>
              <a:t>ui</a:t>
            </a:r>
            <a:endParaRPr lang="en-GB" sz="1200">
              <a:latin typeface="Consolas" panose="020B0609020204030204" pitchFamily="49" charset="0"/>
              <a:cs typeface="Consolas" panose="020B0609020204030204" pitchFamily="49" charset="0"/>
            </a:endParaRPr>
          </a:p>
          <a:p>
            <a:r>
              <a:rPr lang="en-GB" sz="1200">
                <a:latin typeface="Consolas" panose="020B0609020204030204" pitchFamily="49" charset="0"/>
                <a:cs typeface="Consolas" panose="020B0609020204030204" pitchFamily="49" charset="0"/>
              </a:rPr>
              <a:t>-</a:t>
            </a:r>
            <a:r>
              <a:rPr lang="en-GB" sz="1200">
                <a:latin typeface="Consolas" panose="020B0609020204030204" pitchFamily="49" charset="0"/>
                <a:cs typeface="Consolas" panose="020B0609020204030204" pitchFamily="49" charset="0"/>
                <a:sym typeface="Wingdings" panose="05000000000000000000" pitchFamily="2" charset="2"/>
              </a:rPr>
              <a:t>--&gt; </a:t>
            </a:r>
            <a:r>
              <a:rPr lang="en-GB" sz="1200">
                <a:latin typeface="Consolas" panose="020B0609020204030204" pitchFamily="49" charset="0"/>
                <a:cs typeface="Consolas" panose="020B0609020204030204" pitchFamily="49" charset="0"/>
                <a:sym typeface="Wingdings" panose="05000000000000000000" pitchFamily="2" charset="2"/>
                <a:hlinkClick r:id="rId2"/>
              </a:rPr>
              <a:t>http://localhost:5000</a:t>
            </a:r>
            <a:endParaRPr lang="en-GB" sz="1200">
              <a:latin typeface="Consolas" panose="020B0609020204030204" pitchFamily="49" charset="0"/>
              <a:cs typeface="Consolas" panose="020B0609020204030204" pitchFamily="49" charset="0"/>
              <a:sym typeface="Wingdings" panose="05000000000000000000" pitchFamily="2" charset="2"/>
            </a:endParaRPr>
          </a:p>
          <a:p>
            <a:r>
              <a:rPr lang="en-GB" sz="1200">
                <a:latin typeface="Consolas" panose="020B0609020204030204" pitchFamily="49" charset="0"/>
                <a:cs typeface="Consolas" panose="020B0609020204030204" pitchFamily="49" charset="0"/>
              </a:rPr>
              <a:t>---&gt; </a:t>
            </a:r>
            <a:r>
              <a:rPr lang="en-GB" sz="1200">
                <a:latin typeface="Consolas" panose="020B0609020204030204" pitchFamily="49" charset="0"/>
                <a:cs typeface="Consolas" panose="020B0609020204030204" pitchFamily="49" charset="0"/>
                <a:hlinkClick r:id="rId3"/>
              </a:rPr>
              <a:t>https://mlflow.org/docs/latest/quickstart.html</a:t>
            </a:r>
            <a:endParaRPr lang="en-GB" sz="1200">
              <a:latin typeface="Consolas" panose="020B0609020204030204" pitchFamily="49" charset="0"/>
              <a:cs typeface="Consolas" panose="020B0609020204030204" pitchFamily="49" charset="0"/>
            </a:endParaRPr>
          </a:p>
        </p:txBody>
      </p:sp>
      <p:pic>
        <p:nvPicPr>
          <p:cNvPr id="11" name="Picture 10"/>
          <p:cNvPicPr>
            <a:picLocks noChangeAspect="1"/>
          </p:cNvPicPr>
          <p:nvPr/>
        </p:nvPicPr>
        <p:blipFill>
          <a:blip r:embed="rId4"/>
          <a:stretch>
            <a:fillRect/>
          </a:stretch>
        </p:blipFill>
        <p:spPr>
          <a:xfrm>
            <a:off x="5441668" y="-7322"/>
            <a:ext cx="6750332" cy="467603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01711" cy="926662"/>
          </a:xfrm>
        </p:spPr>
        <p:txBody>
          <a:bodyPr/>
          <a:lstStyle/>
          <a:p>
            <a:r>
              <a:rPr lang="en-US"/>
              <a:t> </a:t>
            </a:r>
            <a:r>
              <a:rPr lang="en-US" err="1"/>
              <a:t>Kubeflow</a:t>
            </a:r>
            <a:endParaRPr lang="en-US"/>
          </a:p>
        </p:txBody>
      </p:sp>
      <p:sp>
        <p:nvSpPr>
          <p:cNvPr id="3" name="Content Placeholder 2"/>
          <p:cNvSpPr>
            <a:spLocks noGrp="1"/>
          </p:cNvSpPr>
          <p:nvPr>
            <p:ph idx="1"/>
          </p:nvPr>
        </p:nvSpPr>
        <p:spPr>
          <a:xfrm>
            <a:off x="613493" y="1170503"/>
            <a:ext cx="4363695" cy="5269946"/>
          </a:xfrm>
        </p:spPr>
        <p:txBody>
          <a:bodyPr/>
          <a:lstStyle/>
          <a:p>
            <a:pPr marL="180340" indent="0">
              <a:buNone/>
            </a:pPr>
            <a:r>
              <a:rPr lang="en-US" sz="1600" err="1">
                <a:latin typeface="Helvetica Light" panose="020B0403020202020204" pitchFamily="34" charset="0"/>
              </a:rPr>
              <a:t>Kubeflow</a:t>
            </a:r>
            <a:r>
              <a:rPr lang="en-US" sz="1600">
                <a:latin typeface="Helvetica Light" panose="020B0403020202020204" pitchFamily="34" charset="0"/>
              </a:rPr>
              <a:t> is essentially a self-hosted version of the Google AI platform. It uses Kubernetes to abstract away infrastructure. </a:t>
            </a:r>
            <a:endParaRPr lang="en-US" sz="1600">
              <a:latin typeface="Helvetica Light" panose="020B0403020202020204" pitchFamily="34" charset="0"/>
            </a:endParaRPr>
          </a:p>
          <a:p>
            <a:pPr marL="180340" indent="0">
              <a:buNone/>
            </a:pPr>
            <a:r>
              <a:rPr lang="en-US" sz="1600" err="1">
                <a:latin typeface="Helvetica Light" panose="020B0403020202020204" pitchFamily="34" charset="0"/>
              </a:rPr>
              <a:t>Kubeflow</a:t>
            </a:r>
            <a:r>
              <a:rPr lang="en-US" sz="1600">
                <a:latin typeface="Helvetica Light" panose="020B0403020202020204" pitchFamily="34" charset="0"/>
              </a:rPr>
              <a:t> can deploy </a:t>
            </a:r>
            <a:r>
              <a:rPr lang="en-US" sz="1600" err="1">
                <a:latin typeface="Helvetica Light" panose="020B0403020202020204" pitchFamily="34" charset="0"/>
              </a:rPr>
              <a:t>Jupyter</a:t>
            </a:r>
            <a:r>
              <a:rPr lang="en-US" sz="1600">
                <a:latin typeface="Helvetica Light" panose="020B0403020202020204" pitchFamily="34" charset="0"/>
              </a:rPr>
              <a:t> notebooks, run pipelines for data processing and model training (scheduled, on-demand), organize runs, archive models and other artifacts, and expose models through endpoints. Pipelines are compute graphs and are described in Python with a DSL. Their components are wrapped as Docker images.</a:t>
            </a:r>
            <a:endParaRPr lang="en-US" sz="1600">
              <a:latin typeface="Helvetica Light" panose="020B0403020202020204" pitchFamily="34" charset="0"/>
            </a:endParaRPr>
          </a:p>
          <a:p>
            <a:pPr marL="180340" indent="0">
              <a:buNone/>
            </a:pPr>
            <a:r>
              <a:rPr lang="en-US" sz="1600">
                <a:latin typeface="Helvetica Light" panose="020B0403020202020204" pitchFamily="34" charset="0"/>
              </a:rPr>
              <a:t>It integrates with GCP so it can elastically scale to the cloud compute and storage (e.g., distributed model training). It also integrates with offerings such as </a:t>
            </a:r>
            <a:r>
              <a:rPr lang="en-US" sz="1600" err="1">
                <a:latin typeface="Helvetica Light" panose="020B0403020202020204" pitchFamily="34" charset="0"/>
              </a:rPr>
              <a:t>BigQuery</a:t>
            </a:r>
            <a:r>
              <a:rPr lang="en-US" sz="1600">
                <a:latin typeface="Helvetica Light" panose="020B0403020202020204" pitchFamily="34" charset="0"/>
              </a:rPr>
              <a:t> or </a:t>
            </a:r>
            <a:r>
              <a:rPr lang="en-US" sz="1600" err="1">
                <a:latin typeface="Helvetica Light" panose="020B0403020202020204" pitchFamily="34" charset="0"/>
              </a:rPr>
              <a:t>Dataproc</a:t>
            </a:r>
            <a:r>
              <a:rPr lang="en-US" sz="1600">
                <a:latin typeface="Helvetica Light" panose="020B0403020202020204" pitchFamily="34" charset="0"/>
              </a:rPr>
              <a:t>.</a:t>
            </a:r>
            <a:endParaRPr lang="en-US" sz="1600">
              <a:latin typeface="Helvetica Light" panose="020B0403020202020204" pitchFamily="34" charset="0"/>
            </a:endParaRPr>
          </a:p>
          <a:p>
            <a:pPr marL="180340" indent="0">
              <a:buNone/>
            </a:pPr>
            <a:r>
              <a:rPr lang="en-US" sz="1600">
                <a:latin typeface="Helvetica Light" panose="020B0403020202020204" pitchFamily="34" charset="0"/>
              </a:rPr>
              <a:t>The solution is heavy and complex but enables rapid scale-out. It is especially applicable if infrastructure is already managed through Kubernetes.</a:t>
            </a:r>
            <a:endParaRPr lang="en-US" sz="1600">
              <a:latin typeface="Helvetica Light" panose="020B0403020202020204" pitchFamily="34" charset="0"/>
            </a:endParaRPr>
          </a:p>
        </p:txBody>
      </p:sp>
      <p:sp>
        <p:nvSpPr>
          <p:cNvPr id="4" name="Slide Number Placeholder 3"/>
          <p:cNvSpPr>
            <a:spLocks noGrp="1"/>
          </p:cNvSpPr>
          <p:nvPr>
            <p:ph type="sldNum" sz="quarter" idx="12"/>
          </p:nvPr>
        </p:nvSpPr>
        <p:spPr/>
        <p:txBody>
          <a:bodyPr/>
          <a:lstStyle/>
          <a:p>
            <a:fld id="{5751DFAA-887F-4071-8EAD-E8CA316FCF06}" type="slidenum">
              <a:rPr lang="nb-NO" smtClean="0"/>
            </a:fld>
            <a:endParaRPr lang="nb-NO"/>
          </a:p>
        </p:txBody>
      </p:sp>
      <p:pic>
        <p:nvPicPr>
          <p:cNvPr id="7" name="Picture 6"/>
          <p:cNvPicPr>
            <a:picLocks noChangeAspect="1"/>
          </p:cNvPicPr>
          <p:nvPr/>
        </p:nvPicPr>
        <p:blipFill>
          <a:blip r:embed="rId1"/>
          <a:stretch>
            <a:fillRect/>
          </a:stretch>
        </p:blipFill>
        <p:spPr>
          <a:xfrm>
            <a:off x="6307015" y="4690801"/>
            <a:ext cx="5176352" cy="589351"/>
          </a:xfrm>
          <a:prstGeom prst="rect">
            <a:avLst/>
          </a:prstGeom>
        </p:spPr>
      </p:pic>
      <p:sp>
        <p:nvSpPr>
          <p:cNvPr id="8" name="Rectangle 7"/>
          <p:cNvSpPr/>
          <p:nvPr/>
        </p:nvSpPr>
        <p:spPr>
          <a:xfrm>
            <a:off x="7595704" y="4668716"/>
            <a:ext cx="3742856" cy="611436"/>
          </a:xfrm>
          <a:prstGeom prst="rect">
            <a:avLst/>
          </a:prstGeom>
          <a:noFill/>
          <a:ln w="508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TextBox 8"/>
          <p:cNvSpPr txBox="1"/>
          <p:nvPr/>
        </p:nvSpPr>
        <p:spPr>
          <a:xfrm>
            <a:off x="5495417" y="5424785"/>
            <a:ext cx="6535474" cy="1384995"/>
          </a:xfrm>
          <a:prstGeom prst="rect">
            <a:avLst/>
          </a:prstGeom>
          <a:noFill/>
        </p:spPr>
        <p:txBody>
          <a:bodyPr wrap="square" rtlCol="0">
            <a:spAutoFit/>
          </a:bodyPr>
          <a:lstStyle/>
          <a:p>
            <a:r>
              <a:rPr lang="en-GB" sz="1200">
                <a:latin typeface="Consolas" panose="020B0609020204030204" pitchFamily="49" charset="0"/>
                <a:cs typeface="Consolas" panose="020B0609020204030204" pitchFamily="49" charset="0"/>
                <a:sym typeface="Wingdings" panose="05000000000000000000" pitchFamily="2" charset="2"/>
                <a:hlinkClick r:id="rId2"/>
              </a:rPr>
              <a:t>https://www.kubeflow.org/docs/started/workstation/getting-started-minikf/</a:t>
            </a:r>
            <a:endParaRPr lang="en-GB" sz="1200">
              <a:latin typeface="Consolas" panose="020B0609020204030204" pitchFamily="49" charset="0"/>
              <a:cs typeface="Consolas" panose="020B0609020204030204" pitchFamily="49" charset="0"/>
              <a:sym typeface="Wingdings" panose="05000000000000000000" pitchFamily="2" charset="2"/>
            </a:endParaRPr>
          </a:p>
          <a:p>
            <a:endParaRPr lang="en-GB" sz="1200">
              <a:latin typeface="Consolas" panose="020B0609020204030204" pitchFamily="49" charset="0"/>
              <a:cs typeface="Consolas" panose="020B0609020204030204" pitchFamily="49" charset="0"/>
            </a:endParaRPr>
          </a:p>
          <a:p>
            <a:r>
              <a:rPr lang="en-GB" sz="1200">
                <a:latin typeface="Consolas" panose="020B0609020204030204" pitchFamily="49" charset="0"/>
                <a:cs typeface="Consolas" panose="020B0609020204030204" pitchFamily="49" charset="0"/>
              </a:rPr>
              <a:t>$ cd /somewhere</a:t>
            </a:r>
            <a:endParaRPr lang="en-GB" sz="1200">
              <a:latin typeface="Consolas" panose="020B0609020204030204" pitchFamily="49" charset="0"/>
              <a:cs typeface="Consolas" panose="020B0609020204030204" pitchFamily="49" charset="0"/>
            </a:endParaRPr>
          </a:p>
          <a:p>
            <a:r>
              <a:rPr lang="en-GB" sz="1200">
                <a:latin typeface="Consolas" panose="020B0609020204030204" pitchFamily="49" charset="0"/>
                <a:cs typeface="Consolas" panose="020B0609020204030204" pitchFamily="49" charset="0"/>
              </a:rPr>
              <a:t>$ vagrant </a:t>
            </a:r>
            <a:r>
              <a:rPr lang="en-GB" sz="1200" err="1">
                <a:latin typeface="Consolas" panose="020B0609020204030204" pitchFamily="49" charset="0"/>
                <a:cs typeface="Consolas" panose="020B0609020204030204" pitchFamily="49" charset="0"/>
              </a:rPr>
              <a:t>init</a:t>
            </a:r>
            <a:r>
              <a:rPr lang="en-GB" sz="1200">
                <a:latin typeface="Consolas" panose="020B0609020204030204" pitchFamily="49" charset="0"/>
                <a:cs typeface="Consolas" panose="020B0609020204030204" pitchFamily="49" charset="0"/>
              </a:rPr>
              <a:t> </a:t>
            </a:r>
            <a:r>
              <a:rPr lang="en-GB" sz="1200" err="1">
                <a:latin typeface="Consolas" panose="020B0609020204030204" pitchFamily="49" charset="0"/>
                <a:cs typeface="Consolas" panose="020B0609020204030204" pitchFamily="49" charset="0"/>
              </a:rPr>
              <a:t>arrikto</a:t>
            </a:r>
            <a:r>
              <a:rPr lang="en-GB" sz="1200">
                <a:latin typeface="Consolas" panose="020B0609020204030204" pitchFamily="49" charset="0"/>
                <a:cs typeface="Consolas" panose="020B0609020204030204" pitchFamily="49" charset="0"/>
              </a:rPr>
              <a:t>/</a:t>
            </a:r>
            <a:r>
              <a:rPr lang="en-GB" sz="1200" err="1">
                <a:latin typeface="Consolas" panose="020B0609020204030204" pitchFamily="49" charset="0"/>
                <a:cs typeface="Consolas" panose="020B0609020204030204" pitchFamily="49" charset="0"/>
              </a:rPr>
              <a:t>minikf</a:t>
            </a:r>
            <a:endParaRPr lang="en-GB" sz="1200">
              <a:latin typeface="Consolas" panose="020B0609020204030204" pitchFamily="49" charset="0"/>
              <a:cs typeface="Consolas" panose="020B0609020204030204" pitchFamily="49" charset="0"/>
            </a:endParaRPr>
          </a:p>
          <a:p>
            <a:r>
              <a:rPr lang="en-GB" sz="1200">
                <a:latin typeface="Consolas" panose="020B0609020204030204" pitchFamily="49" charset="0"/>
                <a:cs typeface="Consolas" panose="020B0609020204030204" pitchFamily="49" charset="0"/>
              </a:rPr>
              <a:t>$ vagrant up</a:t>
            </a:r>
            <a:endParaRPr lang="en-GB" sz="1200">
              <a:latin typeface="Consolas" panose="020B0609020204030204" pitchFamily="49" charset="0"/>
              <a:cs typeface="Consolas" panose="020B0609020204030204" pitchFamily="49" charset="0"/>
            </a:endParaRPr>
          </a:p>
          <a:p>
            <a:endParaRPr lang="en-GB" sz="1200">
              <a:latin typeface="Consolas" panose="020B0609020204030204" pitchFamily="49" charset="0"/>
              <a:cs typeface="Consolas" panose="020B0609020204030204" pitchFamily="49" charset="0"/>
            </a:endParaRPr>
          </a:p>
          <a:p>
            <a:r>
              <a:rPr lang="en-GB" sz="1200">
                <a:latin typeface="Consolas" panose="020B0609020204030204" pitchFamily="49" charset="0"/>
                <a:cs typeface="Consolas" panose="020B0609020204030204" pitchFamily="49" charset="0"/>
              </a:rPr>
              <a:t>-</a:t>
            </a:r>
            <a:r>
              <a:rPr lang="en-GB" sz="1200">
                <a:latin typeface="Consolas" panose="020B0609020204030204" pitchFamily="49" charset="0"/>
                <a:cs typeface="Consolas" panose="020B0609020204030204" pitchFamily="49" charset="0"/>
                <a:sym typeface="Wingdings" panose="05000000000000000000" pitchFamily="2" charset="2"/>
              </a:rPr>
              <a:t>--&gt; </a:t>
            </a:r>
            <a:r>
              <a:rPr lang="en-GB" sz="1200">
                <a:latin typeface="Consolas" panose="020B0609020204030204" pitchFamily="49" charset="0"/>
                <a:cs typeface="Consolas" panose="020B0609020204030204" pitchFamily="49" charset="0"/>
                <a:sym typeface="Wingdings" panose="05000000000000000000" pitchFamily="2" charset="2"/>
                <a:hlinkClick r:id="rId3"/>
              </a:rPr>
              <a:t>http://10.10.10.10</a:t>
            </a:r>
            <a:endParaRPr lang="en-GB" sz="1200">
              <a:latin typeface="Consolas" panose="020B0609020204030204" pitchFamily="49" charset="0"/>
              <a:cs typeface="Consolas" panose="020B0609020204030204" pitchFamily="49" charset="0"/>
              <a:sym typeface="Wingdings" panose="05000000000000000000" pitchFamily="2" charset="2"/>
            </a:endParaRPr>
          </a:p>
        </p:txBody>
      </p:sp>
      <p:pic>
        <p:nvPicPr>
          <p:cNvPr id="6" name="Picture 5"/>
          <p:cNvPicPr>
            <a:picLocks noChangeAspect="1"/>
          </p:cNvPicPr>
          <p:nvPr/>
        </p:nvPicPr>
        <p:blipFill>
          <a:blip r:embed="rId4"/>
          <a:stretch>
            <a:fillRect/>
          </a:stretch>
        </p:blipFill>
        <p:spPr>
          <a:xfrm>
            <a:off x="5495417" y="183124"/>
            <a:ext cx="6237495" cy="434095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0515600" cy="1325563"/>
          </a:xfrm>
        </p:spPr>
        <p:txBody>
          <a:bodyPr/>
          <a:p>
            <a:pPr algn="ctr"/>
            <a:r>
              <a:rPr lang="zh-CN" altLang="en-US"/>
              <a:t>🚀</a:t>
            </a:r>
            <a:r>
              <a:rPr lang="en-US" altLang="en-GB"/>
              <a:t> </a:t>
            </a:r>
            <a:r>
              <a:rPr lang="en-GB" altLang="en-US"/>
              <a:t> </a:t>
            </a:r>
            <a:r>
              <a:rPr lang="en-US" altLang="en-GB"/>
              <a:t>Step 1: </a:t>
            </a:r>
            <a:r>
              <a:rPr lang="en-US" altLang="en-GB" b="1"/>
              <a:t>Install MLflow</a:t>
            </a:r>
            <a:endParaRPr lang="en-US" altLang="en-GB" b="1"/>
          </a:p>
        </p:txBody>
      </p:sp>
      <p:sp>
        <p:nvSpPr>
          <p:cNvPr id="5" name="Content Placeholder 4"/>
          <p:cNvSpPr/>
          <p:nvPr>
            <p:ph idx="1"/>
          </p:nvPr>
        </p:nvSpPr>
        <p:spPr>
          <a:xfrm>
            <a:off x="578485" y="1431290"/>
            <a:ext cx="11129645" cy="5005705"/>
          </a:xfrm>
        </p:spPr>
        <p:txBody>
          <a:bodyPr>
            <a:normAutofit/>
          </a:bodyPr>
          <a:p>
            <a:pPr marL="0" indent="0">
              <a:buNone/>
            </a:pPr>
            <a:endParaRPr lang="en-US" altLang="en-GB"/>
          </a:p>
          <a:p>
            <a:pPr marL="457200" indent="-457200">
              <a:buFont typeface="+mj-lt"/>
              <a:buAutoNum type="arabicPeriod"/>
            </a:pPr>
            <a:r>
              <a:rPr lang="en-US" altLang="en-GB"/>
              <a:t>Activate your conda environment:</a:t>
            </a:r>
            <a:r>
              <a:rPr lang="en-GB" altLang="en-US"/>
              <a:t> </a:t>
            </a:r>
            <a:r>
              <a:rPr lang="en-US" altLang="en-GB"/>
              <a:t>conda activate mlflow_env</a:t>
            </a:r>
            <a:endParaRPr lang="en-US" altLang="en-GB"/>
          </a:p>
          <a:p>
            <a:pPr marL="457200" indent="-457200">
              <a:buFont typeface="+mj-lt"/>
              <a:buAutoNum type="arabicPeriod"/>
            </a:pPr>
            <a:endParaRPr lang="en-US" altLang="en-GB"/>
          </a:p>
          <a:p>
            <a:pPr marL="457200" indent="-457200">
              <a:buAutoNum type="arabicPeriod"/>
            </a:pPr>
            <a:r>
              <a:rPr lang="en-US" altLang="en-GB"/>
              <a:t>Install MLflow</a:t>
            </a:r>
            <a:r>
              <a:rPr lang="en-GB" altLang="en-US"/>
              <a:t>: </a:t>
            </a:r>
            <a:r>
              <a:rPr lang="en-US" altLang="en-GB"/>
              <a:t>pip install mlflow</a:t>
            </a:r>
            <a:endParaRPr lang="en-US" altLang="en-GB"/>
          </a:p>
          <a:p>
            <a:pPr marL="457200" indent="-457200">
              <a:buAutoNum type="arabicPeriod"/>
            </a:pPr>
            <a:endParaRPr lang="en-US" altLang="en-GB"/>
          </a:p>
          <a:p>
            <a:pPr marL="457200" indent="-457200">
              <a:buAutoNum type="arabicPeriod"/>
            </a:pPr>
            <a:r>
              <a:rPr lang="en-US" altLang="en-GB"/>
              <a:t>(Optional) Install extra dependencies</a:t>
            </a:r>
            <a:r>
              <a:rPr lang="en-GB" altLang="en-US"/>
              <a:t>, </a:t>
            </a:r>
            <a:r>
              <a:rPr lang="en-US" altLang="en-GB"/>
              <a:t>If you plan to track models with scikit-learn:</a:t>
            </a:r>
            <a:r>
              <a:rPr lang="en-GB" altLang="en-US"/>
              <a:t> </a:t>
            </a:r>
            <a:r>
              <a:rPr lang="en-US" altLang="en-GB"/>
              <a:t>pip install scikit-learn</a:t>
            </a:r>
            <a:endParaRPr lang="en-US" altLang="en-GB"/>
          </a:p>
          <a:p>
            <a:pPr marL="457200" indent="-457200">
              <a:buAutoNum type="arabicPeriod"/>
            </a:pPr>
            <a:endParaRPr lang="en-US" altLang="en-GB"/>
          </a:p>
          <a:p>
            <a:pPr marL="457200" indent="-457200">
              <a:buFont typeface="+mj-lt"/>
              <a:buAutoNum type="arabicPeriod"/>
            </a:pPr>
            <a:r>
              <a:rPr lang="en-US" altLang="en-GB"/>
              <a:t>Verify installation:</a:t>
            </a:r>
            <a:r>
              <a:rPr lang="en-GB" altLang="en-US"/>
              <a:t> </a:t>
            </a:r>
            <a:r>
              <a:rPr lang="en-US" altLang="en-GB"/>
              <a:t>mlflow --version</a:t>
            </a:r>
            <a:endParaRPr lang="en-US" altLang="en-GB"/>
          </a:p>
          <a:p>
            <a:pPr marL="457200" indent="-457200">
              <a:buFont typeface="+mj-lt"/>
              <a:buAutoNum type="arabicPeriod"/>
            </a:pPr>
            <a:endParaRPr lang="en-US" altLang="en-GB"/>
          </a:p>
          <a:p>
            <a:pPr marL="0" indent="0">
              <a:buNone/>
            </a:pPr>
            <a:endParaRPr lang="en-US" altLang="en-GB"/>
          </a:p>
          <a:p>
            <a:pPr marL="0" indent="0">
              <a:buNone/>
            </a:pPr>
            <a:endParaRPr lang="en-US" alt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001711" cy="926662"/>
          </a:xfrm>
        </p:spPr>
        <p:txBody>
          <a:bodyPr/>
          <a:lstStyle/>
          <a:p>
            <a:r>
              <a:rPr lang="en-US"/>
              <a:t> Pachyderm</a:t>
            </a:r>
            <a:endParaRPr lang="en-US"/>
          </a:p>
        </p:txBody>
      </p:sp>
      <p:sp>
        <p:nvSpPr>
          <p:cNvPr id="3" name="Content Placeholder 2"/>
          <p:cNvSpPr>
            <a:spLocks noGrp="1"/>
          </p:cNvSpPr>
          <p:nvPr>
            <p:ph idx="1"/>
          </p:nvPr>
        </p:nvSpPr>
        <p:spPr>
          <a:xfrm>
            <a:off x="613493" y="1170503"/>
            <a:ext cx="4363695" cy="5269946"/>
          </a:xfrm>
        </p:spPr>
        <p:txBody>
          <a:bodyPr/>
          <a:lstStyle/>
          <a:p>
            <a:pPr marL="180340" indent="0">
              <a:buNone/>
            </a:pPr>
            <a:r>
              <a:rPr lang="en-US" sz="1600">
                <a:latin typeface="Helvetica Light" panose="020B0403020202020204" pitchFamily="34" charset="0"/>
              </a:rPr>
              <a:t>Pachyderm is a versioning system and execution environment for data and processing pipelines. Hosted and self-hosted options exist.</a:t>
            </a:r>
            <a:endParaRPr lang="en-US" sz="1600">
              <a:latin typeface="Helvetica Light" panose="020B0403020202020204" pitchFamily="34" charset="0"/>
            </a:endParaRPr>
          </a:p>
          <a:p>
            <a:pPr marL="180340" indent="0">
              <a:buNone/>
            </a:pPr>
            <a:r>
              <a:rPr lang="en-US" sz="1600">
                <a:latin typeface="Helvetica Light" panose="020B0403020202020204" pitchFamily="34" charset="0"/>
              </a:rPr>
              <a:t>At its core is data provenance. Data is committed to a repository and acted upon by processors in pipelines. The results (data and other artefacts like models) are committed back into a repository. By design, all use of data is traceable through pipelines. Pipelines are described in JSON and processors are packaged as Docker images. Pachyderm can integrate (but not deploy) Jupyter and can push/pull data from cloud stores (S3, </a:t>
            </a:r>
            <a:r>
              <a:rPr lang="en-US" sz="1600" err="1">
                <a:latin typeface="Helvetica Light" panose="020B0403020202020204" pitchFamily="34" charset="0"/>
              </a:rPr>
              <a:t>etc</a:t>
            </a:r>
            <a:r>
              <a:rPr lang="en-US" sz="1600">
                <a:latin typeface="Helvetica Light" panose="020B0403020202020204" pitchFamily="34" charset="0"/>
              </a:rPr>
              <a:t>).</a:t>
            </a:r>
            <a:endParaRPr lang="en-US" sz="1600">
              <a:latin typeface="Helvetica Light" panose="020B0403020202020204" pitchFamily="34" charset="0"/>
            </a:endParaRPr>
          </a:p>
          <a:p>
            <a:pPr marL="180340" indent="0">
              <a:buNone/>
            </a:pPr>
            <a:r>
              <a:rPr lang="en-US" sz="1600">
                <a:latin typeface="Helvetica Light" panose="020B0403020202020204" pitchFamily="34" charset="0"/>
              </a:rPr>
              <a:t>Pachyderm is built on top of Kubernetes, so can easily scale-out and run in various clouds. Self-hosting comes with the usual Kubernetes complexity.</a:t>
            </a:r>
            <a:endParaRPr lang="en-US" sz="1600">
              <a:latin typeface="Helvetica Light" panose="020B0403020202020204" pitchFamily="34" charset="0"/>
            </a:endParaRPr>
          </a:p>
        </p:txBody>
      </p:sp>
      <p:sp>
        <p:nvSpPr>
          <p:cNvPr id="4" name="Slide Number Placeholder 3"/>
          <p:cNvSpPr>
            <a:spLocks noGrp="1"/>
          </p:cNvSpPr>
          <p:nvPr>
            <p:ph type="sldNum" sz="quarter" idx="12"/>
          </p:nvPr>
        </p:nvSpPr>
        <p:spPr/>
        <p:txBody>
          <a:bodyPr/>
          <a:lstStyle/>
          <a:p>
            <a:fld id="{5751DFAA-887F-4071-8EAD-E8CA316FCF06}" type="slidenum">
              <a:rPr lang="nb-NO" smtClean="0"/>
            </a:fld>
            <a:endParaRPr lang="nb-NO"/>
          </a:p>
        </p:txBody>
      </p:sp>
      <p:pic>
        <p:nvPicPr>
          <p:cNvPr id="7" name="Picture 6"/>
          <p:cNvPicPr>
            <a:picLocks noChangeAspect="1"/>
          </p:cNvPicPr>
          <p:nvPr/>
        </p:nvPicPr>
        <p:blipFill>
          <a:blip r:embed="rId1"/>
          <a:stretch>
            <a:fillRect/>
          </a:stretch>
        </p:blipFill>
        <p:spPr>
          <a:xfrm>
            <a:off x="6307015" y="4690801"/>
            <a:ext cx="5176352" cy="589351"/>
          </a:xfrm>
          <a:prstGeom prst="rect">
            <a:avLst/>
          </a:prstGeom>
        </p:spPr>
      </p:pic>
      <p:sp>
        <p:nvSpPr>
          <p:cNvPr id="8" name="Rectangle 7"/>
          <p:cNvSpPr/>
          <p:nvPr/>
        </p:nvSpPr>
        <p:spPr>
          <a:xfrm>
            <a:off x="7595704" y="4668716"/>
            <a:ext cx="1966307" cy="611436"/>
          </a:xfrm>
          <a:prstGeom prst="rect">
            <a:avLst/>
          </a:prstGeom>
          <a:noFill/>
          <a:ln w="508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TextBox 8"/>
          <p:cNvSpPr txBox="1"/>
          <p:nvPr/>
        </p:nvSpPr>
        <p:spPr>
          <a:xfrm>
            <a:off x="5495417" y="5424785"/>
            <a:ext cx="6535474" cy="1384995"/>
          </a:xfrm>
          <a:prstGeom prst="rect">
            <a:avLst/>
          </a:prstGeom>
          <a:noFill/>
        </p:spPr>
        <p:txBody>
          <a:bodyPr wrap="square" rtlCol="0">
            <a:spAutoFit/>
          </a:bodyPr>
          <a:lstStyle/>
          <a:p>
            <a:r>
              <a:rPr lang="en-GB" sz="1200">
                <a:latin typeface="Consolas" panose="020B0609020204030204" pitchFamily="49" charset="0"/>
                <a:cs typeface="Consolas" panose="020B0609020204030204" pitchFamily="49" charset="0"/>
              </a:rPr>
              <a:t>$ cd /somewhere</a:t>
            </a:r>
            <a:endParaRPr lang="en-GB" sz="1200">
              <a:latin typeface="Consolas" panose="020B0609020204030204" pitchFamily="49" charset="0"/>
              <a:cs typeface="Consolas" panose="020B0609020204030204" pitchFamily="49" charset="0"/>
            </a:endParaRPr>
          </a:p>
          <a:p>
            <a:r>
              <a:rPr lang="en-GB" sz="1200">
                <a:latin typeface="Consolas" panose="020B0609020204030204" pitchFamily="49" charset="0"/>
                <a:cs typeface="Consolas" panose="020B0609020204030204" pitchFamily="49" charset="0"/>
              </a:rPr>
              <a:t>$ download from (</a:t>
            </a:r>
            <a:r>
              <a:rPr lang="en-GB" sz="1200">
                <a:latin typeface="Consolas" panose="020B0609020204030204" pitchFamily="49" charset="0"/>
                <a:cs typeface="Consolas" panose="020B0609020204030204" pitchFamily="49" charset="0"/>
                <a:hlinkClick r:id="rId2"/>
              </a:rPr>
              <a:t>https://github.com/pachyderm/pachyderm/releases</a:t>
            </a:r>
            <a:r>
              <a:rPr lang="en-GB" sz="1200">
                <a:latin typeface="Consolas" panose="020B0609020204030204" pitchFamily="49" charset="0"/>
                <a:cs typeface="Consolas" panose="020B0609020204030204" pitchFamily="49" charset="0"/>
              </a:rPr>
              <a:t>)</a:t>
            </a:r>
            <a:endParaRPr lang="en-GB" sz="1200">
              <a:latin typeface="Consolas" panose="020B0609020204030204" pitchFamily="49" charset="0"/>
              <a:cs typeface="Consolas" panose="020B0609020204030204" pitchFamily="49" charset="0"/>
            </a:endParaRPr>
          </a:p>
          <a:p>
            <a:r>
              <a:rPr lang="en-GB" sz="1200">
                <a:latin typeface="Consolas" panose="020B0609020204030204" pitchFamily="49" charset="0"/>
                <a:cs typeface="Consolas" panose="020B0609020204030204" pitchFamily="49" charset="0"/>
              </a:rPr>
              <a:t>$ tar </a:t>
            </a:r>
            <a:r>
              <a:rPr lang="en-GB" sz="1200" err="1">
                <a:latin typeface="Consolas" panose="020B0609020204030204" pitchFamily="49" charset="0"/>
                <a:cs typeface="Consolas" panose="020B0609020204030204" pitchFamily="49" charset="0"/>
              </a:rPr>
              <a:t>xfvz</a:t>
            </a:r>
            <a:r>
              <a:rPr lang="en-GB" sz="1200">
                <a:latin typeface="Consolas" panose="020B0609020204030204" pitchFamily="49" charset="0"/>
                <a:cs typeface="Consolas" panose="020B0609020204030204" pitchFamily="49" charset="0"/>
              </a:rPr>
              <a:t> release_filename_linux_amd64.tar.gz</a:t>
            </a:r>
            <a:endParaRPr lang="en-GB" sz="1200">
              <a:latin typeface="Consolas" panose="020B0609020204030204" pitchFamily="49" charset="0"/>
              <a:cs typeface="Consolas" panose="020B0609020204030204" pitchFamily="49" charset="0"/>
            </a:endParaRPr>
          </a:p>
          <a:p>
            <a:r>
              <a:rPr lang="en-GB" sz="1200">
                <a:latin typeface="Consolas" panose="020B0609020204030204" pitchFamily="49" charset="0"/>
                <a:cs typeface="Consolas" panose="020B0609020204030204" pitchFamily="49" charset="0"/>
              </a:rPr>
              <a:t>$ </a:t>
            </a:r>
            <a:r>
              <a:rPr lang="en-GB" sz="1200" err="1">
                <a:latin typeface="Consolas" panose="020B0609020204030204" pitchFamily="49" charset="0"/>
                <a:cs typeface="Consolas" panose="020B0609020204030204" pitchFamily="49" charset="0"/>
              </a:rPr>
              <a:t>pachctl</a:t>
            </a:r>
            <a:r>
              <a:rPr lang="en-GB" sz="1200">
                <a:latin typeface="Consolas" panose="020B0609020204030204" pitchFamily="49" charset="0"/>
                <a:cs typeface="Consolas" panose="020B0609020204030204" pitchFamily="49" charset="0"/>
              </a:rPr>
              <a:t> version --client-only</a:t>
            </a:r>
            <a:endParaRPr lang="en-GB" sz="1200">
              <a:latin typeface="Consolas" panose="020B0609020204030204" pitchFamily="49" charset="0"/>
              <a:cs typeface="Consolas" panose="020B0609020204030204" pitchFamily="49" charset="0"/>
            </a:endParaRPr>
          </a:p>
          <a:p>
            <a:endParaRPr lang="en-GB" sz="1200">
              <a:latin typeface="Consolas" panose="020B0609020204030204" pitchFamily="49" charset="0"/>
              <a:cs typeface="Consolas" panose="020B0609020204030204" pitchFamily="49" charset="0"/>
            </a:endParaRPr>
          </a:p>
          <a:p>
            <a:r>
              <a:rPr lang="en-GB" sz="1200">
                <a:latin typeface="Consolas" panose="020B0609020204030204" pitchFamily="49" charset="0"/>
                <a:cs typeface="Consolas" panose="020B0609020204030204" pitchFamily="49" charset="0"/>
                <a:sym typeface="Wingdings" panose="05000000000000000000" pitchFamily="2" charset="2"/>
              </a:rPr>
              <a:t>---&gt; </a:t>
            </a:r>
            <a:r>
              <a:rPr lang="en-GB" sz="1200">
                <a:latin typeface="Consolas" panose="020B0609020204030204" pitchFamily="49" charset="0"/>
                <a:cs typeface="Consolas" panose="020B0609020204030204" pitchFamily="49" charset="0"/>
                <a:sym typeface="Wingdings" panose="05000000000000000000" pitchFamily="2" charset="2"/>
                <a:hlinkClick r:id="rId3"/>
              </a:rPr>
              <a:t>https://docs.pachyderm.com/latest/pachub/pachub_getting_started/</a:t>
            </a:r>
            <a:endParaRPr lang="en-GB" sz="1200">
              <a:latin typeface="Consolas" panose="020B0609020204030204" pitchFamily="49" charset="0"/>
              <a:cs typeface="Consolas" panose="020B0609020204030204" pitchFamily="49" charset="0"/>
              <a:sym typeface="Wingdings" panose="05000000000000000000" pitchFamily="2" charset="2"/>
            </a:endParaRPr>
          </a:p>
          <a:p>
            <a:r>
              <a:rPr lang="en-GB" sz="1200">
                <a:latin typeface="Consolas" panose="020B0609020204030204" pitchFamily="49" charset="0"/>
                <a:cs typeface="Consolas" panose="020B0609020204030204" pitchFamily="49" charset="0"/>
              </a:rPr>
              <a:t>-</a:t>
            </a:r>
            <a:r>
              <a:rPr lang="en-GB" sz="1200">
                <a:latin typeface="Consolas" panose="020B0609020204030204" pitchFamily="49" charset="0"/>
                <a:cs typeface="Consolas" panose="020B0609020204030204" pitchFamily="49" charset="0"/>
                <a:sym typeface="Wingdings" panose="05000000000000000000" pitchFamily="2" charset="2"/>
              </a:rPr>
              <a:t>--&gt; </a:t>
            </a:r>
            <a:r>
              <a:rPr lang="en-GB" sz="1200">
                <a:latin typeface="Consolas" panose="020B0609020204030204" pitchFamily="49" charset="0"/>
                <a:cs typeface="Consolas" panose="020B0609020204030204" pitchFamily="49" charset="0"/>
                <a:sym typeface="Wingdings" panose="05000000000000000000" pitchFamily="2" charset="2"/>
                <a:hlinkClick r:id="rId4"/>
              </a:rPr>
              <a:t>https://docs.pachyderm.com/latest/getting_started/beginner_tutorial/</a:t>
            </a:r>
            <a:endParaRPr lang="en-GB" sz="1200">
              <a:latin typeface="Consolas" panose="020B0609020204030204" pitchFamily="49" charset="0"/>
              <a:cs typeface="Consolas" panose="020B0609020204030204" pitchFamily="49" charset="0"/>
              <a:sym typeface="Wingdings" panose="05000000000000000000" pitchFamily="2" charset="2"/>
            </a:endParaRPr>
          </a:p>
        </p:txBody>
      </p:sp>
      <p:pic>
        <p:nvPicPr>
          <p:cNvPr id="5" name="Picture 4"/>
          <p:cNvPicPr>
            <a:picLocks noChangeAspect="1"/>
          </p:cNvPicPr>
          <p:nvPr/>
        </p:nvPicPr>
        <p:blipFill>
          <a:blip r:embed="rId5"/>
          <a:stretch>
            <a:fillRect/>
          </a:stretch>
        </p:blipFill>
        <p:spPr>
          <a:xfrm>
            <a:off x="6080139" y="270555"/>
            <a:ext cx="5843143" cy="4320660"/>
          </a:xfrm>
          <a:prstGeom prst="rect">
            <a:avLst/>
          </a:prstGeom>
        </p:spPr>
      </p:pic>
      <p:sp>
        <p:nvSpPr>
          <p:cNvPr id="10" name="Rectangle 9"/>
          <p:cNvSpPr/>
          <p:nvPr/>
        </p:nvSpPr>
        <p:spPr>
          <a:xfrm>
            <a:off x="10293532" y="4668375"/>
            <a:ext cx="1189836" cy="611436"/>
          </a:xfrm>
          <a:prstGeom prst="rect">
            <a:avLst/>
          </a:prstGeom>
          <a:noFill/>
          <a:ln w="508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Hosted One-Stop-Shops</a:t>
            </a:r>
            <a:endParaRPr lang="en-US"/>
          </a:p>
        </p:txBody>
      </p:sp>
      <p:sp>
        <p:nvSpPr>
          <p:cNvPr id="4" name="Slide Number Placeholder 3"/>
          <p:cNvSpPr>
            <a:spLocks noGrp="1"/>
          </p:cNvSpPr>
          <p:nvPr>
            <p:ph type="sldNum" sz="quarter" idx="12"/>
          </p:nvPr>
        </p:nvSpPr>
        <p:spPr/>
        <p:txBody>
          <a:bodyPr/>
          <a:lstStyle/>
          <a:p>
            <a:fld id="{5751DFAA-887F-4071-8EAD-E8CA316FCF06}" type="slidenum">
              <a:rPr lang="nb-NO" smtClean="0"/>
            </a:fld>
            <a:endParaRPr lang="nb-NO"/>
          </a:p>
        </p:txBody>
      </p:sp>
      <p:pic>
        <p:nvPicPr>
          <p:cNvPr id="7" name="Picture 6"/>
          <p:cNvPicPr>
            <a:picLocks noChangeAspect="1"/>
          </p:cNvPicPr>
          <p:nvPr/>
        </p:nvPicPr>
        <p:blipFill>
          <a:blip r:embed="rId1"/>
          <a:stretch>
            <a:fillRect/>
          </a:stretch>
        </p:blipFill>
        <p:spPr>
          <a:xfrm>
            <a:off x="1033462" y="2521227"/>
            <a:ext cx="3267075" cy="1219200"/>
          </a:xfrm>
          <a:prstGeom prst="rect">
            <a:avLst/>
          </a:prstGeom>
        </p:spPr>
      </p:pic>
      <p:pic>
        <p:nvPicPr>
          <p:cNvPr id="8" name="Picture 7"/>
          <p:cNvPicPr>
            <a:picLocks noChangeAspect="1"/>
          </p:cNvPicPr>
          <p:nvPr/>
        </p:nvPicPr>
        <p:blipFill>
          <a:blip r:embed="rId2"/>
          <a:stretch>
            <a:fillRect/>
          </a:stretch>
        </p:blipFill>
        <p:spPr>
          <a:xfrm>
            <a:off x="4836111" y="2421212"/>
            <a:ext cx="2247900" cy="1419225"/>
          </a:xfrm>
          <a:prstGeom prst="rect">
            <a:avLst/>
          </a:prstGeom>
        </p:spPr>
      </p:pic>
      <p:pic>
        <p:nvPicPr>
          <p:cNvPr id="9" name="Picture 8"/>
          <p:cNvPicPr>
            <a:picLocks noChangeAspect="1"/>
          </p:cNvPicPr>
          <p:nvPr/>
        </p:nvPicPr>
        <p:blipFill>
          <a:blip r:embed="rId3"/>
          <a:stretch>
            <a:fillRect/>
          </a:stretch>
        </p:blipFill>
        <p:spPr>
          <a:xfrm>
            <a:off x="7709038" y="2593489"/>
            <a:ext cx="3203730" cy="1074669"/>
          </a:xfrm>
          <a:prstGeom prst="rect">
            <a:avLst/>
          </a:prstGeom>
        </p:spPr>
      </p:pic>
      <p:pic>
        <p:nvPicPr>
          <p:cNvPr id="10" name="Picture 9"/>
          <p:cNvPicPr>
            <a:picLocks noChangeAspect="1"/>
          </p:cNvPicPr>
          <p:nvPr/>
        </p:nvPicPr>
        <p:blipFill>
          <a:blip r:embed="rId4"/>
          <a:stretch>
            <a:fillRect/>
          </a:stretch>
        </p:blipFill>
        <p:spPr>
          <a:xfrm>
            <a:off x="3620883" y="4447041"/>
            <a:ext cx="1258295" cy="1446100"/>
          </a:xfrm>
          <a:prstGeom prst="rect">
            <a:avLst/>
          </a:prstGeom>
        </p:spPr>
      </p:pic>
      <p:pic>
        <p:nvPicPr>
          <p:cNvPr id="11" name="Picture 10"/>
          <p:cNvPicPr>
            <a:picLocks noChangeAspect="1"/>
          </p:cNvPicPr>
          <p:nvPr/>
        </p:nvPicPr>
        <p:blipFill>
          <a:blip r:embed="rId5"/>
          <a:stretch>
            <a:fillRect/>
          </a:stretch>
        </p:blipFill>
        <p:spPr>
          <a:xfrm>
            <a:off x="6281948" y="4281703"/>
            <a:ext cx="2518609" cy="1888957"/>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751DFAA-887F-4071-8EAD-E8CA316FCF06}" type="slidenum">
              <a:rPr lang="nb-NO" smtClean="0"/>
            </a:fld>
            <a:endParaRPr lang="nb-NO"/>
          </a:p>
        </p:txBody>
      </p:sp>
      <p:graphicFrame>
        <p:nvGraphicFramePr>
          <p:cNvPr id="5" name="Diagram 4"/>
          <p:cNvGraphicFramePr/>
          <p:nvPr/>
        </p:nvGraphicFramePr>
        <p:xfrm>
          <a:off x="767899" y="1218492"/>
          <a:ext cx="10941501" cy="15663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8" name="TextBox 7"/>
          <p:cNvSpPr txBox="1"/>
          <p:nvPr/>
        </p:nvSpPr>
        <p:spPr>
          <a:xfrm>
            <a:off x="767899" y="2784825"/>
            <a:ext cx="2089601" cy="1015663"/>
          </a:xfrm>
          <a:prstGeom prst="rect">
            <a:avLst/>
          </a:prstGeom>
          <a:noFill/>
        </p:spPr>
        <p:txBody>
          <a:bodyPr wrap="square" rtlCol="0">
            <a:spAutoFit/>
          </a:bodyPr>
          <a:lstStyle/>
          <a:p>
            <a:r>
              <a:rPr lang="en-US" sz="1200">
                <a:solidFill>
                  <a:schemeClr val="tx2"/>
                </a:solidFill>
                <a:latin typeface="Helvetica Light" panose="020B0403020202020204" pitchFamily="34" charset="0"/>
              </a:rPr>
              <a:t>Track Experiments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Archive Some Models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Work on Low Hanging Fruits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Try </a:t>
            </a:r>
            <a:r>
              <a:rPr lang="en-US" sz="1200" i="1">
                <a:solidFill>
                  <a:schemeClr val="tx2"/>
                </a:solidFill>
                <a:latin typeface="Helvetica Light" panose="020B0403020202020204" pitchFamily="34" charset="0"/>
              </a:rPr>
              <a:t>Neptune </a:t>
            </a:r>
            <a:r>
              <a:rPr lang="en-US" sz="1200">
                <a:solidFill>
                  <a:schemeClr val="tx2"/>
                </a:solidFill>
                <a:latin typeface="Helvetica Light" panose="020B0403020202020204" pitchFamily="34" charset="0"/>
              </a:rPr>
              <a:t>or </a:t>
            </a:r>
            <a:r>
              <a:rPr lang="en-US" sz="1200" i="1" err="1">
                <a:solidFill>
                  <a:schemeClr val="tx2"/>
                </a:solidFill>
                <a:latin typeface="Helvetica Light" panose="020B0403020202020204" pitchFamily="34" charset="0"/>
              </a:rPr>
              <a:t>MLFlow</a:t>
            </a:r>
            <a:r>
              <a:rPr lang="en-US" sz="1200">
                <a:solidFill>
                  <a:schemeClr val="tx2"/>
                </a:solidFill>
                <a:latin typeface="Helvetica Light" panose="020B0403020202020204" pitchFamily="34" charset="0"/>
              </a:rPr>
              <a:t>.</a:t>
            </a:r>
            <a:endParaRPr lang="en-US" sz="1200">
              <a:solidFill>
                <a:schemeClr val="tx2"/>
              </a:solidFill>
              <a:latin typeface="Helvetica Light" panose="020B0403020202020204" pitchFamily="34" charset="0"/>
            </a:endParaRPr>
          </a:p>
        </p:txBody>
      </p:sp>
      <p:sp>
        <p:nvSpPr>
          <p:cNvPr id="9" name="TextBox 8"/>
          <p:cNvSpPr txBox="1"/>
          <p:nvPr/>
        </p:nvSpPr>
        <p:spPr>
          <a:xfrm>
            <a:off x="2850699" y="2784825"/>
            <a:ext cx="2089601" cy="1384995"/>
          </a:xfrm>
          <a:prstGeom prst="rect">
            <a:avLst/>
          </a:prstGeom>
          <a:noFill/>
        </p:spPr>
        <p:txBody>
          <a:bodyPr wrap="square" rtlCol="0">
            <a:spAutoFit/>
          </a:bodyPr>
          <a:lstStyle/>
          <a:p>
            <a:r>
              <a:rPr lang="en-US" sz="1200">
                <a:solidFill>
                  <a:schemeClr val="tx2"/>
                </a:solidFill>
                <a:latin typeface="Helvetica Light" panose="020B0403020202020204" pitchFamily="34" charset="0"/>
              </a:rPr>
              <a:t>Expect Scaling?</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Integrate w/ Google Cloud?</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Running Kubernetes?</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Try </a:t>
            </a:r>
            <a:r>
              <a:rPr lang="en-US" sz="1200" i="1">
                <a:solidFill>
                  <a:schemeClr val="tx2"/>
                </a:solidFill>
                <a:latin typeface="Helvetica Light" panose="020B0403020202020204" pitchFamily="34" charset="0"/>
              </a:rPr>
              <a:t>Kubeflow</a:t>
            </a:r>
            <a:r>
              <a:rPr lang="en-US" sz="1200">
                <a:solidFill>
                  <a:schemeClr val="tx2"/>
                </a:solidFill>
                <a:latin typeface="Helvetica Light" panose="020B0403020202020204" pitchFamily="34" charset="0"/>
              </a:rPr>
              <a:t>.</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 Complex !!!</a:t>
            </a:r>
            <a:endParaRPr lang="en-US" sz="1200" i="1">
              <a:solidFill>
                <a:schemeClr val="tx2"/>
              </a:solidFill>
              <a:latin typeface="Helvetica Light" panose="020B0403020202020204" pitchFamily="34" charset="0"/>
            </a:endParaRPr>
          </a:p>
        </p:txBody>
      </p:sp>
      <p:sp>
        <p:nvSpPr>
          <p:cNvPr id="10" name="TextBox 9"/>
          <p:cNvSpPr txBox="1"/>
          <p:nvPr/>
        </p:nvSpPr>
        <p:spPr>
          <a:xfrm>
            <a:off x="4933499" y="2784825"/>
            <a:ext cx="2089601" cy="1015663"/>
          </a:xfrm>
          <a:prstGeom prst="rect">
            <a:avLst/>
          </a:prstGeom>
          <a:noFill/>
        </p:spPr>
        <p:txBody>
          <a:bodyPr wrap="square" rtlCol="0">
            <a:spAutoFit/>
          </a:bodyPr>
          <a:lstStyle/>
          <a:p>
            <a:r>
              <a:rPr lang="en-US" sz="1200">
                <a:solidFill>
                  <a:schemeClr val="tx2"/>
                </a:solidFill>
                <a:latin typeface="Helvetica Light" panose="020B0403020202020204" pitchFamily="34" charset="0"/>
              </a:rPr>
              <a:t>Want pipelines?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Want containers?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Want data provenance?</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Try </a:t>
            </a:r>
            <a:r>
              <a:rPr lang="en-US" sz="1200" i="1">
                <a:solidFill>
                  <a:schemeClr val="tx2"/>
                </a:solidFill>
                <a:latin typeface="Helvetica Light" panose="020B0403020202020204" pitchFamily="34" charset="0"/>
              </a:rPr>
              <a:t>Pachyderm</a:t>
            </a:r>
            <a:r>
              <a:rPr lang="en-US" sz="1200">
                <a:solidFill>
                  <a:schemeClr val="tx2"/>
                </a:solidFill>
                <a:latin typeface="Helvetica Light" panose="020B0403020202020204" pitchFamily="34" charset="0"/>
              </a:rPr>
              <a:t>.</a:t>
            </a:r>
            <a:endParaRPr lang="en-US" sz="1200">
              <a:solidFill>
                <a:schemeClr val="tx2"/>
              </a:solidFill>
              <a:latin typeface="Helvetica Light" panose="020B0403020202020204" pitchFamily="34" charset="0"/>
            </a:endParaRPr>
          </a:p>
        </p:txBody>
      </p:sp>
      <p:sp>
        <p:nvSpPr>
          <p:cNvPr id="11" name="TextBox 10"/>
          <p:cNvSpPr txBox="1"/>
          <p:nvPr/>
        </p:nvSpPr>
        <p:spPr>
          <a:xfrm>
            <a:off x="7023100" y="2784825"/>
            <a:ext cx="2089601" cy="1754326"/>
          </a:xfrm>
          <a:prstGeom prst="rect">
            <a:avLst/>
          </a:prstGeom>
          <a:noFill/>
        </p:spPr>
        <p:txBody>
          <a:bodyPr wrap="square" rtlCol="0">
            <a:spAutoFit/>
          </a:bodyPr>
          <a:lstStyle/>
          <a:p>
            <a:r>
              <a:rPr lang="en-US" sz="1200">
                <a:solidFill>
                  <a:schemeClr val="tx2"/>
                </a:solidFill>
                <a:latin typeface="Helvetica Light" panose="020B0403020202020204" pitchFamily="34" charset="0"/>
              </a:rPr>
              <a:t>Deploy models?</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Track data?</a:t>
            </a:r>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Need end-to-end?</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Try </a:t>
            </a:r>
            <a:r>
              <a:rPr lang="en-US" sz="1200" i="1">
                <a:solidFill>
                  <a:schemeClr val="tx2"/>
                </a:solidFill>
                <a:latin typeface="Helvetica Light" panose="020B0403020202020204" pitchFamily="34" charset="0"/>
              </a:rPr>
              <a:t>Dataiku</a:t>
            </a:r>
            <a:r>
              <a:rPr lang="en-US" sz="1200">
                <a:solidFill>
                  <a:schemeClr val="tx2"/>
                </a:solidFill>
                <a:latin typeface="Helvetica Light" panose="020B0403020202020204" pitchFamily="34" charset="0"/>
              </a:rPr>
              <a:t>, </a:t>
            </a:r>
            <a:r>
              <a:rPr lang="en-US" sz="1200" i="1" err="1">
                <a:solidFill>
                  <a:schemeClr val="tx2"/>
                </a:solidFill>
                <a:latin typeface="Helvetica Light" panose="020B0403020202020204" pitchFamily="34" charset="0"/>
              </a:rPr>
              <a:t>SageMaker</a:t>
            </a:r>
            <a:r>
              <a:rPr lang="en-US" sz="1200">
                <a:solidFill>
                  <a:schemeClr val="tx2"/>
                </a:solidFill>
                <a:latin typeface="Helvetica Light" panose="020B0403020202020204" pitchFamily="34" charset="0"/>
              </a:rPr>
              <a:t>, </a:t>
            </a:r>
            <a:r>
              <a:rPr lang="en-US" sz="1200" i="1" err="1">
                <a:solidFill>
                  <a:schemeClr val="tx2"/>
                </a:solidFill>
                <a:latin typeface="Helvetica Light" panose="020B0403020202020204" pitchFamily="34" charset="0"/>
              </a:rPr>
              <a:t>AzureML</a:t>
            </a:r>
            <a:r>
              <a:rPr lang="en-US" sz="1200">
                <a:solidFill>
                  <a:schemeClr val="tx2"/>
                </a:solidFill>
                <a:latin typeface="Helvetica Light" panose="020B0403020202020204" pitchFamily="34" charset="0"/>
              </a:rPr>
              <a:t>, </a:t>
            </a:r>
            <a:r>
              <a:rPr lang="en-US" sz="1200" i="1" err="1">
                <a:solidFill>
                  <a:schemeClr val="tx2"/>
                </a:solidFill>
                <a:latin typeface="Helvetica Light" panose="020B0403020202020204" pitchFamily="34" charset="0"/>
              </a:rPr>
              <a:t>DataBricks</a:t>
            </a:r>
            <a:r>
              <a:rPr lang="en-US" sz="1200">
                <a:solidFill>
                  <a:schemeClr val="tx2"/>
                </a:solidFill>
                <a:latin typeface="Helvetica Light" panose="020B0403020202020204" pitchFamily="34" charset="0"/>
              </a:rPr>
              <a:t>, or </a:t>
            </a:r>
            <a:r>
              <a:rPr lang="en-US" sz="1200" i="1">
                <a:solidFill>
                  <a:schemeClr val="tx2"/>
                </a:solidFill>
                <a:latin typeface="Helvetica Light" panose="020B0403020202020204" pitchFamily="34" charset="0"/>
              </a:rPr>
              <a:t>Google AI Platform</a:t>
            </a:r>
            <a:r>
              <a:rPr lang="en-US" sz="1200">
                <a:solidFill>
                  <a:schemeClr val="tx2"/>
                </a:solidFill>
                <a:latin typeface="Helvetica Light" panose="020B0403020202020204" pitchFamily="34" charset="0"/>
              </a:rPr>
              <a:t>.</a:t>
            </a:r>
            <a:endParaRPr lang="en-US" sz="1200">
              <a:solidFill>
                <a:schemeClr val="tx2"/>
              </a:solidFill>
              <a:latin typeface="Helvetica Light" panose="020B0403020202020204" pitchFamily="34" charset="0"/>
            </a:endParaRPr>
          </a:p>
          <a:p>
            <a:endParaRPr lang="en-US" sz="1200" i="1">
              <a:solidFill>
                <a:schemeClr val="tx2"/>
              </a:solidFill>
              <a:latin typeface="Helvetica Light" panose="020B0403020202020204" pitchFamily="34" charset="0"/>
            </a:endParaRPr>
          </a:p>
          <a:p>
            <a:endParaRPr lang="en-US" sz="1200" i="1">
              <a:solidFill>
                <a:schemeClr val="tx2"/>
              </a:solidFill>
              <a:latin typeface="Helvetica Light" panose="020B0403020202020204" pitchFamily="34" charset="0"/>
            </a:endParaRPr>
          </a:p>
        </p:txBody>
      </p:sp>
      <p:sp>
        <p:nvSpPr>
          <p:cNvPr id="12" name="TextBox 11"/>
          <p:cNvSpPr txBox="1"/>
          <p:nvPr/>
        </p:nvSpPr>
        <p:spPr>
          <a:xfrm>
            <a:off x="9112701" y="2784825"/>
            <a:ext cx="2089601" cy="1015663"/>
          </a:xfrm>
          <a:prstGeom prst="rect">
            <a:avLst/>
          </a:prstGeom>
          <a:noFill/>
        </p:spPr>
        <p:txBody>
          <a:bodyPr wrap="square" rtlCol="0">
            <a:spAutoFit/>
          </a:bodyPr>
          <a:lstStyle/>
          <a:p>
            <a:r>
              <a:rPr lang="en-US" sz="1200">
                <a:solidFill>
                  <a:schemeClr val="tx2"/>
                </a:solidFill>
                <a:latin typeface="Helvetica Light" panose="020B0403020202020204" pitchFamily="34" charset="0"/>
              </a:rPr>
              <a:t>No idea?</a:t>
            </a:r>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endParaRPr lang="en-US" sz="1200">
              <a:solidFill>
                <a:schemeClr val="tx2"/>
              </a:solidFill>
              <a:latin typeface="Helvetica Light" panose="020B0403020202020204" pitchFamily="34" charset="0"/>
            </a:endParaRPr>
          </a:p>
          <a:p>
            <a:r>
              <a:rPr lang="en-US" sz="1200">
                <a:solidFill>
                  <a:schemeClr val="tx2"/>
                </a:solidFill>
                <a:latin typeface="Helvetica Light" panose="020B0403020202020204" pitchFamily="34" charset="0"/>
              </a:rPr>
              <a:t>Try </a:t>
            </a:r>
            <a:r>
              <a:rPr lang="en-US" sz="1200" i="1">
                <a:solidFill>
                  <a:schemeClr val="tx2"/>
                </a:solidFill>
                <a:latin typeface="Helvetica Light" panose="020B0403020202020204" pitchFamily="34" charset="0"/>
              </a:rPr>
              <a:t>Neptune </a:t>
            </a:r>
            <a:r>
              <a:rPr lang="en-US" sz="1200">
                <a:solidFill>
                  <a:schemeClr val="tx2"/>
                </a:solidFill>
                <a:latin typeface="Helvetica Light" panose="020B0403020202020204" pitchFamily="34" charset="0"/>
              </a:rPr>
              <a:t>or </a:t>
            </a:r>
            <a:r>
              <a:rPr lang="en-US" sz="1200" i="1" err="1">
                <a:solidFill>
                  <a:schemeClr val="tx2"/>
                </a:solidFill>
                <a:latin typeface="Helvetica Light" panose="020B0403020202020204" pitchFamily="34" charset="0"/>
              </a:rPr>
              <a:t>MLFlow</a:t>
            </a:r>
            <a:r>
              <a:rPr lang="en-US" sz="1200">
                <a:solidFill>
                  <a:schemeClr val="tx2"/>
                </a:solidFill>
                <a:latin typeface="Helvetica Light" panose="020B0403020202020204" pitchFamily="34" charset="0"/>
              </a:rPr>
              <a:t>.</a:t>
            </a:r>
            <a:endParaRPr lang="en-US" sz="1200" i="1">
              <a:solidFill>
                <a:schemeClr val="tx2"/>
              </a:solidFill>
              <a:latin typeface="Helvetica Light" panose="020B0403020202020204" pitchFamily="34" charset="0"/>
            </a:endParaRPr>
          </a:p>
        </p:txBody>
      </p:sp>
      <p:sp>
        <p:nvSpPr>
          <p:cNvPr id="14" name="Title 1"/>
          <p:cNvSpPr>
            <a:spLocks noGrp="1"/>
          </p:cNvSpPr>
          <p:nvPr>
            <p:ph type="title"/>
          </p:nvPr>
        </p:nvSpPr>
        <p:spPr>
          <a:xfrm>
            <a:off x="0" y="0"/>
            <a:ext cx="9001711" cy="926662"/>
          </a:xfrm>
        </p:spPr>
        <p:txBody>
          <a:bodyPr/>
          <a:lstStyle/>
          <a:p>
            <a:r>
              <a:rPr lang="en-US"/>
              <a:t> Recommendations</a:t>
            </a: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Conclusion</a:t>
            </a:r>
            <a:endParaRPr lang="en-GB"/>
          </a:p>
        </p:txBody>
      </p:sp>
      <p:sp>
        <p:nvSpPr>
          <p:cNvPr id="4" name="Slide Number Placeholder 3"/>
          <p:cNvSpPr>
            <a:spLocks noGrp="1"/>
          </p:cNvSpPr>
          <p:nvPr>
            <p:ph type="sldNum" sz="quarter" idx="12"/>
          </p:nvPr>
        </p:nvSpPr>
        <p:spPr/>
        <p:txBody>
          <a:bodyPr/>
          <a:lstStyle/>
          <a:p>
            <a:fld id="{5751DFAA-887F-4071-8EAD-E8CA316FCF06}" type="slidenum">
              <a:rPr lang="nb-NO" smtClean="0"/>
            </a:fld>
            <a:endParaRPr lang="nb-NO"/>
          </a:p>
        </p:txBody>
      </p:sp>
      <p:sp>
        <p:nvSpPr>
          <p:cNvPr id="24" name="Oval 23"/>
          <p:cNvSpPr/>
          <p:nvPr/>
        </p:nvSpPr>
        <p:spPr>
          <a:xfrm>
            <a:off x="767899" y="2872828"/>
            <a:ext cx="1418602" cy="1418602"/>
          </a:xfrm>
          <a:prstGeom prst="ellipse">
            <a:avLst/>
          </a:prstGeom>
          <a:noFill/>
          <a:ln w="698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tx2"/>
              </a:solidFill>
              <a:latin typeface="Helvetica Light" panose="020B0403020202020204"/>
            </a:endParaRPr>
          </a:p>
        </p:txBody>
      </p:sp>
      <p:sp>
        <p:nvSpPr>
          <p:cNvPr id="26" name="Oval 25"/>
          <p:cNvSpPr/>
          <p:nvPr/>
        </p:nvSpPr>
        <p:spPr>
          <a:xfrm>
            <a:off x="3076510" y="2872828"/>
            <a:ext cx="1418602" cy="1418602"/>
          </a:xfrm>
          <a:prstGeom prst="ellipse">
            <a:avLst/>
          </a:prstGeom>
          <a:noFill/>
          <a:ln w="698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2"/>
              </a:solidFill>
              <a:latin typeface="Helvetica Light" panose="020B0403020202020204"/>
            </a:endParaRPr>
          </a:p>
        </p:txBody>
      </p:sp>
      <p:sp>
        <p:nvSpPr>
          <p:cNvPr id="27" name="TextBox 26"/>
          <p:cNvSpPr txBox="1"/>
          <p:nvPr/>
        </p:nvSpPr>
        <p:spPr>
          <a:xfrm>
            <a:off x="767899" y="4546731"/>
            <a:ext cx="1418602" cy="646074"/>
          </a:xfrm>
          <a:prstGeom prst="rect">
            <a:avLst/>
          </a:prstGeom>
          <a:noFill/>
        </p:spPr>
        <p:txBody>
          <a:bodyPr wrap="square" rtlCol="0">
            <a:spAutoFit/>
          </a:bodyPr>
          <a:lstStyle/>
          <a:p>
            <a:pPr algn="ctr"/>
            <a:r>
              <a:rPr lang="en-GB">
                <a:latin typeface="Helvetica Light" panose="020B0403020202020204"/>
              </a:rPr>
              <a:t>Cases</a:t>
            </a:r>
            <a:endParaRPr lang="en-GB">
              <a:latin typeface="Helvetica Light" panose="020B0403020202020204"/>
            </a:endParaRPr>
          </a:p>
          <a:p>
            <a:pPr algn="ctr"/>
            <a:r>
              <a:rPr lang="en-GB">
                <a:latin typeface="Helvetica Light" panose="020B0403020202020204"/>
              </a:rPr>
              <a:t>&amp; Value</a:t>
            </a:r>
            <a:endParaRPr lang="en-GB">
              <a:latin typeface="Helvetica Light" panose="020B0403020202020204"/>
            </a:endParaRPr>
          </a:p>
        </p:txBody>
      </p:sp>
      <p:sp>
        <p:nvSpPr>
          <p:cNvPr id="28" name="TextBox 27"/>
          <p:cNvSpPr txBox="1"/>
          <p:nvPr/>
        </p:nvSpPr>
        <p:spPr>
          <a:xfrm>
            <a:off x="3076510" y="4546731"/>
            <a:ext cx="1418602" cy="646074"/>
          </a:xfrm>
          <a:prstGeom prst="rect">
            <a:avLst/>
          </a:prstGeom>
          <a:noFill/>
        </p:spPr>
        <p:txBody>
          <a:bodyPr wrap="square" rtlCol="0">
            <a:spAutoFit/>
          </a:bodyPr>
          <a:lstStyle/>
          <a:p>
            <a:pPr algn="ctr"/>
            <a:r>
              <a:rPr lang="en-GB">
                <a:latin typeface="Helvetica Light" panose="020B0403020202020204"/>
              </a:rPr>
              <a:t>Data</a:t>
            </a:r>
            <a:endParaRPr lang="en-GB">
              <a:latin typeface="Helvetica Light" panose="020B0403020202020204"/>
            </a:endParaRPr>
          </a:p>
          <a:p>
            <a:pPr algn="ctr"/>
            <a:r>
              <a:rPr lang="en-GB">
                <a:latin typeface="Helvetica Light" panose="020B0403020202020204"/>
              </a:rPr>
              <a:t>Ecosystems</a:t>
            </a:r>
            <a:endParaRPr lang="en-GB">
              <a:latin typeface="Helvetica Light" panose="020B0403020202020204"/>
            </a:endParaRPr>
          </a:p>
        </p:txBody>
      </p:sp>
      <p:sp>
        <p:nvSpPr>
          <p:cNvPr id="29" name="Rectangle 28"/>
          <p:cNvSpPr/>
          <p:nvPr/>
        </p:nvSpPr>
        <p:spPr>
          <a:xfrm>
            <a:off x="5171090" y="6440448"/>
            <a:ext cx="5360275" cy="253916"/>
          </a:xfrm>
          <a:prstGeom prst="rect">
            <a:avLst/>
          </a:prstGeom>
        </p:spPr>
        <p:txBody>
          <a:bodyPr wrap="square">
            <a:spAutoFit/>
          </a:bodyPr>
          <a:lstStyle/>
          <a:p>
            <a:pPr marL="180340" indent="0" algn="r">
              <a:spcBef>
                <a:spcPts val="0"/>
              </a:spcBef>
              <a:buFont typeface="Arial" panose="020B0604020202020204" pitchFamily="34" charset="0"/>
              <a:buNone/>
            </a:pPr>
            <a:r>
              <a:rPr lang="en-US" sz="1050">
                <a:latin typeface="Helvetica Light" panose="020B0403020202020204" pitchFamily="34" charset="0"/>
              </a:rPr>
              <a:t>Source: </a:t>
            </a:r>
            <a:r>
              <a:rPr lang="en-US" sz="1050" err="1">
                <a:latin typeface="Helvetica Light" panose="020B0403020202020204" pitchFamily="34" charset="0"/>
              </a:rPr>
              <a:t>Bughin</a:t>
            </a:r>
            <a:r>
              <a:rPr lang="en-US" sz="1050">
                <a:latin typeface="Helvetica Light" panose="020B0403020202020204" pitchFamily="34" charset="0"/>
              </a:rPr>
              <a:t> et al. McKinsey Global Institute, </a:t>
            </a:r>
            <a:r>
              <a:rPr lang="en-US" sz="1050" i="1">
                <a:latin typeface="Helvetica Light" panose="020B0403020202020204" pitchFamily="34" charset="0"/>
              </a:rPr>
              <a:t>Artificial intelligence</a:t>
            </a:r>
            <a:r>
              <a:rPr lang="en-US" sz="1050">
                <a:latin typeface="Helvetica Light" panose="020B0403020202020204" pitchFamily="34" charset="0"/>
              </a:rPr>
              <a:t>, June 2017. </a:t>
            </a:r>
            <a:endParaRPr lang="en-US" sz="1050">
              <a:latin typeface="Helvetica Light" panose="020B0403020202020204" pitchFamily="34" charset="0"/>
            </a:endParaRPr>
          </a:p>
        </p:txBody>
      </p:sp>
      <p:sp>
        <p:nvSpPr>
          <p:cNvPr id="9" name="Oval 8"/>
          <p:cNvSpPr/>
          <p:nvPr/>
        </p:nvSpPr>
        <p:spPr>
          <a:xfrm>
            <a:off x="5382701" y="2872828"/>
            <a:ext cx="1418602" cy="1418602"/>
          </a:xfrm>
          <a:prstGeom prst="ellipse">
            <a:avLst/>
          </a:prstGeom>
          <a:noFill/>
          <a:ln w="698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2"/>
              </a:solidFill>
              <a:latin typeface="Helvetica Light" panose="020B0403020202020204"/>
            </a:endParaRPr>
          </a:p>
        </p:txBody>
      </p:sp>
      <p:sp>
        <p:nvSpPr>
          <p:cNvPr id="10" name="TextBox 9"/>
          <p:cNvSpPr txBox="1"/>
          <p:nvPr/>
        </p:nvSpPr>
        <p:spPr>
          <a:xfrm>
            <a:off x="5382701" y="4546731"/>
            <a:ext cx="1418602" cy="646074"/>
          </a:xfrm>
          <a:prstGeom prst="rect">
            <a:avLst/>
          </a:prstGeom>
          <a:noFill/>
        </p:spPr>
        <p:txBody>
          <a:bodyPr wrap="square" rtlCol="0">
            <a:spAutoFit/>
          </a:bodyPr>
          <a:lstStyle/>
          <a:p>
            <a:pPr algn="ctr"/>
            <a:r>
              <a:rPr lang="en-GB">
                <a:latin typeface="Helvetica Light" panose="020B0403020202020204"/>
              </a:rPr>
              <a:t>Techniques</a:t>
            </a:r>
            <a:endParaRPr lang="en-GB">
              <a:latin typeface="Helvetica Light" panose="020B0403020202020204"/>
            </a:endParaRPr>
          </a:p>
          <a:p>
            <a:pPr algn="ctr"/>
            <a:r>
              <a:rPr lang="en-GB">
                <a:latin typeface="Helvetica Light" panose="020B0403020202020204"/>
              </a:rPr>
              <a:t> &amp; Tools</a:t>
            </a:r>
            <a:endParaRPr lang="en-GB">
              <a:latin typeface="Helvetica Light" panose="020B0403020202020204"/>
            </a:endParaRPr>
          </a:p>
        </p:txBody>
      </p:sp>
      <p:sp>
        <p:nvSpPr>
          <p:cNvPr id="11" name="Oval 10"/>
          <p:cNvSpPr/>
          <p:nvPr/>
        </p:nvSpPr>
        <p:spPr>
          <a:xfrm>
            <a:off x="7737913" y="2872828"/>
            <a:ext cx="1418602" cy="1418602"/>
          </a:xfrm>
          <a:prstGeom prst="ellipse">
            <a:avLst/>
          </a:prstGeom>
          <a:noFill/>
          <a:ln w="698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2"/>
              </a:solidFill>
              <a:latin typeface="Helvetica Light" panose="020B0403020202020204"/>
            </a:endParaRPr>
          </a:p>
        </p:txBody>
      </p:sp>
      <p:sp>
        <p:nvSpPr>
          <p:cNvPr id="12" name="TextBox 11"/>
          <p:cNvSpPr txBox="1"/>
          <p:nvPr/>
        </p:nvSpPr>
        <p:spPr>
          <a:xfrm>
            <a:off x="7737913" y="4546731"/>
            <a:ext cx="1418602" cy="646074"/>
          </a:xfrm>
          <a:prstGeom prst="rect">
            <a:avLst/>
          </a:prstGeom>
          <a:noFill/>
        </p:spPr>
        <p:txBody>
          <a:bodyPr wrap="square" rtlCol="0">
            <a:spAutoFit/>
          </a:bodyPr>
          <a:lstStyle/>
          <a:p>
            <a:pPr algn="ctr"/>
            <a:r>
              <a:rPr lang="en-GB">
                <a:latin typeface="Helvetica Light" panose="020B0403020202020204"/>
              </a:rPr>
              <a:t>Workflow</a:t>
            </a:r>
            <a:endParaRPr lang="en-GB">
              <a:latin typeface="Helvetica Light" panose="020B0403020202020204"/>
            </a:endParaRPr>
          </a:p>
          <a:p>
            <a:pPr algn="ctr"/>
            <a:r>
              <a:rPr lang="en-GB">
                <a:latin typeface="Helvetica Light" panose="020B0403020202020204"/>
              </a:rPr>
              <a:t>Integration</a:t>
            </a:r>
            <a:endParaRPr lang="en-GB">
              <a:latin typeface="Helvetica Light" panose="020B0403020202020204"/>
            </a:endParaRPr>
          </a:p>
        </p:txBody>
      </p:sp>
      <p:sp>
        <p:nvSpPr>
          <p:cNvPr id="13" name="Oval 12"/>
          <p:cNvSpPr/>
          <p:nvPr/>
        </p:nvSpPr>
        <p:spPr>
          <a:xfrm>
            <a:off x="10093125" y="2872828"/>
            <a:ext cx="1418602" cy="1418602"/>
          </a:xfrm>
          <a:prstGeom prst="ellipse">
            <a:avLst/>
          </a:prstGeom>
          <a:noFill/>
          <a:ln w="698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2"/>
              </a:solidFill>
              <a:latin typeface="Helvetica Light" panose="020B0403020202020204"/>
            </a:endParaRPr>
          </a:p>
        </p:txBody>
      </p:sp>
      <p:sp>
        <p:nvSpPr>
          <p:cNvPr id="14" name="TextBox 13"/>
          <p:cNvSpPr txBox="1"/>
          <p:nvPr/>
        </p:nvSpPr>
        <p:spPr>
          <a:xfrm>
            <a:off x="10093125" y="4546731"/>
            <a:ext cx="1418602" cy="646074"/>
          </a:xfrm>
          <a:prstGeom prst="rect">
            <a:avLst/>
          </a:prstGeom>
          <a:noFill/>
        </p:spPr>
        <p:txBody>
          <a:bodyPr wrap="square" rtlCol="0">
            <a:spAutoFit/>
          </a:bodyPr>
          <a:lstStyle/>
          <a:p>
            <a:pPr algn="ctr"/>
            <a:r>
              <a:rPr lang="en-GB">
                <a:latin typeface="Helvetica Light" panose="020B0403020202020204"/>
              </a:rPr>
              <a:t>Open</a:t>
            </a:r>
            <a:endParaRPr lang="en-GB">
              <a:latin typeface="Helvetica Light" panose="020B0403020202020204"/>
            </a:endParaRPr>
          </a:p>
          <a:p>
            <a:pPr algn="ctr"/>
            <a:r>
              <a:rPr lang="en-GB">
                <a:latin typeface="Helvetica Light" panose="020B0403020202020204"/>
              </a:rPr>
              <a:t>Culture</a:t>
            </a:r>
            <a:endParaRPr lang="en-GB">
              <a:latin typeface="Helvetica Light" panose="020B0403020202020204"/>
            </a:endParaRPr>
          </a:p>
        </p:txBody>
      </p:sp>
      <p:grpSp>
        <p:nvGrpSpPr>
          <p:cNvPr id="17" name="Group 43"/>
          <p:cNvGrpSpPr>
            <a:grpSpLocks noChangeAspect="1"/>
          </p:cNvGrpSpPr>
          <p:nvPr/>
        </p:nvGrpSpPr>
        <p:grpSpPr bwMode="auto">
          <a:xfrm>
            <a:off x="10356944" y="3214937"/>
            <a:ext cx="890963" cy="748689"/>
            <a:chOff x="6855" y="3629"/>
            <a:chExt cx="1647" cy="1384"/>
          </a:xfrm>
        </p:grpSpPr>
        <p:sp>
          <p:nvSpPr>
            <p:cNvPr id="18" name="Freeform 44"/>
            <p:cNvSpPr>
              <a:spLocks noEditPoints="1"/>
            </p:cNvSpPr>
            <p:nvPr/>
          </p:nvSpPr>
          <p:spPr bwMode="auto">
            <a:xfrm>
              <a:off x="7733" y="3629"/>
              <a:ext cx="769" cy="667"/>
            </a:xfrm>
            <a:custGeom>
              <a:avLst/>
              <a:gdLst>
                <a:gd name="T0" fmla="*/ 186 w 367"/>
                <a:gd name="T1" fmla="*/ 2 h 316"/>
                <a:gd name="T2" fmla="*/ 0 w 367"/>
                <a:gd name="T3" fmla="*/ 140 h 316"/>
                <a:gd name="T4" fmla="*/ 26 w 367"/>
                <a:gd name="T5" fmla="*/ 216 h 316"/>
                <a:gd name="T6" fmla="*/ 26 w 367"/>
                <a:gd name="T7" fmla="*/ 216 h 316"/>
                <a:gd name="T8" fmla="*/ 23 w 367"/>
                <a:gd name="T9" fmla="*/ 316 h 316"/>
                <a:gd name="T10" fmla="*/ 116 w 367"/>
                <a:gd name="T11" fmla="*/ 276 h 316"/>
                <a:gd name="T12" fmla="*/ 180 w 367"/>
                <a:gd name="T13" fmla="*/ 287 h 316"/>
                <a:gd name="T14" fmla="*/ 366 w 367"/>
                <a:gd name="T15" fmla="*/ 148 h 316"/>
                <a:gd name="T16" fmla="*/ 186 w 367"/>
                <a:gd name="T17" fmla="*/ 2 h 316"/>
                <a:gd name="T18" fmla="*/ 183 w 367"/>
                <a:gd name="T19" fmla="*/ 47 h 316"/>
                <a:gd name="T20" fmla="*/ 208 w 367"/>
                <a:gd name="T21" fmla="*/ 72 h 316"/>
                <a:gd name="T22" fmla="*/ 183 w 367"/>
                <a:gd name="T23" fmla="*/ 97 h 316"/>
                <a:gd name="T24" fmla="*/ 158 w 367"/>
                <a:gd name="T25" fmla="*/ 72 h 316"/>
                <a:gd name="T26" fmla="*/ 183 w 367"/>
                <a:gd name="T27" fmla="*/ 47 h 316"/>
                <a:gd name="T28" fmla="*/ 227 w 367"/>
                <a:gd name="T29" fmla="*/ 180 h 316"/>
                <a:gd name="T30" fmla="*/ 209 w 367"/>
                <a:gd name="T31" fmla="*/ 180 h 316"/>
                <a:gd name="T32" fmla="*/ 209 w 367"/>
                <a:gd name="T33" fmla="*/ 247 h 316"/>
                <a:gd name="T34" fmla="*/ 157 w 367"/>
                <a:gd name="T35" fmla="*/ 247 h 316"/>
                <a:gd name="T36" fmla="*/ 157 w 367"/>
                <a:gd name="T37" fmla="*/ 180 h 316"/>
                <a:gd name="T38" fmla="*/ 139 w 367"/>
                <a:gd name="T39" fmla="*/ 180 h 316"/>
                <a:gd name="T40" fmla="*/ 139 w 367"/>
                <a:gd name="T41" fmla="*/ 115 h 316"/>
                <a:gd name="T42" fmla="*/ 152 w 367"/>
                <a:gd name="T43" fmla="*/ 102 h 316"/>
                <a:gd name="T44" fmla="*/ 215 w 367"/>
                <a:gd name="T45" fmla="*/ 102 h 316"/>
                <a:gd name="T46" fmla="*/ 227 w 367"/>
                <a:gd name="T47" fmla="*/ 115 h 316"/>
                <a:gd name="T48" fmla="*/ 227 w 367"/>
                <a:gd name="T49" fmla="*/ 18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7" h="316">
                  <a:moveTo>
                    <a:pt x="186" y="2"/>
                  </a:moveTo>
                  <a:cubicBezTo>
                    <a:pt x="85" y="0"/>
                    <a:pt x="2" y="62"/>
                    <a:pt x="0" y="140"/>
                  </a:cubicBezTo>
                  <a:cubicBezTo>
                    <a:pt x="0" y="168"/>
                    <a:pt x="9" y="194"/>
                    <a:pt x="26" y="216"/>
                  </a:cubicBezTo>
                  <a:cubicBezTo>
                    <a:pt x="26" y="216"/>
                    <a:pt x="26" y="216"/>
                    <a:pt x="26" y="216"/>
                  </a:cubicBezTo>
                  <a:cubicBezTo>
                    <a:pt x="55" y="253"/>
                    <a:pt x="23" y="316"/>
                    <a:pt x="23" y="316"/>
                  </a:cubicBezTo>
                  <a:cubicBezTo>
                    <a:pt x="116" y="276"/>
                    <a:pt x="116" y="276"/>
                    <a:pt x="116" y="276"/>
                  </a:cubicBezTo>
                  <a:cubicBezTo>
                    <a:pt x="136" y="282"/>
                    <a:pt x="158" y="286"/>
                    <a:pt x="180" y="287"/>
                  </a:cubicBezTo>
                  <a:cubicBezTo>
                    <a:pt x="281" y="289"/>
                    <a:pt x="364" y="226"/>
                    <a:pt x="366" y="148"/>
                  </a:cubicBezTo>
                  <a:cubicBezTo>
                    <a:pt x="367" y="69"/>
                    <a:pt x="287" y="4"/>
                    <a:pt x="186" y="2"/>
                  </a:cubicBezTo>
                  <a:close/>
                  <a:moveTo>
                    <a:pt x="183" y="47"/>
                  </a:moveTo>
                  <a:cubicBezTo>
                    <a:pt x="197" y="47"/>
                    <a:pt x="208" y="58"/>
                    <a:pt x="208" y="72"/>
                  </a:cubicBezTo>
                  <a:cubicBezTo>
                    <a:pt x="208" y="86"/>
                    <a:pt x="197" y="97"/>
                    <a:pt x="183" y="97"/>
                  </a:cubicBezTo>
                  <a:cubicBezTo>
                    <a:pt x="169" y="97"/>
                    <a:pt x="158" y="86"/>
                    <a:pt x="158" y="72"/>
                  </a:cubicBezTo>
                  <a:cubicBezTo>
                    <a:pt x="158" y="58"/>
                    <a:pt x="169" y="47"/>
                    <a:pt x="183" y="47"/>
                  </a:cubicBezTo>
                  <a:close/>
                  <a:moveTo>
                    <a:pt x="227" y="180"/>
                  </a:moveTo>
                  <a:cubicBezTo>
                    <a:pt x="209" y="180"/>
                    <a:pt x="209" y="180"/>
                    <a:pt x="209" y="180"/>
                  </a:cubicBezTo>
                  <a:cubicBezTo>
                    <a:pt x="209" y="247"/>
                    <a:pt x="209" y="247"/>
                    <a:pt x="209" y="247"/>
                  </a:cubicBezTo>
                  <a:cubicBezTo>
                    <a:pt x="157" y="247"/>
                    <a:pt x="157" y="247"/>
                    <a:pt x="157" y="247"/>
                  </a:cubicBezTo>
                  <a:cubicBezTo>
                    <a:pt x="157" y="180"/>
                    <a:pt x="157" y="180"/>
                    <a:pt x="157" y="180"/>
                  </a:cubicBezTo>
                  <a:cubicBezTo>
                    <a:pt x="139" y="180"/>
                    <a:pt x="139" y="180"/>
                    <a:pt x="139" y="180"/>
                  </a:cubicBezTo>
                  <a:cubicBezTo>
                    <a:pt x="139" y="115"/>
                    <a:pt x="139" y="115"/>
                    <a:pt x="139" y="115"/>
                  </a:cubicBezTo>
                  <a:cubicBezTo>
                    <a:pt x="139" y="108"/>
                    <a:pt x="145" y="102"/>
                    <a:pt x="152" y="102"/>
                  </a:cubicBezTo>
                  <a:cubicBezTo>
                    <a:pt x="215" y="102"/>
                    <a:pt x="215" y="102"/>
                    <a:pt x="215" y="102"/>
                  </a:cubicBezTo>
                  <a:cubicBezTo>
                    <a:pt x="221" y="102"/>
                    <a:pt x="227" y="108"/>
                    <a:pt x="227" y="115"/>
                  </a:cubicBezTo>
                  <a:lnTo>
                    <a:pt x="227" y="180"/>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19" name="Freeform 45"/>
            <p:cNvSpPr>
              <a:spLocks noEditPoints="1"/>
            </p:cNvSpPr>
            <p:nvPr/>
          </p:nvSpPr>
          <p:spPr bwMode="auto">
            <a:xfrm>
              <a:off x="6855" y="3815"/>
              <a:ext cx="769" cy="669"/>
            </a:xfrm>
            <a:custGeom>
              <a:avLst/>
              <a:gdLst>
                <a:gd name="T0" fmla="*/ 341 w 367"/>
                <a:gd name="T1" fmla="*/ 216 h 317"/>
                <a:gd name="T2" fmla="*/ 341 w 367"/>
                <a:gd name="T3" fmla="*/ 216 h 317"/>
                <a:gd name="T4" fmla="*/ 367 w 367"/>
                <a:gd name="T5" fmla="*/ 141 h 317"/>
                <a:gd name="T6" fmla="*/ 181 w 367"/>
                <a:gd name="T7" fmla="*/ 2 h 317"/>
                <a:gd name="T8" fmla="*/ 1 w 367"/>
                <a:gd name="T9" fmla="*/ 148 h 317"/>
                <a:gd name="T10" fmla="*/ 187 w 367"/>
                <a:gd name="T11" fmla="*/ 287 h 317"/>
                <a:gd name="T12" fmla="*/ 251 w 367"/>
                <a:gd name="T13" fmla="*/ 277 h 317"/>
                <a:gd name="T14" fmla="*/ 344 w 367"/>
                <a:gd name="T15" fmla="*/ 317 h 317"/>
                <a:gd name="T16" fmla="*/ 341 w 367"/>
                <a:gd name="T17" fmla="*/ 216 h 317"/>
                <a:gd name="T18" fmla="*/ 184 w 367"/>
                <a:gd name="T19" fmla="*/ 48 h 317"/>
                <a:gd name="T20" fmla="*/ 209 w 367"/>
                <a:gd name="T21" fmla="*/ 73 h 317"/>
                <a:gd name="T22" fmla="*/ 184 w 367"/>
                <a:gd name="T23" fmla="*/ 98 h 317"/>
                <a:gd name="T24" fmla="*/ 159 w 367"/>
                <a:gd name="T25" fmla="*/ 73 h 317"/>
                <a:gd name="T26" fmla="*/ 184 w 367"/>
                <a:gd name="T27" fmla="*/ 48 h 317"/>
                <a:gd name="T28" fmla="*/ 228 w 367"/>
                <a:gd name="T29" fmla="*/ 181 h 317"/>
                <a:gd name="T30" fmla="*/ 210 w 367"/>
                <a:gd name="T31" fmla="*/ 181 h 317"/>
                <a:gd name="T32" fmla="*/ 210 w 367"/>
                <a:gd name="T33" fmla="*/ 248 h 317"/>
                <a:gd name="T34" fmla="*/ 158 w 367"/>
                <a:gd name="T35" fmla="*/ 248 h 317"/>
                <a:gd name="T36" fmla="*/ 158 w 367"/>
                <a:gd name="T37" fmla="*/ 181 h 317"/>
                <a:gd name="T38" fmla="*/ 140 w 367"/>
                <a:gd name="T39" fmla="*/ 181 h 317"/>
                <a:gd name="T40" fmla="*/ 140 w 367"/>
                <a:gd name="T41" fmla="*/ 115 h 317"/>
                <a:gd name="T42" fmla="*/ 152 w 367"/>
                <a:gd name="T43" fmla="*/ 103 h 317"/>
                <a:gd name="T44" fmla="*/ 215 w 367"/>
                <a:gd name="T45" fmla="*/ 103 h 317"/>
                <a:gd name="T46" fmla="*/ 228 w 367"/>
                <a:gd name="T47" fmla="*/ 115 h 317"/>
                <a:gd name="T48" fmla="*/ 228 w 367"/>
                <a:gd name="T49" fmla="*/ 18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7" h="317">
                  <a:moveTo>
                    <a:pt x="341" y="216"/>
                  </a:moveTo>
                  <a:cubicBezTo>
                    <a:pt x="341" y="216"/>
                    <a:pt x="341" y="216"/>
                    <a:pt x="341" y="216"/>
                  </a:cubicBezTo>
                  <a:cubicBezTo>
                    <a:pt x="358" y="194"/>
                    <a:pt x="367" y="169"/>
                    <a:pt x="367" y="141"/>
                  </a:cubicBezTo>
                  <a:cubicBezTo>
                    <a:pt x="365" y="62"/>
                    <a:pt x="282" y="0"/>
                    <a:pt x="181" y="2"/>
                  </a:cubicBezTo>
                  <a:cubicBezTo>
                    <a:pt x="80" y="4"/>
                    <a:pt x="0" y="70"/>
                    <a:pt x="1" y="148"/>
                  </a:cubicBezTo>
                  <a:cubicBezTo>
                    <a:pt x="3" y="227"/>
                    <a:pt x="86" y="289"/>
                    <a:pt x="187" y="287"/>
                  </a:cubicBezTo>
                  <a:cubicBezTo>
                    <a:pt x="209" y="287"/>
                    <a:pt x="231" y="283"/>
                    <a:pt x="251" y="277"/>
                  </a:cubicBezTo>
                  <a:cubicBezTo>
                    <a:pt x="344" y="317"/>
                    <a:pt x="344" y="317"/>
                    <a:pt x="344" y="317"/>
                  </a:cubicBezTo>
                  <a:cubicBezTo>
                    <a:pt x="344" y="317"/>
                    <a:pt x="312" y="253"/>
                    <a:pt x="341" y="216"/>
                  </a:cubicBezTo>
                  <a:close/>
                  <a:moveTo>
                    <a:pt x="184" y="48"/>
                  </a:moveTo>
                  <a:cubicBezTo>
                    <a:pt x="198" y="48"/>
                    <a:pt x="209" y="59"/>
                    <a:pt x="209" y="73"/>
                  </a:cubicBezTo>
                  <a:cubicBezTo>
                    <a:pt x="209" y="87"/>
                    <a:pt x="198" y="98"/>
                    <a:pt x="184" y="98"/>
                  </a:cubicBezTo>
                  <a:cubicBezTo>
                    <a:pt x="170" y="98"/>
                    <a:pt x="159" y="87"/>
                    <a:pt x="159" y="73"/>
                  </a:cubicBezTo>
                  <a:cubicBezTo>
                    <a:pt x="159" y="59"/>
                    <a:pt x="170" y="48"/>
                    <a:pt x="184" y="48"/>
                  </a:cubicBezTo>
                  <a:close/>
                  <a:moveTo>
                    <a:pt x="228" y="181"/>
                  </a:moveTo>
                  <a:cubicBezTo>
                    <a:pt x="210" y="181"/>
                    <a:pt x="210" y="181"/>
                    <a:pt x="210" y="181"/>
                  </a:cubicBezTo>
                  <a:cubicBezTo>
                    <a:pt x="210" y="248"/>
                    <a:pt x="210" y="248"/>
                    <a:pt x="210" y="248"/>
                  </a:cubicBezTo>
                  <a:cubicBezTo>
                    <a:pt x="158" y="248"/>
                    <a:pt x="158" y="248"/>
                    <a:pt x="158" y="248"/>
                  </a:cubicBezTo>
                  <a:cubicBezTo>
                    <a:pt x="158" y="181"/>
                    <a:pt x="158" y="181"/>
                    <a:pt x="158" y="181"/>
                  </a:cubicBezTo>
                  <a:cubicBezTo>
                    <a:pt x="140" y="181"/>
                    <a:pt x="140" y="181"/>
                    <a:pt x="140" y="181"/>
                  </a:cubicBezTo>
                  <a:cubicBezTo>
                    <a:pt x="140" y="115"/>
                    <a:pt x="140" y="115"/>
                    <a:pt x="140" y="115"/>
                  </a:cubicBezTo>
                  <a:cubicBezTo>
                    <a:pt x="140" y="109"/>
                    <a:pt x="146" y="103"/>
                    <a:pt x="152" y="103"/>
                  </a:cubicBezTo>
                  <a:cubicBezTo>
                    <a:pt x="215" y="103"/>
                    <a:pt x="215" y="103"/>
                    <a:pt x="215" y="103"/>
                  </a:cubicBezTo>
                  <a:cubicBezTo>
                    <a:pt x="222" y="103"/>
                    <a:pt x="228" y="109"/>
                    <a:pt x="228" y="115"/>
                  </a:cubicBezTo>
                  <a:lnTo>
                    <a:pt x="228" y="181"/>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20" name="Freeform 46"/>
            <p:cNvSpPr>
              <a:spLocks noEditPoints="1"/>
            </p:cNvSpPr>
            <p:nvPr/>
          </p:nvSpPr>
          <p:spPr bwMode="auto">
            <a:xfrm>
              <a:off x="7607" y="4346"/>
              <a:ext cx="769" cy="667"/>
            </a:xfrm>
            <a:custGeom>
              <a:avLst/>
              <a:gdLst>
                <a:gd name="T0" fmla="*/ 365 w 367"/>
                <a:gd name="T1" fmla="*/ 168 h 316"/>
                <a:gd name="T2" fmla="*/ 180 w 367"/>
                <a:gd name="T3" fmla="*/ 29 h 316"/>
                <a:gd name="T4" fmla="*/ 116 w 367"/>
                <a:gd name="T5" fmla="*/ 40 h 316"/>
                <a:gd name="T6" fmla="*/ 23 w 367"/>
                <a:gd name="T7" fmla="*/ 0 h 316"/>
                <a:gd name="T8" fmla="*/ 26 w 367"/>
                <a:gd name="T9" fmla="*/ 100 h 316"/>
                <a:gd name="T10" fmla="*/ 26 w 367"/>
                <a:gd name="T11" fmla="*/ 100 h 316"/>
                <a:gd name="T12" fmla="*/ 0 w 367"/>
                <a:gd name="T13" fmla="*/ 176 h 316"/>
                <a:gd name="T14" fmla="*/ 186 w 367"/>
                <a:gd name="T15" fmla="*/ 314 h 316"/>
                <a:gd name="T16" fmla="*/ 365 w 367"/>
                <a:gd name="T17" fmla="*/ 168 h 316"/>
                <a:gd name="T18" fmla="*/ 183 w 367"/>
                <a:gd name="T19" fmla="*/ 73 h 316"/>
                <a:gd name="T20" fmla="*/ 208 w 367"/>
                <a:gd name="T21" fmla="*/ 98 h 316"/>
                <a:gd name="T22" fmla="*/ 183 w 367"/>
                <a:gd name="T23" fmla="*/ 123 h 316"/>
                <a:gd name="T24" fmla="*/ 158 w 367"/>
                <a:gd name="T25" fmla="*/ 98 h 316"/>
                <a:gd name="T26" fmla="*/ 183 w 367"/>
                <a:gd name="T27" fmla="*/ 73 h 316"/>
                <a:gd name="T28" fmla="*/ 227 w 367"/>
                <a:gd name="T29" fmla="*/ 206 h 316"/>
                <a:gd name="T30" fmla="*/ 209 w 367"/>
                <a:gd name="T31" fmla="*/ 206 h 316"/>
                <a:gd name="T32" fmla="*/ 209 w 367"/>
                <a:gd name="T33" fmla="*/ 274 h 316"/>
                <a:gd name="T34" fmla="*/ 157 w 367"/>
                <a:gd name="T35" fmla="*/ 274 h 316"/>
                <a:gd name="T36" fmla="*/ 157 w 367"/>
                <a:gd name="T37" fmla="*/ 206 h 316"/>
                <a:gd name="T38" fmla="*/ 139 w 367"/>
                <a:gd name="T39" fmla="*/ 206 h 316"/>
                <a:gd name="T40" fmla="*/ 139 w 367"/>
                <a:gd name="T41" fmla="*/ 141 h 316"/>
                <a:gd name="T42" fmla="*/ 151 w 367"/>
                <a:gd name="T43" fmla="*/ 128 h 316"/>
                <a:gd name="T44" fmla="*/ 214 w 367"/>
                <a:gd name="T45" fmla="*/ 128 h 316"/>
                <a:gd name="T46" fmla="*/ 227 w 367"/>
                <a:gd name="T47" fmla="*/ 141 h 316"/>
                <a:gd name="T48" fmla="*/ 227 w 367"/>
                <a:gd name="T49" fmla="*/ 20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7" h="316">
                  <a:moveTo>
                    <a:pt x="365" y="168"/>
                  </a:moveTo>
                  <a:cubicBezTo>
                    <a:pt x="364" y="90"/>
                    <a:pt x="281" y="27"/>
                    <a:pt x="180" y="29"/>
                  </a:cubicBezTo>
                  <a:cubicBezTo>
                    <a:pt x="157" y="30"/>
                    <a:pt x="136" y="34"/>
                    <a:pt x="116" y="40"/>
                  </a:cubicBezTo>
                  <a:cubicBezTo>
                    <a:pt x="23" y="0"/>
                    <a:pt x="23" y="0"/>
                    <a:pt x="23" y="0"/>
                  </a:cubicBezTo>
                  <a:cubicBezTo>
                    <a:pt x="23" y="0"/>
                    <a:pt x="54" y="63"/>
                    <a:pt x="26" y="100"/>
                  </a:cubicBezTo>
                  <a:cubicBezTo>
                    <a:pt x="26" y="100"/>
                    <a:pt x="26" y="100"/>
                    <a:pt x="26" y="100"/>
                  </a:cubicBezTo>
                  <a:cubicBezTo>
                    <a:pt x="9" y="122"/>
                    <a:pt x="0" y="148"/>
                    <a:pt x="0" y="176"/>
                  </a:cubicBezTo>
                  <a:cubicBezTo>
                    <a:pt x="2" y="254"/>
                    <a:pt x="85" y="316"/>
                    <a:pt x="186" y="314"/>
                  </a:cubicBezTo>
                  <a:cubicBezTo>
                    <a:pt x="286" y="312"/>
                    <a:pt x="367" y="247"/>
                    <a:pt x="365" y="168"/>
                  </a:cubicBezTo>
                  <a:close/>
                  <a:moveTo>
                    <a:pt x="183" y="73"/>
                  </a:moveTo>
                  <a:cubicBezTo>
                    <a:pt x="197" y="73"/>
                    <a:pt x="208" y="84"/>
                    <a:pt x="208" y="98"/>
                  </a:cubicBezTo>
                  <a:cubicBezTo>
                    <a:pt x="208" y="112"/>
                    <a:pt x="197" y="123"/>
                    <a:pt x="183" y="123"/>
                  </a:cubicBezTo>
                  <a:cubicBezTo>
                    <a:pt x="169" y="123"/>
                    <a:pt x="158" y="112"/>
                    <a:pt x="158" y="98"/>
                  </a:cubicBezTo>
                  <a:cubicBezTo>
                    <a:pt x="158" y="84"/>
                    <a:pt x="169" y="73"/>
                    <a:pt x="183" y="73"/>
                  </a:cubicBezTo>
                  <a:close/>
                  <a:moveTo>
                    <a:pt x="227" y="206"/>
                  </a:moveTo>
                  <a:cubicBezTo>
                    <a:pt x="209" y="206"/>
                    <a:pt x="209" y="206"/>
                    <a:pt x="209" y="206"/>
                  </a:cubicBezTo>
                  <a:cubicBezTo>
                    <a:pt x="209" y="274"/>
                    <a:pt x="209" y="274"/>
                    <a:pt x="209" y="274"/>
                  </a:cubicBezTo>
                  <a:cubicBezTo>
                    <a:pt x="157" y="274"/>
                    <a:pt x="157" y="274"/>
                    <a:pt x="157" y="274"/>
                  </a:cubicBezTo>
                  <a:cubicBezTo>
                    <a:pt x="157" y="206"/>
                    <a:pt x="157" y="206"/>
                    <a:pt x="157" y="206"/>
                  </a:cubicBezTo>
                  <a:cubicBezTo>
                    <a:pt x="139" y="206"/>
                    <a:pt x="139" y="206"/>
                    <a:pt x="139" y="206"/>
                  </a:cubicBezTo>
                  <a:cubicBezTo>
                    <a:pt x="139" y="141"/>
                    <a:pt x="139" y="141"/>
                    <a:pt x="139" y="141"/>
                  </a:cubicBezTo>
                  <a:cubicBezTo>
                    <a:pt x="139" y="134"/>
                    <a:pt x="144" y="128"/>
                    <a:pt x="151" y="128"/>
                  </a:cubicBezTo>
                  <a:cubicBezTo>
                    <a:pt x="214" y="128"/>
                    <a:pt x="214" y="128"/>
                    <a:pt x="214" y="128"/>
                  </a:cubicBezTo>
                  <a:cubicBezTo>
                    <a:pt x="221" y="128"/>
                    <a:pt x="227" y="134"/>
                    <a:pt x="227" y="141"/>
                  </a:cubicBezTo>
                  <a:lnTo>
                    <a:pt x="227" y="206"/>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grpSp>
      <p:grpSp>
        <p:nvGrpSpPr>
          <p:cNvPr id="21" name="Group 102"/>
          <p:cNvGrpSpPr>
            <a:grpSpLocks noChangeAspect="1"/>
          </p:cNvGrpSpPr>
          <p:nvPr/>
        </p:nvGrpSpPr>
        <p:grpSpPr bwMode="auto">
          <a:xfrm>
            <a:off x="7938528" y="3134959"/>
            <a:ext cx="932981" cy="828667"/>
            <a:chOff x="6878" y="3610"/>
            <a:chExt cx="1601" cy="1422"/>
          </a:xfrm>
        </p:grpSpPr>
        <p:sp>
          <p:nvSpPr>
            <p:cNvPr id="22" name="Oval 103"/>
            <p:cNvSpPr>
              <a:spLocks noChangeArrowheads="1"/>
            </p:cNvSpPr>
            <p:nvPr/>
          </p:nvSpPr>
          <p:spPr bwMode="auto">
            <a:xfrm>
              <a:off x="7731" y="4135"/>
              <a:ext cx="138" cy="140"/>
            </a:xfrm>
            <a:prstGeom prst="ellipse">
              <a:avLst/>
            </a:pr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23" name="Freeform 104"/>
            <p:cNvSpPr/>
            <p:nvPr/>
          </p:nvSpPr>
          <p:spPr bwMode="auto">
            <a:xfrm>
              <a:off x="7681" y="4289"/>
              <a:ext cx="241" cy="401"/>
            </a:xfrm>
            <a:custGeom>
              <a:avLst/>
              <a:gdLst>
                <a:gd name="T0" fmla="*/ 99 w 115"/>
                <a:gd name="T1" fmla="*/ 0 h 190"/>
                <a:gd name="T2" fmla="*/ 16 w 115"/>
                <a:gd name="T3" fmla="*/ 0 h 190"/>
                <a:gd name="T4" fmla="*/ 0 w 115"/>
                <a:gd name="T5" fmla="*/ 16 h 190"/>
                <a:gd name="T6" fmla="*/ 0 w 115"/>
                <a:gd name="T7" fmla="*/ 102 h 190"/>
                <a:gd name="T8" fmla="*/ 23 w 115"/>
                <a:gd name="T9" fmla="*/ 102 h 190"/>
                <a:gd name="T10" fmla="*/ 23 w 115"/>
                <a:gd name="T11" fmla="*/ 190 h 190"/>
                <a:gd name="T12" fmla="*/ 92 w 115"/>
                <a:gd name="T13" fmla="*/ 190 h 190"/>
                <a:gd name="T14" fmla="*/ 92 w 115"/>
                <a:gd name="T15" fmla="*/ 102 h 190"/>
                <a:gd name="T16" fmla="*/ 115 w 115"/>
                <a:gd name="T17" fmla="*/ 102 h 190"/>
                <a:gd name="T18" fmla="*/ 115 w 115"/>
                <a:gd name="T19" fmla="*/ 16 h 190"/>
                <a:gd name="T20" fmla="*/ 99 w 115"/>
                <a:gd name="T21"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90">
                  <a:moveTo>
                    <a:pt x="99" y="0"/>
                  </a:moveTo>
                  <a:cubicBezTo>
                    <a:pt x="16" y="0"/>
                    <a:pt x="16" y="0"/>
                    <a:pt x="16" y="0"/>
                  </a:cubicBezTo>
                  <a:cubicBezTo>
                    <a:pt x="7" y="0"/>
                    <a:pt x="0" y="7"/>
                    <a:pt x="0" y="16"/>
                  </a:cubicBezTo>
                  <a:cubicBezTo>
                    <a:pt x="0" y="102"/>
                    <a:pt x="0" y="102"/>
                    <a:pt x="0" y="102"/>
                  </a:cubicBezTo>
                  <a:cubicBezTo>
                    <a:pt x="23" y="102"/>
                    <a:pt x="23" y="102"/>
                    <a:pt x="23" y="102"/>
                  </a:cubicBezTo>
                  <a:cubicBezTo>
                    <a:pt x="23" y="190"/>
                    <a:pt x="23" y="190"/>
                    <a:pt x="23" y="190"/>
                  </a:cubicBezTo>
                  <a:cubicBezTo>
                    <a:pt x="92" y="190"/>
                    <a:pt x="92" y="190"/>
                    <a:pt x="92" y="190"/>
                  </a:cubicBezTo>
                  <a:cubicBezTo>
                    <a:pt x="92" y="102"/>
                    <a:pt x="92" y="102"/>
                    <a:pt x="92" y="102"/>
                  </a:cubicBezTo>
                  <a:cubicBezTo>
                    <a:pt x="115" y="102"/>
                    <a:pt x="115" y="102"/>
                    <a:pt x="115" y="102"/>
                  </a:cubicBezTo>
                  <a:cubicBezTo>
                    <a:pt x="115" y="16"/>
                    <a:pt x="115" y="16"/>
                    <a:pt x="115" y="16"/>
                  </a:cubicBezTo>
                  <a:cubicBezTo>
                    <a:pt x="115" y="7"/>
                    <a:pt x="108" y="0"/>
                    <a:pt x="99" y="0"/>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25" name="Freeform 105"/>
            <p:cNvSpPr>
              <a:spLocks noEditPoints="1"/>
            </p:cNvSpPr>
            <p:nvPr/>
          </p:nvSpPr>
          <p:spPr bwMode="auto">
            <a:xfrm>
              <a:off x="7287" y="4735"/>
              <a:ext cx="377" cy="297"/>
            </a:xfrm>
            <a:custGeom>
              <a:avLst/>
              <a:gdLst>
                <a:gd name="T0" fmla="*/ 179 w 180"/>
                <a:gd name="T1" fmla="*/ 28 h 141"/>
                <a:gd name="T2" fmla="*/ 167 w 180"/>
                <a:gd name="T3" fmla="*/ 14 h 141"/>
                <a:gd name="T4" fmla="*/ 131 w 180"/>
                <a:gd name="T5" fmla="*/ 0 h 141"/>
                <a:gd name="T6" fmla="*/ 96 w 180"/>
                <a:gd name="T7" fmla="*/ 14 h 141"/>
                <a:gd name="T8" fmla="*/ 90 w 180"/>
                <a:gd name="T9" fmla="*/ 20 h 141"/>
                <a:gd name="T10" fmla="*/ 84 w 180"/>
                <a:gd name="T11" fmla="*/ 14 h 141"/>
                <a:gd name="T12" fmla="*/ 48 w 180"/>
                <a:gd name="T13" fmla="*/ 0 h 141"/>
                <a:gd name="T14" fmla="*/ 13 w 180"/>
                <a:gd name="T15" fmla="*/ 14 h 141"/>
                <a:gd name="T16" fmla="*/ 1 w 180"/>
                <a:gd name="T17" fmla="*/ 28 h 141"/>
                <a:gd name="T18" fmla="*/ 0 w 180"/>
                <a:gd name="T19" fmla="*/ 31 h 141"/>
                <a:gd name="T20" fmla="*/ 0 w 180"/>
                <a:gd name="T21" fmla="*/ 134 h 141"/>
                <a:gd name="T22" fmla="*/ 13 w 180"/>
                <a:gd name="T23" fmla="*/ 137 h 141"/>
                <a:gd name="T24" fmla="*/ 13 w 180"/>
                <a:gd name="T25" fmla="*/ 137 h 141"/>
                <a:gd name="T26" fmla="*/ 22 w 180"/>
                <a:gd name="T27" fmla="*/ 126 h 141"/>
                <a:gd name="T28" fmla="*/ 48 w 180"/>
                <a:gd name="T29" fmla="*/ 116 h 141"/>
                <a:gd name="T30" fmla="*/ 75 w 180"/>
                <a:gd name="T31" fmla="*/ 126 h 141"/>
                <a:gd name="T32" fmla="*/ 82 w 180"/>
                <a:gd name="T33" fmla="*/ 134 h 141"/>
                <a:gd name="T34" fmla="*/ 84 w 180"/>
                <a:gd name="T35" fmla="*/ 137 h 141"/>
                <a:gd name="T36" fmla="*/ 84 w 180"/>
                <a:gd name="T37" fmla="*/ 137 h 141"/>
                <a:gd name="T38" fmla="*/ 84 w 180"/>
                <a:gd name="T39" fmla="*/ 137 h 141"/>
                <a:gd name="T40" fmla="*/ 84 w 180"/>
                <a:gd name="T41" fmla="*/ 137 h 141"/>
                <a:gd name="T42" fmla="*/ 84 w 180"/>
                <a:gd name="T43" fmla="*/ 137 h 141"/>
                <a:gd name="T44" fmla="*/ 84 w 180"/>
                <a:gd name="T45" fmla="*/ 137 h 141"/>
                <a:gd name="T46" fmla="*/ 90 w 180"/>
                <a:gd name="T47" fmla="*/ 141 h 141"/>
                <a:gd name="T48" fmla="*/ 96 w 180"/>
                <a:gd name="T49" fmla="*/ 137 h 141"/>
                <a:gd name="T50" fmla="*/ 96 w 180"/>
                <a:gd name="T51" fmla="*/ 137 h 141"/>
                <a:gd name="T52" fmla="*/ 96 w 180"/>
                <a:gd name="T53" fmla="*/ 137 h 141"/>
                <a:gd name="T54" fmla="*/ 96 w 180"/>
                <a:gd name="T55" fmla="*/ 137 h 141"/>
                <a:gd name="T56" fmla="*/ 105 w 180"/>
                <a:gd name="T57" fmla="*/ 126 h 141"/>
                <a:gd name="T58" fmla="*/ 131 w 180"/>
                <a:gd name="T59" fmla="*/ 116 h 141"/>
                <a:gd name="T60" fmla="*/ 158 w 180"/>
                <a:gd name="T61" fmla="*/ 126 h 141"/>
                <a:gd name="T62" fmla="*/ 165 w 180"/>
                <a:gd name="T63" fmla="*/ 134 h 141"/>
                <a:gd name="T64" fmla="*/ 167 w 180"/>
                <a:gd name="T65" fmla="*/ 137 h 141"/>
                <a:gd name="T66" fmla="*/ 168 w 180"/>
                <a:gd name="T67" fmla="*/ 137 h 141"/>
                <a:gd name="T68" fmla="*/ 168 w 180"/>
                <a:gd name="T69" fmla="*/ 137 h 141"/>
                <a:gd name="T70" fmla="*/ 168 w 180"/>
                <a:gd name="T71" fmla="*/ 137 h 141"/>
                <a:gd name="T72" fmla="*/ 168 w 180"/>
                <a:gd name="T73" fmla="*/ 137 h 141"/>
                <a:gd name="T74" fmla="*/ 180 w 180"/>
                <a:gd name="T75" fmla="*/ 134 h 141"/>
                <a:gd name="T76" fmla="*/ 180 w 180"/>
                <a:gd name="T77" fmla="*/ 31 h 141"/>
                <a:gd name="T78" fmla="*/ 179 w 180"/>
                <a:gd name="T79" fmla="*/ 28 h 141"/>
                <a:gd name="T80" fmla="*/ 48 w 180"/>
                <a:gd name="T81" fmla="*/ 102 h 141"/>
                <a:gd name="T82" fmla="*/ 48 w 180"/>
                <a:gd name="T83" fmla="*/ 102 h 141"/>
                <a:gd name="T84" fmla="*/ 13 w 180"/>
                <a:gd name="T85" fmla="*/ 116 h 141"/>
                <a:gd name="T86" fmla="*/ 13 w 180"/>
                <a:gd name="T87" fmla="*/ 33 h 141"/>
                <a:gd name="T88" fmla="*/ 22 w 180"/>
                <a:gd name="T89" fmla="*/ 23 h 141"/>
                <a:gd name="T90" fmla="*/ 48 w 180"/>
                <a:gd name="T91" fmla="*/ 13 h 141"/>
                <a:gd name="T92" fmla="*/ 75 w 180"/>
                <a:gd name="T93" fmla="*/ 24 h 141"/>
                <a:gd name="T94" fmla="*/ 82 w 180"/>
                <a:gd name="T95" fmla="*/ 32 h 141"/>
                <a:gd name="T96" fmla="*/ 84 w 180"/>
                <a:gd name="T97" fmla="*/ 33 h 141"/>
                <a:gd name="T98" fmla="*/ 84 w 180"/>
                <a:gd name="T99" fmla="*/ 116 h 141"/>
                <a:gd name="T100" fmla="*/ 48 w 180"/>
                <a:gd name="T101" fmla="*/ 102 h 141"/>
                <a:gd name="T102" fmla="*/ 167 w 180"/>
                <a:gd name="T103" fmla="*/ 116 h 141"/>
                <a:gd name="T104" fmla="*/ 131 w 180"/>
                <a:gd name="T105" fmla="*/ 102 h 141"/>
                <a:gd name="T106" fmla="*/ 97 w 180"/>
                <a:gd name="T107" fmla="*/ 116 h 141"/>
                <a:gd name="T108" fmla="*/ 97 w 180"/>
                <a:gd name="T109" fmla="*/ 33 h 141"/>
                <a:gd name="T110" fmla="*/ 105 w 180"/>
                <a:gd name="T111" fmla="*/ 23 h 141"/>
                <a:gd name="T112" fmla="*/ 131 w 180"/>
                <a:gd name="T113" fmla="*/ 13 h 141"/>
                <a:gd name="T114" fmla="*/ 158 w 180"/>
                <a:gd name="T115" fmla="*/ 24 h 141"/>
                <a:gd name="T116" fmla="*/ 165 w 180"/>
                <a:gd name="T117" fmla="*/ 32 h 141"/>
                <a:gd name="T118" fmla="*/ 167 w 180"/>
                <a:gd name="T119" fmla="*/ 33 h 141"/>
                <a:gd name="T120" fmla="*/ 167 w 180"/>
                <a:gd name="T121" fmla="*/ 11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0" h="141">
                  <a:moveTo>
                    <a:pt x="179" y="28"/>
                  </a:moveTo>
                  <a:cubicBezTo>
                    <a:pt x="179" y="28"/>
                    <a:pt x="175" y="21"/>
                    <a:pt x="167" y="14"/>
                  </a:cubicBezTo>
                  <a:cubicBezTo>
                    <a:pt x="159" y="7"/>
                    <a:pt x="147" y="0"/>
                    <a:pt x="131" y="0"/>
                  </a:cubicBezTo>
                  <a:cubicBezTo>
                    <a:pt x="116" y="0"/>
                    <a:pt x="104" y="7"/>
                    <a:pt x="96" y="14"/>
                  </a:cubicBezTo>
                  <a:cubicBezTo>
                    <a:pt x="94" y="16"/>
                    <a:pt x="92" y="18"/>
                    <a:pt x="90" y="20"/>
                  </a:cubicBezTo>
                  <a:cubicBezTo>
                    <a:pt x="88" y="18"/>
                    <a:pt x="86" y="16"/>
                    <a:pt x="84" y="14"/>
                  </a:cubicBezTo>
                  <a:cubicBezTo>
                    <a:pt x="76" y="7"/>
                    <a:pt x="64" y="0"/>
                    <a:pt x="48" y="0"/>
                  </a:cubicBezTo>
                  <a:cubicBezTo>
                    <a:pt x="32" y="0"/>
                    <a:pt x="20" y="7"/>
                    <a:pt x="13" y="14"/>
                  </a:cubicBezTo>
                  <a:cubicBezTo>
                    <a:pt x="5" y="21"/>
                    <a:pt x="1" y="28"/>
                    <a:pt x="1" y="28"/>
                  </a:cubicBezTo>
                  <a:cubicBezTo>
                    <a:pt x="0" y="31"/>
                    <a:pt x="0" y="31"/>
                    <a:pt x="0" y="31"/>
                  </a:cubicBezTo>
                  <a:cubicBezTo>
                    <a:pt x="0" y="134"/>
                    <a:pt x="0" y="134"/>
                    <a:pt x="0" y="134"/>
                  </a:cubicBezTo>
                  <a:cubicBezTo>
                    <a:pt x="13" y="137"/>
                    <a:pt x="13" y="137"/>
                    <a:pt x="13" y="137"/>
                  </a:cubicBezTo>
                  <a:cubicBezTo>
                    <a:pt x="13" y="137"/>
                    <a:pt x="13" y="137"/>
                    <a:pt x="13" y="137"/>
                  </a:cubicBezTo>
                  <a:cubicBezTo>
                    <a:pt x="13" y="137"/>
                    <a:pt x="16" y="131"/>
                    <a:pt x="22" y="126"/>
                  </a:cubicBezTo>
                  <a:cubicBezTo>
                    <a:pt x="28" y="120"/>
                    <a:pt x="37" y="116"/>
                    <a:pt x="48" y="116"/>
                  </a:cubicBezTo>
                  <a:cubicBezTo>
                    <a:pt x="60" y="116"/>
                    <a:pt x="69" y="121"/>
                    <a:pt x="75" y="126"/>
                  </a:cubicBezTo>
                  <a:cubicBezTo>
                    <a:pt x="78" y="129"/>
                    <a:pt x="81" y="132"/>
                    <a:pt x="82" y="134"/>
                  </a:cubicBezTo>
                  <a:cubicBezTo>
                    <a:pt x="83" y="135"/>
                    <a:pt x="84" y="136"/>
                    <a:pt x="84" y="137"/>
                  </a:cubicBezTo>
                  <a:cubicBezTo>
                    <a:pt x="84" y="137"/>
                    <a:pt x="84" y="137"/>
                    <a:pt x="84" y="137"/>
                  </a:cubicBezTo>
                  <a:cubicBezTo>
                    <a:pt x="84" y="137"/>
                    <a:pt x="84" y="137"/>
                    <a:pt x="84" y="137"/>
                  </a:cubicBezTo>
                  <a:cubicBezTo>
                    <a:pt x="84" y="137"/>
                    <a:pt x="84" y="137"/>
                    <a:pt x="84" y="137"/>
                  </a:cubicBezTo>
                  <a:cubicBezTo>
                    <a:pt x="84" y="137"/>
                    <a:pt x="84" y="137"/>
                    <a:pt x="84" y="137"/>
                  </a:cubicBezTo>
                  <a:cubicBezTo>
                    <a:pt x="84" y="137"/>
                    <a:pt x="84" y="137"/>
                    <a:pt x="84" y="137"/>
                  </a:cubicBezTo>
                  <a:cubicBezTo>
                    <a:pt x="86" y="139"/>
                    <a:pt x="88" y="141"/>
                    <a:pt x="90" y="141"/>
                  </a:cubicBezTo>
                  <a:cubicBezTo>
                    <a:pt x="93" y="141"/>
                    <a:pt x="95" y="139"/>
                    <a:pt x="96" y="137"/>
                  </a:cubicBezTo>
                  <a:cubicBezTo>
                    <a:pt x="96" y="137"/>
                    <a:pt x="96" y="137"/>
                    <a:pt x="96" y="137"/>
                  </a:cubicBezTo>
                  <a:cubicBezTo>
                    <a:pt x="96" y="137"/>
                    <a:pt x="96" y="137"/>
                    <a:pt x="96" y="137"/>
                  </a:cubicBezTo>
                  <a:cubicBezTo>
                    <a:pt x="96" y="137"/>
                    <a:pt x="96" y="137"/>
                    <a:pt x="96" y="137"/>
                  </a:cubicBezTo>
                  <a:cubicBezTo>
                    <a:pt x="96" y="137"/>
                    <a:pt x="99" y="131"/>
                    <a:pt x="105" y="126"/>
                  </a:cubicBezTo>
                  <a:cubicBezTo>
                    <a:pt x="111" y="120"/>
                    <a:pt x="120" y="116"/>
                    <a:pt x="131" y="116"/>
                  </a:cubicBezTo>
                  <a:cubicBezTo>
                    <a:pt x="143" y="116"/>
                    <a:pt x="152" y="121"/>
                    <a:pt x="158" y="126"/>
                  </a:cubicBezTo>
                  <a:cubicBezTo>
                    <a:pt x="162" y="129"/>
                    <a:pt x="164" y="132"/>
                    <a:pt x="165" y="134"/>
                  </a:cubicBezTo>
                  <a:cubicBezTo>
                    <a:pt x="166" y="135"/>
                    <a:pt x="167" y="136"/>
                    <a:pt x="167" y="137"/>
                  </a:cubicBezTo>
                  <a:cubicBezTo>
                    <a:pt x="167" y="137"/>
                    <a:pt x="168" y="137"/>
                    <a:pt x="168" y="137"/>
                  </a:cubicBezTo>
                  <a:cubicBezTo>
                    <a:pt x="168" y="137"/>
                    <a:pt x="168" y="137"/>
                    <a:pt x="168" y="137"/>
                  </a:cubicBezTo>
                  <a:cubicBezTo>
                    <a:pt x="168" y="137"/>
                    <a:pt x="168" y="137"/>
                    <a:pt x="168" y="137"/>
                  </a:cubicBezTo>
                  <a:cubicBezTo>
                    <a:pt x="168" y="137"/>
                    <a:pt x="168" y="137"/>
                    <a:pt x="168" y="137"/>
                  </a:cubicBezTo>
                  <a:cubicBezTo>
                    <a:pt x="180" y="134"/>
                    <a:pt x="180" y="134"/>
                    <a:pt x="180" y="134"/>
                  </a:cubicBezTo>
                  <a:cubicBezTo>
                    <a:pt x="180" y="31"/>
                    <a:pt x="180" y="31"/>
                    <a:pt x="180" y="31"/>
                  </a:cubicBezTo>
                  <a:lnTo>
                    <a:pt x="179" y="28"/>
                  </a:lnTo>
                  <a:close/>
                  <a:moveTo>
                    <a:pt x="48" y="102"/>
                  </a:moveTo>
                  <a:cubicBezTo>
                    <a:pt x="48" y="102"/>
                    <a:pt x="48" y="102"/>
                    <a:pt x="48" y="102"/>
                  </a:cubicBezTo>
                  <a:cubicBezTo>
                    <a:pt x="33" y="102"/>
                    <a:pt x="21" y="109"/>
                    <a:pt x="13" y="116"/>
                  </a:cubicBezTo>
                  <a:cubicBezTo>
                    <a:pt x="13" y="33"/>
                    <a:pt x="13" y="33"/>
                    <a:pt x="13" y="33"/>
                  </a:cubicBezTo>
                  <a:cubicBezTo>
                    <a:pt x="15" y="31"/>
                    <a:pt x="18" y="27"/>
                    <a:pt x="22" y="23"/>
                  </a:cubicBezTo>
                  <a:cubicBezTo>
                    <a:pt x="28" y="18"/>
                    <a:pt x="37" y="13"/>
                    <a:pt x="48" y="13"/>
                  </a:cubicBezTo>
                  <a:cubicBezTo>
                    <a:pt x="60" y="13"/>
                    <a:pt x="69" y="18"/>
                    <a:pt x="75" y="24"/>
                  </a:cubicBezTo>
                  <a:cubicBezTo>
                    <a:pt x="78" y="27"/>
                    <a:pt x="81" y="29"/>
                    <a:pt x="82" y="32"/>
                  </a:cubicBezTo>
                  <a:cubicBezTo>
                    <a:pt x="83" y="32"/>
                    <a:pt x="83" y="33"/>
                    <a:pt x="84" y="33"/>
                  </a:cubicBezTo>
                  <a:cubicBezTo>
                    <a:pt x="84" y="116"/>
                    <a:pt x="84" y="116"/>
                    <a:pt x="84" y="116"/>
                  </a:cubicBezTo>
                  <a:cubicBezTo>
                    <a:pt x="76" y="110"/>
                    <a:pt x="64" y="102"/>
                    <a:pt x="48" y="102"/>
                  </a:cubicBezTo>
                  <a:close/>
                  <a:moveTo>
                    <a:pt x="167" y="116"/>
                  </a:moveTo>
                  <a:cubicBezTo>
                    <a:pt x="159" y="109"/>
                    <a:pt x="147" y="102"/>
                    <a:pt x="131" y="102"/>
                  </a:cubicBezTo>
                  <a:cubicBezTo>
                    <a:pt x="116" y="102"/>
                    <a:pt x="104" y="109"/>
                    <a:pt x="97" y="116"/>
                  </a:cubicBezTo>
                  <a:cubicBezTo>
                    <a:pt x="97" y="33"/>
                    <a:pt x="97" y="33"/>
                    <a:pt x="97" y="33"/>
                  </a:cubicBezTo>
                  <a:cubicBezTo>
                    <a:pt x="98" y="31"/>
                    <a:pt x="101" y="27"/>
                    <a:pt x="105" y="23"/>
                  </a:cubicBezTo>
                  <a:cubicBezTo>
                    <a:pt x="111" y="18"/>
                    <a:pt x="120" y="13"/>
                    <a:pt x="131" y="13"/>
                  </a:cubicBezTo>
                  <a:cubicBezTo>
                    <a:pt x="143" y="13"/>
                    <a:pt x="152" y="18"/>
                    <a:pt x="158" y="24"/>
                  </a:cubicBezTo>
                  <a:cubicBezTo>
                    <a:pt x="162" y="27"/>
                    <a:pt x="164" y="29"/>
                    <a:pt x="165" y="32"/>
                  </a:cubicBezTo>
                  <a:cubicBezTo>
                    <a:pt x="166" y="32"/>
                    <a:pt x="166" y="33"/>
                    <a:pt x="167" y="33"/>
                  </a:cubicBezTo>
                  <a:lnTo>
                    <a:pt x="167" y="116"/>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0" name="Freeform 106"/>
            <p:cNvSpPr/>
            <p:nvPr/>
          </p:nvSpPr>
          <p:spPr bwMode="auto">
            <a:xfrm>
              <a:off x="8207" y="4857"/>
              <a:ext cx="35" cy="137"/>
            </a:xfrm>
            <a:custGeom>
              <a:avLst/>
              <a:gdLst>
                <a:gd name="T0" fmla="*/ 9 w 17"/>
                <a:gd name="T1" fmla="*/ 1 h 65"/>
                <a:gd name="T2" fmla="*/ 9 w 17"/>
                <a:gd name="T3" fmla="*/ 1 h 65"/>
                <a:gd name="T4" fmla="*/ 0 w 17"/>
                <a:gd name="T5" fmla="*/ 0 h 65"/>
                <a:gd name="T6" fmla="*/ 0 w 17"/>
                <a:gd name="T7" fmla="*/ 65 h 65"/>
                <a:gd name="T8" fmla="*/ 17 w 17"/>
                <a:gd name="T9" fmla="*/ 65 h 65"/>
                <a:gd name="T10" fmla="*/ 17 w 17"/>
                <a:gd name="T11" fmla="*/ 0 h 65"/>
                <a:gd name="T12" fmla="*/ 9 w 17"/>
                <a:gd name="T13" fmla="*/ 1 h 65"/>
              </a:gdLst>
              <a:ahLst/>
              <a:cxnLst>
                <a:cxn ang="0">
                  <a:pos x="T0" y="T1"/>
                </a:cxn>
                <a:cxn ang="0">
                  <a:pos x="T2" y="T3"/>
                </a:cxn>
                <a:cxn ang="0">
                  <a:pos x="T4" y="T5"/>
                </a:cxn>
                <a:cxn ang="0">
                  <a:pos x="T6" y="T7"/>
                </a:cxn>
                <a:cxn ang="0">
                  <a:pos x="T8" y="T9"/>
                </a:cxn>
                <a:cxn ang="0">
                  <a:pos x="T10" y="T11"/>
                </a:cxn>
                <a:cxn ang="0">
                  <a:pos x="T12" y="T13"/>
                </a:cxn>
              </a:cxnLst>
              <a:rect l="0" t="0" r="r" b="b"/>
              <a:pathLst>
                <a:path w="17" h="65">
                  <a:moveTo>
                    <a:pt x="9" y="1"/>
                  </a:moveTo>
                  <a:cubicBezTo>
                    <a:pt x="9" y="1"/>
                    <a:pt x="9" y="1"/>
                    <a:pt x="9" y="1"/>
                  </a:cubicBezTo>
                  <a:cubicBezTo>
                    <a:pt x="6" y="1"/>
                    <a:pt x="3" y="0"/>
                    <a:pt x="0" y="0"/>
                  </a:cubicBezTo>
                  <a:cubicBezTo>
                    <a:pt x="0" y="65"/>
                    <a:pt x="0" y="65"/>
                    <a:pt x="0" y="65"/>
                  </a:cubicBezTo>
                  <a:cubicBezTo>
                    <a:pt x="17" y="65"/>
                    <a:pt x="17" y="65"/>
                    <a:pt x="17" y="65"/>
                  </a:cubicBezTo>
                  <a:cubicBezTo>
                    <a:pt x="17" y="0"/>
                    <a:pt x="17" y="0"/>
                    <a:pt x="17" y="0"/>
                  </a:cubicBezTo>
                  <a:cubicBezTo>
                    <a:pt x="14" y="0"/>
                    <a:pt x="12" y="1"/>
                    <a:pt x="9" y="1"/>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1" name="Freeform 107"/>
            <p:cNvSpPr/>
            <p:nvPr/>
          </p:nvSpPr>
          <p:spPr bwMode="auto">
            <a:xfrm>
              <a:off x="8181" y="4751"/>
              <a:ext cx="86" cy="87"/>
            </a:xfrm>
            <a:custGeom>
              <a:avLst/>
              <a:gdLst>
                <a:gd name="T0" fmla="*/ 6 w 41"/>
                <a:gd name="T1" fmla="*/ 6 h 41"/>
                <a:gd name="T2" fmla="*/ 0 w 41"/>
                <a:gd name="T3" fmla="*/ 20 h 41"/>
                <a:gd name="T4" fmla="*/ 0 w 41"/>
                <a:gd name="T5" fmla="*/ 20 h 41"/>
                <a:gd name="T6" fmla="*/ 6 w 41"/>
                <a:gd name="T7" fmla="*/ 35 h 41"/>
                <a:gd name="T8" fmla="*/ 6 w 41"/>
                <a:gd name="T9" fmla="*/ 35 h 41"/>
                <a:gd name="T10" fmla="*/ 21 w 41"/>
                <a:gd name="T11" fmla="*/ 41 h 41"/>
                <a:gd name="T12" fmla="*/ 21 w 41"/>
                <a:gd name="T13" fmla="*/ 41 h 41"/>
                <a:gd name="T14" fmla="*/ 35 w 41"/>
                <a:gd name="T15" fmla="*/ 35 h 41"/>
                <a:gd name="T16" fmla="*/ 35 w 41"/>
                <a:gd name="T17" fmla="*/ 35 h 41"/>
                <a:gd name="T18" fmla="*/ 41 w 41"/>
                <a:gd name="T19" fmla="*/ 20 h 41"/>
                <a:gd name="T20" fmla="*/ 41 w 41"/>
                <a:gd name="T21" fmla="*/ 20 h 41"/>
                <a:gd name="T22" fmla="*/ 35 w 41"/>
                <a:gd name="T23" fmla="*/ 6 h 41"/>
                <a:gd name="T24" fmla="*/ 35 w 41"/>
                <a:gd name="T25" fmla="*/ 6 h 41"/>
                <a:gd name="T26" fmla="*/ 21 w 41"/>
                <a:gd name="T27" fmla="*/ 0 h 41"/>
                <a:gd name="T28" fmla="*/ 21 w 41"/>
                <a:gd name="T29" fmla="*/ 0 h 41"/>
                <a:gd name="T30" fmla="*/ 6 w 41"/>
                <a:gd name="T3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41">
                  <a:moveTo>
                    <a:pt x="6" y="6"/>
                  </a:moveTo>
                  <a:cubicBezTo>
                    <a:pt x="2" y="10"/>
                    <a:pt x="0" y="15"/>
                    <a:pt x="0" y="20"/>
                  </a:cubicBezTo>
                  <a:cubicBezTo>
                    <a:pt x="0" y="20"/>
                    <a:pt x="0" y="20"/>
                    <a:pt x="0" y="20"/>
                  </a:cubicBezTo>
                  <a:cubicBezTo>
                    <a:pt x="0" y="26"/>
                    <a:pt x="2" y="31"/>
                    <a:pt x="6" y="35"/>
                  </a:cubicBezTo>
                  <a:cubicBezTo>
                    <a:pt x="6" y="35"/>
                    <a:pt x="6" y="35"/>
                    <a:pt x="6" y="35"/>
                  </a:cubicBezTo>
                  <a:cubicBezTo>
                    <a:pt x="10" y="39"/>
                    <a:pt x="15" y="41"/>
                    <a:pt x="21" y="41"/>
                  </a:cubicBezTo>
                  <a:cubicBezTo>
                    <a:pt x="21" y="41"/>
                    <a:pt x="21" y="41"/>
                    <a:pt x="21" y="41"/>
                  </a:cubicBezTo>
                  <a:cubicBezTo>
                    <a:pt x="26" y="41"/>
                    <a:pt x="31" y="39"/>
                    <a:pt x="35" y="35"/>
                  </a:cubicBezTo>
                  <a:cubicBezTo>
                    <a:pt x="35" y="35"/>
                    <a:pt x="35" y="35"/>
                    <a:pt x="35" y="35"/>
                  </a:cubicBezTo>
                  <a:cubicBezTo>
                    <a:pt x="39" y="31"/>
                    <a:pt x="41" y="26"/>
                    <a:pt x="41" y="20"/>
                  </a:cubicBezTo>
                  <a:cubicBezTo>
                    <a:pt x="41" y="20"/>
                    <a:pt x="41" y="20"/>
                    <a:pt x="41" y="20"/>
                  </a:cubicBezTo>
                  <a:cubicBezTo>
                    <a:pt x="41" y="15"/>
                    <a:pt x="39" y="10"/>
                    <a:pt x="35" y="6"/>
                  </a:cubicBezTo>
                  <a:cubicBezTo>
                    <a:pt x="35" y="6"/>
                    <a:pt x="35" y="6"/>
                    <a:pt x="35" y="6"/>
                  </a:cubicBezTo>
                  <a:cubicBezTo>
                    <a:pt x="31" y="2"/>
                    <a:pt x="26" y="0"/>
                    <a:pt x="21" y="0"/>
                  </a:cubicBezTo>
                  <a:cubicBezTo>
                    <a:pt x="21" y="0"/>
                    <a:pt x="21" y="0"/>
                    <a:pt x="21" y="0"/>
                  </a:cubicBezTo>
                  <a:cubicBezTo>
                    <a:pt x="15" y="0"/>
                    <a:pt x="10" y="2"/>
                    <a:pt x="6" y="6"/>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2" name="Freeform 108"/>
            <p:cNvSpPr/>
            <p:nvPr/>
          </p:nvSpPr>
          <p:spPr bwMode="auto">
            <a:xfrm>
              <a:off x="8108" y="4741"/>
              <a:ext cx="46" cy="105"/>
            </a:xfrm>
            <a:custGeom>
              <a:avLst/>
              <a:gdLst>
                <a:gd name="T0" fmla="*/ 10 w 22"/>
                <a:gd name="T1" fmla="*/ 47 h 50"/>
                <a:gd name="T2" fmla="*/ 0 w 22"/>
                <a:gd name="T3" fmla="*/ 25 h 50"/>
                <a:gd name="T4" fmla="*/ 0 w 22"/>
                <a:gd name="T5" fmla="*/ 25 h 50"/>
                <a:gd name="T6" fmla="*/ 10 w 22"/>
                <a:gd name="T7" fmla="*/ 3 h 50"/>
                <a:gd name="T8" fmla="*/ 10 w 22"/>
                <a:gd name="T9" fmla="*/ 3 h 50"/>
                <a:gd name="T10" fmla="*/ 20 w 22"/>
                <a:gd name="T11" fmla="*/ 3 h 50"/>
                <a:gd name="T12" fmla="*/ 20 w 22"/>
                <a:gd name="T13" fmla="*/ 3 h 50"/>
                <a:gd name="T14" fmla="*/ 20 w 22"/>
                <a:gd name="T15" fmla="*/ 12 h 50"/>
                <a:gd name="T16" fmla="*/ 20 w 22"/>
                <a:gd name="T17" fmla="*/ 12 h 50"/>
                <a:gd name="T18" fmla="*/ 14 w 22"/>
                <a:gd name="T19" fmla="*/ 25 h 50"/>
                <a:gd name="T20" fmla="*/ 14 w 22"/>
                <a:gd name="T21" fmla="*/ 25 h 50"/>
                <a:gd name="T22" fmla="*/ 20 w 22"/>
                <a:gd name="T23" fmla="*/ 38 h 50"/>
                <a:gd name="T24" fmla="*/ 20 w 22"/>
                <a:gd name="T25" fmla="*/ 38 h 50"/>
                <a:gd name="T26" fmla="*/ 20 w 22"/>
                <a:gd name="T27" fmla="*/ 38 h 50"/>
                <a:gd name="T28" fmla="*/ 20 w 22"/>
                <a:gd name="T29" fmla="*/ 47 h 50"/>
                <a:gd name="T30" fmla="*/ 20 w 22"/>
                <a:gd name="T31" fmla="*/ 47 h 50"/>
                <a:gd name="T32" fmla="*/ 15 w 22"/>
                <a:gd name="T33" fmla="*/ 50 h 50"/>
                <a:gd name="T34" fmla="*/ 15 w 22"/>
                <a:gd name="T35" fmla="*/ 50 h 50"/>
                <a:gd name="T36" fmla="*/ 10 w 22"/>
                <a:gd name="T3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50">
                  <a:moveTo>
                    <a:pt x="10" y="47"/>
                  </a:moveTo>
                  <a:cubicBezTo>
                    <a:pt x="4" y="41"/>
                    <a:pt x="0" y="33"/>
                    <a:pt x="0" y="25"/>
                  </a:cubicBezTo>
                  <a:cubicBezTo>
                    <a:pt x="0" y="25"/>
                    <a:pt x="0" y="25"/>
                    <a:pt x="0" y="25"/>
                  </a:cubicBezTo>
                  <a:cubicBezTo>
                    <a:pt x="0" y="17"/>
                    <a:pt x="4" y="9"/>
                    <a:pt x="10" y="3"/>
                  </a:cubicBezTo>
                  <a:cubicBezTo>
                    <a:pt x="10" y="3"/>
                    <a:pt x="10" y="3"/>
                    <a:pt x="10" y="3"/>
                  </a:cubicBezTo>
                  <a:cubicBezTo>
                    <a:pt x="12" y="0"/>
                    <a:pt x="17" y="0"/>
                    <a:pt x="20" y="3"/>
                  </a:cubicBezTo>
                  <a:cubicBezTo>
                    <a:pt x="20" y="3"/>
                    <a:pt x="20" y="3"/>
                    <a:pt x="20" y="3"/>
                  </a:cubicBezTo>
                  <a:cubicBezTo>
                    <a:pt x="22" y="5"/>
                    <a:pt x="22" y="10"/>
                    <a:pt x="20" y="12"/>
                  </a:cubicBezTo>
                  <a:cubicBezTo>
                    <a:pt x="20" y="12"/>
                    <a:pt x="20" y="12"/>
                    <a:pt x="20" y="12"/>
                  </a:cubicBezTo>
                  <a:cubicBezTo>
                    <a:pt x="16" y="16"/>
                    <a:pt x="14" y="20"/>
                    <a:pt x="14" y="25"/>
                  </a:cubicBezTo>
                  <a:cubicBezTo>
                    <a:pt x="14" y="25"/>
                    <a:pt x="14" y="25"/>
                    <a:pt x="14" y="25"/>
                  </a:cubicBezTo>
                  <a:cubicBezTo>
                    <a:pt x="14" y="30"/>
                    <a:pt x="16" y="34"/>
                    <a:pt x="20" y="38"/>
                  </a:cubicBezTo>
                  <a:cubicBezTo>
                    <a:pt x="20" y="38"/>
                    <a:pt x="20" y="38"/>
                    <a:pt x="20" y="38"/>
                  </a:cubicBezTo>
                  <a:cubicBezTo>
                    <a:pt x="20" y="38"/>
                    <a:pt x="20" y="38"/>
                    <a:pt x="20" y="38"/>
                  </a:cubicBezTo>
                  <a:cubicBezTo>
                    <a:pt x="22" y="40"/>
                    <a:pt x="22" y="45"/>
                    <a:pt x="20" y="47"/>
                  </a:cubicBezTo>
                  <a:cubicBezTo>
                    <a:pt x="20" y="47"/>
                    <a:pt x="20" y="47"/>
                    <a:pt x="20" y="47"/>
                  </a:cubicBezTo>
                  <a:cubicBezTo>
                    <a:pt x="18" y="49"/>
                    <a:pt x="16" y="50"/>
                    <a:pt x="15" y="50"/>
                  </a:cubicBezTo>
                  <a:cubicBezTo>
                    <a:pt x="15" y="50"/>
                    <a:pt x="15" y="50"/>
                    <a:pt x="15" y="50"/>
                  </a:cubicBezTo>
                  <a:cubicBezTo>
                    <a:pt x="13" y="50"/>
                    <a:pt x="11" y="49"/>
                    <a:pt x="10" y="47"/>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3" name="Freeform 109"/>
            <p:cNvSpPr/>
            <p:nvPr/>
          </p:nvSpPr>
          <p:spPr bwMode="auto">
            <a:xfrm>
              <a:off x="8297" y="4741"/>
              <a:ext cx="46" cy="105"/>
            </a:xfrm>
            <a:custGeom>
              <a:avLst/>
              <a:gdLst>
                <a:gd name="T0" fmla="*/ 3 w 22"/>
                <a:gd name="T1" fmla="*/ 47 h 50"/>
                <a:gd name="T2" fmla="*/ 3 w 22"/>
                <a:gd name="T3" fmla="*/ 38 h 50"/>
                <a:gd name="T4" fmla="*/ 3 w 22"/>
                <a:gd name="T5" fmla="*/ 38 h 50"/>
                <a:gd name="T6" fmla="*/ 8 w 22"/>
                <a:gd name="T7" fmla="*/ 25 h 50"/>
                <a:gd name="T8" fmla="*/ 8 w 22"/>
                <a:gd name="T9" fmla="*/ 25 h 50"/>
                <a:gd name="T10" fmla="*/ 3 w 22"/>
                <a:gd name="T11" fmla="*/ 12 h 50"/>
                <a:gd name="T12" fmla="*/ 3 w 22"/>
                <a:gd name="T13" fmla="*/ 12 h 50"/>
                <a:gd name="T14" fmla="*/ 3 w 22"/>
                <a:gd name="T15" fmla="*/ 12 h 50"/>
                <a:gd name="T16" fmla="*/ 3 w 22"/>
                <a:gd name="T17" fmla="*/ 3 h 50"/>
                <a:gd name="T18" fmla="*/ 3 w 22"/>
                <a:gd name="T19" fmla="*/ 3 h 50"/>
                <a:gd name="T20" fmla="*/ 13 w 22"/>
                <a:gd name="T21" fmla="*/ 3 h 50"/>
                <a:gd name="T22" fmla="*/ 13 w 22"/>
                <a:gd name="T23" fmla="*/ 3 h 50"/>
                <a:gd name="T24" fmla="*/ 22 w 22"/>
                <a:gd name="T25" fmla="*/ 25 h 50"/>
                <a:gd name="T26" fmla="*/ 22 w 22"/>
                <a:gd name="T27" fmla="*/ 25 h 50"/>
                <a:gd name="T28" fmla="*/ 13 w 22"/>
                <a:gd name="T29" fmla="*/ 47 h 50"/>
                <a:gd name="T30" fmla="*/ 13 w 22"/>
                <a:gd name="T31" fmla="*/ 47 h 50"/>
                <a:gd name="T32" fmla="*/ 8 w 22"/>
                <a:gd name="T33" fmla="*/ 50 h 50"/>
                <a:gd name="T34" fmla="*/ 8 w 22"/>
                <a:gd name="T35" fmla="*/ 50 h 50"/>
                <a:gd name="T36" fmla="*/ 3 w 22"/>
                <a:gd name="T3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50">
                  <a:moveTo>
                    <a:pt x="3" y="47"/>
                  </a:moveTo>
                  <a:cubicBezTo>
                    <a:pt x="0" y="45"/>
                    <a:pt x="0" y="40"/>
                    <a:pt x="3" y="38"/>
                  </a:cubicBezTo>
                  <a:cubicBezTo>
                    <a:pt x="3" y="38"/>
                    <a:pt x="3" y="38"/>
                    <a:pt x="3" y="38"/>
                  </a:cubicBezTo>
                  <a:cubicBezTo>
                    <a:pt x="7" y="34"/>
                    <a:pt x="8" y="30"/>
                    <a:pt x="8" y="25"/>
                  </a:cubicBezTo>
                  <a:cubicBezTo>
                    <a:pt x="8" y="25"/>
                    <a:pt x="8" y="25"/>
                    <a:pt x="8" y="25"/>
                  </a:cubicBezTo>
                  <a:cubicBezTo>
                    <a:pt x="8" y="20"/>
                    <a:pt x="7" y="16"/>
                    <a:pt x="3" y="12"/>
                  </a:cubicBezTo>
                  <a:cubicBezTo>
                    <a:pt x="3" y="12"/>
                    <a:pt x="3" y="12"/>
                    <a:pt x="3" y="12"/>
                  </a:cubicBezTo>
                  <a:cubicBezTo>
                    <a:pt x="3" y="12"/>
                    <a:pt x="3" y="12"/>
                    <a:pt x="3" y="12"/>
                  </a:cubicBezTo>
                  <a:cubicBezTo>
                    <a:pt x="0" y="10"/>
                    <a:pt x="0" y="5"/>
                    <a:pt x="3" y="3"/>
                  </a:cubicBezTo>
                  <a:cubicBezTo>
                    <a:pt x="3" y="3"/>
                    <a:pt x="3" y="3"/>
                    <a:pt x="3" y="3"/>
                  </a:cubicBezTo>
                  <a:cubicBezTo>
                    <a:pt x="6" y="0"/>
                    <a:pt x="10" y="0"/>
                    <a:pt x="13" y="3"/>
                  </a:cubicBezTo>
                  <a:cubicBezTo>
                    <a:pt x="13" y="3"/>
                    <a:pt x="13" y="3"/>
                    <a:pt x="13" y="3"/>
                  </a:cubicBezTo>
                  <a:cubicBezTo>
                    <a:pt x="19" y="9"/>
                    <a:pt x="22" y="17"/>
                    <a:pt x="22" y="25"/>
                  </a:cubicBezTo>
                  <a:cubicBezTo>
                    <a:pt x="22" y="25"/>
                    <a:pt x="22" y="25"/>
                    <a:pt x="22" y="25"/>
                  </a:cubicBezTo>
                  <a:cubicBezTo>
                    <a:pt x="22" y="33"/>
                    <a:pt x="19" y="41"/>
                    <a:pt x="13" y="47"/>
                  </a:cubicBezTo>
                  <a:cubicBezTo>
                    <a:pt x="13" y="47"/>
                    <a:pt x="13" y="47"/>
                    <a:pt x="13" y="47"/>
                  </a:cubicBezTo>
                  <a:cubicBezTo>
                    <a:pt x="12" y="49"/>
                    <a:pt x="10" y="50"/>
                    <a:pt x="8" y="50"/>
                  </a:cubicBezTo>
                  <a:cubicBezTo>
                    <a:pt x="8" y="50"/>
                    <a:pt x="8" y="50"/>
                    <a:pt x="8" y="50"/>
                  </a:cubicBezTo>
                  <a:cubicBezTo>
                    <a:pt x="6" y="50"/>
                    <a:pt x="4" y="49"/>
                    <a:pt x="3" y="47"/>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4" name="Freeform 110"/>
            <p:cNvSpPr/>
            <p:nvPr/>
          </p:nvSpPr>
          <p:spPr bwMode="auto">
            <a:xfrm>
              <a:off x="8049" y="4711"/>
              <a:ext cx="59" cy="163"/>
            </a:xfrm>
            <a:custGeom>
              <a:avLst/>
              <a:gdLst>
                <a:gd name="T0" fmla="*/ 16 w 28"/>
                <a:gd name="T1" fmla="*/ 75 h 77"/>
                <a:gd name="T2" fmla="*/ 0 w 28"/>
                <a:gd name="T3" fmla="*/ 39 h 77"/>
                <a:gd name="T4" fmla="*/ 0 w 28"/>
                <a:gd name="T5" fmla="*/ 39 h 77"/>
                <a:gd name="T6" fmla="*/ 16 w 28"/>
                <a:gd name="T7" fmla="*/ 3 h 77"/>
                <a:gd name="T8" fmla="*/ 16 w 28"/>
                <a:gd name="T9" fmla="*/ 3 h 77"/>
                <a:gd name="T10" fmla="*/ 25 w 28"/>
                <a:gd name="T11" fmla="*/ 3 h 77"/>
                <a:gd name="T12" fmla="*/ 25 w 28"/>
                <a:gd name="T13" fmla="*/ 3 h 77"/>
                <a:gd name="T14" fmla="*/ 25 w 28"/>
                <a:gd name="T15" fmla="*/ 13 h 77"/>
                <a:gd name="T16" fmla="*/ 25 w 28"/>
                <a:gd name="T17" fmla="*/ 13 h 77"/>
                <a:gd name="T18" fmla="*/ 14 w 28"/>
                <a:gd name="T19" fmla="*/ 39 h 77"/>
                <a:gd name="T20" fmla="*/ 14 w 28"/>
                <a:gd name="T21" fmla="*/ 39 h 77"/>
                <a:gd name="T22" fmla="*/ 25 w 28"/>
                <a:gd name="T23" fmla="*/ 66 h 77"/>
                <a:gd name="T24" fmla="*/ 25 w 28"/>
                <a:gd name="T25" fmla="*/ 66 h 77"/>
                <a:gd name="T26" fmla="*/ 25 w 28"/>
                <a:gd name="T27" fmla="*/ 66 h 77"/>
                <a:gd name="T28" fmla="*/ 25 w 28"/>
                <a:gd name="T29" fmla="*/ 75 h 77"/>
                <a:gd name="T30" fmla="*/ 25 w 28"/>
                <a:gd name="T31" fmla="*/ 75 h 77"/>
                <a:gd name="T32" fmla="*/ 20 w 28"/>
                <a:gd name="T33" fmla="*/ 77 h 77"/>
                <a:gd name="T34" fmla="*/ 20 w 28"/>
                <a:gd name="T35" fmla="*/ 77 h 77"/>
                <a:gd name="T36" fmla="*/ 16 w 28"/>
                <a:gd name="T37" fmla="*/ 7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77">
                  <a:moveTo>
                    <a:pt x="16" y="75"/>
                  </a:moveTo>
                  <a:cubicBezTo>
                    <a:pt x="6" y="65"/>
                    <a:pt x="0" y="52"/>
                    <a:pt x="0" y="39"/>
                  </a:cubicBezTo>
                  <a:cubicBezTo>
                    <a:pt x="0" y="39"/>
                    <a:pt x="0" y="39"/>
                    <a:pt x="0" y="39"/>
                  </a:cubicBezTo>
                  <a:cubicBezTo>
                    <a:pt x="0" y="26"/>
                    <a:pt x="6" y="13"/>
                    <a:pt x="16" y="3"/>
                  </a:cubicBezTo>
                  <a:cubicBezTo>
                    <a:pt x="16" y="3"/>
                    <a:pt x="16" y="3"/>
                    <a:pt x="16" y="3"/>
                  </a:cubicBezTo>
                  <a:cubicBezTo>
                    <a:pt x="18" y="0"/>
                    <a:pt x="23" y="0"/>
                    <a:pt x="25" y="3"/>
                  </a:cubicBezTo>
                  <a:cubicBezTo>
                    <a:pt x="25" y="3"/>
                    <a:pt x="25" y="3"/>
                    <a:pt x="25" y="3"/>
                  </a:cubicBezTo>
                  <a:cubicBezTo>
                    <a:pt x="28" y="5"/>
                    <a:pt x="28" y="10"/>
                    <a:pt x="25" y="13"/>
                  </a:cubicBezTo>
                  <a:cubicBezTo>
                    <a:pt x="25" y="13"/>
                    <a:pt x="25" y="13"/>
                    <a:pt x="25" y="13"/>
                  </a:cubicBezTo>
                  <a:cubicBezTo>
                    <a:pt x="18" y="20"/>
                    <a:pt x="14" y="29"/>
                    <a:pt x="14" y="39"/>
                  </a:cubicBezTo>
                  <a:cubicBezTo>
                    <a:pt x="14" y="39"/>
                    <a:pt x="14" y="39"/>
                    <a:pt x="14" y="39"/>
                  </a:cubicBezTo>
                  <a:cubicBezTo>
                    <a:pt x="14" y="49"/>
                    <a:pt x="18" y="58"/>
                    <a:pt x="25" y="66"/>
                  </a:cubicBezTo>
                  <a:cubicBezTo>
                    <a:pt x="25" y="66"/>
                    <a:pt x="25" y="66"/>
                    <a:pt x="25" y="66"/>
                  </a:cubicBezTo>
                  <a:cubicBezTo>
                    <a:pt x="25" y="66"/>
                    <a:pt x="25" y="66"/>
                    <a:pt x="25" y="66"/>
                  </a:cubicBezTo>
                  <a:cubicBezTo>
                    <a:pt x="28" y="68"/>
                    <a:pt x="28" y="73"/>
                    <a:pt x="25" y="75"/>
                  </a:cubicBezTo>
                  <a:cubicBezTo>
                    <a:pt x="25" y="75"/>
                    <a:pt x="25" y="75"/>
                    <a:pt x="25" y="75"/>
                  </a:cubicBezTo>
                  <a:cubicBezTo>
                    <a:pt x="24" y="77"/>
                    <a:pt x="22" y="77"/>
                    <a:pt x="20" y="77"/>
                  </a:cubicBezTo>
                  <a:cubicBezTo>
                    <a:pt x="20" y="77"/>
                    <a:pt x="20" y="77"/>
                    <a:pt x="20" y="77"/>
                  </a:cubicBezTo>
                  <a:cubicBezTo>
                    <a:pt x="19" y="77"/>
                    <a:pt x="17" y="77"/>
                    <a:pt x="16" y="75"/>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5" name="Freeform 111"/>
            <p:cNvSpPr/>
            <p:nvPr/>
          </p:nvSpPr>
          <p:spPr bwMode="auto">
            <a:xfrm>
              <a:off x="8345" y="4711"/>
              <a:ext cx="56" cy="163"/>
            </a:xfrm>
            <a:custGeom>
              <a:avLst/>
              <a:gdLst>
                <a:gd name="T0" fmla="*/ 2 w 27"/>
                <a:gd name="T1" fmla="*/ 75 h 77"/>
                <a:gd name="T2" fmla="*/ 2 w 27"/>
                <a:gd name="T3" fmla="*/ 66 h 77"/>
                <a:gd name="T4" fmla="*/ 2 w 27"/>
                <a:gd name="T5" fmla="*/ 66 h 77"/>
                <a:gd name="T6" fmla="*/ 13 w 27"/>
                <a:gd name="T7" fmla="*/ 39 h 77"/>
                <a:gd name="T8" fmla="*/ 13 w 27"/>
                <a:gd name="T9" fmla="*/ 39 h 77"/>
                <a:gd name="T10" fmla="*/ 2 w 27"/>
                <a:gd name="T11" fmla="*/ 13 h 77"/>
                <a:gd name="T12" fmla="*/ 2 w 27"/>
                <a:gd name="T13" fmla="*/ 13 h 77"/>
                <a:gd name="T14" fmla="*/ 2 w 27"/>
                <a:gd name="T15" fmla="*/ 13 h 77"/>
                <a:gd name="T16" fmla="*/ 2 w 27"/>
                <a:gd name="T17" fmla="*/ 3 h 77"/>
                <a:gd name="T18" fmla="*/ 2 w 27"/>
                <a:gd name="T19" fmla="*/ 3 h 77"/>
                <a:gd name="T20" fmla="*/ 12 w 27"/>
                <a:gd name="T21" fmla="*/ 3 h 77"/>
                <a:gd name="T22" fmla="*/ 12 w 27"/>
                <a:gd name="T23" fmla="*/ 3 h 77"/>
                <a:gd name="T24" fmla="*/ 27 w 27"/>
                <a:gd name="T25" fmla="*/ 39 h 77"/>
                <a:gd name="T26" fmla="*/ 27 w 27"/>
                <a:gd name="T27" fmla="*/ 39 h 77"/>
                <a:gd name="T28" fmla="*/ 12 w 27"/>
                <a:gd name="T29" fmla="*/ 75 h 77"/>
                <a:gd name="T30" fmla="*/ 12 w 27"/>
                <a:gd name="T31" fmla="*/ 75 h 77"/>
                <a:gd name="T32" fmla="*/ 7 w 27"/>
                <a:gd name="T33" fmla="*/ 77 h 77"/>
                <a:gd name="T34" fmla="*/ 7 w 27"/>
                <a:gd name="T35" fmla="*/ 77 h 77"/>
                <a:gd name="T36" fmla="*/ 2 w 27"/>
                <a:gd name="T37" fmla="*/ 7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77">
                  <a:moveTo>
                    <a:pt x="2" y="75"/>
                  </a:moveTo>
                  <a:cubicBezTo>
                    <a:pt x="0" y="73"/>
                    <a:pt x="0" y="68"/>
                    <a:pt x="2" y="66"/>
                  </a:cubicBezTo>
                  <a:cubicBezTo>
                    <a:pt x="2" y="66"/>
                    <a:pt x="2" y="66"/>
                    <a:pt x="2" y="66"/>
                  </a:cubicBezTo>
                  <a:cubicBezTo>
                    <a:pt x="10" y="58"/>
                    <a:pt x="13" y="49"/>
                    <a:pt x="13" y="39"/>
                  </a:cubicBezTo>
                  <a:cubicBezTo>
                    <a:pt x="13" y="39"/>
                    <a:pt x="13" y="39"/>
                    <a:pt x="13" y="39"/>
                  </a:cubicBezTo>
                  <a:cubicBezTo>
                    <a:pt x="13" y="29"/>
                    <a:pt x="10" y="20"/>
                    <a:pt x="2" y="13"/>
                  </a:cubicBezTo>
                  <a:cubicBezTo>
                    <a:pt x="2" y="13"/>
                    <a:pt x="2" y="13"/>
                    <a:pt x="2" y="13"/>
                  </a:cubicBezTo>
                  <a:cubicBezTo>
                    <a:pt x="2" y="13"/>
                    <a:pt x="2" y="13"/>
                    <a:pt x="2" y="13"/>
                  </a:cubicBezTo>
                  <a:cubicBezTo>
                    <a:pt x="0" y="10"/>
                    <a:pt x="0" y="5"/>
                    <a:pt x="2" y="3"/>
                  </a:cubicBezTo>
                  <a:cubicBezTo>
                    <a:pt x="2" y="3"/>
                    <a:pt x="2" y="3"/>
                    <a:pt x="2" y="3"/>
                  </a:cubicBezTo>
                  <a:cubicBezTo>
                    <a:pt x="5" y="0"/>
                    <a:pt x="9" y="0"/>
                    <a:pt x="12" y="3"/>
                  </a:cubicBezTo>
                  <a:cubicBezTo>
                    <a:pt x="12" y="3"/>
                    <a:pt x="12" y="3"/>
                    <a:pt x="12" y="3"/>
                  </a:cubicBezTo>
                  <a:cubicBezTo>
                    <a:pt x="22" y="13"/>
                    <a:pt x="27" y="26"/>
                    <a:pt x="27" y="39"/>
                  </a:cubicBezTo>
                  <a:cubicBezTo>
                    <a:pt x="27" y="39"/>
                    <a:pt x="27" y="39"/>
                    <a:pt x="27" y="39"/>
                  </a:cubicBezTo>
                  <a:cubicBezTo>
                    <a:pt x="27" y="52"/>
                    <a:pt x="22" y="65"/>
                    <a:pt x="12" y="75"/>
                  </a:cubicBezTo>
                  <a:cubicBezTo>
                    <a:pt x="12" y="75"/>
                    <a:pt x="12" y="75"/>
                    <a:pt x="12" y="75"/>
                  </a:cubicBezTo>
                  <a:cubicBezTo>
                    <a:pt x="11" y="77"/>
                    <a:pt x="9" y="77"/>
                    <a:pt x="7" y="77"/>
                  </a:cubicBezTo>
                  <a:cubicBezTo>
                    <a:pt x="7" y="77"/>
                    <a:pt x="7" y="77"/>
                    <a:pt x="7" y="77"/>
                  </a:cubicBezTo>
                  <a:cubicBezTo>
                    <a:pt x="5" y="77"/>
                    <a:pt x="4" y="77"/>
                    <a:pt x="2" y="75"/>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6" name="Freeform 112"/>
            <p:cNvSpPr>
              <a:spLocks noEditPoints="1"/>
            </p:cNvSpPr>
            <p:nvPr/>
          </p:nvSpPr>
          <p:spPr bwMode="auto">
            <a:xfrm>
              <a:off x="7540" y="3610"/>
              <a:ext cx="520" cy="393"/>
            </a:xfrm>
            <a:custGeom>
              <a:avLst/>
              <a:gdLst>
                <a:gd name="T0" fmla="*/ 229 w 248"/>
                <a:gd name="T1" fmla="*/ 139 h 186"/>
                <a:gd name="T2" fmla="*/ 20 w 248"/>
                <a:gd name="T3" fmla="*/ 139 h 186"/>
                <a:gd name="T4" fmla="*/ 4 w 248"/>
                <a:gd name="T5" fmla="*/ 169 h 186"/>
                <a:gd name="T6" fmla="*/ 244 w 248"/>
                <a:gd name="T7" fmla="*/ 169 h 186"/>
                <a:gd name="T8" fmla="*/ 229 w 248"/>
                <a:gd name="T9" fmla="*/ 139 h 186"/>
                <a:gd name="T10" fmla="*/ 98 w 248"/>
                <a:gd name="T11" fmla="*/ 162 h 186"/>
                <a:gd name="T12" fmla="*/ 105 w 248"/>
                <a:gd name="T13" fmla="*/ 150 h 186"/>
                <a:gd name="T14" fmla="*/ 145 w 248"/>
                <a:gd name="T15" fmla="*/ 150 h 186"/>
                <a:gd name="T16" fmla="*/ 150 w 248"/>
                <a:gd name="T17" fmla="*/ 162 h 186"/>
                <a:gd name="T18" fmla="*/ 98 w 248"/>
                <a:gd name="T19" fmla="*/ 162 h 186"/>
                <a:gd name="T20" fmla="*/ 225 w 248"/>
                <a:gd name="T21" fmla="*/ 132 h 186"/>
                <a:gd name="T22" fmla="*/ 225 w 248"/>
                <a:gd name="T23" fmla="*/ 132 h 186"/>
                <a:gd name="T24" fmla="*/ 225 w 248"/>
                <a:gd name="T25" fmla="*/ 131 h 186"/>
                <a:gd name="T26" fmla="*/ 225 w 248"/>
                <a:gd name="T27" fmla="*/ 6 h 186"/>
                <a:gd name="T28" fmla="*/ 219 w 248"/>
                <a:gd name="T29" fmla="*/ 0 h 186"/>
                <a:gd name="T30" fmla="*/ 29 w 248"/>
                <a:gd name="T31" fmla="*/ 0 h 186"/>
                <a:gd name="T32" fmla="*/ 23 w 248"/>
                <a:gd name="T33" fmla="*/ 6 h 186"/>
                <a:gd name="T34" fmla="*/ 23 w 248"/>
                <a:gd name="T35" fmla="*/ 131 h 186"/>
                <a:gd name="T36" fmla="*/ 23 w 248"/>
                <a:gd name="T37" fmla="*/ 132 h 186"/>
                <a:gd name="T38" fmla="*/ 23 w 248"/>
                <a:gd name="T39" fmla="*/ 132 h 186"/>
                <a:gd name="T40" fmla="*/ 23 w 248"/>
                <a:gd name="T41" fmla="*/ 132 h 186"/>
                <a:gd name="T42" fmla="*/ 225 w 248"/>
                <a:gd name="T43" fmla="*/ 132 h 186"/>
                <a:gd name="T44" fmla="*/ 211 w 248"/>
                <a:gd name="T45" fmla="*/ 123 h 186"/>
                <a:gd name="T46" fmla="*/ 38 w 248"/>
                <a:gd name="T47" fmla="*/ 123 h 186"/>
                <a:gd name="T48" fmla="*/ 38 w 248"/>
                <a:gd name="T49" fmla="*/ 15 h 186"/>
                <a:gd name="T50" fmla="*/ 211 w 248"/>
                <a:gd name="T51" fmla="*/ 15 h 186"/>
                <a:gd name="T52" fmla="*/ 211 w 248"/>
                <a:gd name="T53" fmla="*/ 123 h 186"/>
                <a:gd name="T54" fmla="*/ 248 w 248"/>
                <a:gd name="T55" fmla="*/ 176 h 186"/>
                <a:gd name="T56" fmla="*/ 1 w 248"/>
                <a:gd name="T57" fmla="*/ 176 h 186"/>
                <a:gd name="T58" fmla="*/ 0 w 248"/>
                <a:gd name="T59" fmla="*/ 177 h 186"/>
                <a:gd name="T60" fmla="*/ 6 w 248"/>
                <a:gd name="T61" fmla="*/ 186 h 186"/>
                <a:gd name="T62" fmla="*/ 243 w 248"/>
                <a:gd name="T63" fmla="*/ 186 h 186"/>
                <a:gd name="T64" fmla="*/ 248 w 248"/>
                <a:gd name="T65" fmla="*/ 177 h 186"/>
                <a:gd name="T66" fmla="*/ 248 w 248"/>
                <a:gd name="T67" fmla="*/ 17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8" h="186">
                  <a:moveTo>
                    <a:pt x="229" y="139"/>
                  </a:moveTo>
                  <a:cubicBezTo>
                    <a:pt x="20" y="139"/>
                    <a:pt x="20" y="139"/>
                    <a:pt x="20" y="139"/>
                  </a:cubicBezTo>
                  <a:cubicBezTo>
                    <a:pt x="4" y="169"/>
                    <a:pt x="4" y="169"/>
                    <a:pt x="4" y="169"/>
                  </a:cubicBezTo>
                  <a:cubicBezTo>
                    <a:pt x="244" y="169"/>
                    <a:pt x="244" y="169"/>
                    <a:pt x="244" y="169"/>
                  </a:cubicBezTo>
                  <a:lnTo>
                    <a:pt x="229" y="139"/>
                  </a:lnTo>
                  <a:close/>
                  <a:moveTo>
                    <a:pt x="98" y="162"/>
                  </a:moveTo>
                  <a:cubicBezTo>
                    <a:pt x="105" y="150"/>
                    <a:pt x="105" y="150"/>
                    <a:pt x="105" y="150"/>
                  </a:cubicBezTo>
                  <a:cubicBezTo>
                    <a:pt x="145" y="150"/>
                    <a:pt x="145" y="150"/>
                    <a:pt x="145" y="150"/>
                  </a:cubicBezTo>
                  <a:cubicBezTo>
                    <a:pt x="150" y="162"/>
                    <a:pt x="150" y="162"/>
                    <a:pt x="150" y="162"/>
                  </a:cubicBezTo>
                  <a:lnTo>
                    <a:pt x="98" y="162"/>
                  </a:lnTo>
                  <a:close/>
                  <a:moveTo>
                    <a:pt x="225" y="132"/>
                  </a:moveTo>
                  <a:cubicBezTo>
                    <a:pt x="225" y="132"/>
                    <a:pt x="225" y="132"/>
                    <a:pt x="225" y="132"/>
                  </a:cubicBezTo>
                  <a:cubicBezTo>
                    <a:pt x="225" y="131"/>
                    <a:pt x="225" y="131"/>
                    <a:pt x="225" y="131"/>
                  </a:cubicBezTo>
                  <a:cubicBezTo>
                    <a:pt x="225" y="6"/>
                    <a:pt x="225" y="6"/>
                    <a:pt x="225" y="6"/>
                  </a:cubicBezTo>
                  <a:cubicBezTo>
                    <a:pt x="225" y="3"/>
                    <a:pt x="222" y="0"/>
                    <a:pt x="219" y="0"/>
                  </a:cubicBezTo>
                  <a:cubicBezTo>
                    <a:pt x="29" y="0"/>
                    <a:pt x="29" y="0"/>
                    <a:pt x="29" y="0"/>
                  </a:cubicBezTo>
                  <a:cubicBezTo>
                    <a:pt x="26" y="0"/>
                    <a:pt x="23" y="3"/>
                    <a:pt x="23" y="6"/>
                  </a:cubicBezTo>
                  <a:cubicBezTo>
                    <a:pt x="23" y="131"/>
                    <a:pt x="23" y="131"/>
                    <a:pt x="23" y="131"/>
                  </a:cubicBezTo>
                  <a:cubicBezTo>
                    <a:pt x="23" y="131"/>
                    <a:pt x="23" y="131"/>
                    <a:pt x="23" y="132"/>
                  </a:cubicBezTo>
                  <a:cubicBezTo>
                    <a:pt x="23" y="132"/>
                    <a:pt x="23" y="132"/>
                    <a:pt x="23" y="132"/>
                  </a:cubicBezTo>
                  <a:cubicBezTo>
                    <a:pt x="23" y="132"/>
                    <a:pt x="23" y="132"/>
                    <a:pt x="23" y="132"/>
                  </a:cubicBezTo>
                  <a:cubicBezTo>
                    <a:pt x="225" y="132"/>
                    <a:pt x="225" y="132"/>
                    <a:pt x="225" y="132"/>
                  </a:cubicBezTo>
                  <a:close/>
                  <a:moveTo>
                    <a:pt x="211" y="123"/>
                  </a:moveTo>
                  <a:cubicBezTo>
                    <a:pt x="38" y="123"/>
                    <a:pt x="38" y="123"/>
                    <a:pt x="38" y="123"/>
                  </a:cubicBezTo>
                  <a:cubicBezTo>
                    <a:pt x="38" y="15"/>
                    <a:pt x="38" y="15"/>
                    <a:pt x="38" y="15"/>
                  </a:cubicBezTo>
                  <a:cubicBezTo>
                    <a:pt x="211" y="15"/>
                    <a:pt x="211" y="15"/>
                    <a:pt x="211" y="15"/>
                  </a:cubicBezTo>
                  <a:lnTo>
                    <a:pt x="211" y="123"/>
                  </a:lnTo>
                  <a:close/>
                  <a:moveTo>
                    <a:pt x="248" y="176"/>
                  </a:moveTo>
                  <a:cubicBezTo>
                    <a:pt x="1" y="176"/>
                    <a:pt x="1" y="176"/>
                    <a:pt x="1" y="176"/>
                  </a:cubicBezTo>
                  <a:cubicBezTo>
                    <a:pt x="0" y="177"/>
                    <a:pt x="0" y="177"/>
                    <a:pt x="0" y="177"/>
                  </a:cubicBezTo>
                  <a:cubicBezTo>
                    <a:pt x="0" y="181"/>
                    <a:pt x="3" y="186"/>
                    <a:pt x="6" y="186"/>
                  </a:cubicBezTo>
                  <a:cubicBezTo>
                    <a:pt x="243" y="186"/>
                    <a:pt x="243" y="186"/>
                    <a:pt x="243" y="186"/>
                  </a:cubicBezTo>
                  <a:cubicBezTo>
                    <a:pt x="246" y="186"/>
                    <a:pt x="248" y="181"/>
                    <a:pt x="248" y="177"/>
                  </a:cubicBezTo>
                  <a:lnTo>
                    <a:pt x="248" y="176"/>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7" name="Freeform 113"/>
            <p:cNvSpPr>
              <a:spLocks noEditPoints="1"/>
            </p:cNvSpPr>
            <p:nvPr/>
          </p:nvSpPr>
          <p:spPr bwMode="auto">
            <a:xfrm>
              <a:off x="8259" y="4038"/>
              <a:ext cx="220" cy="393"/>
            </a:xfrm>
            <a:custGeom>
              <a:avLst/>
              <a:gdLst>
                <a:gd name="T0" fmla="*/ 92 w 105"/>
                <a:gd name="T1" fmla="*/ 0 h 186"/>
                <a:gd name="T2" fmla="*/ 14 w 105"/>
                <a:gd name="T3" fmla="*/ 0 h 186"/>
                <a:gd name="T4" fmla="*/ 0 w 105"/>
                <a:gd name="T5" fmla="*/ 13 h 186"/>
                <a:gd name="T6" fmla="*/ 0 w 105"/>
                <a:gd name="T7" fmla="*/ 172 h 186"/>
                <a:gd name="T8" fmla="*/ 14 w 105"/>
                <a:gd name="T9" fmla="*/ 186 h 186"/>
                <a:gd name="T10" fmla="*/ 92 w 105"/>
                <a:gd name="T11" fmla="*/ 186 h 186"/>
                <a:gd name="T12" fmla="*/ 105 w 105"/>
                <a:gd name="T13" fmla="*/ 172 h 186"/>
                <a:gd name="T14" fmla="*/ 105 w 105"/>
                <a:gd name="T15" fmla="*/ 13 h 186"/>
                <a:gd name="T16" fmla="*/ 92 w 105"/>
                <a:gd name="T17" fmla="*/ 0 h 186"/>
                <a:gd name="T18" fmla="*/ 44 w 105"/>
                <a:gd name="T19" fmla="*/ 11 h 186"/>
                <a:gd name="T20" fmla="*/ 62 w 105"/>
                <a:gd name="T21" fmla="*/ 11 h 186"/>
                <a:gd name="T22" fmla="*/ 62 w 105"/>
                <a:gd name="T23" fmla="*/ 17 h 186"/>
                <a:gd name="T24" fmla="*/ 44 w 105"/>
                <a:gd name="T25" fmla="*/ 17 h 186"/>
                <a:gd name="T26" fmla="*/ 44 w 105"/>
                <a:gd name="T27" fmla="*/ 11 h 186"/>
                <a:gd name="T28" fmla="*/ 53 w 105"/>
                <a:gd name="T29" fmla="*/ 178 h 186"/>
                <a:gd name="T30" fmla="*/ 44 w 105"/>
                <a:gd name="T31" fmla="*/ 170 h 186"/>
                <a:gd name="T32" fmla="*/ 53 w 105"/>
                <a:gd name="T33" fmla="*/ 161 h 186"/>
                <a:gd name="T34" fmla="*/ 62 w 105"/>
                <a:gd name="T35" fmla="*/ 170 h 186"/>
                <a:gd name="T36" fmla="*/ 53 w 105"/>
                <a:gd name="T37" fmla="*/ 178 h 186"/>
                <a:gd name="T38" fmla="*/ 95 w 105"/>
                <a:gd name="T39" fmla="*/ 156 h 186"/>
                <a:gd name="T40" fmla="*/ 10 w 105"/>
                <a:gd name="T41" fmla="*/ 156 h 186"/>
                <a:gd name="T42" fmla="*/ 10 w 105"/>
                <a:gd name="T43" fmla="*/ 30 h 186"/>
                <a:gd name="T44" fmla="*/ 95 w 105"/>
                <a:gd name="T45" fmla="*/ 30 h 186"/>
                <a:gd name="T46" fmla="*/ 95 w 105"/>
                <a:gd name="T47" fmla="*/ 15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5" h="186">
                  <a:moveTo>
                    <a:pt x="92" y="0"/>
                  </a:moveTo>
                  <a:cubicBezTo>
                    <a:pt x="14" y="0"/>
                    <a:pt x="14" y="0"/>
                    <a:pt x="14" y="0"/>
                  </a:cubicBezTo>
                  <a:cubicBezTo>
                    <a:pt x="6" y="0"/>
                    <a:pt x="0" y="6"/>
                    <a:pt x="0" y="13"/>
                  </a:cubicBezTo>
                  <a:cubicBezTo>
                    <a:pt x="0" y="172"/>
                    <a:pt x="0" y="172"/>
                    <a:pt x="0" y="172"/>
                  </a:cubicBezTo>
                  <a:cubicBezTo>
                    <a:pt x="0" y="180"/>
                    <a:pt x="6" y="186"/>
                    <a:pt x="14" y="186"/>
                  </a:cubicBezTo>
                  <a:cubicBezTo>
                    <a:pt x="92" y="186"/>
                    <a:pt x="92" y="186"/>
                    <a:pt x="92" y="186"/>
                  </a:cubicBezTo>
                  <a:cubicBezTo>
                    <a:pt x="99" y="186"/>
                    <a:pt x="105" y="180"/>
                    <a:pt x="105" y="172"/>
                  </a:cubicBezTo>
                  <a:cubicBezTo>
                    <a:pt x="105" y="13"/>
                    <a:pt x="105" y="13"/>
                    <a:pt x="105" y="13"/>
                  </a:cubicBezTo>
                  <a:cubicBezTo>
                    <a:pt x="105" y="6"/>
                    <a:pt x="99" y="0"/>
                    <a:pt x="92" y="0"/>
                  </a:cubicBezTo>
                  <a:close/>
                  <a:moveTo>
                    <a:pt x="44" y="11"/>
                  </a:moveTo>
                  <a:cubicBezTo>
                    <a:pt x="62" y="11"/>
                    <a:pt x="62" y="11"/>
                    <a:pt x="62" y="11"/>
                  </a:cubicBezTo>
                  <a:cubicBezTo>
                    <a:pt x="62" y="17"/>
                    <a:pt x="62" y="17"/>
                    <a:pt x="62" y="17"/>
                  </a:cubicBezTo>
                  <a:cubicBezTo>
                    <a:pt x="44" y="17"/>
                    <a:pt x="44" y="17"/>
                    <a:pt x="44" y="17"/>
                  </a:cubicBezTo>
                  <a:lnTo>
                    <a:pt x="44" y="11"/>
                  </a:lnTo>
                  <a:close/>
                  <a:moveTo>
                    <a:pt x="53" y="178"/>
                  </a:moveTo>
                  <a:cubicBezTo>
                    <a:pt x="48" y="178"/>
                    <a:pt x="44" y="175"/>
                    <a:pt x="44" y="170"/>
                  </a:cubicBezTo>
                  <a:cubicBezTo>
                    <a:pt x="44" y="165"/>
                    <a:pt x="48" y="161"/>
                    <a:pt x="53" y="161"/>
                  </a:cubicBezTo>
                  <a:cubicBezTo>
                    <a:pt x="58" y="161"/>
                    <a:pt x="62" y="165"/>
                    <a:pt x="62" y="170"/>
                  </a:cubicBezTo>
                  <a:cubicBezTo>
                    <a:pt x="62" y="175"/>
                    <a:pt x="58" y="178"/>
                    <a:pt x="53" y="178"/>
                  </a:cubicBezTo>
                  <a:close/>
                  <a:moveTo>
                    <a:pt x="95" y="156"/>
                  </a:moveTo>
                  <a:cubicBezTo>
                    <a:pt x="10" y="156"/>
                    <a:pt x="10" y="156"/>
                    <a:pt x="10" y="156"/>
                  </a:cubicBezTo>
                  <a:cubicBezTo>
                    <a:pt x="10" y="30"/>
                    <a:pt x="10" y="30"/>
                    <a:pt x="10" y="30"/>
                  </a:cubicBezTo>
                  <a:cubicBezTo>
                    <a:pt x="95" y="30"/>
                    <a:pt x="95" y="30"/>
                    <a:pt x="95" y="30"/>
                  </a:cubicBezTo>
                  <a:lnTo>
                    <a:pt x="95" y="156"/>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8" name="Freeform 114"/>
            <p:cNvSpPr/>
            <p:nvPr/>
          </p:nvSpPr>
          <p:spPr bwMode="auto">
            <a:xfrm>
              <a:off x="7188" y="4414"/>
              <a:ext cx="113" cy="308"/>
            </a:xfrm>
            <a:custGeom>
              <a:avLst/>
              <a:gdLst>
                <a:gd name="T0" fmla="*/ 39 w 54"/>
                <a:gd name="T1" fmla="*/ 146 h 146"/>
                <a:gd name="T2" fmla="*/ 0 w 54"/>
                <a:gd name="T3" fmla="*/ 0 h 146"/>
                <a:gd name="T4" fmla="*/ 18 w 54"/>
                <a:gd name="T5" fmla="*/ 0 h 146"/>
                <a:gd name="T6" fmla="*/ 54 w 54"/>
                <a:gd name="T7" fmla="*/ 137 h 146"/>
                <a:gd name="T8" fmla="*/ 39 w 54"/>
                <a:gd name="T9" fmla="*/ 146 h 146"/>
              </a:gdLst>
              <a:ahLst/>
              <a:cxnLst>
                <a:cxn ang="0">
                  <a:pos x="T0" y="T1"/>
                </a:cxn>
                <a:cxn ang="0">
                  <a:pos x="T2" y="T3"/>
                </a:cxn>
                <a:cxn ang="0">
                  <a:pos x="T4" y="T5"/>
                </a:cxn>
                <a:cxn ang="0">
                  <a:pos x="T6" y="T7"/>
                </a:cxn>
                <a:cxn ang="0">
                  <a:pos x="T8" y="T9"/>
                </a:cxn>
              </a:cxnLst>
              <a:rect l="0" t="0" r="r" b="b"/>
              <a:pathLst>
                <a:path w="54" h="146">
                  <a:moveTo>
                    <a:pt x="39" y="146"/>
                  </a:moveTo>
                  <a:cubicBezTo>
                    <a:pt x="13" y="102"/>
                    <a:pt x="0" y="51"/>
                    <a:pt x="0" y="0"/>
                  </a:cubicBezTo>
                  <a:cubicBezTo>
                    <a:pt x="18" y="0"/>
                    <a:pt x="18" y="0"/>
                    <a:pt x="18" y="0"/>
                  </a:cubicBezTo>
                  <a:cubicBezTo>
                    <a:pt x="18" y="48"/>
                    <a:pt x="30" y="96"/>
                    <a:pt x="54" y="137"/>
                  </a:cubicBezTo>
                  <a:lnTo>
                    <a:pt x="39" y="146"/>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9" name="Freeform 115"/>
            <p:cNvSpPr/>
            <p:nvPr/>
          </p:nvSpPr>
          <p:spPr bwMode="auto">
            <a:xfrm>
              <a:off x="7733" y="4922"/>
              <a:ext cx="365" cy="110"/>
            </a:xfrm>
            <a:custGeom>
              <a:avLst/>
              <a:gdLst>
                <a:gd name="T0" fmla="*/ 32 w 174"/>
                <a:gd name="T1" fmla="*/ 52 h 52"/>
                <a:gd name="T2" fmla="*/ 0 w 174"/>
                <a:gd name="T3" fmla="*/ 50 h 52"/>
                <a:gd name="T4" fmla="*/ 2 w 174"/>
                <a:gd name="T5" fmla="*/ 32 h 52"/>
                <a:gd name="T6" fmla="*/ 32 w 174"/>
                <a:gd name="T7" fmla="*/ 34 h 52"/>
                <a:gd name="T8" fmla="*/ 165 w 174"/>
                <a:gd name="T9" fmla="*/ 0 h 52"/>
                <a:gd name="T10" fmla="*/ 174 w 174"/>
                <a:gd name="T11" fmla="*/ 15 h 52"/>
                <a:gd name="T12" fmla="*/ 32 w 174"/>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174" h="52">
                  <a:moveTo>
                    <a:pt x="32" y="52"/>
                  </a:moveTo>
                  <a:cubicBezTo>
                    <a:pt x="22" y="52"/>
                    <a:pt x="11" y="51"/>
                    <a:pt x="0" y="50"/>
                  </a:cubicBezTo>
                  <a:cubicBezTo>
                    <a:pt x="2" y="32"/>
                    <a:pt x="2" y="32"/>
                    <a:pt x="2" y="32"/>
                  </a:cubicBezTo>
                  <a:cubicBezTo>
                    <a:pt x="12" y="33"/>
                    <a:pt x="22" y="34"/>
                    <a:pt x="32" y="34"/>
                  </a:cubicBezTo>
                  <a:cubicBezTo>
                    <a:pt x="79" y="34"/>
                    <a:pt x="125" y="22"/>
                    <a:pt x="165" y="0"/>
                  </a:cubicBezTo>
                  <a:cubicBezTo>
                    <a:pt x="174" y="15"/>
                    <a:pt x="174" y="15"/>
                    <a:pt x="174" y="15"/>
                  </a:cubicBezTo>
                  <a:cubicBezTo>
                    <a:pt x="131" y="39"/>
                    <a:pt x="82" y="52"/>
                    <a:pt x="32" y="52"/>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0" name="Freeform 116"/>
            <p:cNvSpPr/>
            <p:nvPr/>
          </p:nvSpPr>
          <p:spPr bwMode="auto">
            <a:xfrm>
              <a:off x="8324" y="4458"/>
              <a:ext cx="88" cy="211"/>
            </a:xfrm>
            <a:custGeom>
              <a:avLst/>
              <a:gdLst>
                <a:gd name="T0" fmla="*/ 17 w 42"/>
                <a:gd name="T1" fmla="*/ 100 h 100"/>
                <a:gd name="T2" fmla="*/ 0 w 42"/>
                <a:gd name="T3" fmla="*/ 92 h 100"/>
                <a:gd name="T4" fmla="*/ 24 w 42"/>
                <a:gd name="T5" fmla="*/ 0 h 100"/>
                <a:gd name="T6" fmla="*/ 42 w 42"/>
                <a:gd name="T7" fmla="*/ 1 h 100"/>
                <a:gd name="T8" fmla="*/ 17 w 42"/>
                <a:gd name="T9" fmla="*/ 100 h 100"/>
              </a:gdLst>
              <a:ahLst/>
              <a:cxnLst>
                <a:cxn ang="0">
                  <a:pos x="T0" y="T1"/>
                </a:cxn>
                <a:cxn ang="0">
                  <a:pos x="T2" y="T3"/>
                </a:cxn>
                <a:cxn ang="0">
                  <a:pos x="T4" y="T5"/>
                </a:cxn>
                <a:cxn ang="0">
                  <a:pos x="T6" y="T7"/>
                </a:cxn>
                <a:cxn ang="0">
                  <a:pos x="T8" y="T9"/>
                </a:cxn>
              </a:cxnLst>
              <a:rect l="0" t="0" r="r" b="b"/>
              <a:pathLst>
                <a:path w="42" h="100">
                  <a:moveTo>
                    <a:pt x="17" y="100"/>
                  </a:moveTo>
                  <a:cubicBezTo>
                    <a:pt x="0" y="92"/>
                    <a:pt x="0" y="92"/>
                    <a:pt x="0" y="92"/>
                  </a:cubicBezTo>
                  <a:cubicBezTo>
                    <a:pt x="14" y="63"/>
                    <a:pt x="22" y="32"/>
                    <a:pt x="24" y="0"/>
                  </a:cubicBezTo>
                  <a:cubicBezTo>
                    <a:pt x="42" y="1"/>
                    <a:pt x="42" y="1"/>
                    <a:pt x="42" y="1"/>
                  </a:cubicBezTo>
                  <a:cubicBezTo>
                    <a:pt x="40" y="35"/>
                    <a:pt x="31" y="69"/>
                    <a:pt x="17" y="100"/>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1" name="Freeform 117"/>
            <p:cNvSpPr/>
            <p:nvPr/>
          </p:nvSpPr>
          <p:spPr bwMode="auto">
            <a:xfrm>
              <a:off x="8031" y="3846"/>
              <a:ext cx="215" cy="169"/>
            </a:xfrm>
            <a:custGeom>
              <a:avLst/>
              <a:gdLst>
                <a:gd name="T0" fmla="*/ 90 w 103"/>
                <a:gd name="T1" fmla="*/ 80 h 80"/>
                <a:gd name="T2" fmla="*/ 0 w 103"/>
                <a:gd name="T3" fmla="*/ 17 h 80"/>
                <a:gd name="T4" fmla="*/ 7 w 103"/>
                <a:gd name="T5" fmla="*/ 0 h 80"/>
                <a:gd name="T6" fmla="*/ 103 w 103"/>
                <a:gd name="T7" fmla="*/ 68 h 80"/>
                <a:gd name="T8" fmla="*/ 90 w 103"/>
                <a:gd name="T9" fmla="*/ 80 h 80"/>
              </a:gdLst>
              <a:ahLst/>
              <a:cxnLst>
                <a:cxn ang="0">
                  <a:pos x="T0" y="T1"/>
                </a:cxn>
                <a:cxn ang="0">
                  <a:pos x="T2" y="T3"/>
                </a:cxn>
                <a:cxn ang="0">
                  <a:pos x="T4" y="T5"/>
                </a:cxn>
                <a:cxn ang="0">
                  <a:pos x="T6" y="T7"/>
                </a:cxn>
                <a:cxn ang="0">
                  <a:pos x="T8" y="T9"/>
                </a:cxn>
              </a:cxnLst>
              <a:rect l="0" t="0" r="r" b="b"/>
              <a:pathLst>
                <a:path w="103" h="80">
                  <a:moveTo>
                    <a:pt x="90" y="80"/>
                  </a:moveTo>
                  <a:cubicBezTo>
                    <a:pt x="64" y="53"/>
                    <a:pt x="34" y="32"/>
                    <a:pt x="0" y="17"/>
                  </a:cubicBezTo>
                  <a:cubicBezTo>
                    <a:pt x="7" y="0"/>
                    <a:pt x="7" y="0"/>
                    <a:pt x="7" y="0"/>
                  </a:cubicBezTo>
                  <a:cubicBezTo>
                    <a:pt x="43" y="16"/>
                    <a:pt x="75" y="39"/>
                    <a:pt x="103" y="68"/>
                  </a:cubicBezTo>
                  <a:lnTo>
                    <a:pt x="90" y="80"/>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2" name="Freeform 118"/>
            <p:cNvSpPr/>
            <p:nvPr/>
          </p:nvSpPr>
          <p:spPr bwMode="auto">
            <a:xfrm>
              <a:off x="7264" y="3859"/>
              <a:ext cx="285" cy="274"/>
            </a:xfrm>
            <a:custGeom>
              <a:avLst/>
              <a:gdLst>
                <a:gd name="T0" fmla="*/ 16 w 136"/>
                <a:gd name="T1" fmla="*/ 130 h 130"/>
                <a:gd name="T2" fmla="*/ 0 w 136"/>
                <a:gd name="T3" fmla="*/ 121 h 130"/>
                <a:gd name="T4" fmla="*/ 128 w 136"/>
                <a:gd name="T5" fmla="*/ 0 h 130"/>
                <a:gd name="T6" fmla="*/ 136 w 136"/>
                <a:gd name="T7" fmla="*/ 16 h 130"/>
                <a:gd name="T8" fmla="*/ 16 w 136"/>
                <a:gd name="T9" fmla="*/ 130 h 130"/>
              </a:gdLst>
              <a:ahLst/>
              <a:cxnLst>
                <a:cxn ang="0">
                  <a:pos x="T0" y="T1"/>
                </a:cxn>
                <a:cxn ang="0">
                  <a:pos x="T2" y="T3"/>
                </a:cxn>
                <a:cxn ang="0">
                  <a:pos x="T4" y="T5"/>
                </a:cxn>
                <a:cxn ang="0">
                  <a:pos x="T6" y="T7"/>
                </a:cxn>
                <a:cxn ang="0">
                  <a:pos x="T8" y="T9"/>
                </a:cxn>
              </a:cxnLst>
              <a:rect l="0" t="0" r="r" b="b"/>
              <a:pathLst>
                <a:path w="136" h="130">
                  <a:moveTo>
                    <a:pt x="16" y="130"/>
                  </a:moveTo>
                  <a:cubicBezTo>
                    <a:pt x="0" y="121"/>
                    <a:pt x="0" y="121"/>
                    <a:pt x="0" y="121"/>
                  </a:cubicBezTo>
                  <a:cubicBezTo>
                    <a:pt x="29" y="68"/>
                    <a:pt x="74" y="26"/>
                    <a:pt x="128" y="0"/>
                  </a:cubicBezTo>
                  <a:cubicBezTo>
                    <a:pt x="136" y="16"/>
                    <a:pt x="136" y="16"/>
                    <a:pt x="136" y="16"/>
                  </a:cubicBezTo>
                  <a:cubicBezTo>
                    <a:pt x="85" y="41"/>
                    <a:pt x="43" y="80"/>
                    <a:pt x="16" y="130"/>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3" name="Freeform 119"/>
            <p:cNvSpPr>
              <a:spLocks noEditPoints="1"/>
            </p:cNvSpPr>
            <p:nvPr/>
          </p:nvSpPr>
          <p:spPr bwMode="auto">
            <a:xfrm>
              <a:off x="7050" y="4161"/>
              <a:ext cx="325" cy="207"/>
            </a:xfrm>
            <a:custGeom>
              <a:avLst/>
              <a:gdLst>
                <a:gd name="T0" fmla="*/ 322 w 325"/>
                <a:gd name="T1" fmla="*/ 0 h 207"/>
                <a:gd name="T2" fmla="*/ 4 w 325"/>
                <a:gd name="T3" fmla="*/ 0 h 207"/>
                <a:gd name="T4" fmla="*/ 163 w 325"/>
                <a:gd name="T5" fmla="*/ 137 h 207"/>
                <a:gd name="T6" fmla="*/ 322 w 325"/>
                <a:gd name="T7" fmla="*/ 0 h 207"/>
                <a:gd name="T8" fmla="*/ 163 w 325"/>
                <a:gd name="T9" fmla="*/ 162 h 207"/>
                <a:gd name="T10" fmla="*/ 0 w 325"/>
                <a:gd name="T11" fmla="*/ 21 h 207"/>
                <a:gd name="T12" fmla="*/ 0 w 325"/>
                <a:gd name="T13" fmla="*/ 207 h 207"/>
                <a:gd name="T14" fmla="*/ 325 w 325"/>
                <a:gd name="T15" fmla="*/ 207 h 207"/>
                <a:gd name="T16" fmla="*/ 325 w 325"/>
                <a:gd name="T17" fmla="*/ 23 h 207"/>
                <a:gd name="T18" fmla="*/ 163 w 325"/>
                <a:gd name="T19" fmla="*/ 16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5" h="207">
                  <a:moveTo>
                    <a:pt x="322" y="0"/>
                  </a:moveTo>
                  <a:lnTo>
                    <a:pt x="4" y="0"/>
                  </a:lnTo>
                  <a:lnTo>
                    <a:pt x="163" y="137"/>
                  </a:lnTo>
                  <a:lnTo>
                    <a:pt x="322" y="0"/>
                  </a:lnTo>
                  <a:close/>
                  <a:moveTo>
                    <a:pt x="163" y="162"/>
                  </a:moveTo>
                  <a:lnTo>
                    <a:pt x="0" y="21"/>
                  </a:lnTo>
                  <a:lnTo>
                    <a:pt x="0" y="207"/>
                  </a:lnTo>
                  <a:lnTo>
                    <a:pt x="325" y="207"/>
                  </a:lnTo>
                  <a:lnTo>
                    <a:pt x="325" y="23"/>
                  </a:lnTo>
                  <a:lnTo>
                    <a:pt x="163" y="162"/>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4" name="Rectangle 120"/>
            <p:cNvSpPr>
              <a:spLocks noChangeArrowheads="1"/>
            </p:cNvSpPr>
            <p:nvPr/>
          </p:nvSpPr>
          <p:spPr bwMode="auto">
            <a:xfrm>
              <a:off x="6878" y="4199"/>
              <a:ext cx="136" cy="21"/>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5" name="Rectangle 121"/>
            <p:cNvSpPr>
              <a:spLocks noChangeArrowheads="1"/>
            </p:cNvSpPr>
            <p:nvPr/>
          </p:nvSpPr>
          <p:spPr bwMode="auto">
            <a:xfrm>
              <a:off x="6918" y="4245"/>
              <a:ext cx="96" cy="23"/>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6" name="Rectangle 122"/>
            <p:cNvSpPr>
              <a:spLocks noChangeArrowheads="1"/>
            </p:cNvSpPr>
            <p:nvPr/>
          </p:nvSpPr>
          <p:spPr bwMode="auto">
            <a:xfrm>
              <a:off x="6960" y="4292"/>
              <a:ext cx="54" cy="23"/>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grpSp>
      <p:grpSp>
        <p:nvGrpSpPr>
          <p:cNvPr id="47" name="Gruppe 18"/>
          <p:cNvGrpSpPr/>
          <p:nvPr/>
        </p:nvGrpSpPr>
        <p:grpSpPr>
          <a:xfrm>
            <a:off x="1007069" y="3241128"/>
            <a:ext cx="860103" cy="669257"/>
            <a:chOff x="8654296" y="1576715"/>
            <a:chExt cx="2625726" cy="2043113"/>
          </a:xfrm>
        </p:grpSpPr>
        <p:sp>
          <p:nvSpPr>
            <p:cNvPr id="48" name="Oval 33"/>
            <p:cNvSpPr>
              <a:spLocks noChangeArrowheads="1"/>
            </p:cNvSpPr>
            <p:nvPr/>
          </p:nvSpPr>
          <p:spPr bwMode="auto">
            <a:xfrm>
              <a:off x="8836859" y="1676728"/>
              <a:ext cx="482600" cy="485775"/>
            </a:xfrm>
            <a:prstGeom prst="ellipse">
              <a:avLst/>
            </a:pr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9" name="Freeform 34"/>
            <p:cNvSpPr/>
            <p:nvPr/>
          </p:nvSpPr>
          <p:spPr bwMode="auto">
            <a:xfrm>
              <a:off x="8654296" y="2213303"/>
              <a:ext cx="1136650" cy="1406525"/>
            </a:xfrm>
            <a:custGeom>
              <a:avLst/>
              <a:gdLst>
                <a:gd name="T0" fmla="*/ 342 w 342"/>
                <a:gd name="T1" fmla="*/ 0 h 420"/>
                <a:gd name="T2" fmla="*/ 219 w 342"/>
                <a:gd name="T3" fmla="*/ 0 h 420"/>
                <a:gd name="T4" fmla="*/ 200 w 342"/>
                <a:gd name="T5" fmla="*/ 0 h 420"/>
                <a:gd name="T6" fmla="*/ 37 w 342"/>
                <a:gd name="T7" fmla="*/ 0 h 420"/>
                <a:gd name="T8" fmla="*/ 0 w 342"/>
                <a:gd name="T9" fmla="*/ 36 h 420"/>
                <a:gd name="T10" fmla="*/ 0 w 342"/>
                <a:gd name="T11" fmla="*/ 225 h 420"/>
                <a:gd name="T12" fmla="*/ 52 w 342"/>
                <a:gd name="T13" fmla="*/ 225 h 420"/>
                <a:gd name="T14" fmla="*/ 52 w 342"/>
                <a:gd name="T15" fmla="*/ 420 h 420"/>
                <a:gd name="T16" fmla="*/ 203 w 342"/>
                <a:gd name="T17" fmla="*/ 420 h 420"/>
                <a:gd name="T18" fmla="*/ 203 w 342"/>
                <a:gd name="T19" fmla="*/ 225 h 420"/>
                <a:gd name="T20" fmla="*/ 200 w 342"/>
                <a:gd name="T21" fmla="*/ 61 h 420"/>
                <a:gd name="T22" fmla="*/ 342 w 342"/>
                <a:gd name="T23" fmla="*/ 61 h 420"/>
                <a:gd name="T24" fmla="*/ 342 w 342"/>
                <a:gd name="T2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2" h="420">
                  <a:moveTo>
                    <a:pt x="342" y="0"/>
                  </a:moveTo>
                  <a:cubicBezTo>
                    <a:pt x="219" y="0"/>
                    <a:pt x="219" y="0"/>
                    <a:pt x="219" y="0"/>
                  </a:cubicBezTo>
                  <a:cubicBezTo>
                    <a:pt x="200" y="0"/>
                    <a:pt x="200" y="0"/>
                    <a:pt x="200" y="0"/>
                  </a:cubicBezTo>
                  <a:cubicBezTo>
                    <a:pt x="37" y="0"/>
                    <a:pt x="37" y="0"/>
                    <a:pt x="37" y="0"/>
                  </a:cubicBezTo>
                  <a:cubicBezTo>
                    <a:pt x="17" y="0"/>
                    <a:pt x="0" y="16"/>
                    <a:pt x="0" y="36"/>
                  </a:cubicBezTo>
                  <a:cubicBezTo>
                    <a:pt x="0" y="225"/>
                    <a:pt x="0" y="225"/>
                    <a:pt x="0" y="225"/>
                  </a:cubicBezTo>
                  <a:cubicBezTo>
                    <a:pt x="52" y="225"/>
                    <a:pt x="52" y="225"/>
                    <a:pt x="52" y="225"/>
                  </a:cubicBezTo>
                  <a:cubicBezTo>
                    <a:pt x="52" y="420"/>
                    <a:pt x="52" y="420"/>
                    <a:pt x="52" y="420"/>
                  </a:cubicBezTo>
                  <a:cubicBezTo>
                    <a:pt x="203" y="420"/>
                    <a:pt x="203" y="420"/>
                    <a:pt x="203" y="420"/>
                  </a:cubicBezTo>
                  <a:cubicBezTo>
                    <a:pt x="203" y="225"/>
                    <a:pt x="203" y="225"/>
                    <a:pt x="203" y="225"/>
                  </a:cubicBezTo>
                  <a:cubicBezTo>
                    <a:pt x="200" y="61"/>
                    <a:pt x="200" y="61"/>
                    <a:pt x="200" y="61"/>
                  </a:cubicBezTo>
                  <a:cubicBezTo>
                    <a:pt x="342" y="61"/>
                    <a:pt x="342" y="61"/>
                    <a:pt x="342" y="61"/>
                  </a:cubicBezTo>
                  <a:lnTo>
                    <a:pt x="342" y="0"/>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50" name="Freeform 35"/>
            <p:cNvSpPr/>
            <p:nvPr/>
          </p:nvSpPr>
          <p:spPr bwMode="auto">
            <a:xfrm>
              <a:off x="9867146" y="2125990"/>
              <a:ext cx="531813" cy="539750"/>
            </a:xfrm>
            <a:custGeom>
              <a:avLst/>
              <a:gdLst>
                <a:gd name="T0" fmla="*/ 80 w 160"/>
                <a:gd name="T1" fmla="*/ 0 h 161"/>
                <a:gd name="T2" fmla="*/ 0 w 160"/>
                <a:gd name="T3" fmla="*/ 81 h 161"/>
                <a:gd name="T4" fmla="*/ 80 w 160"/>
                <a:gd name="T5" fmla="*/ 161 h 161"/>
                <a:gd name="T6" fmla="*/ 80 w 160"/>
                <a:gd name="T7" fmla="*/ 81 h 161"/>
                <a:gd name="T8" fmla="*/ 160 w 160"/>
                <a:gd name="T9" fmla="*/ 81 h 161"/>
                <a:gd name="T10" fmla="*/ 80 w 160"/>
                <a:gd name="T11" fmla="*/ 0 h 161"/>
              </a:gdLst>
              <a:ahLst/>
              <a:cxnLst>
                <a:cxn ang="0">
                  <a:pos x="T0" y="T1"/>
                </a:cxn>
                <a:cxn ang="0">
                  <a:pos x="T2" y="T3"/>
                </a:cxn>
                <a:cxn ang="0">
                  <a:pos x="T4" y="T5"/>
                </a:cxn>
                <a:cxn ang="0">
                  <a:pos x="T6" y="T7"/>
                </a:cxn>
                <a:cxn ang="0">
                  <a:pos x="T8" y="T9"/>
                </a:cxn>
                <a:cxn ang="0">
                  <a:pos x="T10" y="T11"/>
                </a:cxn>
              </a:cxnLst>
              <a:rect l="0" t="0" r="r" b="b"/>
              <a:pathLst>
                <a:path w="160" h="161">
                  <a:moveTo>
                    <a:pt x="80" y="0"/>
                  </a:moveTo>
                  <a:cubicBezTo>
                    <a:pt x="36" y="0"/>
                    <a:pt x="0" y="36"/>
                    <a:pt x="0" y="81"/>
                  </a:cubicBezTo>
                  <a:cubicBezTo>
                    <a:pt x="0" y="125"/>
                    <a:pt x="36" y="161"/>
                    <a:pt x="80" y="161"/>
                  </a:cubicBezTo>
                  <a:cubicBezTo>
                    <a:pt x="80" y="81"/>
                    <a:pt x="80" y="81"/>
                    <a:pt x="80" y="81"/>
                  </a:cubicBezTo>
                  <a:cubicBezTo>
                    <a:pt x="160" y="81"/>
                    <a:pt x="160" y="81"/>
                    <a:pt x="160" y="81"/>
                  </a:cubicBezTo>
                  <a:cubicBezTo>
                    <a:pt x="160" y="36"/>
                    <a:pt x="124" y="0"/>
                    <a:pt x="80" y="0"/>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51" name="Freeform 36"/>
            <p:cNvSpPr/>
            <p:nvPr/>
          </p:nvSpPr>
          <p:spPr bwMode="auto">
            <a:xfrm>
              <a:off x="10210046" y="2467303"/>
              <a:ext cx="265113" cy="271463"/>
            </a:xfrm>
            <a:custGeom>
              <a:avLst/>
              <a:gdLst>
                <a:gd name="T0" fmla="*/ 0 w 80"/>
                <a:gd name="T1" fmla="*/ 81 h 81"/>
                <a:gd name="T2" fmla="*/ 80 w 80"/>
                <a:gd name="T3" fmla="*/ 0 h 81"/>
                <a:gd name="T4" fmla="*/ 0 w 80"/>
                <a:gd name="T5" fmla="*/ 0 h 81"/>
                <a:gd name="T6" fmla="*/ 0 w 80"/>
                <a:gd name="T7" fmla="*/ 81 h 81"/>
              </a:gdLst>
              <a:ahLst/>
              <a:cxnLst>
                <a:cxn ang="0">
                  <a:pos x="T0" y="T1"/>
                </a:cxn>
                <a:cxn ang="0">
                  <a:pos x="T2" y="T3"/>
                </a:cxn>
                <a:cxn ang="0">
                  <a:pos x="T4" y="T5"/>
                </a:cxn>
                <a:cxn ang="0">
                  <a:pos x="T6" y="T7"/>
                </a:cxn>
              </a:cxnLst>
              <a:rect l="0" t="0" r="r" b="b"/>
              <a:pathLst>
                <a:path w="80" h="81">
                  <a:moveTo>
                    <a:pt x="0" y="81"/>
                  </a:moveTo>
                  <a:cubicBezTo>
                    <a:pt x="44" y="81"/>
                    <a:pt x="80" y="45"/>
                    <a:pt x="80" y="0"/>
                  </a:cubicBezTo>
                  <a:cubicBezTo>
                    <a:pt x="0" y="0"/>
                    <a:pt x="0" y="0"/>
                    <a:pt x="0" y="0"/>
                  </a:cubicBezTo>
                  <a:lnTo>
                    <a:pt x="0" y="81"/>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52" name="Rectangle 37"/>
            <p:cNvSpPr>
              <a:spLocks noChangeArrowheads="1"/>
            </p:cNvSpPr>
            <p:nvPr/>
          </p:nvSpPr>
          <p:spPr bwMode="auto">
            <a:xfrm>
              <a:off x="10681534" y="2186315"/>
              <a:ext cx="342900" cy="104775"/>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53" name="Rectangle 38"/>
            <p:cNvSpPr>
              <a:spLocks noChangeArrowheads="1"/>
            </p:cNvSpPr>
            <p:nvPr/>
          </p:nvSpPr>
          <p:spPr bwMode="auto">
            <a:xfrm>
              <a:off x="10681534" y="2376815"/>
              <a:ext cx="342900" cy="101600"/>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54" name="Rectangle 39"/>
            <p:cNvSpPr>
              <a:spLocks noChangeArrowheads="1"/>
            </p:cNvSpPr>
            <p:nvPr/>
          </p:nvSpPr>
          <p:spPr bwMode="auto">
            <a:xfrm>
              <a:off x="10681534" y="2565728"/>
              <a:ext cx="342900" cy="103188"/>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55" name="Freeform 40"/>
            <p:cNvSpPr/>
            <p:nvPr/>
          </p:nvSpPr>
          <p:spPr bwMode="auto">
            <a:xfrm>
              <a:off x="9487734" y="1576715"/>
              <a:ext cx="1792288" cy="2043113"/>
            </a:xfrm>
            <a:custGeom>
              <a:avLst/>
              <a:gdLst>
                <a:gd name="T0" fmla="*/ 587 w 1129"/>
                <a:gd name="T1" fmla="*/ 95 h 1287"/>
                <a:gd name="T2" fmla="*/ 587 w 1129"/>
                <a:gd name="T3" fmla="*/ 0 h 1287"/>
                <a:gd name="T4" fmla="*/ 522 w 1129"/>
                <a:gd name="T5" fmla="*/ 0 h 1287"/>
                <a:gd name="T6" fmla="*/ 522 w 1129"/>
                <a:gd name="T7" fmla="*/ 95 h 1287"/>
                <a:gd name="T8" fmla="*/ 0 w 1129"/>
                <a:gd name="T9" fmla="*/ 95 h 1287"/>
                <a:gd name="T10" fmla="*/ 0 w 1129"/>
                <a:gd name="T11" fmla="*/ 262 h 1287"/>
                <a:gd name="T12" fmla="*/ 59 w 1129"/>
                <a:gd name="T13" fmla="*/ 262 h 1287"/>
                <a:gd name="T14" fmla="*/ 59 w 1129"/>
                <a:gd name="T15" fmla="*/ 350 h 1287"/>
                <a:gd name="T16" fmla="*/ 124 w 1129"/>
                <a:gd name="T17" fmla="*/ 350 h 1287"/>
                <a:gd name="T18" fmla="*/ 124 w 1129"/>
                <a:gd name="T19" fmla="*/ 262 h 1287"/>
                <a:gd name="T20" fmla="*/ 995 w 1129"/>
                <a:gd name="T21" fmla="*/ 262 h 1287"/>
                <a:gd name="T22" fmla="*/ 995 w 1129"/>
                <a:gd name="T23" fmla="*/ 831 h 1287"/>
                <a:gd name="T24" fmla="*/ 124 w 1129"/>
                <a:gd name="T25" fmla="*/ 831 h 1287"/>
                <a:gd name="T26" fmla="*/ 124 w 1129"/>
                <a:gd name="T27" fmla="*/ 585 h 1287"/>
                <a:gd name="T28" fmla="*/ 59 w 1129"/>
                <a:gd name="T29" fmla="*/ 585 h 1287"/>
                <a:gd name="T30" fmla="*/ 59 w 1129"/>
                <a:gd name="T31" fmla="*/ 897 h 1287"/>
                <a:gd name="T32" fmla="*/ 457 w 1129"/>
                <a:gd name="T33" fmla="*/ 897 h 1287"/>
                <a:gd name="T34" fmla="*/ 44 w 1129"/>
                <a:gd name="T35" fmla="*/ 1237 h 1287"/>
                <a:gd name="T36" fmla="*/ 86 w 1129"/>
                <a:gd name="T37" fmla="*/ 1287 h 1287"/>
                <a:gd name="T38" fmla="*/ 557 w 1129"/>
                <a:gd name="T39" fmla="*/ 897 h 1287"/>
                <a:gd name="T40" fmla="*/ 559 w 1129"/>
                <a:gd name="T41" fmla="*/ 897 h 1287"/>
                <a:gd name="T42" fmla="*/ 1033 w 1129"/>
                <a:gd name="T43" fmla="*/ 1287 h 1287"/>
                <a:gd name="T44" fmla="*/ 1075 w 1129"/>
                <a:gd name="T45" fmla="*/ 1237 h 1287"/>
                <a:gd name="T46" fmla="*/ 662 w 1129"/>
                <a:gd name="T47" fmla="*/ 897 h 1287"/>
                <a:gd name="T48" fmla="*/ 1060 w 1129"/>
                <a:gd name="T49" fmla="*/ 897 h 1287"/>
                <a:gd name="T50" fmla="*/ 1060 w 1129"/>
                <a:gd name="T51" fmla="*/ 262 h 1287"/>
                <a:gd name="T52" fmla="*/ 1129 w 1129"/>
                <a:gd name="T53" fmla="*/ 262 h 1287"/>
                <a:gd name="T54" fmla="*/ 1129 w 1129"/>
                <a:gd name="T55" fmla="*/ 95 h 1287"/>
                <a:gd name="T56" fmla="*/ 587 w 1129"/>
                <a:gd name="T57" fmla="*/ 95 h 1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29" h="1287">
                  <a:moveTo>
                    <a:pt x="587" y="95"/>
                  </a:moveTo>
                  <a:lnTo>
                    <a:pt x="587" y="0"/>
                  </a:lnTo>
                  <a:lnTo>
                    <a:pt x="522" y="0"/>
                  </a:lnTo>
                  <a:lnTo>
                    <a:pt x="522" y="95"/>
                  </a:lnTo>
                  <a:lnTo>
                    <a:pt x="0" y="95"/>
                  </a:lnTo>
                  <a:lnTo>
                    <a:pt x="0" y="262"/>
                  </a:lnTo>
                  <a:lnTo>
                    <a:pt x="59" y="262"/>
                  </a:lnTo>
                  <a:lnTo>
                    <a:pt x="59" y="350"/>
                  </a:lnTo>
                  <a:lnTo>
                    <a:pt x="124" y="350"/>
                  </a:lnTo>
                  <a:lnTo>
                    <a:pt x="124" y="262"/>
                  </a:lnTo>
                  <a:lnTo>
                    <a:pt x="995" y="262"/>
                  </a:lnTo>
                  <a:lnTo>
                    <a:pt x="995" y="831"/>
                  </a:lnTo>
                  <a:lnTo>
                    <a:pt x="124" y="831"/>
                  </a:lnTo>
                  <a:lnTo>
                    <a:pt x="124" y="585"/>
                  </a:lnTo>
                  <a:lnTo>
                    <a:pt x="59" y="585"/>
                  </a:lnTo>
                  <a:lnTo>
                    <a:pt x="59" y="897"/>
                  </a:lnTo>
                  <a:lnTo>
                    <a:pt x="457" y="897"/>
                  </a:lnTo>
                  <a:lnTo>
                    <a:pt x="44" y="1237"/>
                  </a:lnTo>
                  <a:lnTo>
                    <a:pt x="86" y="1287"/>
                  </a:lnTo>
                  <a:lnTo>
                    <a:pt x="557" y="897"/>
                  </a:lnTo>
                  <a:lnTo>
                    <a:pt x="559" y="897"/>
                  </a:lnTo>
                  <a:lnTo>
                    <a:pt x="1033" y="1287"/>
                  </a:lnTo>
                  <a:lnTo>
                    <a:pt x="1075" y="1237"/>
                  </a:lnTo>
                  <a:lnTo>
                    <a:pt x="662" y="897"/>
                  </a:lnTo>
                  <a:lnTo>
                    <a:pt x="1060" y="897"/>
                  </a:lnTo>
                  <a:lnTo>
                    <a:pt x="1060" y="262"/>
                  </a:lnTo>
                  <a:lnTo>
                    <a:pt x="1129" y="262"/>
                  </a:lnTo>
                  <a:lnTo>
                    <a:pt x="1129" y="95"/>
                  </a:lnTo>
                  <a:lnTo>
                    <a:pt x="587" y="95"/>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grpSp>
      <p:pic>
        <p:nvPicPr>
          <p:cNvPr id="7" name="Graphic 6" descr="Server"/>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365499" y="3126247"/>
            <a:ext cx="846475" cy="846475"/>
          </a:xfrm>
          <a:prstGeom prst="rect">
            <a:avLst/>
          </a:prstGeom>
        </p:spPr>
      </p:pic>
      <p:sp>
        <p:nvSpPr>
          <p:cNvPr id="56" name="Freeform 107"/>
          <p:cNvSpPr/>
          <p:nvPr/>
        </p:nvSpPr>
        <p:spPr bwMode="auto">
          <a:xfrm>
            <a:off x="5772633" y="3166434"/>
            <a:ext cx="716425" cy="743951"/>
          </a:xfrm>
          <a:custGeom>
            <a:avLst/>
            <a:gdLst>
              <a:gd name="T0" fmla="*/ 1512 w 1718"/>
              <a:gd name="T1" fmla="*/ 555 h 1773"/>
              <a:gd name="T2" fmla="*/ 1468 w 1718"/>
              <a:gd name="T3" fmla="*/ 437 h 1773"/>
              <a:gd name="T4" fmla="*/ 1414 w 1718"/>
              <a:gd name="T5" fmla="*/ 382 h 1773"/>
              <a:gd name="T6" fmla="*/ 693 w 1718"/>
              <a:gd name="T7" fmla="*/ 222 h 1773"/>
              <a:gd name="T8" fmla="*/ 711 w 1718"/>
              <a:gd name="T9" fmla="*/ 245 h 1773"/>
              <a:gd name="T10" fmla="*/ 856 w 1718"/>
              <a:gd name="T11" fmla="*/ 223 h 1773"/>
              <a:gd name="T12" fmla="*/ 736 w 1718"/>
              <a:gd name="T13" fmla="*/ 277 h 1773"/>
              <a:gd name="T14" fmla="*/ 759 w 1718"/>
              <a:gd name="T15" fmla="*/ 305 h 1773"/>
              <a:gd name="T16" fmla="*/ 1115 w 1718"/>
              <a:gd name="T17" fmla="*/ 517 h 1773"/>
              <a:gd name="T18" fmla="*/ 832 w 1718"/>
              <a:gd name="T19" fmla="*/ 800 h 1773"/>
              <a:gd name="T20" fmla="*/ 831 w 1718"/>
              <a:gd name="T21" fmla="*/ 800 h 1773"/>
              <a:gd name="T22" fmla="*/ 764 w 1718"/>
              <a:gd name="T23" fmla="*/ 837 h 1773"/>
              <a:gd name="T24" fmla="*/ 0 w 1718"/>
              <a:gd name="T25" fmla="*/ 1534 h 1773"/>
              <a:gd name="T26" fmla="*/ 239 w 1718"/>
              <a:gd name="T27" fmla="*/ 1773 h 1773"/>
              <a:gd name="T28" fmla="*/ 935 w 1718"/>
              <a:gd name="T29" fmla="*/ 1011 h 1773"/>
              <a:gd name="T30" fmla="*/ 976 w 1718"/>
              <a:gd name="T31" fmla="*/ 939 h 1773"/>
              <a:gd name="T32" fmla="*/ 984 w 1718"/>
              <a:gd name="T33" fmla="*/ 931 h 1773"/>
              <a:gd name="T34" fmla="*/ 1287 w 1718"/>
              <a:gd name="T35" fmla="*/ 628 h 1773"/>
              <a:gd name="T36" fmla="*/ 1287 w 1718"/>
              <a:gd name="T37" fmla="*/ 628 h 1773"/>
              <a:gd name="T38" fmla="*/ 1398 w 1718"/>
              <a:gd name="T39" fmla="*/ 670 h 1773"/>
              <a:gd name="T40" fmla="*/ 1442 w 1718"/>
              <a:gd name="T41" fmla="*/ 783 h 1773"/>
              <a:gd name="T42" fmla="*/ 1532 w 1718"/>
              <a:gd name="T43" fmla="*/ 873 h 1773"/>
              <a:gd name="T44" fmla="*/ 1718 w 1718"/>
              <a:gd name="T45" fmla="*/ 687 h 1773"/>
              <a:gd name="T46" fmla="*/ 1631 w 1718"/>
              <a:gd name="T47" fmla="*/ 600 h 1773"/>
              <a:gd name="T48" fmla="*/ 1512 w 1718"/>
              <a:gd name="T49" fmla="*/ 555 h 1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18" h="1773">
                <a:moveTo>
                  <a:pt x="1512" y="555"/>
                </a:moveTo>
                <a:cubicBezTo>
                  <a:pt x="1480" y="523"/>
                  <a:pt x="1465" y="479"/>
                  <a:pt x="1468" y="437"/>
                </a:cubicBezTo>
                <a:cubicBezTo>
                  <a:pt x="1414" y="382"/>
                  <a:pt x="1414" y="382"/>
                  <a:pt x="1414" y="382"/>
                </a:cubicBezTo>
                <a:cubicBezTo>
                  <a:pt x="1414" y="382"/>
                  <a:pt x="1081" y="0"/>
                  <a:pt x="693" y="222"/>
                </a:cubicBezTo>
                <a:cubicBezTo>
                  <a:pt x="711" y="245"/>
                  <a:pt x="711" y="245"/>
                  <a:pt x="711" y="245"/>
                </a:cubicBezTo>
                <a:cubicBezTo>
                  <a:pt x="856" y="223"/>
                  <a:pt x="856" y="223"/>
                  <a:pt x="856" y="223"/>
                </a:cubicBezTo>
                <a:cubicBezTo>
                  <a:pt x="736" y="277"/>
                  <a:pt x="736" y="277"/>
                  <a:pt x="736" y="277"/>
                </a:cubicBezTo>
                <a:cubicBezTo>
                  <a:pt x="759" y="305"/>
                  <a:pt x="759" y="305"/>
                  <a:pt x="759" y="305"/>
                </a:cubicBezTo>
                <a:cubicBezTo>
                  <a:pt x="920" y="281"/>
                  <a:pt x="1211" y="397"/>
                  <a:pt x="1115" y="517"/>
                </a:cubicBezTo>
                <a:cubicBezTo>
                  <a:pt x="832" y="800"/>
                  <a:pt x="832" y="800"/>
                  <a:pt x="832" y="800"/>
                </a:cubicBezTo>
                <a:cubicBezTo>
                  <a:pt x="831" y="800"/>
                  <a:pt x="831" y="800"/>
                  <a:pt x="831" y="800"/>
                </a:cubicBezTo>
                <a:cubicBezTo>
                  <a:pt x="811" y="818"/>
                  <a:pt x="788" y="831"/>
                  <a:pt x="764" y="837"/>
                </a:cubicBezTo>
                <a:cubicBezTo>
                  <a:pt x="0" y="1534"/>
                  <a:pt x="0" y="1534"/>
                  <a:pt x="0" y="1534"/>
                </a:cubicBezTo>
                <a:cubicBezTo>
                  <a:pt x="239" y="1773"/>
                  <a:pt x="239" y="1773"/>
                  <a:pt x="239" y="1773"/>
                </a:cubicBezTo>
                <a:cubicBezTo>
                  <a:pt x="935" y="1011"/>
                  <a:pt x="935" y="1011"/>
                  <a:pt x="935" y="1011"/>
                </a:cubicBezTo>
                <a:cubicBezTo>
                  <a:pt x="941" y="985"/>
                  <a:pt x="955" y="959"/>
                  <a:pt x="976" y="939"/>
                </a:cubicBezTo>
                <a:cubicBezTo>
                  <a:pt x="978" y="936"/>
                  <a:pt x="981" y="934"/>
                  <a:pt x="984" y="931"/>
                </a:cubicBezTo>
                <a:cubicBezTo>
                  <a:pt x="1287" y="628"/>
                  <a:pt x="1287" y="628"/>
                  <a:pt x="1287" y="628"/>
                </a:cubicBezTo>
                <a:cubicBezTo>
                  <a:pt x="1287" y="628"/>
                  <a:pt x="1287" y="628"/>
                  <a:pt x="1287" y="628"/>
                </a:cubicBezTo>
                <a:cubicBezTo>
                  <a:pt x="1326" y="628"/>
                  <a:pt x="1368" y="640"/>
                  <a:pt x="1398" y="670"/>
                </a:cubicBezTo>
                <a:cubicBezTo>
                  <a:pt x="1429" y="701"/>
                  <a:pt x="1444" y="742"/>
                  <a:pt x="1442" y="783"/>
                </a:cubicBezTo>
                <a:cubicBezTo>
                  <a:pt x="1532" y="873"/>
                  <a:pt x="1532" y="873"/>
                  <a:pt x="1532" y="873"/>
                </a:cubicBezTo>
                <a:cubicBezTo>
                  <a:pt x="1718" y="687"/>
                  <a:pt x="1718" y="687"/>
                  <a:pt x="1718" y="687"/>
                </a:cubicBezTo>
                <a:cubicBezTo>
                  <a:pt x="1631" y="600"/>
                  <a:pt x="1631" y="600"/>
                  <a:pt x="1631" y="600"/>
                </a:cubicBezTo>
                <a:cubicBezTo>
                  <a:pt x="1588" y="602"/>
                  <a:pt x="1545" y="588"/>
                  <a:pt x="1512" y="555"/>
                </a:cubicBezTo>
                <a:close/>
              </a:path>
            </a:pathLst>
          </a:custGeom>
          <a:solidFill>
            <a:schemeClr val="tx2"/>
          </a:solidFill>
          <a:ln>
            <a:noFill/>
          </a:ln>
        </p:spPr>
        <p:txBody>
          <a:bodyPr vert="horz" wrap="square" lIns="91407" tIns="45703" rIns="91407" bIns="45703" numCol="1" anchor="t" anchorCtr="0" compatLnSpc="1"/>
          <a:lstStyle/>
          <a:p>
            <a:endParaRPr lang="nb-NO">
              <a:solidFill>
                <a:prstClr val="black"/>
              </a:solidFill>
            </a:endParaRPr>
          </a:p>
        </p:txBody>
      </p:sp>
      <p:sp>
        <p:nvSpPr>
          <p:cNvPr id="3" name="Rectangle 2"/>
          <p:cNvSpPr/>
          <p:nvPr/>
        </p:nvSpPr>
        <p:spPr>
          <a:xfrm>
            <a:off x="2744902" y="2349001"/>
            <a:ext cx="2156323" cy="3557054"/>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9671665" y="2349001"/>
            <a:ext cx="2156323" cy="3557054"/>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More?</a:t>
            </a:r>
            <a:endParaRPr lang="en-GB"/>
          </a:p>
        </p:txBody>
      </p:sp>
      <p:sp>
        <p:nvSpPr>
          <p:cNvPr id="3" name="Content Placeholder 2"/>
          <p:cNvSpPr>
            <a:spLocks noGrp="1"/>
          </p:cNvSpPr>
          <p:nvPr>
            <p:ph idx="1"/>
          </p:nvPr>
        </p:nvSpPr>
        <p:spPr/>
        <p:txBody>
          <a:bodyPr/>
          <a:lstStyle/>
          <a:p>
            <a:pPr lvl="1"/>
            <a:r>
              <a:rPr lang="en-GB"/>
              <a:t>For detail explanation please visit:</a:t>
            </a:r>
            <a:br>
              <a:rPr lang="en-GB"/>
            </a:br>
            <a:r>
              <a:rPr lang="en-US" altLang="en-GB"/>
              <a:t>https://medium.com/sfu-cspmp/mlflow-a-modern-mlops-tool-for-data-project-collaboration-704ca299d9c3</a:t>
            </a:r>
            <a:endParaRPr lang="en-US" altLang="en-GB"/>
          </a:p>
        </p:txBody>
      </p:sp>
      <p:sp>
        <p:nvSpPr>
          <p:cNvPr id="4" name="Slide Number Placeholder 3"/>
          <p:cNvSpPr>
            <a:spLocks noGrp="1"/>
          </p:cNvSpPr>
          <p:nvPr>
            <p:ph type="sldNum" sz="quarter" idx="12"/>
          </p:nvPr>
        </p:nvSpPr>
        <p:spPr/>
        <p:txBody>
          <a:bodyPr/>
          <a:lstStyle/>
          <a:p>
            <a:fld id="{5751DFAA-887F-4071-8EAD-E8CA316FCF06}" type="slidenum">
              <a:rPr lang="nb-NO" smtClean="0"/>
            </a:fld>
            <a:endParaRPr lang="nb-NO"/>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0515600" cy="1325563"/>
          </a:xfrm>
        </p:spPr>
        <p:txBody>
          <a:bodyPr/>
          <a:p>
            <a:pPr algn="ctr"/>
            <a:r>
              <a:rPr lang="zh-CN" altLang="en-US">
                <a:sym typeface="+mn-ea"/>
              </a:rPr>
              <a:t>📁</a:t>
            </a:r>
            <a:r>
              <a:rPr lang="en-US" altLang="en-GB"/>
              <a:t> </a:t>
            </a:r>
            <a:r>
              <a:rPr lang="en-GB" altLang="en-US"/>
              <a:t> </a:t>
            </a:r>
            <a:r>
              <a:rPr lang="en-US" altLang="en-GB"/>
              <a:t>Step </a:t>
            </a:r>
            <a:r>
              <a:rPr lang="en-GB" altLang="en-US"/>
              <a:t>2</a:t>
            </a:r>
            <a:r>
              <a:rPr lang="en-US" altLang="en-GB"/>
              <a:t>: </a:t>
            </a:r>
            <a:r>
              <a:rPr lang="en-US" altLang="en-GB" b="1"/>
              <a:t>Install postgresql</a:t>
            </a:r>
            <a:r>
              <a:rPr lang="en-US" altLang="en-GB"/>
              <a:t> </a:t>
            </a:r>
            <a:endParaRPr lang="en-US" altLang="en-GB"/>
          </a:p>
        </p:txBody>
      </p:sp>
      <p:sp>
        <p:nvSpPr>
          <p:cNvPr id="5" name="Content Placeholder 4"/>
          <p:cNvSpPr/>
          <p:nvPr>
            <p:ph idx="1"/>
          </p:nvPr>
        </p:nvSpPr>
        <p:spPr>
          <a:xfrm>
            <a:off x="231140" y="1325245"/>
            <a:ext cx="11960860" cy="5533390"/>
          </a:xfrm>
        </p:spPr>
        <p:txBody>
          <a:bodyPr>
            <a:normAutofit fontScale="80000"/>
          </a:bodyPr>
          <a:p>
            <a:pPr marL="457200" indent="-457200">
              <a:buAutoNum type="arabicPeriod"/>
            </a:pPr>
            <a:r>
              <a:rPr lang="en-US" altLang="en-GB"/>
              <a:t>Install </a:t>
            </a:r>
            <a:r>
              <a:rPr lang="en-GB" altLang="en-US"/>
              <a:t>postgresql</a:t>
            </a:r>
            <a:r>
              <a:rPr lang="en-US" altLang="en-GB"/>
              <a:t>:</a:t>
            </a:r>
            <a:r>
              <a:rPr lang="en-GB" altLang="en-US"/>
              <a:t> </a:t>
            </a:r>
            <a:r>
              <a:rPr lang="en-US" altLang="en-GB"/>
              <a:t>sudo apt-get install postgresql postgresql-contrib postgresql-server-dev-all</a:t>
            </a:r>
            <a:endParaRPr lang="en-US" altLang="en-GB"/>
          </a:p>
          <a:p>
            <a:pPr marL="457200" indent="-457200">
              <a:buAutoNum type="arabicPeriod"/>
            </a:pPr>
            <a:r>
              <a:rPr lang="en-US" altLang="en-GB"/>
              <a:t>Conncet to database using cli</a:t>
            </a:r>
            <a:r>
              <a:rPr lang="en-GB" altLang="en-US"/>
              <a:t> : </a:t>
            </a:r>
            <a:endParaRPr lang="en-GB" altLang="en-US"/>
          </a:p>
          <a:p>
            <a:pPr marL="914400" lvl="1" indent="-457200">
              <a:buAutoNum type="arabicPeriod"/>
            </a:pPr>
            <a:r>
              <a:rPr lang="en-US" altLang="en-GB"/>
              <a:t>sudo -u postgres psql</a:t>
            </a:r>
            <a:endParaRPr lang="en-US" altLang="en-GB"/>
          </a:p>
          <a:p>
            <a:pPr marL="914400" lvl="1" indent="-457200">
              <a:buAutoNum type="arabicPeriod"/>
            </a:pPr>
            <a:r>
              <a:rPr lang="en-US" altLang="en-GB"/>
              <a:t>CREATE DATABASE mlflow;</a:t>
            </a:r>
            <a:endParaRPr lang="en-US" altLang="en-GB"/>
          </a:p>
          <a:p>
            <a:pPr marL="914400" lvl="1" indent="-457200">
              <a:buAutoNum type="arabicPeriod"/>
            </a:pPr>
            <a:r>
              <a:rPr lang="en-US" altLang="en-GB"/>
              <a:t>CREATE USER mlflow WITH ENCRYPTED PASSWORD 'mlflow';</a:t>
            </a:r>
            <a:endParaRPr lang="en-US" altLang="en-GB"/>
          </a:p>
          <a:p>
            <a:pPr marL="914400" lvl="1" indent="-457200">
              <a:buAutoNum type="arabicPeriod"/>
            </a:pPr>
            <a:r>
              <a:rPr lang="en-US" altLang="en-GB"/>
              <a:t>GRANT ALL PRIVILEGES ON DATABASE mlflow TO mlflow;</a:t>
            </a:r>
            <a:endParaRPr lang="en-US" altLang="en-GB"/>
          </a:p>
          <a:p>
            <a:pPr marL="457200" indent="-457200">
              <a:buAutoNum type="arabicPeriod"/>
            </a:pPr>
            <a:r>
              <a:rPr lang="en-GB" altLang="en-US"/>
              <a:t>I</a:t>
            </a:r>
            <a:r>
              <a:rPr lang="en-US" altLang="en-GB"/>
              <a:t>nstall psycopg2 as mlflow based on python and to connect it with posgtresql:</a:t>
            </a:r>
            <a:endParaRPr lang="en-US" altLang="en-GB"/>
          </a:p>
          <a:p>
            <a:pPr marL="914400" lvl="1" indent="-457200">
              <a:buAutoNum type="arabicPeriod"/>
            </a:pPr>
            <a:r>
              <a:rPr lang="en-US" altLang="en-GB"/>
              <a:t>sudo apt install gcc</a:t>
            </a:r>
            <a:endParaRPr lang="en-US" altLang="en-GB"/>
          </a:p>
          <a:p>
            <a:pPr marL="914400" lvl="1" indent="-457200">
              <a:buAutoNum type="arabicPeriod"/>
            </a:pPr>
            <a:r>
              <a:rPr lang="en-US" altLang="en-GB"/>
              <a:t>pip install psycopg2-binary</a:t>
            </a:r>
            <a:endParaRPr lang="en-US" altLang="en-GB"/>
          </a:p>
          <a:p>
            <a:pPr marL="914400" lvl="1" indent="-457200">
              <a:buAutoNum type="arabicPeriod"/>
            </a:pPr>
            <a:r>
              <a:rPr lang="en-US" altLang="en-GB"/>
              <a:t>mkdir -p /home/turbotest/mlruns</a:t>
            </a:r>
            <a:endParaRPr lang="en-US" altLang="en-GB"/>
          </a:p>
          <a:p>
            <a:pPr marL="457200" indent="-457200">
              <a:buFont typeface="+mj-lt"/>
              <a:buAutoNum type="arabicPeriod"/>
            </a:pPr>
            <a:r>
              <a:rPr lang="en-US" altLang="en-GB"/>
              <a:t>Now, try running mlflow server:</a:t>
            </a:r>
            <a:r>
              <a:rPr lang="en-GB" altLang="en-US"/>
              <a:t> </a:t>
            </a:r>
            <a:endParaRPr lang="en-GB" altLang="en-US"/>
          </a:p>
          <a:p>
            <a:pPr marL="742950" lvl="2" indent="-285750"/>
            <a:r>
              <a:rPr lang="en-US" altLang="en-GB" sz="2000">
                <a:sym typeface="+mn-ea"/>
              </a:rPr>
              <a:t>mlflow server --backend-store-uri postgresql://mlflow:mlflow@localhost</a:t>
            </a:r>
            <a:r>
              <a:rPr lang="en-GB" altLang="en-US" sz="2000">
                <a:sym typeface="+mn-ea"/>
              </a:rPr>
              <a:t>:&lt;postgre_port&gt;</a:t>
            </a:r>
            <a:r>
              <a:rPr lang="en-US" altLang="en-GB" sz="2000">
                <a:sym typeface="+mn-ea"/>
              </a:rPr>
              <a:t>/mlflow --default-artifact-root file:/home/&lt;user&gt;/mlruns -h 0.0.0.0 -p 5000</a:t>
            </a:r>
            <a:endParaRPr lang="en-US" altLang="en-GB" sz="2000">
              <a:sym typeface="+mn-ea"/>
            </a:endParaRPr>
          </a:p>
          <a:p>
            <a:pPr marL="742950" lvl="2" indent="-285750"/>
            <a:r>
              <a:rPr lang="en-GB" altLang="en-US"/>
              <a:t>Eg- </a:t>
            </a:r>
            <a:r>
              <a:rPr lang="en-US" altLang="en-GB"/>
              <a:t>mlflow server --backend-store-uri postgresql://mlflow:mlflow@localhost:5433/mlflow --default-artifact-root file:/home/turbotest/mlruns -h 0.0.0.0 -p 5000</a:t>
            </a:r>
            <a:endParaRPr lang="en-US" altLang="en-GB"/>
          </a:p>
          <a:p>
            <a:pPr marL="457200" indent="-457200">
              <a:buFont typeface="+mj-lt"/>
              <a:buAutoNum type="arabicPeriod"/>
            </a:pPr>
            <a:r>
              <a:rPr lang="en-US" altLang="en-GB">
                <a:sym typeface="+mn-ea"/>
              </a:rPr>
              <a:t>Check your localhost:5000</a:t>
            </a:r>
            <a:endParaRPr lang="en-US" alt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1609090"/>
          </a:xfrm>
        </p:spPr>
        <p:txBody>
          <a:bodyPr>
            <a:normAutofit/>
          </a:bodyPr>
          <a:p>
            <a:pPr algn="ctr"/>
            <a:r>
              <a:rPr lang="zh-CN" altLang="en-US"/>
              <a:t>🏃</a:t>
            </a:r>
            <a:r>
              <a:rPr lang="en-GB" altLang="zh-CN"/>
              <a:t> </a:t>
            </a:r>
            <a:r>
              <a:rPr lang="en-US" altLang="en-GB"/>
              <a:t>Step </a:t>
            </a:r>
            <a:r>
              <a:rPr lang="en-GB" altLang="en-US"/>
              <a:t>3</a:t>
            </a:r>
            <a:r>
              <a:rPr lang="en-US" altLang="en-GB"/>
              <a:t>:  </a:t>
            </a:r>
            <a:r>
              <a:rPr lang="en-GB" altLang="en-US" b="1"/>
              <a:t>M</a:t>
            </a:r>
            <a:r>
              <a:rPr lang="en-US" altLang="en-GB" b="1"/>
              <a:t>ake mlflow run automatically when the server is on or fail</a:t>
            </a:r>
            <a:endParaRPr lang="en-US" altLang="en-GB" b="1"/>
          </a:p>
        </p:txBody>
      </p:sp>
      <p:sp>
        <p:nvSpPr>
          <p:cNvPr id="5" name="Content Placeholder 4"/>
          <p:cNvSpPr/>
          <p:nvPr>
            <p:ph idx="1"/>
          </p:nvPr>
        </p:nvSpPr>
        <p:spPr>
          <a:xfrm>
            <a:off x="425450" y="1464310"/>
            <a:ext cx="11832590" cy="5393690"/>
          </a:xfrm>
        </p:spPr>
        <p:txBody>
          <a:bodyPr>
            <a:normAutofit fontScale="40000"/>
          </a:bodyPr>
          <a:p>
            <a:pPr marL="457200" indent="-457200">
              <a:buAutoNum type="arabicPeriod"/>
            </a:pPr>
            <a:r>
              <a:rPr lang="en-US" altLang="en-GB" sz="2855" b="1"/>
              <a:t>Directory structure:</a:t>
            </a:r>
            <a:r>
              <a:rPr lang="en-GB" altLang="en-US" sz="2855" b="1"/>
              <a:t>  </a:t>
            </a:r>
            <a:r>
              <a:rPr lang="en-US" altLang="en-GB" sz="2855" b="1"/>
              <a:t> </a:t>
            </a:r>
            <a:r>
              <a:rPr lang="en-US" altLang="en-GB" sz="3500"/>
              <a:t>sudo vim /etc/systemd/system/mlflow.service</a:t>
            </a:r>
            <a:endParaRPr lang="en-US" altLang="en-GB" sz="3500"/>
          </a:p>
          <a:p>
            <a:pPr marL="457200" indent="-457200">
              <a:buAutoNum type="arabicPeriod"/>
            </a:pPr>
            <a:r>
              <a:rPr lang="en-GB" altLang="en-US" sz="2855" b="1"/>
              <a:t>S</a:t>
            </a:r>
            <a:r>
              <a:rPr lang="en-US" altLang="en-GB" sz="2855" b="1"/>
              <a:t>udo </a:t>
            </a:r>
            <a:r>
              <a:rPr lang="en-GB" altLang="en-US" sz="2855" b="1"/>
              <a:t>vim </a:t>
            </a:r>
            <a:r>
              <a:rPr lang="en-US" altLang="en-GB" sz="2855" b="1"/>
              <a:t>mlflow.service</a:t>
            </a:r>
            <a:r>
              <a:rPr lang="en-GB" altLang="en-US" sz="2855" b="1"/>
              <a:t> :</a:t>
            </a:r>
            <a:endParaRPr lang="en-US" altLang="en-GB" sz="2855" b="1"/>
          </a:p>
          <a:p>
            <a:pPr marL="457200" lvl="1" indent="0" algn="l">
              <a:buNone/>
            </a:pPr>
            <a:r>
              <a:rPr lang="en-US" altLang="en-GB" sz="3000"/>
              <a:t>[Unit]</a:t>
            </a:r>
            <a:endParaRPr lang="en-US" altLang="en-GB" sz="3000"/>
          </a:p>
          <a:p>
            <a:pPr marL="457200" lvl="1" indent="0" algn="l">
              <a:buNone/>
            </a:pPr>
            <a:r>
              <a:rPr lang="en-US" altLang="en-GB" sz="3000"/>
              <a:t>Description=MLflow Tracking Server</a:t>
            </a:r>
            <a:endParaRPr lang="en-US" altLang="en-GB" sz="3000"/>
          </a:p>
          <a:p>
            <a:pPr marL="457200" lvl="1" indent="0" algn="l">
              <a:buNone/>
            </a:pPr>
            <a:r>
              <a:rPr lang="en-US" altLang="en-GB" sz="3000"/>
              <a:t>After=network.target postgresql.service</a:t>
            </a:r>
            <a:endParaRPr lang="en-US" altLang="en-GB" sz="3000"/>
          </a:p>
          <a:p>
            <a:pPr marL="457200" lvl="1" indent="0" algn="l">
              <a:buNone/>
            </a:pPr>
            <a:endParaRPr lang="en-US" altLang="en-GB" sz="3000"/>
          </a:p>
          <a:p>
            <a:pPr marL="457200" lvl="1" indent="0" algn="l">
              <a:buNone/>
            </a:pPr>
            <a:r>
              <a:rPr lang="en-US" altLang="en-GB" sz="3000"/>
              <a:t>[Service]</a:t>
            </a:r>
            <a:endParaRPr lang="en-US" altLang="en-GB" sz="3000"/>
          </a:p>
          <a:p>
            <a:pPr marL="457200" lvl="1" indent="0" algn="l">
              <a:buNone/>
            </a:pPr>
            <a:r>
              <a:rPr lang="en-US" altLang="en-GB" sz="3000"/>
              <a:t>User=turb</a:t>
            </a:r>
            <a:r>
              <a:rPr lang="en-US" altLang="en-GB" sz="3500"/>
              <a:t>otest</a:t>
            </a:r>
            <a:endParaRPr lang="en-US" altLang="en-GB" sz="3500"/>
          </a:p>
          <a:p>
            <a:pPr marL="457200" lvl="1" indent="0" algn="l">
              <a:buNone/>
            </a:pPr>
            <a:r>
              <a:rPr lang="en-US" altLang="en-GB" sz="3500"/>
              <a:t>Group=turbotest</a:t>
            </a:r>
            <a:endParaRPr lang="en-US" altLang="en-GB" sz="3500"/>
          </a:p>
          <a:p>
            <a:pPr marL="457200" lvl="1" indent="0" algn="l">
              <a:buNone/>
            </a:pPr>
            <a:r>
              <a:rPr lang="en-US" altLang="en-GB" sz="3500"/>
              <a:t>WorkingDirectory=/home/turbotest</a:t>
            </a:r>
            <a:endParaRPr lang="en-US" altLang="en-GB" sz="3500"/>
          </a:p>
          <a:p>
            <a:pPr marL="457200" lvl="1" indent="0" algn="l">
              <a:buNone/>
            </a:pPr>
            <a:r>
              <a:rPr lang="en-US" altLang="en-GB" sz="3500"/>
              <a:t>Environment="PATH=</a:t>
            </a:r>
            <a:r>
              <a:rPr lang="en-US" altLang="en-GB" sz="3000"/>
              <a:t>/home/turbotest/miniconda3/envs/mlflow_env/bin"</a:t>
            </a:r>
            <a:endParaRPr lang="en-US" altLang="en-GB" sz="3000"/>
          </a:p>
          <a:p>
            <a:pPr marL="457200" lvl="1" indent="0" algn="l">
              <a:buNone/>
            </a:pPr>
            <a:r>
              <a:rPr lang="en-US" altLang="en-GB" sz="3000"/>
              <a:t>ExecStart=/home/turbotest/miniconda3/envs/mlflow_env/bin/mlflow server \</a:t>
            </a:r>
            <a:endParaRPr lang="en-US" altLang="en-GB" sz="3000"/>
          </a:p>
          <a:p>
            <a:pPr marL="457200" lvl="1" indent="0" algn="l">
              <a:buNone/>
            </a:pPr>
            <a:r>
              <a:rPr lang="en-US" altLang="en-GB" sz="3000"/>
              <a:t>  --backend-store-uri postgresql://mlflow:mlflow@localhost:5433/mlflow \</a:t>
            </a:r>
            <a:endParaRPr lang="en-US" altLang="en-GB" sz="3000"/>
          </a:p>
          <a:p>
            <a:pPr marL="457200" lvl="1" indent="0" algn="l">
              <a:buNone/>
            </a:pPr>
            <a:r>
              <a:rPr lang="en-US" altLang="en-GB" sz="3000"/>
              <a:t>  --default-artifact-root file:/home/turbotest/mlruns \</a:t>
            </a:r>
            <a:endParaRPr lang="en-US" altLang="en-GB" sz="3000"/>
          </a:p>
          <a:p>
            <a:pPr marL="457200" lvl="1" indent="0" algn="l">
              <a:buNone/>
            </a:pPr>
            <a:r>
              <a:rPr lang="en-US" altLang="en-GB" sz="3000"/>
              <a:t>  -h 0.0.0.0 -p 5000 \</a:t>
            </a:r>
            <a:endParaRPr lang="en-US" altLang="en-GB" sz="3000"/>
          </a:p>
          <a:p>
            <a:pPr marL="457200" lvl="1" indent="0" algn="l">
              <a:buNone/>
            </a:pPr>
            <a:r>
              <a:rPr lang="en-US" altLang="en-GB" sz="3000"/>
              <a:t>  --gunicorn-opts "--timeout 120"</a:t>
            </a:r>
            <a:endParaRPr lang="en-US" altLang="en-GB" sz="3000"/>
          </a:p>
          <a:p>
            <a:pPr marL="457200" lvl="1" indent="0" algn="l">
              <a:buNone/>
            </a:pPr>
            <a:r>
              <a:rPr lang="en-US" altLang="en-GB" sz="3000"/>
              <a:t>Restart=always</a:t>
            </a:r>
            <a:endParaRPr lang="en-US" altLang="en-GB" sz="3000"/>
          </a:p>
          <a:p>
            <a:pPr marL="457200" lvl="1" indent="0" algn="l">
              <a:buNone/>
            </a:pPr>
            <a:r>
              <a:rPr lang="en-US" altLang="en-GB" sz="3000"/>
              <a:t>RestartSec=10</a:t>
            </a:r>
            <a:endParaRPr lang="en-US" altLang="en-GB" sz="3000"/>
          </a:p>
          <a:p>
            <a:pPr marL="457200" lvl="1" indent="0" algn="l">
              <a:buNone/>
            </a:pPr>
            <a:r>
              <a:rPr lang="en-US" altLang="en-GB" sz="3000"/>
              <a:t>LimitNOFILE=4096</a:t>
            </a:r>
            <a:endParaRPr lang="en-US" altLang="en-GB" sz="3000"/>
          </a:p>
          <a:p>
            <a:pPr marL="457200" lvl="1" indent="0" algn="l">
              <a:buNone/>
            </a:pPr>
            <a:endParaRPr lang="en-US" altLang="en-GB" sz="3000"/>
          </a:p>
          <a:p>
            <a:pPr marL="457200" lvl="1" indent="0" algn="l">
              <a:buNone/>
            </a:pPr>
            <a:r>
              <a:rPr lang="en-US" altLang="en-GB" sz="3000"/>
              <a:t>[Install]</a:t>
            </a:r>
            <a:endParaRPr lang="en-US" altLang="en-GB" sz="3000"/>
          </a:p>
          <a:p>
            <a:pPr marL="457200" lvl="1" indent="0" algn="l">
              <a:buNone/>
            </a:pPr>
            <a:r>
              <a:rPr lang="en-US" altLang="en-GB" sz="3000"/>
              <a:t>WantedBy=multi-user.target</a:t>
            </a:r>
            <a:endParaRPr lang="en-US" altLang="en-GB" sz="3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a:bodyPr>
          <a:p>
            <a:pPr marL="0" indent="0">
              <a:buNone/>
            </a:pPr>
            <a:r>
              <a:rPr lang="en-GB" altLang="en-US"/>
              <a:t>3. </a:t>
            </a:r>
            <a:r>
              <a:rPr lang="en-US" altLang="en-GB"/>
              <a:t>Reload Systemd and Enable the Service</a:t>
            </a:r>
            <a:r>
              <a:rPr lang="en-GB" altLang="en-US"/>
              <a:t>:</a:t>
            </a:r>
            <a:endParaRPr lang="en-GB" altLang="en-US"/>
          </a:p>
          <a:p>
            <a:pPr lvl="1"/>
            <a:r>
              <a:rPr lang="en-US" altLang="en-GB"/>
              <a:t> saving the file, reload the systemd daemon</a:t>
            </a:r>
            <a:r>
              <a:rPr lang="en-GB" altLang="en-US"/>
              <a:t>:</a:t>
            </a:r>
            <a:r>
              <a:rPr lang="en-US" altLang="en-GB"/>
              <a:t>sudo systemctl daemon-reload</a:t>
            </a:r>
            <a:endParaRPr lang="en-US" altLang="en-GB"/>
          </a:p>
          <a:p>
            <a:pPr lvl="1"/>
            <a:r>
              <a:rPr lang="en-US" altLang="en-GB"/>
              <a:t>enable the service to start at boot:sudo systemctl enable mlflow</a:t>
            </a:r>
            <a:endParaRPr lang="en-US" altLang="en-GB"/>
          </a:p>
          <a:p>
            <a:pPr marL="457200" lvl="1" indent="0">
              <a:buNone/>
            </a:pPr>
            <a:endParaRPr lang="en-US" altLang="en-GB"/>
          </a:p>
          <a:p>
            <a:pPr marL="0" indent="0">
              <a:buNone/>
            </a:pPr>
            <a:r>
              <a:rPr lang="en-GB" altLang="en-US"/>
              <a:t>4. </a:t>
            </a:r>
            <a:r>
              <a:rPr lang="en-US" altLang="en-GB"/>
              <a:t>Start and Check the Service</a:t>
            </a:r>
            <a:r>
              <a:rPr lang="en-GB" altLang="en-US"/>
              <a:t>:</a:t>
            </a:r>
            <a:endParaRPr lang="en-GB" altLang="en-US"/>
          </a:p>
          <a:p>
            <a:pPr lvl="1"/>
            <a:r>
              <a:rPr lang="en-US" altLang="en-GB"/>
              <a:t>Start the MLflow service:sudo systemctl start mlflow</a:t>
            </a:r>
            <a:endParaRPr lang="en-US" altLang="en-GB"/>
          </a:p>
          <a:p>
            <a:pPr lvl="1"/>
            <a:r>
              <a:rPr lang="en-US" altLang="en-GB"/>
              <a:t>Check its status with:sudo systemctl status mlflow</a:t>
            </a:r>
            <a:endParaRPr lang="en-US" altLang="en-GB"/>
          </a:p>
          <a:p>
            <a:pPr marL="457200" lvl="1" indent="0">
              <a:buNone/>
            </a:pPr>
            <a:endParaRPr lang="en-US" altLang="en-GB"/>
          </a:p>
          <a:p>
            <a:pPr marL="0" indent="0">
              <a:buNone/>
            </a:pPr>
            <a:r>
              <a:rPr lang="en-GB" altLang="en-US"/>
              <a:t>5. </a:t>
            </a:r>
            <a:r>
              <a:rPr lang="en-US" altLang="en-GB"/>
              <a:t>We are done with setting up mlflow.</a:t>
            </a:r>
            <a:endParaRPr lang="en-US" alt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zh-CN" altLang="en-US">
                <a:sym typeface="+mn-ea"/>
              </a:rPr>
              <a:t>📊</a:t>
            </a:r>
            <a:r>
              <a:rPr lang="en-GB" altLang="zh-CN">
                <a:sym typeface="+mn-ea"/>
              </a:rPr>
              <a:t> </a:t>
            </a:r>
            <a:r>
              <a:rPr lang="en-US" altLang="en-GB">
                <a:sym typeface="+mn-ea"/>
              </a:rPr>
              <a:t>Step </a:t>
            </a:r>
            <a:r>
              <a:rPr lang="en-GB" altLang="en-US">
                <a:sym typeface="+mn-ea"/>
              </a:rPr>
              <a:t>4</a:t>
            </a:r>
            <a:r>
              <a:rPr lang="en-US" altLang="en-GB">
                <a:sym typeface="+mn-ea"/>
              </a:rPr>
              <a:t>:  </a:t>
            </a:r>
            <a:r>
              <a:rPr lang="en-US" altLang="en-GB" b="1"/>
              <a:t>Getting Started</a:t>
            </a:r>
            <a:endParaRPr lang="en-US" altLang="en-GB" b="1"/>
          </a:p>
        </p:txBody>
      </p:sp>
      <p:sp>
        <p:nvSpPr>
          <p:cNvPr id="3" name="Content Placeholder 2"/>
          <p:cNvSpPr>
            <a:spLocks noGrp="1"/>
          </p:cNvSpPr>
          <p:nvPr>
            <p:ph idx="1"/>
          </p:nvPr>
        </p:nvSpPr>
        <p:spPr/>
        <p:txBody>
          <a:bodyPr>
            <a:normAutofit lnSpcReduction="10000"/>
          </a:bodyPr>
          <a:p>
            <a:pPr marL="514350" indent="-514350">
              <a:buAutoNum type="arabicPeriod"/>
            </a:pPr>
            <a:r>
              <a:rPr lang="en-US" altLang="en-GB"/>
              <a:t>Run a simple code using example from mlflow </a:t>
            </a:r>
            <a:r>
              <a:rPr lang="en-GB" altLang="en-US"/>
              <a:t>repo </a:t>
            </a:r>
            <a:r>
              <a:rPr lang="en-US" altLang="en-GB"/>
              <a:t>to see if this works</a:t>
            </a:r>
            <a:r>
              <a:rPr lang="en-GB" altLang="en-US"/>
              <a:t> and save it in mlruns with main.py name:</a:t>
            </a:r>
            <a:endParaRPr lang="en-GB" altLang="en-US"/>
          </a:p>
          <a:p>
            <a:pPr marL="914400" lvl="3" indent="-514350"/>
            <a:r>
              <a:rPr lang="en-US" altLang="en-GB">
                <a:sym typeface="+mn-ea"/>
              </a:rPr>
              <a:t>https://github.com/mlflow/mlflow/blob/master/examples/sklearn_elasticnet_wine/train.py</a:t>
            </a:r>
            <a:endParaRPr lang="en-US" altLang="en-GB">
              <a:sym typeface="+mn-ea"/>
            </a:endParaRPr>
          </a:p>
          <a:p>
            <a:pPr marL="400050" lvl="3" indent="0">
              <a:buNone/>
            </a:pPr>
            <a:endParaRPr lang="en-GB" altLang="en-US"/>
          </a:p>
          <a:p>
            <a:pPr marL="514350" indent="-514350">
              <a:buAutoNum type="arabicPeriod"/>
            </a:pPr>
            <a:r>
              <a:rPr lang="en-GB" altLang="en-US" sz="2800">
                <a:sym typeface="+mn-ea"/>
              </a:rPr>
              <a:t>Also add this code in the main.py:</a:t>
            </a:r>
            <a:endParaRPr lang="en-GB" altLang="en-US" sz="2800">
              <a:sym typeface="+mn-ea"/>
            </a:endParaRPr>
          </a:p>
          <a:p>
            <a:pPr marL="914400" lvl="3" indent="-514350"/>
            <a:r>
              <a:rPr lang="en-US" altLang="en-GB">
                <a:sym typeface="+mn-ea"/>
              </a:rPr>
              <a:t>mlflow.set_tracking_uri("http://localhost:5000")  # Replace with your MLflow server URI</a:t>
            </a:r>
            <a:endParaRPr lang="en-US" altLang="en-GB">
              <a:sym typeface="+mn-ea"/>
            </a:endParaRPr>
          </a:p>
          <a:p>
            <a:pPr marL="400050" lvl="3" indent="0">
              <a:buNone/>
            </a:pPr>
            <a:endParaRPr lang="en-GB" altLang="en-US">
              <a:sym typeface="+mn-ea"/>
            </a:endParaRPr>
          </a:p>
          <a:p>
            <a:pPr marL="0" lvl="1" indent="-514350">
              <a:buAutoNum type="arabicPeriod"/>
            </a:pPr>
            <a:r>
              <a:rPr lang="en-GB" altLang="en-US" sz="2800">
                <a:sym typeface="+mn-ea"/>
              </a:rPr>
              <a:t>Run the code with: </a:t>
            </a:r>
            <a:endParaRPr lang="en-GB" altLang="en-US" sz="2800">
              <a:sym typeface="+mn-ea"/>
            </a:endParaRPr>
          </a:p>
          <a:p>
            <a:pPr marL="914400" lvl="3" indent="-514350"/>
            <a:r>
              <a:rPr lang="en-GB" altLang="en-US" sz="2000">
                <a:sym typeface="+mn-ea"/>
              </a:rPr>
              <a:t>python main.py</a:t>
            </a:r>
            <a:endParaRPr lang="en-GB" altLang="en-US" sz="2000">
              <a:sym typeface="+mn-ea"/>
            </a:endParaRPr>
          </a:p>
          <a:p>
            <a:pPr marL="400050" lvl="3" indent="0">
              <a:buNone/>
            </a:pPr>
            <a:endParaRPr lang="en-GB" altLang="en-US" sz="2000">
              <a:sym typeface="+mn-ea"/>
            </a:endParaRPr>
          </a:p>
          <a:p>
            <a:pPr marL="0" lvl="1" indent="-514350">
              <a:buAutoNum type="arabicPeriod"/>
            </a:pPr>
            <a:r>
              <a:rPr lang="en-GB" altLang="en-US" sz="2800">
                <a:sym typeface="+mn-ea"/>
              </a:rPr>
              <a:t>Check the mlflow cluster again at:</a:t>
            </a:r>
            <a:endParaRPr lang="en-GB" altLang="en-US"/>
          </a:p>
          <a:p>
            <a:pPr lvl="1"/>
            <a:r>
              <a:rPr lang="zh-CN" altLang="en-US" sz="1800">
                <a:sym typeface="+mn-ea"/>
              </a:rPr>
              <a:t>🌐</a:t>
            </a:r>
            <a:r>
              <a:rPr lang="en-US" altLang="en-GB" sz="1800">
                <a:sym typeface="+mn-ea"/>
              </a:rPr>
              <a:t> http://localhost:5000</a:t>
            </a:r>
            <a:endParaRPr lang="en-US" altLang="en-GB" sz="1800"/>
          </a:p>
          <a:p>
            <a:endParaRPr lang="en-GB" altLang="en-US" sz="1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b-NO" err="1"/>
              <a:t>Context</a:t>
            </a:r>
            <a:r>
              <a:rPr lang="en-GB"/>
              <a:t>: Elements on AI Transformation</a:t>
            </a:r>
            <a:endParaRPr lang="en-GB"/>
          </a:p>
        </p:txBody>
      </p:sp>
      <p:sp>
        <p:nvSpPr>
          <p:cNvPr id="4" name="Slide Number Placeholder 3"/>
          <p:cNvSpPr>
            <a:spLocks noGrp="1"/>
          </p:cNvSpPr>
          <p:nvPr>
            <p:ph type="sldNum" sz="quarter" idx="12"/>
          </p:nvPr>
        </p:nvSpPr>
        <p:spPr/>
        <p:txBody>
          <a:bodyPr/>
          <a:lstStyle/>
          <a:p>
            <a:fld id="{5751DFAA-887F-4071-8EAD-E8CA316FCF06}" type="slidenum">
              <a:rPr lang="nb-NO" smtClean="0"/>
            </a:fld>
            <a:endParaRPr lang="nb-NO"/>
          </a:p>
        </p:txBody>
      </p:sp>
      <p:sp>
        <p:nvSpPr>
          <p:cNvPr id="5" name="Oval 4"/>
          <p:cNvSpPr/>
          <p:nvPr/>
        </p:nvSpPr>
        <p:spPr>
          <a:xfrm>
            <a:off x="767899" y="2872828"/>
            <a:ext cx="1418602" cy="1418602"/>
          </a:xfrm>
          <a:prstGeom prst="ellipse">
            <a:avLst/>
          </a:prstGeom>
          <a:noFill/>
          <a:ln w="698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tx2"/>
              </a:solidFill>
              <a:latin typeface="Helvetica Light" panose="020B0403020202020204"/>
            </a:endParaRPr>
          </a:p>
        </p:txBody>
      </p:sp>
      <p:sp>
        <p:nvSpPr>
          <p:cNvPr id="6" name="Oval 5"/>
          <p:cNvSpPr/>
          <p:nvPr/>
        </p:nvSpPr>
        <p:spPr>
          <a:xfrm>
            <a:off x="3076510" y="2872828"/>
            <a:ext cx="1418602" cy="1418602"/>
          </a:xfrm>
          <a:prstGeom prst="ellipse">
            <a:avLst/>
          </a:prstGeom>
          <a:noFill/>
          <a:ln w="698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2"/>
              </a:solidFill>
              <a:latin typeface="Helvetica Light" panose="020B0403020202020204"/>
            </a:endParaRPr>
          </a:p>
        </p:txBody>
      </p:sp>
      <p:sp>
        <p:nvSpPr>
          <p:cNvPr id="7" name="TextBox 6"/>
          <p:cNvSpPr txBox="1"/>
          <p:nvPr/>
        </p:nvSpPr>
        <p:spPr>
          <a:xfrm>
            <a:off x="767899" y="4546731"/>
            <a:ext cx="1418602" cy="646074"/>
          </a:xfrm>
          <a:prstGeom prst="rect">
            <a:avLst/>
          </a:prstGeom>
          <a:noFill/>
        </p:spPr>
        <p:txBody>
          <a:bodyPr wrap="square" rtlCol="0">
            <a:spAutoFit/>
          </a:bodyPr>
          <a:lstStyle/>
          <a:p>
            <a:pPr algn="ctr"/>
            <a:r>
              <a:rPr lang="en-GB">
                <a:latin typeface="Helvetica Light" panose="020B0403020202020204"/>
              </a:rPr>
              <a:t>Cases</a:t>
            </a:r>
            <a:endParaRPr lang="en-GB">
              <a:latin typeface="Helvetica Light" panose="020B0403020202020204"/>
            </a:endParaRPr>
          </a:p>
          <a:p>
            <a:pPr algn="ctr"/>
            <a:r>
              <a:rPr lang="en-GB">
                <a:latin typeface="Helvetica Light" panose="020B0403020202020204"/>
              </a:rPr>
              <a:t>&amp; Value</a:t>
            </a:r>
            <a:endParaRPr lang="en-GB">
              <a:latin typeface="Helvetica Light" panose="020B0403020202020204"/>
            </a:endParaRPr>
          </a:p>
        </p:txBody>
      </p:sp>
      <p:sp>
        <p:nvSpPr>
          <p:cNvPr id="8" name="TextBox 7"/>
          <p:cNvSpPr txBox="1"/>
          <p:nvPr/>
        </p:nvSpPr>
        <p:spPr>
          <a:xfrm>
            <a:off x="3076510" y="4546731"/>
            <a:ext cx="1418602" cy="646074"/>
          </a:xfrm>
          <a:prstGeom prst="rect">
            <a:avLst/>
          </a:prstGeom>
          <a:noFill/>
        </p:spPr>
        <p:txBody>
          <a:bodyPr wrap="square" rtlCol="0">
            <a:spAutoFit/>
          </a:bodyPr>
          <a:lstStyle/>
          <a:p>
            <a:pPr algn="ctr"/>
            <a:r>
              <a:rPr lang="en-GB">
                <a:latin typeface="Helvetica Light" panose="020B0403020202020204"/>
              </a:rPr>
              <a:t>Data</a:t>
            </a:r>
            <a:endParaRPr lang="en-GB">
              <a:latin typeface="Helvetica Light" panose="020B0403020202020204"/>
            </a:endParaRPr>
          </a:p>
          <a:p>
            <a:pPr algn="ctr"/>
            <a:r>
              <a:rPr lang="en-GB">
                <a:latin typeface="Helvetica Light" panose="020B0403020202020204"/>
              </a:rPr>
              <a:t>Ecosystems</a:t>
            </a:r>
            <a:endParaRPr lang="en-GB">
              <a:latin typeface="Helvetica Light" panose="020B0403020202020204"/>
            </a:endParaRPr>
          </a:p>
        </p:txBody>
      </p:sp>
      <p:sp>
        <p:nvSpPr>
          <p:cNvPr id="9" name="Oval 8"/>
          <p:cNvSpPr/>
          <p:nvPr/>
        </p:nvSpPr>
        <p:spPr>
          <a:xfrm>
            <a:off x="5382701" y="2872828"/>
            <a:ext cx="1418602" cy="1418602"/>
          </a:xfrm>
          <a:prstGeom prst="ellipse">
            <a:avLst/>
          </a:prstGeom>
          <a:noFill/>
          <a:ln w="698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2"/>
              </a:solidFill>
              <a:latin typeface="Helvetica Light" panose="020B0403020202020204"/>
            </a:endParaRPr>
          </a:p>
        </p:txBody>
      </p:sp>
      <p:sp>
        <p:nvSpPr>
          <p:cNvPr id="10" name="TextBox 9"/>
          <p:cNvSpPr txBox="1"/>
          <p:nvPr/>
        </p:nvSpPr>
        <p:spPr>
          <a:xfrm>
            <a:off x="5382701" y="4546731"/>
            <a:ext cx="1418602" cy="646074"/>
          </a:xfrm>
          <a:prstGeom prst="rect">
            <a:avLst/>
          </a:prstGeom>
          <a:noFill/>
        </p:spPr>
        <p:txBody>
          <a:bodyPr wrap="square" rtlCol="0">
            <a:spAutoFit/>
          </a:bodyPr>
          <a:lstStyle/>
          <a:p>
            <a:pPr algn="ctr"/>
            <a:r>
              <a:rPr lang="en-GB">
                <a:latin typeface="Helvetica Light" panose="020B0403020202020204"/>
              </a:rPr>
              <a:t>Techniques</a:t>
            </a:r>
            <a:endParaRPr lang="en-GB">
              <a:latin typeface="Helvetica Light" panose="020B0403020202020204"/>
            </a:endParaRPr>
          </a:p>
          <a:p>
            <a:pPr algn="ctr"/>
            <a:r>
              <a:rPr lang="en-GB">
                <a:latin typeface="Helvetica Light" panose="020B0403020202020204"/>
              </a:rPr>
              <a:t> &amp; Tools</a:t>
            </a:r>
            <a:endParaRPr lang="en-GB">
              <a:latin typeface="Helvetica Light" panose="020B0403020202020204"/>
            </a:endParaRPr>
          </a:p>
        </p:txBody>
      </p:sp>
      <p:sp>
        <p:nvSpPr>
          <p:cNvPr id="11" name="Oval 10"/>
          <p:cNvSpPr/>
          <p:nvPr/>
        </p:nvSpPr>
        <p:spPr>
          <a:xfrm>
            <a:off x="7737913" y="2872828"/>
            <a:ext cx="1418602" cy="1418602"/>
          </a:xfrm>
          <a:prstGeom prst="ellipse">
            <a:avLst/>
          </a:prstGeom>
          <a:noFill/>
          <a:ln w="698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2"/>
              </a:solidFill>
              <a:latin typeface="Helvetica Light" panose="020B0403020202020204"/>
            </a:endParaRPr>
          </a:p>
        </p:txBody>
      </p:sp>
      <p:sp>
        <p:nvSpPr>
          <p:cNvPr id="12" name="TextBox 11"/>
          <p:cNvSpPr txBox="1"/>
          <p:nvPr/>
        </p:nvSpPr>
        <p:spPr>
          <a:xfrm>
            <a:off x="7737913" y="4546731"/>
            <a:ext cx="1418602" cy="646074"/>
          </a:xfrm>
          <a:prstGeom prst="rect">
            <a:avLst/>
          </a:prstGeom>
          <a:noFill/>
        </p:spPr>
        <p:txBody>
          <a:bodyPr wrap="square" rtlCol="0">
            <a:spAutoFit/>
          </a:bodyPr>
          <a:lstStyle/>
          <a:p>
            <a:pPr algn="ctr"/>
            <a:r>
              <a:rPr lang="en-GB">
                <a:latin typeface="Helvetica Light" panose="020B0403020202020204"/>
              </a:rPr>
              <a:t>Workflow</a:t>
            </a:r>
            <a:endParaRPr lang="en-GB">
              <a:latin typeface="Helvetica Light" panose="020B0403020202020204"/>
            </a:endParaRPr>
          </a:p>
          <a:p>
            <a:pPr algn="ctr"/>
            <a:r>
              <a:rPr lang="en-GB">
                <a:latin typeface="Helvetica Light" panose="020B0403020202020204"/>
              </a:rPr>
              <a:t>Integration</a:t>
            </a:r>
            <a:endParaRPr lang="en-GB">
              <a:latin typeface="Helvetica Light" panose="020B0403020202020204"/>
            </a:endParaRPr>
          </a:p>
        </p:txBody>
      </p:sp>
      <p:sp>
        <p:nvSpPr>
          <p:cNvPr id="13" name="Oval 12"/>
          <p:cNvSpPr/>
          <p:nvPr/>
        </p:nvSpPr>
        <p:spPr>
          <a:xfrm>
            <a:off x="10093125" y="2872828"/>
            <a:ext cx="1418602" cy="1418602"/>
          </a:xfrm>
          <a:prstGeom prst="ellipse">
            <a:avLst/>
          </a:prstGeom>
          <a:noFill/>
          <a:ln w="698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2"/>
              </a:solidFill>
              <a:latin typeface="Helvetica Light" panose="020B0403020202020204"/>
            </a:endParaRPr>
          </a:p>
        </p:txBody>
      </p:sp>
      <p:sp>
        <p:nvSpPr>
          <p:cNvPr id="14" name="TextBox 13"/>
          <p:cNvSpPr txBox="1"/>
          <p:nvPr/>
        </p:nvSpPr>
        <p:spPr>
          <a:xfrm>
            <a:off x="10093125" y="4546731"/>
            <a:ext cx="1418602" cy="646074"/>
          </a:xfrm>
          <a:prstGeom prst="rect">
            <a:avLst/>
          </a:prstGeom>
          <a:noFill/>
        </p:spPr>
        <p:txBody>
          <a:bodyPr wrap="square" rtlCol="0">
            <a:spAutoFit/>
          </a:bodyPr>
          <a:lstStyle/>
          <a:p>
            <a:pPr algn="ctr"/>
            <a:r>
              <a:rPr lang="en-GB">
                <a:latin typeface="Helvetica Light" panose="020B0403020202020204"/>
              </a:rPr>
              <a:t>Open</a:t>
            </a:r>
            <a:endParaRPr lang="en-GB">
              <a:latin typeface="Helvetica Light" panose="020B0403020202020204"/>
            </a:endParaRPr>
          </a:p>
          <a:p>
            <a:pPr algn="ctr"/>
            <a:r>
              <a:rPr lang="en-GB">
                <a:latin typeface="Helvetica Light" panose="020B0403020202020204"/>
              </a:rPr>
              <a:t>Culture</a:t>
            </a:r>
            <a:endParaRPr lang="en-GB">
              <a:latin typeface="Helvetica Light" panose="020B0403020202020204"/>
            </a:endParaRPr>
          </a:p>
        </p:txBody>
      </p:sp>
      <p:grpSp>
        <p:nvGrpSpPr>
          <p:cNvPr id="15" name="Group 43"/>
          <p:cNvGrpSpPr>
            <a:grpSpLocks noChangeAspect="1"/>
          </p:cNvGrpSpPr>
          <p:nvPr/>
        </p:nvGrpSpPr>
        <p:grpSpPr bwMode="auto">
          <a:xfrm>
            <a:off x="10356944" y="3214937"/>
            <a:ext cx="890963" cy="748689"/>
            <a:chOff x="6855" y="3629"/>
            <a:chExt cx="1647" cy="1384"/>
          </a:xfrm>
        </p:grpSpPr>
        <p:sp>
          <p:nvSpPr>
            <p:cNvPr id="16" name="Freeform 44"/>
            <p:cNvSpPr>
              <a:spLocks noEditPoints="1"/>
            </p:cNvSpPr>
            <p:nvPr/>
          </p:nvSpPr>
          <p:spPr bwMode="auto">
            <a:xfrm>
              <a:off x="7733" y="3629"/>
              <a:ext cx="769" cy="667"/>
            </a:xfrm>
            <a:custGeom>
              <a:avLst/>
              <a:gdLst>
                <a:gd name="T0" fmla="*/ 186 w 367"/>
                <a:gd name="T1" fmla="*/ 2 h 316"/>
                <a:gd name="T2" fmla="*/ 0 w 367"/>
                <a:gd name="T3" fmla="*/ 140 h 316"/>
                <a:gd name="T4" fmla="*/ 26 w 367"/>
                <a:gd name="T5" fmla="*/ 216 h 316"/>
                <a:gd name="T6" fmla="*/ 26 w 367"/>
                <a:gd name="T7" fmla="*/ 216 h 316"/>
                <a:gd name="T8" fmla="*/ 23 w 367"/>
                <a:gd name="T9" fmla="*/ 316 h 316"/>
                <a:gd name="T10" fmla="*/ 116 w 367"/>
                <a:gd name="T11" fmla="*/ 276 h 316"/>
                <a:gd name="T12" fmla="*/ 180 w 367"/>
                <a:gd name="T13" fmla="*/ 287 h 316"/>
                <a:gd name="T14" fmla="*/ 366 w 367"/>
                <a:gd name="T15" fmla="*/ 148 h 316"/>
                <a:gd name="T16" fmla="*/ 186 w 367"/>
                <a:gd name="T17" fmla="*/ 2 h 316"/>
                <a:gd name="T18" fmla="*/ 183 w 367"/>
                <a:gd name="T19" fmla="*/ 47 h 316"/>
                <a:gd name="T20" fmla="*/ 208 w 367"/>
                <a:gd name="T21" fmla="*/ 72 h 316"/>
                <a:gd name="T22" fmla="*/ 183 w 367"/>
                <a:gd name="T23" fmla="*/ 97 h 316"/>
                <a:gd name="T24" fmla="*/ 158 w 367"/>
                <a:gd name="T25" fmla="*/ 72 h 316"/>
                <a:gd name="T26" fmla="*/ 183 w 367"/>
                <a:gd name="T27" fmla="*/ 47 h 316"/>
                <a:gd name="T28" fmla="*/ 227 w 367"/>
                <a:gd name="T29" fmla="*/ 180 h 316"/>
                <a:gd name="T30" fmla="*/ 209 w 367"/>
                <a:gd name="T31" fmla="*/ 180 h 316"/>
                <a:gd name="T32" fmla="*/ 209 w 367"/>
                <a:gd name="T33" fmla="*/ 247 h 316"/>
                <a:gd name="T34" fmla="*/ 157 w 367"/>
                <a:gd name="T35" fmla="*/ 247 h 316"/>
                <a:gd name="T36" fmla="*/ 157 w 367"/>
                <a:gd name="T37" fmla="*/ 180 h 316"/>
                <a:gd name="T38" fmla="*/ 139 w 367"/>
                <a:gd name="T39" fmla="*/ 180 h 316"/>
                <a:gd name="T40" fmla="*/ 139 w 367"/>
                <a:gd name="T41" fmla="*/ 115 h 316"/>
                <a:gd name="T42" fmla="*/ 152 w 367"/>
                <a:gd name="T43" fmla="*/ 102 h 316"/>
                <a:gd name="T44" fmla="*/ 215 w 367"/>
                <a:gd name="T45" fmla="*/ 102 h 316"/>
                <a:gd name="T46" fmla="*/ 227 w 367"/>
                <a:gd name="T47" fmla="*/ 115 h 316"/>
                <a:gd name="T48" fmla="*/ 227 w 367"/>
                <a:gd name="T49" fmla="*/ 18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7" h="316">
                  <a:moveTo>
                    <a:pt x="186" y="2"/>
                  </a:moveTo>
                  <a:cubicBezTo>
                    <a:pt x="85" y="0"/>
                    <a:pt x="2" y="62"/>
                    <a:pt x="0" y="140"/>
                  </a:cubicBezTo>
                  <a:cubicBezTo>
                    <a:pt x="0" y="168"/>
                    <a:pt x="9" y="194"/>
                    <a:pt x="26" y="216"/>
                  </a:cubicBezTo>
                  <a:cubicBezTo>
                    <a:pt x="26" y="216"/>
                    <a:pt x="26" y="216"/>
                    <a:pt x="26" y="216"/>
                  </a:cubicBezTo>
                  <a:cubicBezTo>
                    <a:pt x="55" y="253"/>
                    <a:pt x="23" y="316"/>
                    <a:pt x="23" y="316"/>
                  </a:cubicBezTo>
                  <a:cubicBezTo>
                    <a:pt x="116" y="276"/>
                    <a:pt x="116" y="276"/>
                    <a:pt x="116" y="276"/>
                  </a:cubicBezTo>
                  <a:cubicBezTo>
                    <a:pt x="136" y="282"/>
                    <a:pt x="158" y="286"/>
                    <a:pt x="180" y="287"/>
                  </a:cubicBezTo>
                  <a:cubicBezTo>
                    <a:pt x="281" y="289"/>
                    <a:pt x="364" y="226"/>
                    <a:pt x="366" y="148"/>
                  </a:cubicBezTo>
                  <a:cubicBezTo>
                    <a:pt x="367" y="69"/>
                    <a:pt x="287" y="4"/>
                    <a:pt x="186" y="2"/>
                  </a:cubicBezTo>
                  <a:close/>
                  <a:moveTo>
                    <a:pt x="183" y="47"/>
                  </a:moveTo>
                  <a:cubicBezTo>
                    <a:pt x="197" y="47"/>
                    <a:pt x="208" y="58"/>
                    <a:pt x="208" y="72"/>
                  </a:cubicBezTo>
                  <a:cubicBezTo>
                    <a:pt x="208" y="86"/>
                    <a:pt x="197" y="97"/>
                    <a:pt x="183" y="97"/>
                  </a:cubicBezTo>
                  <a:cubicBezTo>
                    <a:pt x="169" y="97"/>
                    <a:pt x="158" y="86"/>
                    <a:pt x="158" y="72"/>
                  </a:cubicBezTo>
                  <a:cubicBezTo>
                    <a:pt x="158" y="58"/>
                    <a:pt x="169" y="47"/>
                    <a:pt x="183" y="47"/>
                  </a:cubicBezTo>
                  <a:close/>
                  <a:moveTo>
                    <a:pt x="227" y="180"/>
                  </a:moveTo>
                  <a:cubicBezTo>
                    <a:pt x="209" y="180"/>
                    <a:pt x="209" y="180"/>
                    <a:pt x="209" y="180"/>
                  </a:cubicBezTo>
                  <a:cubicBezTo>
                    <a:pt x="209" y="247"/>
                    <a:pt x="209" y="247"/>
                    <a:pt x="209" y="247"/>
                  </a:cubicBezTo>
                  <a:cubicBezTo>
                    <a:pt x="157" y="247"/>
                    <a:pt x="157" y="247"/>
                    <a:pt x="157" y="247"/>
                  </a:cubicBezTo>
                  <a:cubicBezTo>
                    <a:pt x="157" y="180"/>
                    <a:pt x="157" y="180"/>
                    <a:pt x="157" y="180"/>
                  </a:cubicBezTo>
                  <a:cubicBezTo>
                    <a:pt x="139" y="180"/>
                    <a:pt x="139" y="180"/>
                    <a:pt x="139" y="180"/>
                  </a:cubicBezTo>
                  <a:cubicBezTo>
                    <a:pt x="139" y="115"/>
                    <a:pt x="139" y="115"/>
                    <a:pt x="139" y="115"/>
                  </a:cubicBezTo>
                  <a:cubicBezTo>
                    <a:pt x="139" y="108"/>
                    <a:pt x="145" y="102"/>
                    <a:pt x="152" y="102"/>
                  </a:cubicBezTo>
                  <a:cubicBezTo>
                    <a:pt x="215" y="102"/>
                    <a:pt x="215" y="102"/>
                    <a:pt x="215" y="102"/>
                  </a:cubicBezTo>
                  <a:cubicBezTo>
                    <a:pt x="221" y="102"/>
                    <a:pt x="227" y="108"/>
                    <a:pt x="227" y="115"/>
                  </a:cubicBezTo>
                  <a:lnTo>
                    <a:pt x="227" y="180"/>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17" name="Freeform 45"/>
            <p:cNvSpPr>
              <a:spLocks noEditPoints="1"/>
            </p:cNvSpPr>
            <p:nvPr/>
          </p:nvSpPr>
          <p:spPr bwMode="auto">
            <a:xfrm>
              <a:off x="6855" y="3815"/>
              <a:ext cx="769" cy="669"/>
            </a:xfrm>
            <a:custGeom>
              <a:avLst/>
              <a:gdLst>
                <a:gd name="T0" fmla="*/ 341 w 367"/>
                <a:gd name="T1" fmla="*/ 216 h 317"/>
                <a:gd name="T2" fmla="*/ 341 w 367"/>
                <a:gd name="T3" fmla="*/ 216 h 317"/>
                <a:gd name="T4" fmla="*/ 367 w 367"/>
                <a:gd name="T5" fmla="*/ 141 h 317"/>
                <a:gd name="T6" fmla="*/ 181 w 367"/>
                <a:gd name="T7" fmla="*/ 2 h 317"/>
                <a:gd name="T8" fmla="*/ 1 w 367"/>
                <a:gd name="T9" fmla="*/ 148 h 317"/>
                <a:gd name="T10" fmla="*/ 187 w 367"/>
                <a:gd name="T11" fmla="*/ 287 h 317"/>
                <a:gd name="T12" fmla="*/ 251 w 367"/>
                <a:gd name="T13" fmla="*/ 277 h 317"/>
                <a:gd name="T14" fmla="*/ 344 w 367"/>
                <a:gd name="T15" fmla="*/ 317 h 317"/>
                <a:gd name="T16" fmla="*/ 341 w 367"/>
                <a:gd name="T17" fmla="*/ 216 h 317"/>
                <a:gd name="T18" fmla="*/ 184 w 367"/>
                <a:gd name="T19" fmla="*/ 48 h 317"/>
                <a:gd name="T20" fmla="*/ 209 w 367"/>
                <a:gd name="T21" fmla="*/ 73 h 317"/>
                <a:gd name="T22" fmla="*/ 184 w 367"/>
                <a:gd name="T23" fmla="*/ 98 h 317"/>
                <a:gd name="T24" fmla="*/ 159 w 367"/>
                <a:gd name="T25" fmla="*/ 73 h 317"/>
                <a:gd name="T26" fmla="*/ 184 w 367"/>
                <a:gd name="T27" fmla="*/ 48 h 317"/>
                <a:gd name="T28" fmla="*/ 228 w 367"/>
                <a:gd name="T29" fmla="*/ 181 h 317"/>
                <a:gd name="T30" fmla="*/ 210 w 367"/>
                <a:gd name="T31" fmla="*/ 181 h 317"/>
                <a:gd name="T32" fmla="*/ 210 w 367"/>
                <a:gd name="T33" fmla="*/ 248 h 317"/>
                <a:gd name="T34" fmla="*/ 158 w 367"/>
                <a:gd name="T35" fmla="*/ 248 h 317"/>
                <a:gd name="T36" fmla="*/ 158 w 367"/>
                <a:gd name="T37" fmla="*/ 181 h 317"/>
                <a:gd name="T38" fmla="*/ 140 w 367"/>
                <a:gd name="T39" fmla="*/ 181 h 317"/>
                <a:gd name="T40" fmla="*/ 140 w 367"/>
                <a:gd name="T41" fmla="*/ 115 h 317"/>
                <a:gd name="T42" fmla="*/ 152 w 367"/>
                <a:gd name="T43" fmla="*/ 103 h 317"/>
                <a:gd name="T44" fmla="*/ 215 w 367"/>
                <a:gd name="T45" fmla="*/ 103 h 317"/>
                <a:gd name="T46" fmla="*/ 228 w 367"/>
                <a:gd name="T47" fmla="*/ 115 h 317"/>
                <a:gd name="T48" fmla="*/ 228 w 367"/>
                <a:gd name="T49" fmla="*/ 18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7" h="317">
                  <a:moveTo>
                    <a:pt x="341" y="216"/>
                  </a:moveTo>
                  <a:cubicBezTo>
                    <a:pt x="341" y="216"/>
                    <a:pt x="341" y="216"/>
                    <a:pt x="341" y="216"/>
                  </a:cubicBezTo>
                  <a:cubicBezTo>
                    <a:pt x="358" y="194"/>
                    <a:pt x="367" y="169"/>
                    <a:pt x="367" y="141"/>
                  </a:cubicBezTo>
                  <a:cubicBezTo>
                    <a:pt x="365" y="62"/>
                    <a:pt x="282" y="0"/>
                    <a:pt x="181" y="2"/>
                  </a:cubicBezTo>
                  <a:cubicBezTo>
                    <a:pt x="80" y="4"/>
                    <a:pt x="0" y="70"/>
                    <a:pt x="1" y="148"/>
                  </a:cubicBezTo>
                  <a:cubicBezTo>
                    <a:pt x="3" y="227"/>
                    <a:pt x="86" y="289"/>
                    <a:pt x="187" y="287"/>
                  </a:cubicBezTo>
                  <a:cubicBezTo>
                    <a:pt x="209" y="287"/>
                    <a:pt x="231" y="283"/>
                    <a:pt x="251" y="277"/>
                  </a:cubicBezTo>
                  <a:cubicBezTo>
                    <a:pt x="344" y="317"/>
                    <a:pt x="344" y="317"/>
                    <a:pt x="344" y="317"/>
                  </a:cubicBezTo>
                  <a:cubicBezTo>
                    <a:pt x="344" y="317"/>
                    <a:pt x="312" y="253"/>
                    <a:pt x="341" y="216"/>
                  </a:cubicBezTo>
                  <a:close/>
                  <a:moveTo>
                    <a:pt x="184" y="48"/>
                  </a:moveTo>
                  <a:cubicBezTo>
                    <a:pt x="198" y="48"/>
                    <a:pt x="209" y="59"/>
                    <a:pt x="209" y="73"/>
                  </a:cubicBezTo>
                  <a:cubicBezTo>
                    <a:pt x="209" y="87"/>
                    <a:pt x="198" y="98"/>
                    <a:pt x="184" y="98"/>
                  </a:cubicBezTo>
                  <a:cubicBezTo>
                    <a:pt x="170" y="98"/>
                    <a:pt x="159" y="87"/>
                    <a:pt x="159" y="73"/>
                  </a:cubicBezTo>
                  <a:cubicBezTo>
                    <a:pt x="159" y="59"/>
                    <a:pt x="170" y="48"/>
                    <a:pt x="184" y="48"/>
                  </a:cubicBezTo>
                  <a:close/>
                  <a:moveTo>
                    <a:pt x="228" y="181"/>
                  </a:moveTo>
                  <a:cubicBezTo>
                    <a:pt x="210" y="181"/>
                    <a:pt x="210" y="181"/>
                    <a:pt x="210" y="181"/>
                  </a:cubicBezTo>
                  <a:cubicBezTo>
                    <a:pt x="210" y="248"/>
                    <a:pt x="210" y="248"/>
                    <a:pt x="210" y="248"/>
                  </a:cubicBezTo>
                  <a:cubicBezTo>
                    <a:pt x="158" y="248"/>
                    <a:pt x="158" y="248"/>
                    <a:pt x="158" y="248"/>
                  </a:cubicBezTo>
                  <a:cubicBezTo>
                    <a:pt x="158" y="181"/>
                    <a:pt x="158" y="181"/>
                    <a:pt x="158" y="181"/>
                  </a:cubicBezTo>
                  <a:cubicBezTo>
                    <a:pt x="140" y="181"/>
                    <a:pt x="140" y="181"/>
                    <a:pt x="140" y="181"/>
                  </a:cubicBezTo>
                  <a:cubicBezTo>
                    <a:pt x="140" y="115"/>
                    <a:pt x="140" y="115"/>
                    <a:pt x="140" y="115"/>
                  </a:cubicBezTo>
                  <a:cubicBezTo>
                    <a:pt x="140" y="109"/>
                    <a:pt x="146" y="103"/>
                    <a:pt x="152" y="103"/>
                  </a:cubicBezTo>
                  <a:cubicBezTo>
                    <a:pt x="215" y="103"/>
                    <a:pt x="215" y="103"/>
                    <a:pt x="215" y="103"/>
                  </a:cubicBezTo>
                  <a:cubicBezTo>
                    <a:pt x="222" y="103"/>
                    <a:pt x="228" y="109"/>
                    <a:pt x="228" y="115"/>
                  </a:cubicBezTo>
                  <a:lnTo>
                    <a:pt x="228" y="181"/>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18" name="Freeform 46"/>
            <p:cNvSpPr>
              <a:spLocks noEditPoints="1"/>
            </p:cNvSpPr>
            <p:nvPr/>
          </p:nvSpPr>
          <p:spPr bwMode="auto">
            <a:xfrm>
              <a:off x="7607" y="4346"/>
              <a:ext cx="769" cy="667"/>
            </a:xfrm>
            <a:custGeom>
              <a:avLst/>
              <a:gdLst>
                <a:gd name="T0" fmla="*/ 365 w 367"/>
                <a:gd name="T1" fmla="*/ 168 h 316"/>
                <a:gd name="T2" fmla="*/ 180 w 367"/>
                <a:gd name="T3" fmla="*/ 29 h 316"/>
                <a:gd name="T4" fmla="*/ 116 w 367"/>
                <a:gd name="T5" fmla="*/ 40 h 316"/>
                <a:gd name="T6" fmla="*/ 23 w 367"/>
                <a:gd name="T7" fmla="*/ 0 h 316"/>
                <a:gd name="T8" fmla="*/ 26 w 367"/>
                <a:gd name="T9" fmla="*/ 100 h 316"/>
                <a:gd name="T10" fmla="*/ 26 w 367"/>
                <a:gd name="T11" fmla="*/ 100 h 316"/>
                <a:gd name="T12" fmla="*/ 0 w 367"/>
                <a:gd name="T13" fmla="*/ 176 h 316"/>
                <a:gd name="T14" fmla="*/ 186 w 367"/>
                <a:gd name="T15" fmla="*/ 314 h 316"/>
                <a:gd name="T16" fmla="*/ 365 w 367"/>
                <a:gd name="T17" fmla="*/ 168 h 316"/>
                <a:gd name="T18" fmla="*/ 183 w 367"/>
                <a:gd name="T19" fmla="*/ 73 h 316"/>
                <a:gd name="T20" fmla="*/ 208 w 367"/>
                <a:gd name="T21" fmla="*/ 98 h 316"/>
                <a:gd name="T22" fmla="*/ 183 w 367"/>
                <a:gd name="T23" fmla="*/ 123 h 316"/>
                <a:gd name="T24" fmla="*/ 158 w 367"/>
                <a:gd name="T25" fmla="*/ 98 h 316"/>
                <a:gd name="T26" fmla="*/ 183 w 367"/>
                <a:gd name="T27" fmla="*/ 73 h 316"/>
                <a:gd name="T28" fmla="*/ 227 w 367"/>
                <a:gd name="T29" fmla="*/ 206 h 316"/>
                <a:gd name="T30" fmla="*/ 209 w 367"/>
                <a:gd name="T31" fmla="*/ 206 h 316"/>
                <a:gd name="T32" fmla="*/ 209 w 367"/>
                <a:gd name="T33" fmla="*/ 274 h 316"/>
                <a:gd name="T34" fmla="*/ 157 w 367"/>
                <a:gd name="T35" fmla="*/ 274 h 316"/>
                <a:gd name="T36" fmla="*/ 157 w 367"/>
                <a:gd name="T37" fmla="*/ 206 h 316"/>
                <a:gd name="T38" fmla="*/ 139 w 367"/>
                <a:gd name="T39" fmla="*/ 206 h 316"/>
                <a:gd name="T40" fmla="*/ 139 w 367"/>
                <a:gd name="T41" fmla="*/ 141 h 316"/>
                <a:gd name="T42" fmla="*/ 151 w 367"/>
                <a:gd name="T43" fmla="*/ 128 h 316"/>
                <a:gd name="T44" fmla="*/ 214 w 367"/>
                <a:gd name="T45" fmla="*/ 128 h 316"/>
                <a:gd name="T46" fmla="*/ 227 w 367"/>
                <a:gd name="T47" fmla="*/ 141 h 316"/>
                <a:gd name="T48" fmla="*/ 227 w 367"/>
                <a:gd name="T49" fmla="*/ 20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7" h="316">
                  <a:moveTo>
                    <a:pt x="365" y="168"/>
                  </a:moveTo>
                  <a:cubicBezTo>
                    <a:pt x="364" y="90"/>
                    <a:pt x="281" y="27"/>
                    <a:pt x="180" y="29"/>
                  </a:cubicBezTo>
                  <a:cubicBezTo>
                    <a:pt x="157" y="30"/>
                    <a:pt x="136" y="34"/>
                    <a:pt x="116" y="40"/>
                  </a:cubicBezTo>
                  <a:cubicBezTo>
                    <a:pt x="23" y="0"/>
                    <a:pt x="23" y="0"/>
                    <a:pt x="23" y="0"/>
                  </a:cubicBezTo>
                  <a:cubicBezTo>
                    <a:pt x="23" y="0"/>
                    <a:pt x="54" y="63"/>
                    <a:pt x="26" y="100"/>
                  </a:cubicBezTo>
                  <a:cubicBezTo>
                    <a:pt x="26" y="100"/>
                    <a:pt x="26" y="100"/>
                    <a:pt x="26" y="100"/>
                  </a:cubicBezTo>
                  <a:cubicBezTo>
                    <a:pt x="9" y="122"/>
                    <a:pt x="0" y="148"/>
                    <a:pt x="0" y="176"/>
                  </a:cubicBezTo>
                  <a:cubicBezTo>
                    <a:pt x="2" y="254"/>
                    <a:pt x="85" y="316"/>
                    <a:pt x="186" y="314"/>
                  </a:cubicBezTo>
                  <a:cubicBezTo>
                    <a:pt x="286" y="312"/>
                    <a:pt x="367" y="247"/>
                    <a:pt x="365" y="168"/>
                  </a:cubicBezTo>
                  <a:close/>
                  <a:moveTo>
                    <a:pt x="183" y="73"/>
                  </a:moveTo>
                  <a:cubicBezTo>
                    <a:pt x="197" y="73"/>
                    <a:pt x="208" y="84"/>
                    <a:pt x="208" y="98"/>
                  </a:cubicBezTo>
                  <a:cubicBezTo>
                    <a:pt x="208" y="112"/>
                    <a:pt x="197" y="123"/>
                    <a:pt x="183" y="123"/>
                  </a:cubicBezTo>
                  <a:cubicBezTo>
                    <a:pt x="169" y="123"/>
                    <a:pt x="158" y="112"/>
                    <a:pt x="158" y="98"/>
                  </a:cubicBezTo>
                  <a:cubicBezTo>
                    <a:pt x="158" y="84"/>
                    <a:pt x="169" y="73"/>
                    <a:pt x="183" y="73"/>
                  </a:cubicBezTo>
                  <a:close/>
                  <a:moveTo>
                    <a:pt x="227" y="206"/>
                  </a:moveTo>
                  <a:cubicBezTo>
                    <a:pt x="209" y="206"/>
                    <a:pt x="209" y="206"/>
                    <a:pt x="209" y="206"/>
                  </a:cubicBezTo>
                  <a:cubicBezTo>
                    <a:pt x="209" y="274"/>
                    <a:pt x="209" y="274"/>
                    <a:pt x="209" y="274"/>
                  </a:cubicBezTo>
                  <a:cubicBezTo>
                    <a:pt x="157" y="274"/>
                    <a:pt x="157" y="274"/>
                    <a:pt x="157" y="274"/>
                  </a:cubicBezTo>
                  <a:cubicBezTo>
                    <a:pt x="157" y="206"/>
                    <a:pt x="157" y="206"/>
                    <a:pt x="157" y="206"/>
                  </a:cubicBezTo>
                  <a:cubicBezTo>
                    <a:pt x="139" y="206"/>
                    <a:pt x="139" y="206"/>
                    <a:pt x="139" y="206"/>
                  </a:cubicBezTo>
                  <a:cubicBezTo>
                    <a:pt x="139" y="141"/>
                    <a:pt x="139" y="141"/>
                    <a:pt x="139" y="141"/>
                  </a:cubicBezTo>
                  <a:cubicBezTo>
                    <a:pt x="139" y="134"/>
                    <a:pt x="144" y="128"/>
                    <a:pt x="151" y="128"/>
                  </a:cubicBezTo>
                  <a:cubicBezTo>
                    <a:pt x="214" y="128"/>
                    <a:pt x="214" y="128"/>
                    <a:pt x="214" y="128"/>
                  </a:cubicBezTo>
                  <a:cubicBezTo>
                    <a:pt x="221" y="128"/>
                    <a:pt x="227" y="134"/>
                    <a:pt x="227" y="141"/>
                  </a:cubicBezTo>
                  <a:lnTo>
                    <a:pt x="227" y="206"/>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grpSp>
      <p:grpSp>
        <p:nvGrpSpPr>
          <p:cNvPr id="19" name="Group 102"/>
          <p:cNvGrpSpPr>
            <a:grpSpLocks noChangeAspect="1"/>
          </p:cNvGrpSpPr>
          <p:nvPr/>
        </p:nvGrpSpPr>
        <p:grpSpPr bwMode="auto">
          <a:xfrm>
            <a:off x="7938528" y="3134959"/>
            <a:ext cx="932981" cy="828667"/>
            <a:chOff x="6878" y="3610"/>
            <a:chExt cx="1601" cy="1422"/>
          </a:xfrm>
        </p:grpSpPr>
        <p:sp>
          <p:nvSpPr>
            <p:cNvPr id="20" name="Oval 103"/>
            <p:cNvSpPr>
              <a:spLocks noChangeArrowheads="1"/>
            </p:cNvSpPr>
            <p:nvPr/>
          </p:nvSpPr>
          <p:spPr bwMode="auto">
            <a:xfrm>
              <a:off x="7731" y="4135"/>
              <a:ext cx="138" cy="140"/>
            </a:xfrm>
            <a:prstGeom prst="ellipse">
              <a:avLst/>
            </a:pr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21" name="Freeform 104"/>
            <p:cNvSpPr/>
            <p:nvPr/>
          </p:nvSpPr>
          <p:spPr bwMode="auto">
            <a:xfrm>
              <a:off x="7681" y="4289"/>
              <a:ext cx="241" cy="401"/>
            </a:xfrm>
            <a:custGeom>
              <a:avLst/>
              <a:gdLst>
                <a:gd name="T0" fmla="*/ 99 w 115"/>
                <a:gd name="T1" fmla="*/ 0 h 190"/>
                <a:gd name="T2" fmla="*/ 16 w 115"/>
                <a:gd name="T3" fmla="*/ 0 h 190"/>
                <a:gd name="T4" fmla="*/ 0 w 115"/>
                <a:gd name="T5" fmla="*/ 16 h 190"/>
                <a:gd name="T6" fmla="*/ 0 w 115"/>
                <a:gd name="T7" fmla="*/ 102 h 190"/>
                <a:gd name="T8" fmla="*/ 23 w 115"/>
                <a:gd name="T9" fmla="*/ 102 h 190"/>
                <a:gd name="T10" fmla="*/ 23 w 115"/>
                <a:gd name="T11" fmla="*/ 190 h 190"/>
                <a:gd name="T12" fmla="*/ 92 w 115"/>
                <a:gd name="T13" fmla="*/ 190 h 190"/>
                <a:gd name="T14" fmla="*/ 92 w 115"/>
                <a:gd name="T15" fmla="*/ 102 h 190"/>
                <a:gd name="T16" fmla="*/ 115 w 115"/>
                <a:gd name="T17" fmla="*/ 102 h 190"/>
                <a:gd name="T18" fmla="*/ 115 w 115"/>
                <a:gd name="T19" fmla="*/ 16 h 190"/>
                <a:gd name="T20" fmla="*/ 99 w 115"/>
                <a:gd name="T21"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90">
                  <a:moveTo>
                    <a:pt x="99" y="0"/>
                  </a:moveTo>
                  <a:cubicBezTo>
                    <a:pt x="16" y="0"/>
                    <a:pt x="16" y="0"/>
                    <a:pt x="16" y="0"/>
                  </a:cubicBezTo>
                  <a:cubicBezTo>
                    <a:pt x="7" y="0"/>
                    <a:pt x="0" y="7"/>
                    <a:pt x="0" y="16"/>
                  </a:cubicBezTo>
                  <a:cubicBezTo>
                    <a:pt x="0" y="102"/>
                    <a:pt x="0" y="102"/>
                    <a:pt x="0" y="102"/>
                  </a:cubicBezTo>
                  <a:cubicBezTo>
                    <a:pt x="23" y="102"/>
                    <a:pt x="23" y="102"/>
                    <a:pt x="23" y="102"/>
                  </a:cubicBezTo>
                  <a:cubicBezTo>
                    <a:pt x="23" y="190"/>
                    <a:pt x="23" y="190"/>
                    <a:pt x="23" y="190"/>
                  </a:cubicBezTo>
                  <a:cubicBezTo>
                    <a:pt x="92" y="190"/>
                    <a:pt x="92" y="190"/>
                    <a:pt x="92" y="190"/>
                  </a:cubicBezTo>
                  <a:cubicBezTo>
                    <a:pt x="92" y="102"/>
                    <a:pt x="92" y="102"/>
                    <a:pt x="92" y="102"/>
                  </a:cubicBezTo>
                  <a:cubicBezTo>
                    <a:pt x="115" y="102"/>
                    <a:pt x="115" y="102"/>
                    <a:pt x="115" y="102"/>
                  </a:cubicBezTo>
                  <a:cubicBezTo>
                    <a:pt x="115" y="16"/>
                    <a:pt x="115" y="16"/>
                    <a:pt x="115" y="16"/>
                  </a:cubicBezTo>
                  <a:cubicBezTo>
                    <a:pt x="115" y="7"/>
                    <a:pt x="108" y="0"/>
                    <a:pt x="99" y="0"/>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22" name="Freeform 105"/>
            <p:cNvSpPr>
              <a:spLocks noEditPoints="1"/>
            </p:cNvSpPr>
            <p:nvPr/>
          </p:nvSpPr>
          <p:spPr bwMode="auto">
            <a:xfrm>
              <a:off x="7287" y="4735"/>
              <a:ext cx="377" cy="297"/>
            </a:xfrm>
            <a:custGeom>
              <a:avLst/>
              <a:gdLst>
                <a:gd name="T0" fmla="*/ 179 w 180"/>
                <a:gd name="T1" fmla="*/ 28 h 141"/>
                <a:gd name="T2" fmla="*/ 167 w 180"/>
                <a:gd name="T3" fmla="*/ 14 h 141"/>
                <a:gd name="T4" fmla="*/ 131 w 180"/>
                <a:gd name="T5" fmla="*/ 0 h 141"/>
                <a:gd name="T6" fmla="*/ 96 w 180"/>
                <a:gd name="T7" fmla="*/ 14 h 141"/>
                <a:gd name="T8" fmla="*/ 90 w 180"/>
                <a:gd name="T9" fmla="*/ 20 h 141"/>
                <a:gd name="T10" fmla="*/ 84 w 180"/>
                <a:gd name="T11" fmla="*/ 14 h 141"/>
                <a:gd name="T12" fmla="*/ 48 w 180"/>
                <a:gd name="T13" fmla="*/ 0 h 141"/>
                <a:gd name="T14" fmla="*/ 13 w 180"/>
                <a:gd name="T15" fmla="*/ 14 h 141"/>
                <a:gd name="T16" fmla="*/ 1 w 180"/>
                <a:gd name="T17" fmla="*/ 28 h 141"/>
                <a:gd name="T18" fmla="*/ 0 w 180"/>
                <a:gd name="T19" fmla="*/ 31 h 141"/>
                <a:gd name="T20" fmla="*/ 0 w 180"/>
                <a:gd name="T21" fmla="*/ 134 h 141"/>
                <a:gd name="T22" fmla="*/ 13 w 180"/>
                <a:gd name="T23" fmla="*/ 137 h 141"/>
                <a:gd name="T24" fmla="*/ 13 w 180"/>
                <a:gd name="T25" fmla="*/ 137 h 141"/>
                <a:gd name="T26" fmla="*/ 22 w 180"/>
                <a:gd name="T27" fmla="*/ 126 h 141"/>
                <a:gd name="T28" fmla="*/ 48 w 180"/>
                <a:gd name="T29" fmla="*/ 116 h 141"/>
                <a:gd name="T30" fmla="*/ 75 w 180"/>
                <a:gd name="T31" fmla="*/ 126 h 141"/>
                <a:gd name="T32" fmla="*/ 82 w 180"/>
                <a:gd name="T33" fmla="*/ 134 h 141"/>
                <a:gd name="T34" fmla="*/ 84 w 180"/>
                <a:gd name="T35" fmla="*/ 137 h 141"/>
                <a:gd name="T36" fmla="*/ 84 w 180"/>
                <a:gd name="T37" fmla="*/ 137 h 141"/>
                <a:gd name="T38" fmla="*/ 84 w 180"/>
                <a:gd name="T39" fmla="*/ 137 h 141"/>
                <a:gd name="T40" fmla="*/ 84 w 180"/>
                <a:gd name="T41" fmla="*/ 137 h 141"/>
                <a:gd name="T42" fmla="*/ 84 w 180"/>
                <a:gd name="T43" fmla="*/ 137 h 141"/>
                <a:gd name="T44" fmla="*/ 84 w 180"/>
                <a:gd name="T45" fmla="*/ 137 h 141"/>
                <a:gd name="T46" fmla="*/ 90 w 180"/>
                <a:gd name="T47" fmla="*/ 141 h 141"/>
                <a:gd name="T48" fmla="*/ 96 w 180"/>
                <a:gd name="T49" fmla="*/ 137 h 141"/>
                <a:gd name="T50" fmla="*/ 96 w 180"/>
                <a:gd name="T51" fmla="*/ 137 h 141"/>
                <a:gd name="T52" fmla="*/ 96 w 180"/>
                <a:gd name="T53" fmla="*/ 137 h 141"/>
                <a:gd name="T54" fmla="*/ 96 w 180"/>
                <a:gd name="T55" fmla="*/ 137 h 141"/>
                <a:gd name="T56" fmla="*/ 105 w 180"/>
                <a:gd name="T57" fmla="*/ 126 h 141"/>
                <a:gd name="T58" fmla="*/ 131 w 180"/>
                <a:gd name="T59" fmla="*/ 116 h 141"/>
                <a:gd name="T60" fmla="*/ 158 w 180"/>
                <a:gd name="T61" fmla="*/ 126 h 141"/>
                <a:gd name="T62" fmla="*/ 165 w 180"/>
                <a:gd name="T63" fmla="*/ 134 h 141"/>
                <a:gd name="T64" fmla="*/ 167 w 180"/>
                <a:gd name="T65" fmla="*/ 137 h 141"/>
                <a:gd name="T66" fmla="*/ 168 w 180"/>
                <a:gd name="T67" fmla="*/ 137 h 141"/>
                <a:gd name="T68" fmla="*/ 168 w 180"/>
                <a:gd name="T69" fmla="*/ 137 h 141"/>
                <a:gd name="T70" fmla="*/ 168 w 180"/>
                <a:gd name="T71" fmla="*/ 137 h 141"/>
                <a:gd name="T72" fmla="*/ 168 w 180"/>
                <a:gd name="T73" fmla="*/ 137 h 141"/>
                <a:gd name="T74" fmla="*/ 180 w 180"/>
                <a:gd name="T75" fmla="*/ 134 h 141"/>
                <a:gd name="T76" fmla="*/ 180 w 180"/>
                <a:gd name="T77" fmla="*/ 31 h 141"/>
                <a:gd name="T78" fmla="*/ 179 w 180"/>
                <a:gd name="T79" fmla="*/ 28 h 141"/>
                <a:gd name="T80" fmla="*/ 48 w 180"/>
                <a:gd name="T81" fmla="*/ 102 h 141"/>
                <a:gd name="T82" fmla="*/ 48 w 180"/>
                <a:gd name="T83" fmla="*/ 102 h 141"/>
                <a:gd name="T84" fmla="*/ 13 w 180"/>
                <a:gd name="T85" fmla="*/ 116 h 141"/>
                <a:gd name="T86" fmla="*/ 13 w 180"/>
                <a:gd name="T87" fmla="*/ 33 h 141"/>
                <a:gd name="T88" fmla="*/ 22 w 180"/>
                <a:gd name="T89" fmla="*/ 23 h 141"/>
                <a:gd name="T90" fmla="*/ 48 w 180"/>
                <a:gd name="T91" fmla="*/ 13 h 141"/>
                <a:gd name="T92" fmla="*/ 75 w 180"/>
                <a:gd name="T93" fmla="*/ 24 h 141"/>
                <a:gd name="T94" fmla="*/ 82 w 180"/>
                <a:gd name="T95" fmla="*/ 32 h 141"/>
                <a:gd name="T96" fmla="*/ 84 w 180"/>
                <a:gd name="T97" fmla="*/ 33 h 141"/>
                <a:gd name="T98" fmla="*/ 84 w 180"/>
                <a:gd name="T99" fmla="*/ 116 h 141"/>
                <a:gd name="T100" fmla="*/ 48 w 180"/>
                <a:gd name="T101" fmla="*/ 102 h 141"/>
                <a:gd name="T102" fmla="*/ 167 w 180"/>
                <a:gd name="T103" fmla="*/ 116 h 141"/>
                <a:gd name="T104" fmla="*/ 131 w 180"/>
                <a:gd name="T105" fmla="*/ 102 h 141"/>
                <a:gd name="T106" fmla="*/ 97 w 180"/>
                <a:gd name="T107" fmla="*/ 116 h 141"/>
                <a:gd name="T108" fmla="*/ 97 w 180"/>
                <a:gd name="T109" fmla="*/ 33 h 141"/>
                <a:gd name="T110" fmla="*/ 105 w 180"/>
                <a:gd name="T111" fmla="*/ 23 h 141"/>
                <a:gd name="T112" fmla="*/ 131 w 180"/>
                <a:gd name="T113" fmla="*/ 13 h 141"/>
                <a:gd name="T114" fmla="*/ 158 w 180"/>
                <a:gd name="T115" fmla="*/ 24 h 141"/>
                <a:gd name="T116" fmla="*/ 165 w 180"/>
                <a:gd name="T117" fmla="*/ 32 h 141"/>
                <a:gd name="T118" fmla="*/ 167 w 180"/>
                <a:gd name="T119" fmla="*/ 33 h 141"/>
                <a:gd name="T120" fmla="*/ 167 w 180"/>
                <a:gd name="T121" fmla="*/ 11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0" h="141">
                  <a:moveTo>
                    <a:pt x="179" y="28"/>
                  </a:moveTo>
                  <a:cubicBezTo>
                    <a:pt x="179" y="28"/>
                    <a:pt x="175" y="21"/>
                    <a:pt x="167" y="14"/>
                  </a:cubicBezTo>
                  <a:cubicBezTo>
                    <a:pt x="159" y="7"/>
                    <a:pt x="147" y="0"/>
                    <a:pt x="131" y="0"/>
                  </a:cubicBezTo>
                  <a:cubicBezTo>
                    <a:pt x="116" y="0"/>
                    <a:pt x="104" y="7"/>
                    <a:pt x="96" y="14"/>
                  </a:cubicBezTo>
                  <a:cubicBezTo>
                    <a:pt x="94" y="16"/>
                    <a:pt x="92" y="18"/>
                    <a:pt x="90" y="20"/>
                  </a:cubicBezTo>
                  <a:cubicBezTo>
                    <a:pt x="88" y="18"/>
                    <a:pt x="86" y="16"/>
                    <a:pt x="84" y="14"/>
                  </a:cubicBezTo>
                  <a:cubicBezTo>
                    <a:pt x="76" y="7"/>
                    <a:pt x="64" y="0"/>
                    <a:pt x="48" y="0"/>
                  </a:cubicBezTo>
                  <a:cubicBezTo>
                    <a:pt x="32" y="0"/>
                    <a:pt x="20" y="7"/>
                    <a:pt x="13" y="14"/>
                  </a:cubicBezTo>
                  <a:cubicBezTo>
                    <a:pt x="5" y="21"/>
                    <a:pt x="1" y="28"/>
                    <a:pt x="1" y="28"/>
                  </a:cubicBezTo>
                  <a:cubicBezTo>
                    <a:pt x="0" y="31"/>
                    <a:pt x="0" y="31"/>
                    <a:pt x="0" y="31"/>
                  </a:cubicBezTo>
                  <a:cubicBezTo>
                    <a:pt x="0" y="134"/>
                    <a:pt x="0" y="134"/>
                    <a:pt x="0" y="134"/>
                  </a:cubicBezTo>
                  <a:cubicBezTo>
                    <a:pt x="13" y="137"/>
                    <a:pt x="13" y="137"/>
                    <a:pt x="13" y="137"/>
                  </a:cubicBezTo>
                  <a:cubicBezTo>
                    <a:pt x="13" y="137"/>
                    <a:pt x="13" y="137"/>
                    <a:pt x="13" y="137"/>
                  </a:cubicBezTo>
                  <a:cubicBezTo>
                    <a:pt x="13" y="137"/>
                    <a:pt x="16" y="131"/>
                    <a:pt x="22" y="126"/>
                  </a:cubicBezTo>
                  <a:cubicBezTo>
                    <a:pt x="28" y="120"/>
                    <a:pt x="37" y="116"/>
                    <a:pt x="48" y="116"/>
                  </a:cubicBezTo>
                  <a:cubicBezTo>
                    <a:pt x="60" y="116"/>
                    <a:pt x="69" y="121"/>
                    <a:pt x="75" y="126"/>
                  </a:cubicBezTo>
                  <a:cubicBezTo>
                    <a:pt x="78" y="129"/>
                    <a:pt x="81" y="132"/>
                    <a:pt x="82" y="134"/>
                  </a:cubicBezTo>
                  <a:cubicBezTo>
                    <a:pt x="83" y="135"/>
                    <a:pt x="84" y="136"/>
                    <a:pt x="84" y="137"/>
                  </a:cubicBezTo>
                  <a:cubicBezTo>
                    <a:pt x="84" y="137"/>
                    <a:pt x="84" y="137"/>
                    <a:pt x="84" y="137"/>
                  </a:cubicBezTo>
                  <a:cubicBezTo>
                    <a:pt x="84" y="137"/>
                    <a:pt x="84" y="137"/>
                    <a:pt x="84" y="137"/>
                  </a:cubicBezTo>
                  <a:cubicBezTo>
                    <a:pt x="84" y="137"/>
                    <a:pt x="84" y="137"/>
                    <a:pt x="84" y="137"/>
                  </a:cubicBezTo>
                  <a:cubicBezTo>
                    <a:pt x="84" y="137"/>
                    <a:pt x="84" y="137"/>
                    <a:pt x="84" y="137"/>
                  </a:cubicBezTo>
                  <a:cubicBezTo>
                    <a:pt x="84" y="137"/>
                    <a:pt x="84" y="137"/>
                    <a:pt x="84" y="137"/>
                  </a:cubicBezTo>
                  <a:cubicBezTo>
                    <a:pt x="86" y="139"/>
                    <a:pt x="88" y="141"/>
                    <a:pt x="90" y="141"/>
                  </a:cubicBezTo>
                  <a:cubicBezTo>
                    <a:pt x="93" y="141"/>
                    <a:pt x="95" y="139"/>
                    <a:pt x="96" y="137"/>
                  </a:cubicBezTo>
                  <a:cubicBezTo>
                    <a:pt x="96" y="137"/>
                    <a:pt x="96" y="137"/>
                    <a:pt x="96" y="137"/>
                  </a:cubicBezTo>
                  <a:cubicBezTo>
                    <a:pt x="96" y="137"/>
                    <a:pt x="96" y="137"/>
                    <a:pt x="96" y="137"/>
                  </a:cubicBezTo>
                  <a:cubicBezTo>
                    <a:pt x="96" y="137"/>
                    <a:pt x="96" y="137"/>
                    <a:pt x="96" y="137"/>
                  </a:cubicBezTo>
                  <a:cubicBezTo>
                    <a:pt x="96" y="137"/>
                    <a:pt x="99" y="131"/>
                    <a:pt x="105" y="126"/>
                  </a:cubicBezTo>
                  <a:cubicBezTo>
                    <a:pt x="111" y="120"/>
                    <a:pt x="120" y="116"/>
                    <a:pt x="131" y="116"/>
                  </a:cubicBezTo>
                  <a:cubicBezTo>
                    <a:pt x="143" y="116"/>
                    <a:pt x="152" y="121"/>
                    <a:pt x="158" y="126"/>
                  </a:cubicBezTo>
                  <a:cubicBezTo>
                    <a:pt x="162" y="129"/>
                    <a:pt x="164" y="132"/>
                    <a:pt x="165" y="134"/>
                  </a:cubicBezTo>
                  <a:cubicBezTo>
                    <a:pt x="166" y="135"/>
                    <a:pt x="167" y="136"/>
                    <a:pt x="167" y="137"/>
                  </a:cubicBezTo>
                  <a:cubicBezTo>
                    <a:pt x="167" y="137"/>
                    <a:pt x="168" y="137"/>
                    <a:pt x="168" y="137"/>
                  </a:cubicBezTo>
                  <a:cubicBezTo>
                    <a:pt x="168" y="137"/>
                    <a:pt x="168" y="137"/>
                    <a:pt x="168" y="137"/>
                  </a:cubicBezTo>
                  <a:cubicBezTo>
                    <a:pt x="168" y="137"/>
                    <a:pt x="168" y="137"/>
                    <a:pt x="168" y="137"/>
                  </a:cubicBezTo>
                  <a:cubicBezTo>
                    <a:pt x="168" y="137"/>
                    <a:pt x="168" y="137"/>
                    <a:pt x="168" y="137"/>
                  </a:cubicBezTo>
                  <a:cubicBezTo>
                    <a:pt x="180" y="134"/>
                    <a:pt x="180" y="134"/>
                    <a:pt x="180" y="134"/>
                  </a:cubicBezTo>
                  <a:cubicBezTo>
                    <a:pt x="180" y="31"/>
                    <a:pt x="180" y="31"/>
                    <a:pt x="180" y="31"/>
                  </a:cubicBezTo>
                  <a:lnTo>
                    <a:pt x="179" y="28"/>
                  </a:lnTo>
                  <a:close/>
                  <a:moveTo>
                    <a:pt x="48" y="102"/>
                  </a:moveTo>
                  <a:cubicBezTo>
                    <a:pt x="48" y="102"/>
                    <a:pt x="48" y="102"/>
                    <a:pt x="48" y="102"/>
                  </a:cubicBezTo>
                  <a:cubicBezTo>
                    <a:pt x="33" y="102"/>
                    <a:pt x="21" y="109"/>
                    <a:pt x="13" y="116"/>
                  </a:cubicBezTo>
                  <a:cubicBezTo>
                    <a:pt x="13" y="33"/>
                    <a:pt x="13" y="33"/>
                    <a:pt x="13" y="33"/>
                  </a:cubicBezTo>
                  <a:cubicBezTo>
                    <a:pt x="15" y="31"/>
                    <a:pt x="18" y="27"/>
                    <a:pt x="22" y="23"/>
                  </a:cubicBezTo>
                  <a:cubicBezTo>
                    <a:pt x="28" y="18"/>
                    <a:pt x="37" y="13"/>
                    <a:pt x="48" y="13"/>
                  </a:cubicBezTo>
                  <a:cubicBezTo>
                    <a:pt x="60" y="13"/>
                    <a:pt x="69" y="18"/>
                    <a:pt x="75" y="24"/>
                  </a:cubicBezTo>
                  <a:cubicBezTo>
                    <a:pt x="78" y="27"/>
                    <a:pt x="81" y="29"/>
                    <a:pt x="82" y="32"/>
                  </a:cubicBezTo>
                  <a:cubicBezTo>
                    <a:pt x="83" y="32"/>
                    <a:pt x="83" y="33"/>
                    <a:pt x="84" y="33"/>
                  </a:cubicBezTo>
                  <a:cubicBezTo>
                    <a:pt x="84" y="116"/>
                    <a:pt x="84" y="116"/>
                    <a:pt x="84" y="116"/>
                  </a:cubicBezTo>
                  <a:cubicBezTo>
                    <a:pt x="76" y="110"/>
                    <a:pt x="64" y="102"/>
                    <a:pt x="48" y="102"/>
                  </a:cubicBezTo>
                  <a:close/>
                  <a:moveTo>
                    <a:pt x="167" y="116"/>
                  </a:moveTo>
                  <a:cubicBezTo>
                    <a:pt x="159" y="109"/>
                    <a:pt x="147" y="102"/>
                    <a:pt x="131" y="102"/>
                  </a:cubicBezTo>
                  <a:cubicBezTo>
                    <a:pt x="116" y="102"/>
                    <a:pt x="104" y="109"/>
                    <a:pt x="97" y="116"/>
                  </a:cubicBezTo>
                  <a:cubicBezTo>
                    <a:pt x="97" y="33"/>
                    <a:pt x="97" y="33"/>
                    <a:pt x="97" y="33"/>
                  </a:cubicBezTo>
                  <a:cubicBezTo>
                    <a:pt x="98" y="31"/>
                    <a:pt x="101" y="27"/>
                    <a:pt x="105" y="23"/>
                  </a:cubicBezTo>
                  <a:cubicBezTo>
                    <a:pt x="111" y="18"/>
                    <a:pt x="120" y="13"/>
                    <a:pt x="131" y="13"/>
                  </a:cubicBezTo>
                  <a:cubicBezTo>
                    <a:pt x="143" y="13"/>
                    <a:pt x="152" y="18"/>
                    <a:pt x="158" y="24"/>
                  </a:cubicBezTo>
                  <a:cubicBezTo>
                    <a:pt x="162" y="27"/>
                    <a:pt x="164" y="29"/>
                    <a:pt x="165" y="32"/>
                  </a:cubicBezTo>
                  <a:cubicBezTo>
                    <a:pt x="166" y="32"/>
                    <a:pt x="166" y="33"/>
                    <a:pt x="167" y="33"/>
                  </a:cubicBezTo>
                  <a:lnTo>
                    <a:pt x="167" y="116"/>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23" name="Freeform 106"/>
            <p:cNvSpPr/>
            <p:nvPr/>
          </p:nvSpPr>
          <p:spPr bwMode="auto">
            <a:xfrm>
              <a:off x="8207" y="4857"/>
              <a:ext cx="35" cy="137"/>
            </a:xfrm>
            <a:custGeom>
              <a:avLst/>
              <a:gdLst>
                <a:gd name="T0" fmla="*/ 9 w 17"/>
                <a:gd name="T1" fmla="*/ 1 h 65"/>
                <a:gd name="T2" fmla="*/ 9 w 17"/>
                <a:gd name="T3" fmla="*/ 1 h 65"/>
                <a:gd name="T4" fmla="*/ 0 w 17"/>
                <a:gd name="T5" fmla="*/ 0 h 65"/>
                <a:gd name="T6" fmla="*/ 0 w 17"/>
                <a:gd name="T7" fmla="*/ 65 h 65"/>
                <a:gd name="T8" fmla="*/ 17 w 17"/>
                <a:gd name="T9" fmla="*/ 65 h 65"/>
                <a:gd name="T10" fmla="*/ 17 w 17"/>
                <a:gd name="T11" fmla="*/ 0 h 65"/>
                <a:gd name="T12" fmla="*/ 9 w 17"/>
                <a:gd name="T13" fmla="*/ 1 h 65"/>
              </a:gdLst>
              <a:ahLst/>
              <a:cxnLst>
                <a:cxn ang="0">
                  <a:pos x="T0" y="T1"/>
                </a:cxn>
                <a:cxn ang="0">
                  <a:pos x="T2" y="T3"/>
                </a:cxn>
                <a:cxn ang="0">
                  <a:pos x="T4" y="T5"/>
                </a:cxn>
                <a:cxn ang="0">
                  <a:pos x="T6" y="T7"/>
                </a:cxn>
                <a:cxn ang="0">
                  <a:pos x="T8" y="T9"/>
                </a:cxn>
                <a:cxn ang="0">
                  <a:pos x="T10" y="T11"/>
                </a:cxn>
                <a:cxn ang="0">
                  <a:pos x="T12" y="T13"/>
                </a:cxn>
              </a:cxnLst>
              <a:rect l="0" t="0" r="r" b="b"/>
              <a:pathLst>
                <a:path w="17" h="65">
                  <a:moveTo>
                    <a:pt x="9" y="1"/>
                  </a:moveTo>
                  <a:cubicBezTo>
                    <a:pt x="9" y="1"/>
                    <a:pt x="9" y="1"/>
                    <a:pt x="9" y="1"/>
                  </a:cubicBezTo>
                  <a:cubicBezTo>
                    <a:pt x="6" y="1"/>
                    <a:pt x="3" y="0"/>
                    <a:pt x="0" y="0"/>
                  </a:cubicBezTo>
                  <a:cubicBezTo>
                    <a:pt x="0" y="65"/>
                    <a:pt x="0" y="65"/>
                    <a:pt x="0" y="65"/>
                  </a:cubicBezTo>
                  <a:cubicBezTo>
                    <a:pt x="17" y="65"/>
                    <a:pt x="17" y="65"/>
                    <a:pt x="17" y="65"/>
                  </a:cubicBezTo>
                  <a:cubicBezTo>
                    <a:pt x="17" y="0"/>
                    <a:pt x="17" y="0"/>
                    <a:pt x="17" y="0"/>
                  </a:cubicBezTo>
                  <a:cubicBezTo>
                    <a:pt x="14" y="0"/>
                    <a:pt x="12" y="1"/>
                    <a:pt x="9" y="1"/>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24" name="Freeform 107"/>
            <p:cNvSpPr/>
            <p:nvPr/>
          </p:nvSpPr>
          <p:spPr bwMode="auto">
            <a:xfrm>
              <a:off x="8181" y="4751"/>
              <a:ext cx="86" cy="87"/>
            </a:xfrm>
            <a:custGeom>
              <a:avLst/>
              <a:gdLst>
                <a:gd name="T0" fmla="*/ 6 w 41"/>
                <a:gd name="T1" fmla="*/ 6 h 41"/>
                <a:gd name="T2" fmla="*/ 0 w 41"/>
                <a:gd name="T3" fmla="*/ 20 h 41"/>
                <a:gd name="T4" fmla="*/ 0 w 41"/>
                <a:gd name="T5" fmla="*/ 20 h 41"/>
                <a:gd name="T6" fmla="*/ 6 w 41"/>
                <a:gd name="T7" fmla="*/ 35 h 41"/>
                <a:gd name="T8" fmla="*/ 6 w 41"/>
                <a:gd name="T9" fmla="*/ 35 h 41"/>
                <a:gd name="T10" fmla="*/ 21 w 41"/>
                <a:gd name="T11" fmla="*/ 41 h 41"/>
                <a:gd name="T12" fmla="*/ 21 w 41"/>
                <a:gd name="T13" fmla="*/ 41 h 41"/>
                <a:gd name="T14" fmla="*/ 35 w 41"/>
                <a:gd name="T15" fmla="*/ 35 h 41"/>
                <a:gd name="T16" fmla="*/ 35 w 41"/>
                <a:gd name="T17" fmla="*/ 35 h 41"/>
                <a:gd name="T18" fmla="*/ 41 w 41"/>
                <a:gd name="T19" fmla="*/ 20 h 41"/>
                <a:gd name="T20" fmla="*/ 41 w 41"/>
                <a:gd name="T21" fmla="*/ 20 h 41"/>
                <a:gd name="T22" fmla="*/ 35 w 41"/>
                <a:gd name="T23" fmla="*/ 6 h 41"/>
                <a:gd name="T24" fmla="*/ 35 w 41"/>
                <a:gd name="T25" fmla="*/ 6 h 41"/>
                <a:gd name="T26" fmla="*/ 21 w 41"/>
                <a:gd name="T27" fmla="*/ 0 h 41"/>
                <a:gd name="T28" fmla="*/ 21 w 41"/>
                <a:gd name="T29" fmla="*/ 0 h 41"/>
                <a:gd name="T30" fmla="*/ 6 w 41"/>
                <a:gd name="T3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41">
                  <a:moveTo>
                    <a:pt x="6" y="6"/>
                  </a:moveTo>
                  <a:cubicBezTo>
                    <a:pt x="2" y="10"/>
                    <a:pt x="0" y="15"/>
                    <a:pt x="0" y="20"/>
                  </a:cubicBezTo>
                  <a:cubicBezTo>
                    <a:pt x="0" y="20"/>
                    <a:pt x="0" y="20"/>
                    <a:pt x="0" y="20"/>
                  </a:cubicBezTo>
                  <a:cubicBezTo>
                    <a:pt x="0" y="26"/>
                    <a:pt x="2" y="31"/>
                    <a:pt x="6" y="35"/>
                  </a:cubicBezTo>
                  <a:cubicBezTo>
                    <a:pt x="6" y="35"/>
                    <a:pt x="6" y="35"/>
                    <a:pt x="6" y="35"/>
                  </a:cubicBezTo>
                  <a:cubicBezTo>
                    <a:pt x="10" y="39"/>
                    <a:pt x="15" y="41"/>
                    <a:pt x="21" y="41"/>
                  </a:cubicBezTo>
                  <a:cubicBezTo>
                    <a:pt x="21" y="41"/>
                    <a:pt x="21" y="41"/>
                    <a:pt x="21" y="41"/>
                  </a:cubicBezTo>
                  <a:cubicBezTo>
                    <a:pt x="26" y="41"/>
                    <a:pt x="31" y="39"/>
                    <a:pt x="35" y="35"/>
                  </a:cubicBezTo>
                  <a:cubicBezTo>
                    <a:pt x="35" y="35"/>
                    <a:pt x="35" y="35"/>
                    <a:pt x="35" y="35"/>
                  </a:cubicBezTo>
                  <a:cubicBezTo>
                    <a:pt x="39" y="31"/>
                    <a:pt x="41" y="26"/>
                    <a:pt x="41" y="20"/>
                  </a:cubicBezTo>
                  <a:cubicBezTo>
                    <a:pt x="41" y="20"/>
                    <a:pt x="41" y="20"/>
                    <a:pt x="41" y="20"/>
                  </a:cubicBezTo>
                  <a:cubicBezTo>
                    <a:pt x="41" y="15"/>
                    <a:pt x="39" y="10"/>
                    <a:pt x="35" y="6"/>
                  </a:cubicBezTo>
                  <a:cubicBezTo>
                    <a:pt x="35" y="6"/>
                    <a:pt x="35" y="6"/>
                    <a:pt x="35" y="6"/>
                  </a:cubicBezTo>
                  <a:cubicBezTo>
                    <a:pt x="31" y="2"/>
                    <a:pt x="26" y="0"/>
                    <a:pt x="21" y="0"/>
                  </a:cubicBezTo>
                  <a:cubicBezTo>
                    <a:pt x="21" y="0"/>
                    <a:pt x="21" y="0"/>
                    <a:pt x="21" y="0"/>
                  </a:cubicBezTo>
                  <a:cubicBezTo>
                    <a:pt x="15" y="0"/>
                    <a:pt x="10" y="2"/>
                    <a:pt x="6" y="6"/>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25" name="Freeform 108"/>
            <p:cNvSpPr/>
            <p:nvPr/>
          </p:nvSpPr>
          <p:spPr bwMode="auto">
            <a:xfrm>
              <a:off x="8108" y="4741"/>
              <a:ext cx="46" cy="105"/>
            </a:xfrm>
            <a:custGeom>
              <a:avLst/>
              <a:gdLst>
                <a:gd name="T0" fmla="*/ 10 w 22"/>
                <a:gd name="T1" fmla="*/ 47 h 50"/>
                <a:gd name="T2" fmla="*/ 0 w 22"/>
                <a:gd name="T3" fmla="*/ 25 h 50"/>
                <a:gd name="T4" fmla="*/ 0 w 22"/>
                <a:gd name="T5" fmla="*/ 25 h 50"/>
                <a:gd name="T6" fmla="*/ 10 w 22"/>
                <a:gd name="T7" fmla="*/ 3 h 50"/>
                <a:gd name="T8" fmla="*/ 10 w 22"/>
                <a:gd name="T9" fmla="*/ 3 h 50"/>
                <a:gd name="T10" fmla="*/ 20 w 22"/>
                <a:gd name="T11" fmla="*/ 3 h 50"/>
                <a:gd name="T12" fmla="*/ 20 w 22"/>
                <a:gd name="T13" fmla="*/ 3 h 50"/>
                <a:gd name="T14" fmla="*/ 20 w 22"/>
                <a:gd name="T15" fmla="*/ 12 h 50"/>
                <a:gd name="T16" fmla="*/ 20 w 22"/>
                <a:gd name="T17" fmla="*/ 12 h 50"/>
                <a:gd name="T18" fmla="*/ 14 w 22"/>
                <a:gd name="T19" fmla="*/ 25 h 50"/>
                <a:gd name="T20" fmla="*/ 14 w 22"/>
                <a:gd name="T21" fmla="*/ 25 h 50"/>
                <a:gd name="T22" fmla="*/ 20 w 22"/>
                <a:gd name="T23" fmla="*/ 38 h 50"/>
                <a:gd name="T24" fmla="*/ 20 w 22"/>
                <a:gd name="T25" fmla="*/ 38 h 50"/>
                <a:gd name="T26" fmla="*/ 20 w 22"/>
                <a:gd name="T27" fmla="*/ 38 h 50"/>
                <a:gd name="T28" fmla="*/ 20 w 22"/>
                <a:gd name="T29" fmla="*/ 47 h 50"/>
                <a:gd name="T30" fmla="*/ 20 w 22"/>
                <a:gd name="T31" fmla="*/ 47 h 50"/>
                <a:gd name="T32" fmla="*/ 15 w 22"/>
                <a:gd name="T33" fmla="*/ 50 h 50"/>
                <a:gd name="T34" fmla="*/ 15 w 22"/>
                <a:gd name="T35" fmla="*/ 50 h 50"/>
                <a:gd name="T36" fmla="*/ 10 w 22"/>
                <a:gd name="T3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50">
                  <a:moveTo>
                    <a:pt x="10" y="47"/>
                  </a:moveTo>
                  <a:cubicBezTo>
                    <a:pt x="4" y="41"/>
                    <a:pt x="0" y="33"/>
                    <a:pt x="0" y="25"/>
                  </a:cubicBezTo>
                  <a:cubicBezTo>
                    <a:pt x="0" y="25"/>
                    <a:pt x="0" y="25"/>
                    <a:pt x="0" y="25"/>
                  </a:cubicBezTo>
                  <a:cubicBezTo>
                    <a:pt x="0" y="17"/>
                    <a:pt x="4" y="9"/>
                    <a:pt x="10" y="3"/>
                  </a:cubicBezTo>
                  <a:cubicBezTo>
                    <a:pt x="10" y="3"/>
                    <a:pt x="10" y="3"/>
                    <a:pt x="10" y="3"/>
                  </a:cubicBezTo>
                  <a:cubicBezTo>
                    <a:pt x="12" y="0"/>
                    <a:pt x="17" y="0"/>
                    <a:pt x="20" y="3"/>
                  </a:cubicBezTo>
                  <a:cubicBezTo>
                    <a:pt x="20" y="3"/>
                    <a:pt x="20" y="3"/>
                    <a:pt x="20" y="3"/>
                  </a:cubicBezTo>
                  <a:cubicBezTo>
                    <a:pt x="22" y="5"/>
                    <a:pt x="22" y="10"/>
                    <a:pt x="20" y="12"/>
                  </a:cubicBezTo>
                  <a:cubicBezTo>
                    <a:pt x="20" y="12"/>
                    <a:pt x="20" y="12"/>
                    <a:pt x="20" y="12"/>
                  </a:cubicBezTo>
                  <a:cubicBezTo>
                    <a:pt x="16" y="16"/>
                    <a:pt x="14" y="20"/>
                    <a:pt x="14" y="25"/>
                  </a:cubicBezTo>
                  <a:cubicBezTo>
                    <a:pt x="14" y="25"/>
                    <a:pt x="14" y="25"/>
                    <a:pt x="14" y="25"/>
                  </a:cubicBezTo>
                  <a:cubicBezTo>
                    <a:pt x="14" y="30"/>
                    <a:pt x="16" y="34"/>
                    <a:pt x="20" y="38"/>
                  </a:cubicBezTo>
                  <a:cubicBezTo>
                    <a:pt x="20" y="38"/>
                    <a:pt x="20" y="38"/>
                    <a:pt x="20" y="38"/>
                  </a:cubicBezTo>
                  <a:cubicBezTo>
                    <a:pt x="20" y="38"/>
                    <a:pt x="20" y="38"/>
                    <a:pt x="20" y="38"/>
                  </a:cubicBezTo>
                  <a:cubicBezTo>
                    <a:pt x="22" y="40"/>
                    <a:pt x="22" y="45"/>
                    <a:pt x="20" y="47"/>
                  </a:cubicBezTo>
                  <a:cubicBezTo>
                    <a:pt x="20" y="47"/>
                    <a:pt x="20" y="47"/>
                    <a:pt x="20" y="47"/>
                  </a:cubicBezTo>
                  <a:cubicBezTo>
                    <a:pt x="18" y="49"/>
                    <a:pt x="16" y="50"/>
                    <a:pt x="15" y="50"/>
                  </a:cubicBezTo>
                  <a:cubicBezTo>
                    <a:pt x="15" y="50"/>
                    <a:pt x="15" y="50"/>
                    <a:pt x="15" y="50"/>
                  </a:cubicBezTo>
                  <a:cubicBezTo>
                    <a:pt x="13" y="50"/>
                    <a:pt x="11" y="49"/>
                    <a:pt x="10" y="47"/>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26" name="Freeform 109"/>
            <p:cNvSpPr/>
            <p:nvPr/>
          </p:nvSpPr>
          <p:spPr bwMode="auto">
            <a:xfrm>
              <a:off x="8297" y="4741"/>
              <a:ext cx="46" cy="105"/>
            </a:xfrm>
            <a:custGeom>
              <a:avLst/>
              <a:gdLst>
                <a:gd name="T0" fmla="*/ 3 w 22"/>
                <a:gd name="T1" fmla="*/ 47 h 50"/>
                <a:gd name="T2" fmla="*/ 3 w 22"/>
                <a:gd name="T3" fmla="*/ 38 h 50"/>
                <a:gd name="T4" fmla="*/ 3 w 22"/>
                <a:gd name="T5" fmla="*/ 38 h 50"/>
                <a:gd name="T6" fmla="*/ 8 w 22"/>
                <a:gd name="T7" fmla="*/ 25 h 50"/>
                <a:gd name="T8" fmla="*/ 8 w 22"/>
                <a:gd name="T9" fmla="*/ 25 h 50"/>
                <a:gd name="T10" fmla="*/ 3 w 22"/>
                <a:gd name="T11" fmla="*/ 12 h 50"/>
                <a:gd name="T12" fmla="*/ 3 w 22"/>
                <a:gd name="T13" fmla="*/ 12 h 50"/>
                <a:gd name="T14" fmla="*/ 3 w 22"/>
                <a:gd name="T15" fmla="*/ 12 h 50"/>
                <a:gd name="T16" fmla="*/ 3 w 22"/>
                <a:gd name="T17" fmla="*/ 3 h 50"/>
                <a:gd name="T18" fmla="*/ 3 w 22"/>
                <a:gd name="T19" fmla="*/ 3 h 50"/>
                <a:gd name="T20" fmla="*/ 13 w 22"/>
                <a:gd name="T21" fmla="*/ 3 h 50"/>
                <a:gd name="T22" fmla="*/ 13 w 22"/>
                <a:gd name="T23" fmla="*/ 3 h 50"/>
                <a:gd name="T24" fmla="*/ 22 w 22"/>
                <a:gd name="T25" fmla="*/ 25 h 50"/>
                <a:gd name="T26" fmla="*/ 22 w 22"/>
                <a:gd name="T27" fmla="*/ 25 h 50"/>
                <a:gd name="T28" fmla="*/ 13 w 22"/>
                <a:gd name="T29" fmla="*/ 47 h 50"/>
                <a:gd name="T30" fmla="*/ 13 w 22"/>
                <a:gd name="T31" fmla="*/ 47 h 50"/>
                <a:gd name="T32" fmla="*/ 8 w 22"/>
                <a:gd name="T33" fmla="*/ 50 h 50"/>
                <a:gd name="T34" fmla="*/ 8 w 22"/>
                <a:gd name="T35" fmla="*/ 50 h 50"/>
                <a:gd name="T36" fmla="*/ 3 w 22"/>
                <a:gd name="T3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50">
                  <a:moveTo>
                    <a:pt x="3" y="47"/>
                  </a:moveTo>
                  <a:cubicBezTo>
                    <a:pt x="0" y="45"/>
                    <a:pt x="0" y="40"/>
                    <a:pt x="3" y="38"/>
                  </a:cubicBezTo>
                  <a:cubicBezTo>
                    <a:pt x="3" y="38"/>
                    <a:pt x="3" y="38"/>
                    <a:pt x="3" y="38"/>
                  </a:cubicBezTo>
                  <a:cubicBezTo>
                    <a:pt x="7" y="34"/>
                    <a:pt x="8" y="30"/>
                    <a:pt x="8" y="25"/>
                  </a:cubicBezTo>
                  <a:cubicBezTo>
                    <a:pt x="8" y="25"/>
                    <a:pt x="8" y="25"/>
                    <a:pt x="8" y="25"/>
                  </a:cubicBezTo>
                  <a:cubicBezTo>
                    <a:pt x="8" y="20"/>
                    <a:pt x="7" y="16"/>
                    <a:pt x="3" y="12"/>
                  </a:cubicBezTo>
                  <a:cubicBezTo>
                    <a:pt x="3" y="12"/>
                    <a:pt x="3" y="12"/>
                    <a:pt x="3" y="12"/>
                  </a:cubicBezTo>
                  <a:cubicBezTo>
                    <a:pt x="3" y="12"/>
                    <a:pt x="3" y="12"/>
                    <a:pt x="3" y="12"/>
                  </a:cubicBezTo>
                  <a:cubicBezTo>
                    <a:pt x="0" y="10"/>
                    <a:pt x="0" y="5"/>
                    <a:pt x="3" y="3"/>
                  </a:cubicBezTo>
                  <a:cubicBezTo>
                    <a:pt x="3" y="3"/>
                    <a:pt x="3" y="3"/>
                    <a:pt x="3" y="3"/>
                  </a:cubicBezTo>
                  <a:cubicBezTo>
                    <a:pt x="6" y="0"/>
                    <a:pt x="10" y="0"/>
                    <a:pt x="13" y="3"/>
                  </a:cubicBezTo>
                  <a:cubicBezTo>
                    <a:pt x="13" y="3"/>
                    <a:pt x="13" y="3"/>
                    <a:pt x="13" y="3"/>
                  </a:cubicBezTo>
                  <a:cubicBezTo>
                    <a:pt x="19" y="9"/>
                    <a:pt x="22" y="17"/>
                    <a:pt x="22" y="25"/>
                  </a:cubicBezTo>
                  <a:cubicBezTo>
                    <a:pt x="22" y="25"/>
                    <a:pt x="22" y="25"/>
                    <a:pt x="22" y="25"/>
                  </a:cubicBezTo>
                  <a:cubicBezTo>
                    <a:pt x="22" y="33"/>
                    <a:pt x="19" y="41"/>
                    <a:pt x="13" y="47"/>
                  </a:cubicBezTo>
                  <a:cubicBezTo>
                    <a:pt x="13" y="47"/>
                    <a:pt x="13" y="47"/>
                    <a:pt x="13" y="47"/>
                  </a:cubicBezTo>
                  <a:cubicBezTo>
                    <a:pt x="12" y="49"/>
                    <a:pt x="10" y="50"/>
                    <a:pt x="8" y="50"/>
                  </a:cubicBezTo>
                  <a:cubicBezTo>
                    <a:pt x="8" y="50"/>
                    <a:pt x="8" y="50"/>
                    <a:pt x="8" y="50"/>
                  </a:cubicBezTo>
                  <a:cubicBezTo>
                    <a:pt x="6" y="50"/>
                    <a:pt x="4" y="49"/>
                    <a:pt x="3" y="47"/>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27" name="Freeform 110"/>
            <p:cNvSpPr/>
            <p:nvPr/>
          </p:nvSpPr>
          <p:spPr bwMode="auto">
            <a:xfrm>
              <a:off x="8049" y="4711"/>
              <a:ext cx="59" cy="163"/>
            </a:xfrm>
            <a:custGeom>
              <a:avLst/>
              <a:gdLst>
                <a:gd name="T0" fmla="*/ 16 w 28"/>
                <a:gd name="T1" fmla="*/ 75 h 77"/>
                <a:gd name="T2" fmla="*/ 0 w 28"/>
                <a:gd name="T3" fmla="*/ 39 h 77"/>
                <a:gd name="T4" fmla="*/ 0 w 28"/>
                <a:gd name="T5" fmla="*/ 39 h 77"/>
                <a:gd name="T6" fmla="*/ 16 w 28"/>
                <a:gd name="T7" fmla="*/ 3 h 77"/>
                <a:gd name="T8" fmla="*/ 16 w 28"/>
                <a:gd name="T9" fmla="*/ 3 h 77"/>
                <a:gd name="T10" fmla="*/ 25 w 28"/>
                <a:gd name="T11" fmla="*/ 3 h 77"/>
                <a:gd name="T12" fmla="*/ 25 w 28"/>
                <a:gd name="T13" fmla="*/ 3 h 77"/>
                <a:gd name="T14" fmla="*/ 25 w 28"/>
                <a:gd name="T15" fmla="*/ 13 h 77"/>
                <a:gd name="T16" fmla="*/ 25 w 28"/>
                <a:gd name="T17" fmla="*/ 13 h 77"/>
                <a:gd name="T18" fmla="*/ 14 w 28"/>
                <a:gd name="T19" fmla="*/ 39 h 77"/>
                <a:gd name="T20" fmla="*/ 14 w 28"/>
                <a:gd name="T21" fmla="*/ 39 h 77"/>
                <a:gd name="T22" fmla="*/ 25 w 28"/>
                <a:gd name="T23" fmla="*/ 66 h 77"/>
                <a:gd name="T24" fmla="*/ 25 w 28"/>
                <a:gd name="T25" fmla="*/ 66 h 77"/>
                <a:gd name="T26" fmla="*/ 25 w 28"/>
                <a:gd name="T27" fmla="*/ 66 h 77"/>
                <a:gd name="T28" fmla="*/ 25 w 28"/>
                <a:gd name="T29" fmla="*/ 75 h 77"/>
                <a:gd name="T30" fmla="*/ 25 w 28"/>
                <a:gd name="T31" fmla="*/ 75 h 77"/>
                <a:gd name="T32" fmla="*/ 20 w 28"/>
                <a:gd name="T33" fmla="*/ 77 h 77"/>
                <a:gd name="T34" fmla="*/ 20 w 28"/>
                <a:gd name="T35" fmla="*/ 77 h 77"/>
                <a:gd name="T36" fmla="*/ 16 w 28"/>
                <a:gd name="T37" fmla="*/ 7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77">
                  <a:moveTo>
                    <a:pt x="16" y="75"/>
                  </a:moveTo>
                  <a:cubicBezTo>
                    <a:pt x="6" y="65"/>
                    <a:pt x="0" y="52"/>
                    <a:pt x="0" y="39"/>
                  </a:cubicBezTo>
                  <a:cubicBezTo>
                    <a:pt x="0" y="39"/>
                    <a:pt x="0" y="39"/>
                    <a:pt x="0" y="39"/>
                  </a:cubicBezTo>
                  <a:cubicBezTo>
                    <a:pt x="0" y="26"/>
                    <a:pt x="6" y="13"/>
                    <a:pt x="16" y="3"/>
                  </a:cubicBezTo>
                  <a:cubicBezTo>
                    <a:pt x="16" y="3"/>
                    <a:pt x="16" y="3"/>
                    <a:pt x="16" y="3"/>
                  </a:cubicBezTo>
                  <a:cubicBezTo>
                    <a:pt x="18" y="0"/>
                    <a:pt x="23" y="0"/>
                    <a:pt x="25" y="3"/>
                  </a:cubicBezTo>
                  <a:cubicBezTo>
                    <a:pt x="25" y="3"/>
                    <a:pt x="25" y="3"/>
                    <a:pt x="25" y="3"/>
                  </a:cubicBezTo>
                  <a:cubicBezTo>
                    <a:pt x="28" y="5"/>
                    <a:pt x="28" y="10"/>
                    <a:pt x="25" y="13"/>
                  </a:cubicBezTo>
                  <a:cubicBezTo>
                    <a:pt x="25" y="13"/>
                    <a:pt x="25" y="13"/>
                    <a:pt x="25" y="13"/>
                  </a:cubicBezTo>
                  <a:cubicBezTo>
                    <a:pt x="18" y="20"/>
                    <a:pt x="14" y="29"/>
                    <a:pt x="14" y="39"/>
                  </a:cubicBezTo>
                  <a:cubicBezTo>
                    <a:pt x="14" y="39"/>
                    <a:pt x="14" y="39"/>
                    <a:pt x="14" y="39"/>
                  </a:cubicBezTo>
                  <a:cubicBezTo>
                    <a:pt x="14" y="49"/>
                    <a:pt x="18" y="58"/>
                    <a:pt x="25" y="66"/>
                  </a:cubicBezTo>
                  <a:cubicBezTo>
                    <a:pt x="25" y="66"/>
                    <a:pt x="25" y="66"/>
                    <a:pt x="25" y="66"/>
                  </a:cubicBezTo>
                  <a:cubicBezTo>
                    <a:pt x="25" y="66"/>
                    <a:pt x="25" y="66"/>
                    <a:pt x="25" y="66"/>
                  </a:cubicBezTo>
                  <a:cubicBezTo>
                    <a:pt x="28" y="68"/>
                    <a:pt x="28" y="73"/>
                    <a:pt x="25" y="75"/>
                  </a:cubicBezTo>
                  <a:cubicBezTo>
                    <a:pt x="25" y="75"/>
                    <a:pt x="25" y="75"/>
                    <a:pt x="25" y="75"/>
                  </a:cubicBezTo>
                  <a:cubicBezTo>
                    <a:pt x="24" y="77"/>
                    <a:pt x="22" y="77"/>
                    <a:pt x="20" y="77"/>
                  </a:cubicBezTo>
                  <a:cubicBezTo>
                    <a:pt x="20" y="77"/>
                    <a:pt x="20" y="77"/>
                    <a:pt x="20" y="77"/>
                  </a:cubicBezTo>
                  <a:cubicBezTo>
                    <a:pt x="19" y="77"/>
                    <a:pt x="17" y="77"/>
                    <a:pt x="16" y="75"/>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28" name="Freeform 111"/>
            <p:cNvSpPr/>
            <p:nvPr/>
          </p:nvSpPr>
          <p:spPr bwMode="auto">
            <a:xfrm>
              <a:off x="8345" y="4711"/>
              <a:ext cx="56" cy="163"/>
            </a:xfrm>
            <a:custGeom>
              <a:avLst/>
              <a:gdLst>
                <a:gd name="T0" fmla="*/ 2 w 27"/>
                <a:gd name="T1" fmla="*/ 75 h 77"/>
                <a:gd name="T2" fmla="*/ 2 w 27"/>
                <a:gd name="T3" fmla="*/ 66 h 77"/>
                <a:gd name="T4" fmla="*/ 2 w 27"/>
                <a:gd name="T5" fmla="*/ 66 h 77"/>
                <a:gd name="T6" fmla="*/ 13 w 27"/>
                <a:gd name="T7" fmla="*/ 39 h 77"/>
                <a:gd name="T8" fmla="*/ 13 w 27"/>
                <a:gd name="T9" fmla="*/ 39 h 77"/>
                <a:gd name="T10" fmla="*/ 2 w 27"/>
                <a:gd name="T11" fmla="*/ 13 h 77"/>
                <a:gd name="T12" fmla="*/ 2 w 27"/>
                <a:gd name="T13" fmla="*/ 13 h 77"/>
                <a:gd name="T14" fmla="*/ 2 w 27"/>
                <a:gd name="T15" fmla="*/ 13 h 77"/>
                <a:gd name="T16" fmla="*/ 2 w 27"/>
                <a:gd name="T17" fmla="*/ 3 h 77"/>
                <a:gd name="T18" fmla="*/ 2 w 27"/>
                <a:gd name="T19" fmla="*/ 3 h 77"/>
                <a:gd name="T20" fmla="*/ 12 w 27"/>
                <a:gd name="T21" fmla="*/ 3 h 77"/>
                <a:gd name="T22" fmla="*/ 12 w 27"/>
                <a:gd name="T23" fmla="*/ 3 h 77"/>
                <a:gd name="T24" fmla="*/ 27 w 27"/>
                <a:gd name="T25" fmla="*/ 39 h 77"/>
                <a:gd name="T26" fmla="*/ 27 w 27"/>
                <a:gd name="T27" fmla="*/ 39 h 77"/>
                <a:gd name="T28" fmla="*/ 12 w 27"/>
                <a:gd name="T29" fmla="*/ 75 h 77"/>
                <a:gd name="T30" fmla="*/ 12 w 27"/>
                <a:gd name="T31" fmla="*/ 75 h 77"/>
                <a:gd name="T32" fmla="*/ 7 w 27"/>
                <a:gd name="T33" fmla="*/ 77 h 77"/>
                <a:gd name="T34" fmla="*/ 7 w 27"/>
                <a:gd name="T35" fmla="*/ 77 h 77"/>
                <a:gd name="T36" fmla="*/ 2 w 27"/>
                <a:gd name="T37" fmla="*/ 7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77">
                  <a:moveTo>
                    <a:pt x="2" y="75"/>
                  </a:moveTo>
                  <a:cubicBezTo>
                    <a:pt x="0" y="73"/>
                    <a:pt x="0" y="68"/>
                    <a:pt x="2" y="66"/>
                  </a:cubicBezTo>
                  <a:cubicBezTo>
                    <a:pt x="2" y="66"/>
                    <a:pt x="2" y="66"/>
                    <a:pt x="2" y="66"/>
                  </a:cubicBezTo>
                  <a:cubicBezTo>
                    <a:pt x="10" y="58"/>
                    <a:pt x="13" y="49"/>
                    <a:pt x="13" y="39"/>
                  </a:cubicBezTo>
                  <a:cubicBezTo>
                    <a:pt x="13" y="39"/>
                    <a:pt x="13" y="39"/>
                    <a:pt x="13" y="39"/>
                  </a:cubicBezTo>
                  <a:cubicBezTo>
                    <a:pt x="13" y="29"/>
                    <a:pt x="10" y="20"/>
                    <a:pt x="2" y="13"/>
                  </a:cubicBezTo>
                  <a:cubicBezTo>
                    <a:pt x="2" y="13"/>
                    <a:pt x="2" y="13"/>
                    <a:pt x="2" y="13"/>
                  </a:cubicBezTo>
                  <a:cubicBezTo>
                    <a:pt x="2" y="13"/>
                    <a:pt x="2" y="13"/>
                    <a:pt x="2" y="13"/>
                  </a:cubicBezTo>
                  <a:cubicBezTo>
                    <a:pt x="0" y="10"/>
                    <a:pt x="0" y="5"/>
                    <a:pt x="2" y="3"/>
                  </a:cubicBezTo>
                  <a:cubicBezTo>
                    <a:pt x="2" y="3"/>
                    <a:pt x="2" y="3"/>
                    <a:pt x="2" y="3"/>
                  </a:cubicBezTo>
                  <a:cubicBezTo>
                    <a:pt x="5" y="0"/>
                    <a:pt x="9" y="0"/>
                    <a:pt x="12" y="3"/>
                  </a:cubicBezTo>
                  <a:cubicBezTo>
                    <a:pt x="12" y="3"/>
                    <a:pt x="12" y="3"/>
                    <a:pt x="12" y="3"/>
                  </a:cubicBezTo>
                  <a:cubicBezTo>
                    <a:pt x="22" y="13"/>
                    <a:pt x="27" y="26"/>
                    <a:pt x="27" y="39"/>
                  </a:cubicBezTo>
                  <a:cubicBezTo>
                    <a:pt x="27" y="39"/>
                    <a:pt x="27" y="39"/>
                    <a:pt x="27" y="39"/>
                  </a:cubicBezTo>
                  <a:cubicBezTo>
                    <a:pt x="27" y="52"/>
                    <a:pt x="22" y="65"/>
                    <a:pt x="12" y="75"/>
                  </a:cubicBezTo>
                  <a:cubicBezTo>
                    <a:pt x="12" y="75"/>
                    <a:pt x="12" y="75"/>
                    <a:pt x="12" y="75"/>
                  </a:cubicBezTo>
                  <a:cubicBezTo>
                    <a:pt x="11" y="77"/>
                    <a:pt x="9" y="77"/>
                    <a:pt x="7" y="77"/>
                  </a:cubicBezTo>
                  <a:cubicBezTo>
                    <a:pt x="7" y="77"/>
                    <a:pt x="7" y="77"/>
                    <a:pt x="7" y="77"/>
                  </a:cubicBezTo>
                  <a:cubicBezTo>
                    <a:pt x="5" y="77"/>
                    <a:pt x="4" y="77"/>
                    <a:pt x="2" y="75"/>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29" name="Freeform 112"/>
            <p:cNvSpPr>
              <a:spLocks noEditPoints="1"/>
            </p:cNvSpPr>
            <p:nvPr/>
          </p:nvSpPr>
          <p:spPr bwMode="auto">
            <a:xfrm>
              <a:off x="7540" y="3610"/>
              <a:ext cx="520" cy="393"/>
            </a:xfrm>
            <a:custGeom>
              <a:avLst/>
              <a:gdLst>
                <a:gd name="T0" fmla="*/ 229 w 248"/>
                <a:gd name="T1" fmla="*/ 139 h 186"/>
                <a:gd name="T2" fmla="*/ 20 w 248"/>
                <a:gd name="T3" fmla="*/ 139 h 186"/>
                <a:gd name="T4" fmla="*/ 4 w 248"/>
                <a:gd name="T5" fmla="*/ 169 h 186"/>
                <a:gd name="T6" fmla="*/ 244 w 248"/>
                <a:gd name="T7" fmla="*/ 169 h 186"/>
                <a:gd name="T8" fmla="*/ 229 w 248"/>
                <a:gd name="T9" fmla="*/ 139 h 186"/>
                <a:gd name="T10" fmla="*/ 98 w 248"/>
                <a:gd name="T11" fmla="*/ 162 h 186"/>
                <a:gd name="T12" fmla="*/ 105 w 248"/>
                <a:gd name="T13" fmla="*/ 150 h 186"/>
                <a:gd name="T14" fmla="*/ 145 w 248"/>
                <a:gd name="T15" fmla="*/ 150 h 186"/>
                <a:gd name="T16" fmla="*/ 150 w 248"/>
                <a:gd name="T17" fmla="*/ 162 h 186"/>
                <a:gd name="T18" fmla="*/ 98 w 248"/>
                <a:gd name="T19" fmla="*/ 162 h 186"/>
                <a:gd name="T20" fmla="*/ 225 w 248"/>
                <a:gd name="T21" fmla="*/ 132 h 186"/>
                <a:gd name="T22" fmla="*/ 225 w 248"/>
                <a:gd name="T23" fmla="*/ 132 h 186"/>
                <a:gd name="T24" fmla="*/ 225 w 248"/>
                <a:gd name="T25" fmla="*/ 131 h 186"/>
                <a:gd name="T26" fmla="*/ 225 w 248"/>
                <a:gd name="T27" fmla="*/ 6 h 186"/>
                <a:gd name="T28" fmla="*/ 219 w 248"/>
                <a:gd name="T29" fmla="*/ 0 h 186"/>
                <a:gd name="T30" fmla="*/ 29 w 248"/>
                <a:gd name="T31" fmla="*/ 0 h 186"/>
                <a:gd name="T32" fmla="*/ 23 w 248"/>
                <a:gd name="T33" fmla="*/ 6 h 186"/>
                <a:gd name="T34" fmla="*/ 23 w 248"/>
                <a:gd name="T35" fmla="*/ 131 h 186"/>
                <a:gd name="T36" fmla="*/ 23 w 248"/>
                <a:gd name="T37" fmla="*/ 132 h 186"/>
                <a:gd name="T38" fmla="*/ 23 w 248"/>
                <a:gd name="T39" fmla="*/ 132 h 186"/>
                <a:gd name="T40" fmla="*/ 23 w 248"/>
                <a:gd name="T41" fmla="*/ 132 h 186"/>
                <a:gd name="T42" fmla="*/ 225 w 248"/>
                <a:gd name="T43" fmla="*/ 132 h 186"/>
                <a:gd name="T44" fmla="*/ 211 w 248"/>
                <a:gd name="T45" fmla="*/ 123 h 186"/>
                <a:gd name="T46" fmla="*/ 38 w 248"/>
                <a:gd name="T47" fmla="*/ 123 h 186"/>
                <a:gd name="T48" fmla="*/ 38 w 248"/>
                <a:gd name="T49" fmla="*/ 15 h 186"/>
                <a:gd name="T50" fmla="*/ 211 w 248"/>
                <a:gd name="T51" fmla="*/ 15 h 186"/>
                <a:gd name="T52" fmla="*/ 211 w 248"/>
                <a:gd name="T53" fmla="*/ 123 h 186"/>
                <a:gd name="T54" fmla="*/ 248 w 248"/>
                <a:gd name="T55" fmla="*/ 176 h 186"/>
                <a:gd name="T56" fmla="*/ 1 w 248"/>
                <a:gd name="T57" fmla="*/ 176 h 186"/>
                <a:gd name="T58" fmla="*/ 0 w 248"/>
                <a:gd name="T59" fmla="*/ 177 h 186"/>
                <a:gd name="T60" fmla="*/ 6 w 248"/>
                <a:gd name="T61" fmla="*/ 186 h 186"/>
                <a:gd name="T62" fmla="*/ 243 w 248"/>
                <a:gd name="T63" fmla="*/ 186 h 186"/>
                <a:gd name="T64" fmla="*/ 248 w 248"/>
                <a:gd name="T65" fmla="*/ 177 h 186"/>
                <a:gd name="T66" fmla="*/ 248 w 248"/>
                <a:gd name="T67" fmla="*/ 17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8" h="186">
                  <a:moveTo>
                    <a:pt x="229" y="139"/>
                  </a:moveTo>
                  <a:cubicBezTo>
                    <a:pt x="20" y="139"/>
                    <a:pt x="20" y="139"/>
                    <a:pt x="20" y="139"/>
                  </a:cubicBezTo>
                  <a:cubicBezTo>
                    <a:pt x="4" y="169"/>
                    <a:pt x="4" y="169"/>
                    <a:pt x="4" y="169"/>
                  </a:cubicBezTo>
                  <a:cubicBezTo>
                    <a:pt x="244" y="169"/>
                    <a:pt x="244" y="169"/>
                    <a:pt x="244" y="169"/>
                  </a:cubicBezTo>
                  <a:lnTo>
                    <a:pt x="229" y="139"/>
                  </a:lnTo>
                  <a:close/>
                  <a:moveTo>
                    <a:pt x="98" y="162"/>
                  </a:moveTo>
                  <a:cubicBezTo>
                    <a:pt x="105" y="150"/>
                    <a:pt x="105" y="150"/>
                    <a:pt x="105" y="150"/>
                  </a:cubicBezTo>
                  <a:cubicBezTo>
                    <a:pt x="145" y="150"/>
                    <a:pt x="145" y="150"/>
                    <a:pt x="145" y="150"/>
                  </a:cubicBezTo>
                  <a:cubicBezTo>
                    <a:pt x="150" y="162"/>
                    <a:pt x="150" y="162"/>
                    <a:pt x="150" y="162"/>
                  </a:cubicBezTo>
                  <a:lnTo>
                    <a:pt x="98" y="162"/>
                  </a:lnTo>
                  <a:close/>
                  <a:moveTo>
                    <a:pt x="225" y="132"/>
                  </a:moveTo>
                  <a:cubicBezTo>
                    <a:pt x="225" y="132"/>
                    <a:pt x="225" y="132"/>
                    <a:pt x="225" y="132"/>
                  </a:cubicBezTo>
                  <a:cubicBezTo>
                    <a:pt x="225" y="131"/>
                    <a:pt x="225" y="131"/>
                    <a:pt x="225" y="131"/>
                  </a:cubicBezTo>
                  <a:cubicBezTo>
                    <a:pt x="225" y="6"/>
                    <a:pt x="225" y="6"/>
                    <a:pt x="225" y="6"/>
                  </a:cubicBezTo>
                  <a:cubicBezTo>
                    <a:pt x="225" y="3"/>
                    <a:pt x="222" y="0"/>
                    <a:pt x="219" y="0"/>
                  </a:cubicBezTo>
                  <a:cubicBezTo>
                    <a:pt x="29" y="0"/>
                    <a:pt x="29" y="0"/>
                    <a:pt x="29" y="0"/>
                  </a:cubicBezTo>
                  <a:cubicBezTo>
                    <a:pt x="26" y="0"/>
                    <a:pt x="23" y="3"/>
                    <a:pt x="23" y="6"/>
                  </a:cubicBezTo>
                  <a:cubicBezTo>
                    <a:pt x="23" y="131"/>
                    <a:pt x="23" y="131"/>
                    <a:pt x="23" y="131"/>
                  </a:cubicBezTo>
                  <a:cubicBezTo>
                    <a:pt x="23" y="131"/>
                    <a:pt x="23" y="131"/>
                    <a:pt x="23" y="132"/>
                  </a:cubicBezTo>
                  <a:cubicBezTo>
                    <a:pt x="23" y="132"/>
                    <a:pt x="23" y="132"/>
                    <a:pt x="23" y="132"/>
                  </a:cubicBezTo>
                  <a:cubicBezTo>
                    <a:pt x="23" y="132"/>
                    <a:pt x="23" y="132"/>
                    <a:pt x="23" y="132"/>
                  </a:cubicBezTo>
                  <a:cubicBezTo>
                    <a:pt x="225" y="132"/>
                    <a:pt x="225" y="132"/>
                    <a:pt x="225" y="132"/>
                  </a:cubicBezTo>
                  <a:close/>
                  <a:moveTo>
                    <a:pt x="211" y="123"/>
                  </a:moveTo>
                  <a:cubicBezTo>
                    <a:pt x="38" y="123"/>
                    <a:pt x="38" y="123"/>
                    <a:pt x="38" y="123"/>
                  </a:cubicBezTo>
                  <a:cubicBezTo>
                    <a:pt x="38" y="15"/>
                    <a:pt x="38" y="15"/>
                    <a:pt x="38" y="15"/>
                  </a:cubicBezTo>
                  <a:cubicBezTo>
                    <a:pt x="211" y="15"/>
                    <a:pt x="211" y="15"/>
                    <a:pt x="211" y="15"/>
                  </a:cubicBezTo>
                  <a:lnTo>
                    <a:pt x="211" y="123"/>
                  </a:lnTo>
                  <a:close/>
                  <a:moveTo>
                    <a:pt x="248" y="176"/>
                  </a:moveTo>
                  <a:cubicBezTo>
                    <a:pt x="1" y="176"/>
                    <a:pt x="1" y="176"/>
                    <a:pt x="1" y="176"/>
                  </a:cubicBezTo>
                  <a:cubicBezTo>
                    <a:pt x="0" y="177"/>
                    <a:pt x="0" y="177"/>
                    <a:pt x="0" y="177"/>
                  </a:cubicBezTo>
                  <a:cubicBezTo>
                    <a:pt x="0" y="181"/>
                    <a:pt x="3" y="186"/>
                    <a:pt x="6" y="186"/>
                  </a:cubicBezTo>
                  <a:cubicBezTo>
                    <a:pt x="243" y="186"/>
                    <a:pt x="243" y="186"/>
                    <a:pt x="243" y="186"/>
                  </a:cubicBezTo>
                  <a:cubicBezTo>
                    <a:pt x="246" y="186"/>
                    <a:pt x="248" y="181"/>
                    <a:pt x="248" y="177"/>
                  </a:cubicBezTo>
                  <a:lnTo>
                    <a:pt x="248" y="176"/>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0" name="Freeform 113"/>
            <p:cNvSpPr>
              <a:spLocks noEditPoints="1"/>
            </p:cNvSpPr>
            <p:nvPr/>
          </p:nvSpPr>
          <p:spPr bwMode="auto">
            <a:xfrm>
              <a:off x="8259" y="4038"/>
              <a:ext cx="220" cy="393"/>
            </a:xfrm>
            <a:custGeom>
              <a:avLst/>
              <a:gdLst>
                <a:gd name="T0" fmla="*/ 92 w 105"/>
                <a:gd name="T1" fmla="*/ 0 h 186"/>
                <a:gd name="T2" fmla="*/ 14 w 105"/>
                <a:gd name="T3" fmla="*/ 0 h 186"/>
                <a:gd name="T4" fmla="*/ 0 w 105"/>
                <a:gd name="T5" fmla="*/ 13 h 186"/>
                <a:gd name="T6" fmla="*/ 0 w 105"/>
                <a:gd name="T7" fmla="*/ 172 h 186"/>
                <a:gd name="T8" fmla="*/ 14 w 105"/>
                <a:gd name="T9" fmla="*/ 186 h 186"/>
                <a:gd name="T10" fmla="*/ 92 w 105"/>
                <a:gd name="T11" fmla="*/ 186 h 186"/>
                <a:gd name="T12" fmla="*/ 105 w 105"/>
                <a:gd name="T13" fmla="*/ 172 h 186"/>
                <a:gd name="T14" fmla="*/ 105 w 105"/>
                <a:gd name="T15" fmla="*/ 13 h 186"/>
                <a:gd name="T16" fmla="*/ 92 w 105"/>
                <a:gd name="T17" fmla="*/ 0 h 186"/>
                <a:gd name="T18" fmla="*/ 44 w 105"/>
                <a:gd name="T19" fmla="*/ 11 h 186"/>
                <a:gd name="T20" fmla="*/ 62 w 105"/>
                <a:gd name="T21" fmla="*/ 11 h 186"/>
                <a:gd name="T22" fmla="*/ 62 w 105"/>
                <a:gd name="T23" fmla="*/ 17 h 186"/>
                <a:gd name="T24" fmla="*/ 44 w 105"/>
                <a:gd name="T25" fmla="*/ 17 h 186"/>
                <a:gd name="T26" fmla="*/ 44 w 105"/>
                <a:gd name="T27" fmla="*/ 11 h 186"/>
                <a:gd name="T28" fmla="*/ 53 w 105"/>
                <a:gd name="T29" fmla="*/ 178 h 186"/>
                <a:gd name="T30" fmla="*/ 44 w 105"/>
                <a:gd name="T31" fmla="*/ 170 h 186"/>
                <a:gd name="T32" fmla="*/ 53 w 105"/>
                <a:gd name="T33" fmla="*/ 161 h 186"/>
                <a:gd name="T34" fmla="*/ 62 w 105"/>
                <a:gd name="T35" fmla="*/ 170 h 186"/>
                <a:gd name="T36" fmla="*/ 53 w 105"/>
                <a:gd name="T37" fmla="*/ 178 h 186"/>
                <a:gd name="T38" fmla="*/ 95 w 105"/>
                <a:gd name="T39" fmla="*/ 156 h 186"/>
                <a:gd name="T40" fmla="*/ 10 w 105"/>
                <a:gd name="T41" fmla="*/ 156 h 186"/>
                <a:gd name="T42" fmla="*/ 10 w 105"/>
                <a:gd name="T43" fmla="*/ 30 h 186"/>
                <a:gd name="T44" fmla="*/ 95 w 105"/>
                <a:gd name="T45" fmla="*/ 30 h 186"/>
                <a:gd name="T46" fmla="*/ 95 w 105"/>
                <a:gd name="T47" fmla="*/ 15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5" h="186">
                  <a:moveTo>
                    <a:pt x="92" y="0"/>
                  </a:moveTo>
                  <a:cubicBezTo>
                    <a:pt x="14" y="0"/>
                    <a:pt x="14" y="0"/>
                    <a:pt x="14" y="0"/>
                  </a:cubicBezTo>
                  <a:cubicBezTo>
                    <a:pt x="6" y="0"/>
                    <a:pt x="0" y="6"/>
                    <a:pt x="0" y="13"/>
                  </a:cubicBezTo>
                  <a:cubicBezTo>
                    <a:pt x="0" y="172"/>
                    <a:pt x="0" y="172"/>
                    <a:pt x="0" y="172"/>
                  </a:cubicBezTo>
                  <a:cubicBezTo>
                    <a:pt x="0" y="180"/>
                    <a:pt x="6" y="186"/>
                    <a:pt x="14" y="186"/>
                  </a:cubicBezTo>
                  <a:cubicBezTo>
                    <a:pt x="92" y="186"/>
                    <a:pt x="92" y="186"/>
                    <a:pt x="92" y="186"/>
                  </a:cubicBezTo>
                  <a:cubicBezTo>
                    <a:pt x="99" y="186"/>
                    <a:pt x="105" y="180"/>
                    <a:pt x="105" y="172"/>
                  </a:cubicBezTo>
                  <a:cubicBezTo>
                    <a:pt x="105" y="13"/>
                    <a:pt x="105" y="13"/>
                    <a:pt x="105" y="13"/>
                  </a:cubicBezTo>
                  <a:cubicBezTo>
                    <a:pt x="105" y="6"/>
                    <a:pt x="99" y="0"/>
                    <a:pt x="92" y="0"/>
                  </a:cubicBezTo>
                  <a:close/>
                  <a:moveTo>
                    <a:pt x="44" y="11"/>
                  </a:moveTo>
                  <a:cubicBezTo>
                    <a:pt x="62" y="11"/>
                    <a:pt x="62" y="11"/>
                    <a:pt x="62" y="11"/>
                  </a:cubicBezTo>
                  <a:cubicBezTo>
                    <a:pt x="62" y="17"/>
                    <a:pt x="62" y="17"/>
                    <a:pt x="62" y="17"/>
                  </a:cubicBezTo>
                  <a:cubicBezTo>
                    <a:pt x="44" y="17"/>
                    <a:pt x="44" y="17"/>
                    <a:pt x="44" y="17"/>
                  </a:cubicBezTo>
                  <a:lnTo>
                    <a:pt x="44" y="11"/>
                  </a:lnTo>
                  <a:close/>
                  <a:moveTo>
                    <a:pt x="53" y="178"/>
                  </a:moveTo>
                  <a:cubicBezTo>
                    <a:pt x="48" y="178"/>
                    <a:pt x="44" y="175"/>
                    <a:pt x="44" y="170"/>
                  </a:cubicBezTo>
                  <a:cubicBezTo>
                    <a:pt x="44" y="165"/>
                    <a:pt x="48" y="161"/>
                    <a:pt x="53" y="161"/>
                  </a:cubicBezTo>
                  <a:cubicBezTo>
                    <a:pt x="58" y="161"/>
                    <a:pt x="62" y="165"/>
                    <a:pt x="62" y="170"/>
                  </a:cubicBezTo>
                  <a:cubicBezTo>
                    <a:pt x="62" y="175"/>
                    <a:pt x="58" y="178"/>
                    <a:pt x="53" y="178"/>
                  </a:cubicBezTo>
                  <a:close/>
                  <a:moveTo>
                    <a:pt x="95" y="156"/>
                  </a:moveTo>
                  <a:cubicBezTo>
                    <a:pt x="10" y="156"/>
                    <a:pt x="10" y="156"/>
                    <a:pt x="10" y="156"/>
                  </a:cubicBezTo>
                  <a:cubicBezTo>
                    <a:pt x="10" y="30"/>
                    <a:pt x="10" y="30"/>
                    <a:pt x="10" y="30"/>
                  </a:cubicBezTo>
                  <a:cubicBezTo>
                    <a:pt x="95" y="30"/>
                    <a:pt x="95" y="30"/>
                    <a:pt x="95" y="30"/>
                  </a:cubicBezTo>
                  <a:lnTo>
                    <a:pt x="95" y="156"/>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1" name="Freeform 114"/>
            <p:cNvSpPr/>
            <p:nvPr/>
          </p:nvSpPr>
          <p:spPr bwMode="auto">
            <a:xfrm>
              <a:off x="7188" y="4414"/>
              <a:ext cx="113" cy="308"/>
            </a:xfrm>
            <a:custGeom>
              <a:avLst/>
              <a:gdLst>
                <a:gd name="T0" fmla="*/ 39 w 54"/>
                <a:gd name="T1" fmla="*/ 146 h 146"/>
                <a:gd name="T2" fmla="*/ 0 w 54"/>
                <a:gd name="T3" fmla="*/ 0 h 146"/>
                <a:gd name="T4" fmla="*/ 18 w 54"/>
                <a:gd name="T5" fmla="*/ 0 h 146"/>
                <a:gd name="T6" fmla="*/ 54 w 54"/>
                <a:gd name="T7" fmla="*/ 137 h 146"/>
                <a:gd name="T8" fmla="*/ 39 w 54"/>
                <a:gd name="T9" fmla="*/ 146 h 146"/>
              </a:gdLst>
              <a:ahLst/>
              <a:cxnLst>
                <a:cxn ang="0">
                  <a:pos x="T0" y="T1"/>
                </a:cxn>
                <a:cxn ang="0">
                  <a:pos x="T2" y="T3"/>
                </a:cxn>
                <a:cxn ang="0">
                  <a:pos x="T4" y="T5"/>
                </a:cxn>
                <a:cxn ang="0">
                  <a:pos x="T6" y="T7"/>
                </a:cxn>
                <a:cxn ang="0">
                  <a:pos x="T8" y="T9"/>
                </a:cxn>
              </a:cxnLst>
              <a:rect l="0" t="0" r="r" b="b"/>
              <a:pathLst>
                <a:path w="54" h="146">
                  <a:moveTo>
                    <a:pt x="39" y="146"/>
                  </a:moveTo>
                  <a:cubicBezTo>
                    <a:pt x="13" y="102"/>
                    <a:pt x="0" y="51"/>
                    <a:pt x="0" y="0"/>
                  </a:cubicBezTo>
                  <a:cubicBezTo>
                    <a:pt x="18" y="0"/>
                    <a:pt x="18" y="0"/>
                    <a:pt x="18" y="0"/>
                  </a:cubicBezTo>
                  <a:cubicBezTo>
                    <a:pt x="18" y="48"/>
                    <a:pt x="30" y="96"/>
                    <a:pt x="54" y="137"/>
                  </a:cubicBezTo>
                  <a:lnTo>
                    <a:pt x="39" y="146"/>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2" name="Freeform 115"/>
            <p:cNvSpPr/>
            <p:nvPr/>
          </p:nvSpPr>
          <p:spPr bwMode="auto">
            <a:xfrm>
              <a:off x="7733" y="4922"/>
              <a:ext cx="365" cy="110"/>
            </a:xfrm>
            <a:custGeom>
              <a:avLst/>
              <a:gdLst>
                <a:gd name="T0" fmla="*/ 32 w 174"/>
                <a:gd name="T1" fmla="*/ 52 h 52"/>
                <a:gd name="T2" fmla="*/ 0 w 174"/>
                <a:gd name="T3" fmla="*/ 50 h 52"/>
                <a:gd name="T4" fmla="*/ 2 w 174"/>
                <a:gd name="T5" fmla="*/ 32 h 52"/>
                <a:gd name="T6" fmla="*/ 32 w 174"/>
                <a:gd name="T7" fmla="*/ 34 h 52"/>
                <a:gd name="T8" fmla="*/ 165 w 174"/>
                <a:gd name="T9" fmla="*/ 0 h 52"/>
                <a:gd name="T10" fmla="*/ 174 w 174"/>
                <a:gd name="T11" fmla="*/ 15 h 52"/>
                <a:gd name="T12" fmla="*/ 32 w 174"/>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174" h="52">
                  <a:moveTo>
                    <a:pt x="32" y="52"/>
                  </a:moveTo>
                  <a:cubicBezTo>
                    <a:pt x="22" y="52"/>
                    <a:pt x="11" y="51"/>
                    <a:pt x="0" y="50"/>
                  </a:cubicBezTo>
                  <a:cubicBezTo>
                    <a:pt x="2" y="32"/>
                    <a:pt x="2" y="32"/>
                    <a:pt x="2" y="32"/>
                  </a:cubicBezTo>
                  <a:cubicBezTo>
                    <a:pt x="12" y="33"/>
                    <a:pt x="22" y="34"/>
                    <a:pt x="32" y="34"/>
                  </a:cubicBezTo>
                  <a:cubicBezTo>
                    <a:pt x="79" y="34"/>
                    <a:pt x="125" y="22"/>
                    <a:pt x="165" y="0"/>
                  </a:cubicBezTo>
                  <a:cubicBezTo>
                    <a:pt x="174" y="15"/>
                    <a:pt x="174" y="15"/>
                    <a:pt x="174" y="15"/>
                  </a:cubicBezTo>
                  <a:cubicBezTo>
                    <a:pt x="131" y="39"/>
                    <a:pt x="82" y="52"/>
                    <a:pt x="32" y="52"/>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3" name="Freeform 116"/>
            <p:cNvSpPr/>
            <p:nvPr/>
          </p:nvSpPr>
          <p:spPr bwMode="auto">
            <a:xfrm>
              <a:off x="8324" y="4458"/>
              <a:ext cx="88" cy="211"/>
            </a:xfrm>
            <a:custGeom>
              <a:avLst/>
              <a:gdLst>
                <a:gd name="T0" fmla="*/ 17 w 42"/>
                <a:gd name="T1" fmla="*/ 100 h 100"/>
                <a:gd name="T2" fmla="*/ 0 w 42"/>
                <a:gd name="T3" fmla="*/ 92 h 100"/>
                <a:gd name="T4" fmla="*/ 24 w 42"/>
                <a:gd name="T5" fmla="*/ 0 h 100"/>
                <a:gd name="T6" fmla="*/ 42 w 42"/>
                <a:gd name="T7" fmla="*/ 1 h 100"/>
                <a:gd name="T8" fmla="*/ 17 w 42"/>
                <a:gd name="T9" fmla="*/ 100 h 100"/>
              </a:gdLst>
              <a:ahLst/>
              <a:cxnLst>
                <a:cxn ang="0">
                  <a:pos x="T0" y="T1"/>
                </a:cxn>
                <a:cxn ang="0">
                  <a:pos x="T2" y="T3"/>
                </a:cxn>
                <a:cxn ang="0">
                  <a:pos x="T4" y="T5"/>
                </a:cxn>
                <a:cxn ang="0">
                  <a:pos x="T6" y="T7"/>
                </a:cxn>
                <a:cxn ang="0">
                  <a:pos x="T8" y="T9"/>
                </a:cxn>
              </a:cxnLst>
              <a:rect l="0" t="0" r="r" b="b"/>
              <a:pathLst>
                <a:path w="42" h="100">
                  <a:moveTo>
                    <a:pt x="17" y="100"/>
                  </a:moveTo>
                  <a:cubicBezTo>
                    <a:pt x="0" y="92"/>
                    <a:pt x="0" y="92"/>
                    <a:pt x="0" y="92"/>
                  </a:cubicBezTo>
                  <a:cubicBezTo>
                    <a:pt x="14" y="63"/>
                    <a:pt x="22" y="32"/>
                    <a:pt x="24" y="0"/>
                  </a:cubicBezTo>
                  <a:cubicBezTo>
                    <a:pt x="42" y="1"/>
                    <a:pt x="42" y="1"/>
                    <a:pt x="42" y="1"/>
                  </a:cubicBezTo>
                  <a:cubicBezTo>
                    <a:pt x="40" y="35"/>
                    <a:pt x="31" y="69"/>
                    <a:pt x="17" y="100"/>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4" name="Freeform 117"/>
            <p:cNvSpPr/>
            <p:nvPr/>
          </p:nvSpPr>
          <p:spPr bwMode="auto">
            <a:xfrm>
              <a:off x="8031" y="3846"/>
              <a:ext cx="215" cy="169"/>
            </a:xfrm>
            <a:custGeom>
              <a:avLst/>
              <a:gdLst>
                <a:gd name="T0" fmla="*/ 90 w 103"/>
                <a:gd name="T1" fmla="*/ 80 h 80"/>
                <a:gd name="T2" fmla="*/ 0 w 103"/>
                <a:gd name="T3" fmla="*/ 17 h 80"/>
                <a:gd name="T4" fmla="*/ 7 w 103"/>
                <a:gd name="T5" fmla="*/ 0 h 80"/>
                <a:gd name="T6" fmla="*/ 103 w 103"/>
                <a:gd name="T7" fmla="*/ 68 h 80"/>
                <a:gd name="T8" fmla="*/ 90 w 103"/>
                <a:gd name="T9" fmla="*/ 80 h 80"/>
              </a:gdLst>
              <a:ahLst/>
              <a:cxnLst>
                <a:cxn ang="0">
                  <a:pos x="T0" y="T1"/>
                </a:cxn>
                <a:cxn ang="0">
                  <a:pos x="T2" y="T3"/>
                </a:cxn>
                <a:cxn ang="0">
                  <a:pos x="T4" y="T5"/>
                </a:cxn>
                <a:cxn ang="0">
                  <a:pos x="T6" y="T7"/>
                </a:cxn>
                <a:cxn ang="0">
                  <a:pos x="T8" y="T9"/>
                </a:cxn>
              </a:cxnLst>
              <a:rect l="0" t="0" r="r" b="b"/>
              <a:pathLst>
                <a:path w="103" h="80">
                  <a:moveTo>
                    <a:pt x="90" y="80"/>
                  </a:moveTo>
                  <a:cubicBezTo>
                    <a:pt x="64" y="53"/>
                    <a:pt x="34" y="32"/>
                    <a:pt x="0" y="17"/>
                  </a:cubicBezTo>
                  <a:cubicBezTo>
                    <a:pt x="7" y="0"/>
                    <a:pt x="7" y="0"/>
                    <a:pt x="7" y="0"/>
                  </a:cubicBezTo>
                  <a:cubicBezTo>
                    <a:pt x="43" y="16"/>
                    <a:pt x="75" y="39"/>
                    <a:pt x="103" y="68"/>
                  </a:cubicBezTo>
                  <a:lnTo>
                    <a:pt x="90" y="80"/>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5" name="Freeform 118"/>
            <p:cNvSpPr/>
            <p:nvPr/>
          </p:nvSpPr>
          <p:spPr bwMode="auto">
            <a:xfrm>
              <a:off x="7264" y="3859"/>
              <a:ext cx="285" cy="274"/>
            </a:xfrm>
            <a:custGeom>
              <a:avLst/>
              <a:gdLst>
                <a:gd name="T0" fmla="*/ 16 w 136"/>
                <a:gd name="T1" fmla="*/ 130 h 130"/>
                <a:gd name="T2" fmla="*/ 0 w 136"/>
                <a:gd name="T3" fmla="*/ 121 h 130"/>
                <a:gd name="T4" fmla="*/ 128 w 136"/>
                <a:gd name="T5" fmla="*/ 0 h 130"/>
                <a:gd name="T6" fmla="*/ 136 w 136"/>
                <a:gd name="T7" fmla="*/ 16 h 130"/>
                <a:gd name="T8" fmla="*/ 16 w 136"/>
                <a:gd name="T9" fmla="*/ 130 h 130"/>
              </a:gdLst>
              <a:ahLst/>
              <a:cxnLst>
                <a:cxn ang="0">
                  <a:pos x="T0" y="T1"/>
                </a:cxn>
                <a:cxn ang="0">
                  <a:pos x="T2" y="T3"/>
                </a:cxn>
                <a:cxn ang="0">
                  <a:pos x="T4" y="T5"/>
                </a:cxn>
                <a:cxn ang="0">
                  <a:pos x="T6" y="T7"/>
                </a:cxn>
                <a:cxn ang="0">
                  <a:pos x="T8" y="T9"/>
                </a:cxn>
              </a:cxnLst>
              <a:rect l="0" t="0" r="r" b="b"/>
              <a:pathLst>
                <a:path w="136" h="130">
                  <a:moveTo>
                    <a:pt x="16" y="130"/>
                  </a:moveTo>
                  <a:cubicBezTo>
                    <a:pt x="0" y="121"/>
                    <a:pt x="0" y="121"/>
                    <a:pt x="0" y="121"/>
                  </a:cubicBezTo>
                  <a:cubicBezTo>
                    <a:pt x="29" y="68"/>
                    <a:pt x="74" y="26"/>
                    <a:pt x="128" y="0"/>
                  </a:cubicBezTo>
                  <a:cubicBezTo>
                    <a:pt x="136" y="16"/>
                    <a:pt x="136" y="16"/>
                    <a:pt x="136" y="16"/>
                  </a:cubicBezTo>
                  <a:cubicBezTo>
                    <a:pt x="85" y="41"/>
                    <a:pt x="43" y="80"/>
                    <a:pt x="16" y="130"/>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6" name="Freeform 119"/>
            <p:cNvSpPr>
              <a:spLocks noEditPoints="1"/>
            </p:cNvSpPr>
            <p:nvPr/>
          </p:nvSpPr>
          <p:spPr bwMode="auto">
            <a:xfrm>
              <a:off x="7050" y="4161"/>
              <a:ext cx="325" cy="207"/>
            </a:xfrm>
            <a:custGeom>
              <a:avLst/>
              <a:gdLst>
                <a:gd name="T0" fmla="*/ 322 w 325"/>
                <a:gd name="T1" fmla="*/ 0 h 207"/>
                <a:gd name="T2" fmla="*/ 4 w 325"/>
                <a:gd name="T3" fmla="*/ 0 h 207"/>
                <a:gd name="T4" fmla="*/ 163 w 325"/>
                <a:gd name="T5" fmla="*/ 137 h 207"/>
                <a:gd name="T6" fmla="*/ 322 w 325"/>
                <a:gd name="T7" fmla="*/ 0 h 207"/>
                <a:gd name="T8" fmla="*/ 163 w 325"/>
                <a:gd name="T9" fmla="*/ 162 h 207"/>
                <a:gd name="T10" fmla="*/ 0 w 325"/>
                <a:gd name="T11" fmla="*/ 21 h 207"/>
                <a:gd name="T12" fmla="*/ 0 w 325"/>
                <a:gd name="T13" fmla="*/ 207 h 207"/>
                <a:gd name="T14" fmla="*/ 325 w 325"/>
                <a:gd name="T15" fmla="*/ 207 h 207"/>
                <a:gd name="T16" fmla="*/ 325 w 325"/>
                <a:gd name="T17" fmla="*/ 23 h 207"/>
                <a:gd name="T18" fmla="*/ 163 w 325"/>
                <a:gd name="T19" fmla="*/ 16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5" h="207">
                  <a:moveTo>
                    <a:pt x="322" y="0"/>
                  </a:moveTo>
                  <a:lnTo>
                    <a:pt x="4" y="0"/>
                  </a:lnTo>
                  <a:lnTo>
                    <a:pt x="163" y="137"/>
                  </a:lnTo>
                  <a:lnTo>
                    <a:pt x="322" y="0"/>
                  </a:lnTo>
                  <a:close/>
                  <a:moveTo>
                    <a:pt x="163" y="162"/>
                  </a:moveTo>
                  <a:lnTo>
                    <a:pt x="0" y="21"/>
                  </a:lnTo>
                  <a:lnTo>
                    <a:pt x="0" y="207"/>
                  </a:lnTo>
                  <a:lnTo>
                    <a:pt x="325" y="207"/>
                  </a:lnTo>
                  <a:lnTo>
                    <a:pt x="325" y="23"/>
                  </a:lnTo>
                  <a:lnTo>
                    <a:pt x="163" y="162"/>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7" name="Rectangle 120"/>
            <p:cNvSpPr>
              <a:spLocks noChangeArrowheads="1"/>
            </p:cNvSpPr>
            <p:nvPr/>
          </p:nvSpPr>
          <p:spPr bwMode="auto">
            <a:xfrm>
              <a:off x="6878" y="4199"/>
              <a:ext cx="136" cy="21"/>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8" name="Rectangle 121"/>
            <p:cNvSpPr>
              <a:spLocks noChangeArrowheads="1"/>
            </p:cNvSpPr>
            <p:nvPr/>
          </p:nvSpPr>
          <p:spPr bwMode="auto">
            <a:xfrm>
              <a:off x="6918" y="4245"/>
              <a:ext cx="96" cy="23"/>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9" name="Rectangle 122"/>
            <p:cNvSpPr>
              <a:spLocks noChangeArrowheads="1"/>
            </p:cNvSpPr>
            <p:nvPr/>
          </p:nvSpPr>
          <p:spPr bwMode="auto">
            <a:xfrm>
              <a:off x="6960" y="4292"/>
              <a:ext cx="54" cy="23"/>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grpSp>
      <p:grpSp>
        <p:nvGrpSpPr>
          <p:cNvPr id="40" name="Gruppe 18"/>
          <p:cNvGrpSpPr/>
          <p:nvPr/>
        </p:nvGrpSpPr>
        <p:grpSpPr>
          <a:xfrm>
            <a:off x="1007069" y="3241128"/>
            <a:ext cx="860103" cy="669257"/>
            <a:chOff x="8654296" y="1576715"/>
            <a:chExt cx="2625726" cy="2043113"/>
          </a:xfrm>
        </p:grpSpPr>
        <p:sp>
          <p:nvSpPr>
            <p:cNvPr id="41" name="Oval 33"/>
            <p:cNvSpPr>
              <a:spLocks noChangeArrowheads="1"/>
            </p:cNvSpPr>
            <p:nvPr/>
          </p:nvSpPr>
          <p:spPr bwMode="auto">
            <a:xfrm>
              <a:off x="8836859" y="1676728"/>
              <a:ext cx="482600" cy="485775"/>
            </a:xfrm>
            <a:prstGeom prst="ellipse">
              <a:avLst/>
            </a:pr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2" name="Freeform 34"/>
            <p:cNvSpPr/>
            <p:nvPr/>
          </p:nvSpPr>
          <p:spPr bwMode="auto">
            <a:xfrm>
              <a:off x="8654296" y="2213303"/>
              <a:ext cx="1136650" cy="1406525"/>
            </a:xfrm>
            <a:custGeom>
              <a:avLst/>
              <a:gdLst>
                <a:gd name="T0" fmla="*/ 342 w 342"/>
                <a:gd name="T1" fmla="*/ 0 h 420"/>
                <a:gd name="T2" fmla="*/ 219 w 342"/>
                <a:gd name="T3" fmla="*/ 0 h 420"/>
                <a:gd name="T4" fmla="*/ 200 w 342"/>
                <a:gd name="T5" fmla="*/ 0 h 420"/>
                <a:gd name="T6" fmla="*/ 37 w 342"/>
                <a:gd name="T7" fmla="*/ 0 h 420"/>
                <a:gd name="T8" fmla="*/ 0 w 342"/>
                <a:gd name="T9" fmla="*/ 36 h 420"/>
                <a:gd name="T10" fmla="*/ 0 w 342"/>
                <a:gd name="T11" fmla="*/ 225 h 420"/>
                <a:gd name="T12" fmla="*/ 52 w 342"/>
                <a:gd name="T13" fmla="*/ 225 h 420"/>
                <a:gd name="T14" fmla="*/ 52 w 342"/>
                <a:gd name="T15" fmla="*/ 420 h 420"/>
                <a:gd name="T16" fmla="*/ 203 w 342"/>
                <a:gd name="T17" fmla="*/ 420 h 420"/>
                <a:gd name="T18" fmla="*/ 203 w 342"/>
                <a:gd name="T19" fmla="*/ 225 h 420"/>
                <a:gd name="T20" fmla="*/ 200 w 342"/>
                <a:gd name="T21" fmla="*/ 61 h 420"/>
                <a:gd name="T22" fmla="*/ 342 w 342"/>
                <a:gd name="T23" fmla="*/ 61 h 420"/>
                <a:gd name="T24" fmla="*/ 342 w 342"/>
                <a:gd name="T2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2" h="420">
                  <a:moveTo>
                    <a:pt x="342" y="0"/>
                  </a:moveTo>
                  <a:cubicBezTo>
                    <a:pt x="219" y="0"/>
                    <a:pt x="219" y="0"/>
                    <a:pt x="219" y="0"/>
                  </a:cubicBezTo>
                  <a:cubicBezTo>
                    <a:pt x="200" y="0"/>
                    <a:pt x="200" y="0"/>
                    <a:pt x="200" y="0"/>
                  </a:cubicBezTo>
                  <a:cubicBezTo>
                    <a:pt x="37" y="0"/>
                    <a:pt x="37" y="0"/>
                    <a:pt x="37" y="0"/>
                  </a:cubicBezTo>
                  <a:cubicBezTo>
                    <a:pt x="17" y="0"/>
                    <a:pt x="0" y="16"/>
                    <a:pt x="0" y="36"/>
                  </a:cubicBezTo>
                  <a:cubicBezTo>
                    <a:pt x="0" y="225"/>
                    <a:pt x="0" y="225"/>
                    <a:pt x="0" y="225"/>
                  </a:cubicBezTo>
                  <a:cubicBezTo>
                    <a:pt x="52" y="225"/>
                    <a:pt x="52" y="225"/>
                    <a:pt x="52" y="225"/>
                  </a:cubicBezTo>
                  <a:cubicBezTo>
                    <a:pt x="52" y="420"/>
                    <a:pt x="52" y="420"/>
                    <a:pt x="52" y="420"/>
                  </a:cubicBezTo>
                  <a:cubicBezTo>
                    <a:pt x="203" y="420"/>
                    <a:pt x="203" y="420"/>
                    <a:pt x="203" y="420"/>
                  </a:cubicBezTo>
                  <a:cubicBezTo>
                    <a:pt x="203" y="225"/>
                    <a:pt x="203" y="225"/>
                    <a:pt x="203" y="225"/>
                  </a:cubicBezTo>
                  <a:cubicBezTo>
                    <a:pt x="200" y="61"/>
                    <a:pt x="200" y="61"/>
                    <a:pt x="200" y="61"/>
                  </a:cubicBezTo>
                  <a:cubicBezTo>
                    <a:pt x="342" y="61"/>
                    <a:pt x="342" y="61"/>
                    <a:pt x="342" y="61"/>
                  </a:cubicBezTo>
                  <a:lnTo>
                    <a:pt x="342" y="0"/>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3" name="Freeform 35"/>
            <p:cNvSpPr/>
            <p:nvPr/>
          </p:nvSpPr>
          <p:spPr bwMode="auto">
            <a:xfrm>
              <a:off x="9867146" y="2125990"/>
              <a:ext cx="531813" cy="539750"/>
            </a:xfrm>
            <a:custGeom>
              <a:avLst/>
              <a:gdLst>
                <a:gd name="T0" fmla="*/ 80 w 160"/>
                <a:gd name="T1" fmla="*/ 0 h 161"/>
                <a:gd name="T2" fmla="*/ 0 w 160"/>
                <a:gd name="T3" fmla="*/ 81 h 161"/>
                <a:gd name="T4" fmla="*/ 80 w 160"/>
                <a:gd name="T5" fmla="*/ 161 h 161"/>
                <a:gd name="T6" fmla="*/ 80 w 160"/>
                <a:gd name="T7" fmla="*/ 81 h 161"/>
                <a:gd name="T8" fmla="*/ 160 w 160"/>
                <a:gd name="T9" fmla="*/ 81 h 161"/>
                <a:gd name="T10" fmla="*/ 80 w 160"/>
                <a:gd name="T11" fmla="*/ 0 h 161"/>
              </a:gdLst>
              <a:ahLst/>
              <a:cxnLst>
                <a:cxn ang="0">
                  <a:pos x="T0" y="T1"/>
                </a:cxn>
                <a:cxn ang="0">
                  <a:pos x="T2" y="T3"/>
                </a:cxn>
                <a:cxn ang="0">
                  <a:pos x="T4" y="T5"/>
                </a:cxn>
                <a:cxn ang="0">
                  <a:pos x="T6" y="T7"/>
                </a:cxn>
                <a:cxn ang="0">
                  <a:pos x="T8" y="T9"/>
                </a:cxn>
                <a:cxn ang="0">
                  <a:pos x="T10" y="T11"/>
                </a:cxn>
              </a:cxnLst>
              <a:rect l="0" t="0" r="r" b="b"/>
              <a:pathLst>
                <a:path w="160" h="161">
                  <a:moveTo>
                    <a:pt x="80" y="0"/>
                  </a:moveTo>
                  <a:cubicBezTo>
                    <a:pt x="36" y="0"/>
                    <a:pt x="0" y="36"/>
                    <a:pt x="0" y="81"/>
                  </a:cubicBezTo>
                  <a:cubicBezTo>
                    <a:pt x="0" y="125"/>
                    <a:pt x="36" y="161"/>
                    <a:pt x="80" y="161"/>
                  </a:cubicBezTo>
                  <a:cubicBezTo>
                    <a:pt x="80" y="81"/>
                    <a:pt x="80" y="81"/>
                    <a:pt x="80" y="81"/>
                  </a:cubicBezTo>
                  <a:cubicBezTo>
                    <a:pt x="160" y="81"/>
                    <a:pt x="160" y="81"/>
                    <a:pt x="160" y="81"/>
                  </a:cubicBezTo>
                  <a:cubicBezTo>
                    <a:pt x="160" y="36"/>
                    <a:pt x="124" y="0"/>
                    <a:pt x="80" y="0"/>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4" name="Freeform 36"/>
            <p:cNvSpPr/>
            <p:nvPr/>
          </p:nvSpPr>
          <p:spPr bwMode="auto">
            <a:xfrm>
              <a:off x="10210046" y="2467303"/>
              <a:ext cx="265113" cy="271463"/>
            </a:xfrm>
            <a:custGeom>
              <a:avLst/>
              <a:gdLst>
                <a:gd name="T0" fmla="*/ 0 w 80"/>
                <a:gd name="T1" fmla="*/ 81 h 81"/>
                <a:gd name="T2" fmla="*/ 80 w 80"/>
                <a:gd name="T3" fmla="*/ 0 h 81"/>
                <a:gd name="T4" fmla="*/ 0 w 80"/>
                <a:gd name="T5" fmla="*/ 0 h 81"/>
                <a:gd name="T6" fmla="*/ 0 w 80"/>
                <a:gd name="T7" fmla="*/ 81 h 81"/>
              </a:gdLst>
              <a:ahLst/>
              <a:cxnLst>
                <a:cxn ang="0">
                  <a:pos x="T0" y="T1"/>
                </a:cxn>
                <a:cxn ang="0">
                  <a:pos x="T2" y="T3"/>
                </a:cxn>
                <a:cxn ang="0">
                  <a:pos x="T4" y="T5"/>
                </a:cxn>
                <a:cxn ang="0">
                  <a:pos x="T6" y="T7"/>
                </a:cxn>
              </a:cxnLst>
              <a:rect l="0" t="0" r="r" b="b"/>
              <a:pathLst>
                <a:path w="80" h="81">
                  <a:moveTo>
                    <a:pt x="0" y="81"/>
                  </a:moveTo>
                  <a:cubicBezTo>
                    <a:pt x="44" y="81"/>
                    <a:pt x="80" y="45"/>
                    <a:pt x="80" y="0"/>
                  </a:cubicBezTo>
                  <a:cubicBezTo>
                    <a:pt x="0" y="0"/>
                    <a:pt x="0" y="0"/>
                    <a:pt x="0" y="0"/>
                  </a:cubicBezTo>
                  <a:lnTo>
                    <a:pt x="0" y="81"/>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5" name="Rectangle 37"/>
            <p:cNvSpPr>
              <a:spLocks noChangeArrowheads="1"/>
            </p:cNvSpPr>
            <p:nvPr/>
          </p:nvSpPr>
          <p:spPr bwMode="auto">
            <a:xfrm>
              <a:off x="10681534" y="2186315"/>
              <a:ext cx="342900" cy="104775"/>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6" name="Rectangle 38"/>
            <p:cNvSpPr>
              <a:spLocks noChangeArrowheads="1"/>
            </p:cNvSpPr>
            <p:nvPr/>
          </p:nvSpPr>
          <p:spPr bwMode="auto">
            <a:xfrm>
              <a:off x="10681534" y="2376815"/>
              <a:ext cx="342900" cy="101600"/>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7" name="Rectangle 39"/>
            <p:cNvSpPr>
              <a:spLocks noChangeArrowheads="1"/>
            </p:cNvSpPr>
            <p:nvPr/>
          </p:nvSpPr>
          <p:spPr bwMode="auto">
            <a:xfrm>
              <a:off x="10681534" y="2565728"/>
              <a:ext cx="342900" cy="103188"/>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8" name="Freeform 40"/>
            <p:cNvSpPr/>
            <p:nvPr/>
          </p:nvSpPr>
          <p:spPr bwMode="auto">
            <a:xfrm>
              <a:off x="9487734" y="1576715"/>
              <a:ext cx="1792288" cy="2043113"/>
            </a:xfrm>
            <a:custGeom>
              <a:avLst/>
              <a:gdLst>
                <a:gd name="T0" fmla="*/ 587 w 1129"/>
                <a:gd name="T1" fmla="*/ 95 h 1287"/>
                <a:gd name="T2" fmla="*/ 587 w 1129"/>
                <a:gd name="T3" fmla="*/ 0 h 1287"/>
                <a:gd name="T4" fmla="*/ 522 w 1129"/>
                <a:gd name="T5" fmla="*/ 0 h 1287"/>
                <a:gd name="T6" fmla="*/ 522 w 1129"/>
                <a:gd name="T7" fmla="*/ 95 h 1287"/>
                <a:gd name="T8" fmla="*/ 0 w 1129"/>
                <a:gd name="T9" fmla="*/ 95 h 1287"/>
                <a:gd name="T10" fmla="*/ 0 w 1129"/>
                <a:gd name="T11" fmla="*/ 262 h 1287"/>
                <a:gd name="T12" fmla="*/ 59 w 1129"/>
                <a:gd name="T13" fmla="*/ 262 h 1287"/>
                <a:gd name="T14" fmla="*/ 59 w 1129"/>
                <a:gd name="T15" fmla="*/ 350 h 1287"/>
                <a:gd name="T16" fmla="*/ 124 w 1129"/>
                <a:gd name="T17" fmla="*/ 350 h 1287"/>
                <a:gd name="T18" fmla="*/ 124 w 1129"/>
                <a:gd name="T19" fmla="*/ 262 h 1287"/>
                <a:gd name="T20" fmla="*/ 995 w 1129"/>
                <a:gd name="T21" fmla="*/ 262 h 1287"/>
                <a:gd name="T22" fmla="*/ 995 w 1129"/>
                <a:gd name="T23" fmla="*/ 831 h 1287"/>
                <a:gd name="T24" fmla="*/ 124 w 1129"/>
                <a:gd name="T25" fmla="*/ 831 h 1287"/>
                <a:gd name="T26" fmla="*/ 124 w 1129"/>
                <a:gd name="T27" fmla="*/ 585 h 1287"/>
                <a:gd name="T28" fmla="*/ 59 w 1129"/>
                <a:gd name="T29" fmla="*/ 585 h 1287"/>
                <a:gd name="T30" fmla="*/ 59 w 1129"/>
                <a:gd name="T31" fmla="*/ 897 h 1287"/>
                <a:gd name="T32" fmla="*/ 457 w 1129"/>
                <a:gd name="T33" fmla="*/ 897 h 1287"/>
                <a:gd name="T34" fmla="*/ 44 w 1129"/>
                <a:gd name="T35" fmla="*/ 1237 h 1287"/>
                <a:gd name="T36" fmla="*/ 86 w 1129"/>
                <a:gd name="T37" fmla="*/ 1287 h 1287"/>
                <a:gd name="T38" fmla="*/ 557 w 1129"/>
                <a:gd name="T39" fmla="*/ 897 h 1287"/>
                <a:gd name="T40" fmla="*/ 559 w 1129"/>
                <a:gd name="T41" fmla="*/ 897 h 1287"/>
                <a:gd name="T42" fmla="*/ 1033 w 1129"/>
                <a:gd name="T43" fmla="*/ 1287 h 1287"/>
                <a:gd name="T44" fmla="*/ 1075 w 1129"/>
                <a:gd name="T45" fmla="*/ 1237 h 1287"/>
                <a:gd name="T46" fmla="*/ 662 w 1129"/>
                <a:gd name="T47" fmla="*/ 897 h 1287"/>
                <a:gd name="T48" fmla="*/ 1060 w 1129"/>
                <a:gd name="T49" fmla="*/ 897 h 1287"/>
                <a:gd name="T50" fmla="*/ 1060 w 1129"/>
                <a:gd name="T51" fmla="*/ 262 h 1287"/>
                <a:gd name="T52" fmla="*/ 1129 w 1129"/>
                <a:gd name="T53" fmla="*/ 262 h 1287"/>
                <a:gd name="T54" fmla="*/ 1129 w 1129"/>
                <a:gd name="T55" fmla="*/ 95 h 1287"/>
                <a:gd name="T56" fmla="*/ 587 w 1129"/>
                <a:gd name="T57" fmla="*/ 95 h 1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29" h="1287">
                  <a:moveTo>
                    <a:pt x="587" y="95"/>
                  </a:moveTo>
                  <a:lnTo>
                    <a:pt x="587" y="0"/>
                  </a:lnTo>
                  <a:lnTo>
                    <a:pt x="522" y="0"/>
                  </a:lnTo>
                  <a:lnTo>
                    <a:pt x="522" y="95"/>
                  </a:lnTo>
                  <a:lnTo>
                    <a:pt x="0" y="95"/>
                  </a:lnTo>
                  <a:lnTo>
                    <a:pt x="0" y="262"/>
                  </a:lnTo>
                  <a:lnTo>
                    <a:pt x="59" y="262"/>
                  </a:lnTo>
                  <a:lnTo>
                    <a:pt x="59" y="350"/>
                  </a:lnTo>
                  <a:lnTo>
                    <a:pt x="124" y="350"/>
                  </a:lnTo>
                  <a:lnTo>
                    <a:pt x="124" y="262"/>
                  </a:lnTo>
                  <a:lnTo>
                    <a:pt x="995" y="262"/>
                  </a:lnTo>
                  <a:lnTo>
                    <a:pt x="995" y="831"/>
                  </a:lnTo>
                  <a:lnTo>
                    <a:pt x="124" y="831"/>
                  </a:lnTo>
                  <a:lnTo>
                    <a:pt x="124" y="585"/>
                  </a:lnTo>
                  <a:lnTo>
                    <a:pt x="59" y="585"/>
                  </a:lnTo>
                  <a:lnTo>
                    <a:pt x="59" y="897"/>
                  </a:lnTo>
                  <a:lnTo>
                    <a:pt x="457" y="897"/>
                  </a:lnTo>
                  <a:lnTo>
                    <a:pt x="44" y="1237"/>
                  </a:lnTo>
                  <a:lnTo>
                    <a:pt x="86" y="1287"/>
                  </a:lnTo>
                  <a:lnTo>
                    <a:pt x="557" y="897"/>
                  </a:lnTo>
                  <a:lnTo>
                    <a:pt x="559" y="897"/>
                  </a:lnTo>
                  <a:lnTo>
                    <a:pt x="1033" y="1287"/>
                  </a:lnTo>
                  <a:lnTo>
                    <a:pt x="1075" y="1237"/>
                  </a:lnTo>
                  <a:lnTo>
                    <a:pt x="662" y="897"/>
                  </a:lnTo>
                  <a:lnTo>
                    <a:pt x="1060" y="897"/>
                  </a:lnTo>
                  <a:lnTo>
                    <a:pt x="1060" y="262"/>
                  </a:lnTo>
                  <a:lnTo>
                    <a:pt x="1129" y="262"/>
                  </a:lnTo>
                  <a:lnTo>
                    <a:pt x="1129" y="95"/>
                  </a:lnTo>
                  <a:lnTo>
                    <a:pt x="587" y="95"/>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grpSp>
      <p:pic>
        <p:nvPicPr>
          <p:cNvPr id="49" name="Graphic 48" descr="Server"/>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365499" y="3126247"/>
            <a:ext cx="846475" cy="846475"/>
          </a:xfrm>
          <a:prstGeom prst="rect">
            <a:avLst/>
          </a:prstGeom>
        </p:spPr>
      </p:pic>
      <p:sp>
        <p:nvSpPr>
          <p:cNvPr id="50" name="Freeform 107"/>
          <p:cNvSpPr/>
          <p:nvPr/>
        </p:nvSpPr>
        <p:spPr bwMode="auto">
          <a:xfrm>
            <a:off x="5772633" y="3166434"/>
            <a:ext cx="716425" cy="743951"/>
          </a:xfrm>
          <a:custGeom>
            <a:avLst/>
            <a:gdLst>
              <a:gd name="T0" fmla="*/ 1512 w 1718"/>
              <a:gd name="T1" fmla="*/ 555 h 1773"/>
              <a:gd name="T2" fmla="*/ 1468 w 1718"/>
              <a:gd name="T3" fmla="*/ 437 h 1773"/>
              <a:gd name="T4" fmla="*/ 1414 w 1718"/>
              <a:gd name="T5" fmla="*/ 382 h 1773"/>
              <a:gd name="T6" fmla="*/ 693 w 1718"/>
              <a:gd name="T7" fmla="*/ 222 h 1773"/>
              <a:gd name="T8" fmla="*/ 711 w 1718"/>
              <a:gd name="T9" fmla="*/ 245 h 1773"/>
              <a:gd name="T10" fmla="*/ 856 w 1718"/>
              <a:gd name="T11" fmla="*/ 223 h 1773"/>
              <a:gd name="T12" fmla="*/ 736 w 1718"/>
              <a:gd name="T13" fmla="*/ 277 h 1773"/>
              <a:gd name="T14" fmla="*/ 759 w 1718"/>
              <a:gd name="T15" fmla="*/ 305 h 1773"/>
              <a:gd name="T16" fmla="*/ 1115 w 1718"/>
              <a:gd name="T17" fmla="*/ 517 h 1773"/>
              <a:gd name="T18" fmla="*/ 832 w 1718"/>
              <a:gd name="T19" fmla="*/ 800 h 1773"/>
              <a:gd name="T20" fmla="*/ 831 w 1718"/>
              <a:gd name="T21" fmla="*/ 800 h 1773"/>
              <a:gd name="T22" fmla="*/ 764 w 1718"/>
              <a:gd name="T23" fmla="*/ 837 h 1773"/>
              <a:gd name="T24" fmla="*/ 0 w 1718"/>
              <a:gd name="T25" fmla="*/ 1534 h 1773"/>
              <a:gd name="T26" fmla="*/ 239 w 1718"/>
              <a:gd name="T27" fmla="*/ 1773 h 1773"/>
              <a:gd name="T28" fmla="*/ 935 w 1718"/>
              <a:gd name="T29" fmla="*/ 1011 h 1773"/>
              <a:gd name="T30" fmla="*/ 976 w 1718"/>
              <a:gd name="T31" fmla="*/ 939 h 1773"/>
              <a:gd name="T32" fmla="*/ 984 w 1718"/>
              <a:gd name="T33" fmla="*/ 931 h 1773"/>
              <a:gd name="T34" fmla="*/ 1287 w 1718"/>
              <a:gd name="T35" fmla="*/ 628 h 1773"/>
              <a:gd name="T36" fmla="*/ 1287 w 1718"/>
              <a:gd name="T37" fmla="*/ 628 h 1773"/>
              <a:gd name="T38" fmla="*/ 1398 w 1718"/>
              <a:gd name="T39" fmla="*/ 670 h 1773"/>
              <a:gd name="T40" fmla="*/ 1442 w 1718"/>
              <a:gd name="T41" fmla="*/ 783 h 1773"/>
              <a:gd name="T42" fmla="*/ 1532 w 1718"/>
              <a:gd name="T43" fmla="*/ 873 h 1773"/>
              <a:gd name="T44" fmla="*/ 1718 w 1718"/>
              <a:gd name="T45" fmla="*/ 687 h 1773"/>
              <a:gd name="T46" fmla="*/ 1631 w 1718"/>
              <a:gd name="T47" fmla="*/ 600 h 1773"/>
              <a:gd name="T48" fmla="*/ 1512 w 1718"/>
              <a:gd name="T49" fmla="*/ 555 h 1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18" h="1773">
                <a:moveTo>
                  <a:pt x="1512" y="555"/>
                </a:moveTo>
                <a:cubicBezTo>
                  <a:pt x="1480" y="523"/>
                  <a:pt x="1465" y="479"/>
                  <a:pt x="1468" y="437"/>
                </a:cubicBezTo>
                <a:cubicBezTo>
                  <a:pt x="1414" y="382"/>
                  <a:pt x="1414" y="382"/>
                  <a:pt x="1414" y="382"/>
                </a:cubicBezTo>
                <a:cubicBezTo>
                  <a:pt x="1414" y="382"/>
                  <a:pt x="1081" y="0"/>
                  <a:pt x="693" y="222"/>
                </a:cubicBezTo>
                <a:cubicBezTo>
                  <a:pt x="711" y="245"/>
                  <a:pt x="711" y="245"/>
                  <a:pt x="711" y="245"/>
                </a:cubicBezTo>
                <a:cubicBezTo>
                  <a:pt x="856" y="223"/>
                  <a:pt x="856" y="223"/>
                  <a:pt x="856" y="223"/>
                </a:cubicBezTo>
                <a:cubicBezTo>
                  <a:pt x="736" y="277"/>
                  <a:pt x="736" y="277"/>
                  <a:pt x="736" y="277"/>
                </a:cubicBezTo>
                <a:cubicBezTo>
                  <a:pt x="759" y="305"/>
                  <a:pt x="759" y="305"/>
                  <a:pt x="759" y="305"/>
                </a:cubicBezTo>
                <a:cubicBezTo>
                  <a:pt x="920" y="281"/>
                  <a:pt x="1211" y="397"/>
                  <a:pt x="1115" y="517"/>
                </a:cubicBezTo>
                <a:cubicBezTo>
                  <a:pt x="832" y="800"/>
                  <a:pt x="832" y="800"/>
                  <a:pt x="832" y="800"/>
                </a:cubicBezTo>
                <a:cubicBezTo>
                  <a:pt x="831" y="800"/>
                  <a:pt x="831" y="800"/>
                  <a:pt x="831" y="800"/>
                </a:cubicBezTo>
                <a:cubicBezTo>
                  <a:pt x="811" y="818"/>
                  <a:pt x="788" y="831"/>
                  <a:pt x="764" y="837"/>
                </a:cubicBezTo>
                <a:cubicBezTo>
                  <a:pt x="0" y="1534"/>
                  <a:pt x="0" y="1534"/>
                  <a:pt x="0" y="1534"/>
                </a:cubicBezTo>
                <a:cubicBezTo>
                  <a:pt x="239" y="1773"/>
                  <a:pt x="239" y="1773"/>
                  <a:pt x="239" y="1773"/>
                </a:cubicBezTo>
                <a:cubicBezTo>
                  <a:pt x="935" y="1011"/>
                  <a:pt x="935" y="1011"/>
                  <a:pt x="935" y="1011"/>
                </a:cubicBezTo>
                <a:cubicBezTo>
                  <a:pt x="941" y="985"/>
                  <a:pt x="955" y="959"/>
                  <a:pt x="976" y="939"/>
                </a:cubicBezTo>
                <a:cubicBezTo>
                  <a:pt x="978" y="936"/>
                  <a:pt x="981" y="934"/>
                  <a:pt x="984" y="931"/>
                </a:cubicBezTo>
                <a:cubicBezTo>
                  <a:pt x="1287" y="628"/>
                  <a:pt x="1287" y="628"/>
                  <a:pt x="1287" y="628"/>
                </a:cubicBezTo>
                <a:cubicBezTo>
                  <a:pt x="1287" y="628"/>
                  <a:pt x="1287" y="628"/>
                  <a:pt x="1287" y="628"/>
                </a:cubicBezTo>
                <a:cubicBezTo>
                  <a:pt x="1326" y="628"/>
                  <a:pt x="1368" y="640"/>
                  <a:pt x="1398" y="670"/>
                </a:cubicBezTo>
                <a:cubicBezTo>
                  <a:pt x="1429" y="701"/>
                  <a:pt x="1444" y="742"/>
                  <a:pt x="1442" y="783"/>
                </a:cubicBezTo>
                <a:cubicBezTo>
                  <a:pt x="1532" y="873"/>
                  <a:pt x="1532" y="873"/>
                  <a:pt x="1532" y="873"/>
                </a:cubicBezTo>
                <a:cubicBezTo>
                  <a:pt x="1718" y="687"/>
                  <a:pt x="1718" y="687"/>
                  <a:pt x="1718" y="687"/>
                </a:cubicBezTo>
                <a:cubicBezTo>
                  <a:pt x="1631" y="600"/>
                  <a:pt x="1631" y="600"/>
                  <a:pt x="1631" y="600"/>
                </a:cubicBezTo>
                <a:cubicBezTo>
                  <a:pt x="1588" y="602"/>
                  <a:pt x="1545" y="588"/>
                  <a:pt x="1512" y="555"/>
                </a:cubicBezTo>
                <a:close/>
              </a:path>
            </a:pathLst>
          </a:custGeom>
          <a:solidFill>
            <a:schemeClr val="tx2"/>
          </a:solidFill>
          <a:ln>
            <a:noFill/>
          </a:ln>
        </p:spPr>
        <p:txBody>
          <a:bodyPr vert="horz" wrap="square" lIns="91407" tIns="45703" rIns="91407" bIns="45703" numCol="1" anchor="t" anchorCtr="0" compatLnSpc="1"/>
          <a:lstStyle/>
          <a:p>
            <a:endParaRPr lang="nb-NO">
              <a:solidFill>
                <a:prstClr val="black"/>
              </a:solidFill>
            </a:endParaRPr>
          </a:p>
        </p:txBody>
      </p:sp>
      <p:sp>
        <p:nvSpPr>
          <p:cNvPr id="51" name="Rectangle 50"/>
          <p:cNvSpPr/>
          <p:nvPr/>
        </p:nvSpPr>
        <p:spPr>
          <a:xfrm>
            <a:off x="5171090" y="6440448"/>
            <a:ext cx="5360275" cy="253916"/>
          </a:xfrm>
          <a:prstGeom prst="rect">
            <a:avLst/>
          </a:prstGeom>
        </p:spPr>
        <p:txBody>
          <a:bodyPr wrap="square">
            <a:spAutoFit/>
          </a:bodyPr>
          <a:lstStyle/>
          <a:p>
            <a:pPr marL="180340" indent="0" algn="r">
              <a:spcBef>
                <a:spcPts val="0"/>
              </a:spcBef>
              <a:buFont typeface="Arial" panose="020B0604020202020204" pitchFamily="34" charset="0"/>
              <a:buNone/>
            </a:pPr>
            <a:r>
              <a:rPr lang="en-US" sz="1050">
                <a:latin typeface="Helvetica Light" panose="020B0403020202020204" pitchFamily="34" charset="0"/>
              </a:rPr>
              <a:t>Source: </a:t>
            </a:r>
            <a:r>
              <a:rPr lang="en-US" sz="1050" err="1">
                <a:latin typeface="Helvetica Light" panose="020B0403020202020204" pitchFamily="34" charset="0"/>
              </a:rPr>
              <a:t>Bughin</a:t>
            </a:r>
            <a:r>
              <a:rPr lang="en-US" sz="1050">
                <a:latin typeface="Helvetica Light" panose="020B0403020202020204" pitchFamily="34" charset="0"/>
              </a:rPr>
              <a:t> et al. McKinsey Global Institute, </a:t>
            </a:r>
            <a:r>
              <a:rPr lang="en-US" sz="1050" i="1">
                <a:latin typeface="Helvetica Light" panose="020B0403020202020204" pitchFamily="34" charset="0"/>
              </a:rPr>
              <a:t>Artificial intelligence</a:t>
            </a:r>
            <a:r>
              <a:rPr lang="en-US" sz="1050">
                <a:latin typeface="Helvetica Light" panose="020B0403020202020204" pitchFamily="34" charset="0"/>
              </a:rPr>
              <a:t>, June 2017. </a:t>
            </a:r>
            <a:endParaRPr lang="en-US" sz="1050">
              <a:latin typeface="Helvetica Light" panose="020B0403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Elements on AI Transformation</a:t>
            </a:r>
            <a:endParaRPr lang="en-GB"/>
          </a:p>
        </p:txBody>
      </p:sp>
      <p:sp>
        <p:nvSpPr>
          <p:cNvPr id="4" name="Slide Number Placeholder 3"/>
          <p:cNvSpPr>
            <a:spLocks noGrp="1"/>
          </p:cNvSpPr>
          <p:nvPr>
            <p:ph type="sldNum" sz="quarter" idx="12"/>
          </p:nvPr>
        </p:nvSpPr>
        <p:spPr/>
        <p:txBody>
          <a:bodyPr/>
          <a:lstStyle/>
          <a:p>
            <a:fld id="{5751DFAA-887F-4071-8EAD-E8CA316FCF06}" type="slidenum">
              <a:rPr lang="nb-NO" smtClean="0"/>
            </a:fld>
            <a:endParaRPr lang="nb-NO"/>
          </a:p>
        </p:txBody>
      </p:sp>
      <p:sp>
        <p:nvSpPr>
          <p:cNvPr id="24" name="Oval 23"/>
          <p:cNvSpPr/>
          <p:nvPr/>
        </p:nvSpPr>
        <p:spPr>
          <a:xfrm>
            <a:off x="767899" y="2872828"/>
            <a:ext cx="1418602" cy="1418602"/>
          </a:xfrm>
          <a:prstGeom prst="ellipse">
            <a:avLst/>
          </a:prstGeom>
          <a:noFill/>
          <a:ln w="698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tx2"/>
              </a:solidFill>
              <a:latin typeface="Helvetica Light" panose="020B0403020202020204"/>
            </a:endParaRPr>
          </a:p>
        </p:txBody>
      </p:sp>
      <p:sp>
        <p:nvSpPr>
          <p:cNvPr id="26" name="Oval 25"/>
          <p:cNvSpPr/>
          <p:nvPr/>
        </p:nvSpPr>
        <p:spPr>
          <a:xfrm>
            <a:off x="3076510" y="2872828"/>
            <a:ext cx="1418602" cy="1418602"/>
          </a:xfrm>
          <a:prstGeom prst="ellipse">
            <a:avLst/>
          </a:prstGeom>
          <a:noFill/>
          <a:ln w="698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2"/>
              </a:solidFill>
              <a:latin typeface="Helvetica Light" panose="020B0403020202020204"/>
            </a:endParaRPr>
          </a:p>
        </p:txBody>
      </p:sp>
      <p:sp>
        <p:nvSpPr>
          <p:cNvPr id="27" name="TextBox 26"/>
          <p:cNvSpPr txBox="1"/>
          <p:nvPr/>
        </p:nvSpPr>
        <p:spPr>
          <a:xfrm>
            <a:off x="767899" y="4546731"/>
            <a:ext cx="1418602" cy="646074"/>
          </a:xfrm>
          <a:prstGeom prst="rect">
            <a:avLst/>
          </a:prstGeom>
          <a:noFill/>
        </p:spPr>
        <p:txBody>
          <a:bodyPr wrap="square" rtlCol="0">
            <a:spAutoFit/>
          </a:bodyPr>
          <a:lstStyle/>
          <a:p>
            <a:pPr algn="ctr"/>
            <a:r>
              <a:rPr lang="en-GB">
                <a:latin typeface="Helvetica Light" panose="020B0403020202020204"/>
              </a:rPr>
              <a:t>Cases</a:t>
            </a:r>
            <a:endParaRPr lang="en-GB">
              <a:latin typeface="Helvetica Light" panose="020B0403020202020204"/>
            </a:endParaRPr>
          </a:p>
          <a:p>
            <a:pPr algn="ctr"/>
            <a:r>
              <a:rPr lang="en-GB">
                <a:latin typeface="Helvetica Light" panose="020B0403020202020204"/>
              </a:rPr>
              <a:t>&amp; Value</a:t>
            </a:r>
            <a:endParaRPr lang="en-GB">
              <a:latin typeface="Helvetica Light" panose="020B0403020202020204"/>
            </a:endParaRPr>
          </a:p>
        </p:txBody>
      </p:sp>
      <p:sp>
        <p:nvSpPr>
          <p:cNvPr id="28" name="TextBox 27"/>
          <p:cNvSpPr txBox="1"/>
          <p:nvPr/>
        </p:nvSpPr>
        <p:spPr>
          <a:xfrm>
            <a:off x="3076510" y="4546731"/>
            <a:ext cx="1418602" cy="646074"/>
          </a:xfrm>
          <a:prstGeom prst="rect">
            <a:avLst/>
          </a:prstGeom>
          <a:noFill/>
        </p:spPr>
        <p:txBody>
          <a:bodyPr wrap="square" rtlCol="0">
            <a:spAutoFit/>
          </a:bodyPr>
          <a:lstStyle/>
          <a:p>
            <a:pPr algn="ctr"/>
            <a:r>
              <a:rPr lang="en-GB">
                <a:latin typeface="Helvetica Light" panose="020B0403020202020204"/>
              </a:rPr>
              <a:t>Data</a:t>
            </a:r>
            <a:endParaRPr lang="en-GB">
              <a:latin typeface="Helvetica Light" panose="020B0403020202020204"/>
            </a:endParaRPr>
          </a:p>
          <a:p>
            <a:pPr algn="ctr"/>
            <a:r>
              <a:rPr lang="en-GB">
                <a:latin typeface="Helvetica Light" panose="020B0403020202020204"/>
              </a:rPr>
              <a:t>Ecosystems</a:t>
            </a:r>
            <a:endParaRPr lang="en-GB">
              <a:latin typeface="Helvetica Light" panose="020B0403020202020204"/>
            </a:endParaRPr>
          </a:p>
        </p:txBody>
      </p:sp>
      <p:sp>
        <p:nvSpPr>
          <p:cNvPr id="9" name="Oval 8"/>
          <p:cNvSpPr/>
          <p:nvPr/>
        </p:nvSpPr>
        <p:spPr>
          <a:xfrm>
            <a:off x="5382701" y="2872828"/>
            <a:ext cx="1418602" cy="1418602"/>
          </a:xfrm>
          <a:prstGeom prst="ellipse">
            <a:avLst/>
          </a:prstGeom>
          <a:noFill/>
          <a:ln w="698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2"/>
              </a:solidFill>
              <a:latin typeface="Helvetica Light" panose="020B0403020202020204"/>
            </a:endParaRPr>
          </a:p>
        </p:txBody>
      </p:sp>
      <p:sp>
        <p:nvSpPr>
          <p:cNvPr id="10" name="TextBox 9"/>
          <p:cNvSpPr txBox="1"/>
          <p:nvPr/>
        </p:nvSpPr>
        <p:spPr>
          <a:xfrm>
            <a:off x="5382701" y="4546731"/>
            <a:ext cx="1418602" cy="646074"/>
          </a:xfrm>
          <a:prstGeom prst="rect">
            <a:avLst/>
          </a:prstGeom>
          <a:noFill/>
        </p:spPr>
        <p:txBody>
          <a:bodyPr wrap="square" rtlCol="0">
            <a:spAutoFit/>
          </a:bodyPr>
          <a:lstStyle/>
          <a:p>
            <a:pPr algn="ctr"/>
            <a:r>
              <a:rPr lang="en-GB">
                <a:latin typeface="Helvetica Light" panose="020B0403020202020204"/>
              </a:rPr>
              <a:t>Techniques</a:t>
            </a:r>
            <a:endParaRPr lang="en-GB">
              <a:latin typeface="Helvetica Light" panose="020B0403020202020204"/>
            </a:endParaRPr>
          </a:p>
          <a:p>
            <a:pPr algn="ctr"/>
            <a:r>
              <a:rPr lang="en-GB">
                <a:latin typeface="Helvetica Light" panose="020B0403020202020204"/>
              </a:rPr>
              <a:t> &amp; Tools</a:t>
            </a:r>
            <a:endParaRPr lang="en-GB">
              <a:latin typeface="Helvetica Light" panose="020B0403020202020204"/>
            </a:endParaRPr>
          </a:p>
        </p:txBody>
      </p:sp>
      <p:sp>
        <p:nvSpPr>
          <p:cNvPr id="11" name="Oval 10"/>
          <p:cNvSpPr/>
          <p:nvPr/>
        </p:nvSpPr>
        <p:spPr>
          <a:xfrm>
            <a:off x="7737913" y="2872828"/>
            <a:ext cx="1418602" cy="1418602"/>
          </a:xfrm>
          <a:prstGeom prst="ellipse">
            <a:avLst/>
          </a:prstGeom>
          <a:noFill/>
          <a:ln w="698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2"/>
              </a:solidFill>
              <a:latin typeface="Helvetica Light" panose="020B0403020202020204"/>
            </a:endParaRPr>
          </a:p>
        </p:txBody>
      </p:sp>
      <p:sp>
        <p:nvSpPr>
          <p:cNvPr id="12" name="TextBox 11"/>
          <p:cNvSpPr txBox="1"/>
          <p:nvPr/>
        </p:nvSpPr>
        <p:spPr>
          <a:xfrm>
            <a:off x="7737913" y="4546731"/>
            <a:ext cx="1418602" cy="646074"/>
          </a:xfrm>
          <a:prstGeom prst="rect">
            <a:avLst/>
          </a:prstGeom>
          <a:noFill/>
        </p:spPr>
        <p:txBody>
          <a:bodyPr wrap="square" rtlCol="0">
            <a:spAutoFit/>
          </a:bodyPr>
          <a:lstStyle/>
          <a:p>
            <a:pPr algn="ctr"/>
            <a:r>
              <a:rPr lang="en-GB">
                <a:latin typeface="Helvetica Light" panose="020B0403020202020204"/>
              </a:rPr>
              <a:t>Workflow</a:t>
            </a:r>
            <a:endParaRPr lang="en-GB">
              <a:latin typeface="Helvetica Light" panose="020B0403020202020204"/>
            </a:endParaRPr>
          </a:p>
          <a:p>
            <a:pPr algn="ctr"/>
            <a:r>
              <a:rPr lang="en-GB">
                <a:latin typeface="Helvetica Light" panose="020B0403020202020204"/>
              </a:rPr>
              <a:t>Integration</a:t>
            </a:r>
            <a:endParaRPr lang="en-GB">
              <a:latin typeface="Helvetica Light" panose="020B0403020202020204"/>
            </a:endParaRPr>
          </a:p>
        </p:txBody>
      </p:sp>
      <p:sp>
        <p:nvSpPr>
          <p:cNvPr id="13" name="Oval 12"/>
          <p:cNvSpPr/>
          <p:nvPr/>
        </p:nvSpPr>
        <p:spPr>
          <a:xfrm>
            <a:off x="10093125" y="2872828"/>
            <a:ext cx="1418602" cy="1418602"/>
          </a:xfrm>
          <a:prstGeom prst="ellipse">
            <a:avLst/>
          </a:prstGeom>
          <a:noFill/>
          <a:ln w="698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2"/>
              </a:solidFill>
              <a:latin typeface="Helvetica Light" panose="020B0403020202020204"/>
            </a:endParaRPr>
          </a:p>
        </p:txBody>
      </p:sp>
      <p:sp>
        <p:nvSpPr>
          <p:cNvPr id="14" name="TextBox 13"/>
          <p:cNvSpPr txBox="1"/>
          <p:nvPr/>
        </p:nvSpPr>
        <p:spPr>
          <a:xfrm>
            <a:off x="10093125" y="4546731"/>
            <a:ext cx="1418602" cy="646074"/>
          </a:xfrm>
          <a:prstGeom prst="rect">
            <a:avLst/>
          </a:prstGeom>
          <a:noFill/>
        </p:spPr>
        <p:txBody>
          <a:bodyPr wrap="square" rtlCol="0">
            <a:spAutoFit/>
          </a:bodyPr>
          <a:lstStyle/>
          <a:p>
            <a:pPr algn="ctr"/>
            <a:r>
              <a:rPr lang="en-GB">
                <a:latin typeface="Helvetica Light" panose="020B0403020202020204"/>
              </a:rPr>
              <a:t>Open</a:t>
            </a:r>
            <a:endParaRPr lang="en-GB">
              <a:latin typeface="Helvetica Light" panose="020B0403020202020204"/>
            </a:endParaRPr>
          </a:p>
          <a:p>
            <a:pPr algn="ctr"/>
            <a:r>
              <a:rPr lang="en-GB">
                <a:latin typeface="Helvetica Light" panose="020B0403020202020204"/>
              </a:rPr>
              <a:t>Culture</a:t>
            </a:r>
            <a:endParaRPr lang="en-GB">
              <a:latin typeface="Helvetica Light" panose="020B0403020202020204"/>
            </a:endParaRPr>
          </a:p>
        </p:txBody>
      </p:sp>
      <p:grpSp>
        <p:nvGrpSpPr>
          <p:cNvPr id="17" name="Group 43"/>
          <p:cNvGrpSpPr>
            <a:grpSpLocks noChangeAspect="1"/>
          </p:cNvGrpSpPr>
          <p:nvPr/>
        </p:nvGrpSpPr>
        <p:grpSpPr bwMode="auto">
          <a:xfrm>
            <a:off x="10356944" y="3214937"/>
            <a:ext cx="890963" cy="748689"/>
            <a:chOff x="6855" y="3629"/>
            <a:chExt cx="1647" cy="1384"/>
          </a:xfrm>
        </p:grpSpPr>
        <p:sp>
          <p:nvSpPr>
            <p:cNvPr id="18" name="Freeform 44"/>
            <p:cNvSpPr>
              <a:spLocks noEditPoints="1"/>
            </p:cNvSpPr>
            <p:nvPr/>
          </p:nvSpPr>
          <p:spPr bwMode="auto">
            <a:xfrm>
              <a:off x="7733" y="3629"/>
              <a:ext cx="769" cy="667"/>
            </a:xfrm>
            <a:custGeom>
              <a:avLst/>
              <a:gdLst>
                <a:gd name="T0" fmla="*/ 186 w 367"/>
                <a:gd name="T1" fmla="*/ 2 h 316"/>
                <a:gd name="T2" fmla="*/ 0 w 367"/>
                <a:gd name="T3" fmla="*/ 140 h 316"/>
                <a:gd name="T4" fmla="*/ 26 w 367"/>
                <a:gd name="T5" fmla="*/ 216 h 316"/>
                <a:gd name="T6" fmla="*/ 26 w 367"/>
                <a:gd name="T7" fmla="*/ 216 h 316"/>
                <a:gd name="T8" fmla="*/ 23 w 367"/>
                <a:gd name="T9" fmla="*/ 316 h 316"/>
                <a:gd name="T10" fmla="*/ 116 w 367"/>
                <a:gd name="T11" fmla="*/ 276 h 316"/>
                <a:gd name="T12" fmla="*/ 180 w 367"/>
                <a:gd name="T13" fmla="*/ 287 h 316"/>
                <a:gd name="T14" fmla="*/ 366 w 367"/>
                <a:gd name="T15" fmla="*/ 148 h 316"/>
                <a:gd name="T16" fmla="*/ 186 w 367"/>
                <a:gd name="T17" fmla="*/ 2 h 316"/>
                <a:gd name="T18" fmla="*/ 183 w 367"/>
                <a:gd name="T19" fmla="*/ 47 h 316"/>
                <a:gd name="T20" fmla="*/ 208 w 367"/>
                <a:gd name="T21" fmla="*/ 72 h 316"/>
                <a:gd name="T22" fmla="*/ 183 w 367"/>
                <a:gd name="T23" fmla="*/ 97 h 316"/>
                <a:gd name="T24" fmla="*/ 158 w 367"/>
                <a:gd name="T25" fmla="*/ 72 h 316"/>
                <a:gd name="T26" fmla="*/ 183 w 367"/>
                <a:gd name="T27" fmla="*/ 47 h 316"/>
                <a:gd name="T28" fmla="*/ 227 w 367"/>
                <a:gd name="T29" fmla="*/ 180 h 316"/>
                <a:gd name="T30" fmla="*/ 209 w 367"/>
                <a:gd name="T31" fmla="*/ 180 h 316"/>
                <a:gd name="T32" fmla="*/ 209 w 367"/>
                <a:gd name="T33" fmla="*/ 247 h 316"/>
                <a:gd name="T34" fmla="*/ 157 w 367"/>
                <a:gd name="T35" fmla="*/ 247 h 316"/>
                <a:gd name="T36" fmla="*/ 157 w 367"/>
                <a:gd name="T37" fmla="*/ 180 h 316"/>
                <a:gd name="T38" fmla="*/ 139 w 367"/>
                <a:gd name="T39" fmla="*/ 180 h 316"/>
                <a:gd name="T40" fmla="*/ 139 w 367"/>
                <a:gd name="T41" fmla="*/ 115 h 316"/>
                <a:gd name="T42" fmla="*/ 152 w 367"/>
                <a:gd name="T43" fmla="*/ 102 h 316"/>
                <a:gd name="T44" fmla="*/ 215 w 367"/>
                <a:gd name="T45" fmla="*/ 102 h 316"/>
                <a:gd name="T46" fmla="*/ 227 w 367"/>
                <a:gd name="T47" fmla="*/ 115 h 316"/>
                <a:gd name="T48" fmla="*/ 227 w 367"/>
                <a:gd name="T49" fmla="*/ 18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7" h="316">
                  <a:moveTo>
                    <a:pt x="186" y="2"/>
                  </a:moveTo>
                  <a:cubicBezTo>
                    <a:pt x="85" y="0"/>
                    <a:pt x="2" y="62"/>
                    <a:pt x="0" y="140"/>
                  </a:cubicBezTo>
                  <a:cubicBezTo>
                    <a:pt x="0" y="168"/>
                    <a:pt x="9" y="194"/>
                    <a:pt x="26" y="216"/>
                  </a:cubicBezTo>
                  <a:cubicBezTo>
                    <a:pt x="26" y="216"/>
                    <a:pt x="26" y="216"/>
                    <a:pt x="26" y="216"/>
                  </a:cubicBezTo>
                  <a:cubicBezTo>
                    <a:pt x="55" y="253"/>
                    <a:pt x="23" y="316"/>
                    <a:pt x="23" y="316"/>
                  </a:cubicBezTo>
                  <a:cubicBezTo>
                    <a:pt x="116" y="276"/>
                    <a:pt x="116" y="276"/>
                    <a:pt x="116" y="276"/>
                  </a:cubicBezTo>
                  <a:cubicBezTo>
                    <a:pt x="136" y="282"/>
                    <a:pt x="158" y="286"/>
                    <a:pt x="180" y="287"/>
                  </a:cubicBezTo>
                  <a:cubicBezTo>
                    <a:pt x="281" y="289"/>
                    <a:pt x="364" y="226"/>
                    <a:pt x="366" y="148"/>
                  </a:cubicBezTo>
                  <a:cubicBezTo>
                    <a:pt x="367" y="69"/>
                    <a:pt x="287" y="4"/>
                    <a:pt x="186" y="2"/>
                  </a:cubicBezTo>
                  <a:close/>
                  <a:moveTo>
                    <a:pt x="183" y="47"/>
                  </a:moveTo>
                  <a:cubicBezTo>
                    <a:pt x="197" y="47"/>
                    <a:pt x="208" y="58"/>
                    <a:pt x="208" y="72"/>
                  </a:cubicBezTo>
                  <a:cubicBezTo>
                    <a:pt x="208" y="86"/>
                    <a:pt x="197" y="97"/>
                    <a:pt x="183" y="97"/>
                  </a:cubicBezTo>
                  <a:cubicBezTo>
                    <a:pt x="169" y="97"/>
                    <a:pt x="158" y="86"/>
                    <a:pt x="158" y="72"/>
                  </a:cubicBezTo>
                  <a:cubicBezTo>
                    <a:pt x="158" y="58"/>
                    <a:pt x="169" y="47"/>
                    <a:pt x="183" y="47"/>
                  </a:cubicBezTo>
                  <a:close/>
                  <a:moveTo>
                    <a:pt x="227" y="180"/>
                  </a:moveTo>
                  <a:cubicBezTo>
                    <a:pt x="209" y="180"/>
                    <a:pt x="209" y="180"/>
                    <a:pt x="209" y="180"/>
                  </a:cubicBezTo>
                  <a:cubicBezTo>
                    <a:pt x="209" y="247"/>
                    <a:pt x="209" y="247"/>
                    <a:pt x="209" y="247"/>
                  </a:cubicBezTo>
                  <a:cubicBezTo>
                    <a:pt x="157" y="247"/>
                    <a:pt x="157" y="247"/>
                    <a:pt x="157" y="247"/>
                  </a:cubicBezTo>
                  <a:cubicBezTo>
                    <a:pt x="157" y="180"/>
                    <a:pt x="157" y="180"/>
                    <a:pt x="157" y="180"/>
                  </a:cubicBezTo>
                  <a:cubicBezTo>
                    <a:pt x="139" y="180"/>
                    <a:pt x="139" y="180"/>
                    <a:pt x="139" y="180"/>
                  </a:cubicBezTo>
                  <a:cubicBezTo>
                    <a:pt x="139" y="115"/>
                    <a:pt x="139" y="115"/>
                    <a:pt x="139" y="115"/>
                  </a:cubicBezTo>
                  <a:cubicBezTo>
                    <a:pt x="139" y="108"/>
                    <a:pt x="145" y="102"/>
                    <a:pt x="152" y="102"/>
                  </a:cubicBezTo>
                  <a:cubicBezTo>
                    <a:pt x="215" y="102"/>
                    <a:pt x="215" y="102"/>
                    <a:pt x="215" y="102"/>
                  </a:cubicBezTo>
                  <a:cubicBezTo>
                    <a:pt x="221" y="102"/>
                    <a:pt x="227" y="108"/>
                    <a:pt x="227" y="115"/>
                  </a:cubicBezTo>
                  <a:lnTo>
                    <a:pt x="227" y="180"/>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19" name="Freeform 45"/>
            <p:cNvSpPr>
              <a:spLocks noEditPoints="1"/>
            </p:cNvSpPr>
            <p:nvPr/>
          </p:nvSpPr>
          <p:spPr bwMode="auto">
            <a:xfrm>
              <a:off x="6855" y="3815"/>
              <a:ext cx="769" cy="669"/>
            </a:xfrm>
            <a:custGeom>
              <a:avLst/>
              <a:gdLst>
                <a:gd name="T0" fmla="*/ 341 w 367"/>
                <a:gd name="T1" fmla="*/ 216 h 317"/>
                <a:gd name="T2" fmla="*/ 341 w 367"/>
                <a:gd name="T3" fmla="*/ 216 h 317"/>
                <a:gd name="T4" fmla="*/ 367 w 367"/>
                <a:gd name="T5" fmla="*/ 141 h 317"/>
                <a:gd name="T6" fmla="*/ 181 w 367"/>
                <a:gd name="T7" fmla="*/ 2 h 317"/>
                <a:gd name="T8" fmla="*/ 1 w 367"/>
                <a:gd name="T9" fmla="*/ 148 h 317"/>
                <a:gd name="T10" fmla="*/ 187 w 367"/>
                <a:gd name="T11" fmla="*/ 287 h 317"/>
                <a:gd name="T12" fmla="*/ 251 w 367"/>
                <a:gd name="T13" fmla="*/ 277 h 317"/>
                <a:gd name="T14" fmla="*/ 344 w 367"/>
                <a:gd name="T15" fmla="*/ 317 h 317"/>
                <a:gd name="T16" fmla="*/ 341 w 367"/>
                <a:gd name="T17" fmla="*/ 216 h 317"/>
                <a:gd name="T18" fmla="*/ 184 w 367"/>
                <a:gd name="T19" fmla="*/ 48 h 317"/>
                <a:gd name="T20" fmla="*/ 209 w 367"/>
                <a:gd name="T21" fmla="*/ 73 h 317"/>
                <a:gd name="T22" fmla="*/ 184 w 367"/>
                <a:gd name="T23" fmla="*/ 98 h 317"/>
                <a:gd name="T24" fmla="*/ 159 w 367"/>
                <a:gd name="T25" fmla="*/ 73 h 317"/>
                <a:gd name="T26" fmla="*/ 184 w 367"/>
                <a:gd name="T27" fmla="*/ 48 h 317"/>
                <a:gd name="T28" fmla="*/ 228 w 367"/>
                <a:gd name="T29" fmla="*/ 181 h 317"/>
                <a:gd name="T30" fmla="*/ 210 w 367"/>
                <a:gd name="T31" fmla="*/ 181 h 317"/>
                <a:gd name="T32" fmla="*/ 210 w 367"/>
                <a:gd name="T33" fmla="*/ 248 h 317"/>
                <a:gd name="T34" fmla="*/ 158 w 367"/>
                <a:gd name="T35" fmla="*/ 248 h 317"/>
                <a:gd name="T36" fmla="*/ 158 w 367"/>
                <a:gd name="T37" fmla="*/ 181 h 317"/>
                <a:gd name="T38" fmla="*/ 140 w 367"/>
                <a:gd name="T39" fmla="*/ 181 h 317"/>
                <a:gd name="T40" fmla="*/ 140 w 367"/>
                <a:gd name="T41" fmla="*/ 115 h 317"/>
                <a:gd name="T42" fmla="*/ 152 w 367"/>
                <a:gd name="T43" fmla="*/ 103 h 317"/>
                <a:gd name="T44" fmla="*/ 215 w 367"/>
                <a:gd name="T45" fmla="*/ 103 h 317"/>
                <a:gd name="T46" fmla="*/ 228 w 367"/>
                <a:gd name="T47" fmla="*/ 115 h 317"/>
                <a:gd name="T48" fmla="*/ 228 w 367"/>
                <a:gd name="T49" fmla="*/ 18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7" h="317">
                  <a:moveTo>
                    <a:pt x="341" y="216"/>
                  </a:moveTo>
                  <a:cubicBezTo>
                    <a:pt x="341" y="216"/>
                    <a:pt x="341" y="216"/>
                    <a:pt x="341" y="216"/>
                  </a:cubicBezTo>
                  <a:cubicBezTo>
                    <a:pt x="358" y="194"/>
                    <a:pt x="367" y="169"/>
                    <a:pt x="367" y="141"/>
                  </a:cubicBezTo>
                  <a:cubicBezTo>
                    <a:pt x="365" y="62"/>
                    <a:pt x="282" y="0"/>
                    <a:pt x="181" y="2"/>
                  </a:cubicBezTo>
                  <a:cubicBezTo>
                    <a:pt x="80" y="4"/>
                    <a:pt x="0" y="70"/>
                    <a:pt x="1" y="148"/>
                  </a:cubicBezTo>
                  <a:cubicBezTo>
                    <a:pt x="3" y="227"/>
                    <a:pt x="86" y="289"/>
                    <a:pt x="187" y="287"/>
                  </a:cubicBezTo>
                  <a:cubicBezTo>
                    <a:pt x="209" y="287"/>
                    <a:pt x="231" y="283"/>
                    <a:pt x="251" y="277"/>
                  </a:cubicBezTo>
                  <a:cubicBezTo>
                    <a:pt x="344" y="317"/>
                    <a:pt x="344" y="317"/>
                    <a:pt x="344" y="317"/>
                  </a:cubicBezTo>
                  <a:cubicBezTo>
                    <a:pt x="344" y="317"/>
                    <a:pt x="312" y="253"/>
                    <a:pt x="341" y="216"/>
                  </a:cubicBezTo>
                  <a:close/>
                  <a:moveTo>
                    <a:pt x="184" y="48"/>
                  </a:moveTo>
                  <a:cubicBezTo>
                    <a:pt x="198" y="48"/>
                    <a:pt x="209" y="59"/>
                    <a:pt x="209" y="73"/>
                  </a:cubicBezTo>
                  <a:cubicBezTo>
                    <a:pt x="209" y="87"/>
                    <a:pt x="198" y="98"/>
                    <a:pt x="184" y="98"/>
                  </a:cubicBezTo>
                  <a:cubicBezTo>
                    <a:pt x="170" y="98"/>
                    <a:pt x="159" y="87"/>
                    <a:pt x="159" y="73"/>
                  </a:cubicBezTo>
                  <a:cubicBezTo>
                    <a:pt x="159" y="59"/>
                    <a:pt x="170" y="48"/>
                    <a:pt x="184" y="48"/>
                  </a:cubicBezTo>
                  <a:close/>
                  <a:moveTo>
                    <a:pt x="228" y="181"/>
                  </a:moveTo>
                  <a:cubicBezTo>
                    <a:pt x="210" y="181"/>
                    <a:pt x="210" y="181"/>
                    <a:pt x="210" y="181"/>
                  </a:cubicBezTo>
                  <a:cubicBezTo>
                    <a:pt x="210" y="248"/>
                    <a:pt x="210" y="248"/>
                    <a:pt x="210" y="248"/>
                  </a:cubicBezTo>
                  <a:cubicBezTo>
                    <a:pt x="158" y="248"/>
                    <a:pt x="158" y="248"/>
                    <a:pt x="158" y="248"/>
                  </a:cubicBezTo>
                  <a:cubicBezTo>
                    <a:pt x="158" y="181"/>
                    <a:pt x="158" y="181"/>
                    <a:pt x="158" y="181"/>
                  </a:cubicBezTo>
                  <a:cubicBezTo>
                    <a:pt x="140" y="181"/>
                    <a:pt x="140" y="181"/>
                    <a:pt x="140" y="181"/>
                  </a:cubicBezTo>
                  <a:cubicBezTo>
                    <a:pt x="140" y="115"/>
                    <a:pt x="140" y="115"/>
                    <a:pt x="140" y="115"/>
                  </a:cubicBezTo>
                  <a:cubicBezTo>
                    <a:pt x="140" y="109"/>
                    <a:pt x="146" y="103"/>
                    <a:pt x="152" y="103"/>
                  </a:cubicBezTo>
                  <a:cubicBezTo>
                    <a:pt x="215" y="103"/>
                    <a:pt x="215" y="103"/>
                    <a:pt x="215" y="103"/>
                  </a:cubicBezTo>
                  <a:cubicBezTo>
                    <a:pt x="222" y="103"/>
                    <a:pt x="228" y="109"/>
                    <a:pt x="228" y="115"/>
                  </a:cubicBezTo>
                  <a:lnTo>
                    <a:pt x="228" y="181"/>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20" name="Freeform 46"/>
            <p:cNvSpPr>
              <a:spLocks noEditPoints="1"/>
            </p:cNvSpPr>
            <p:nvPr/>
          </p:nvSpPr>
          <p:spPr bwMode="auto">
            <a:xfrm>
              <a:off x="7607" y="4346"/>
              <a:ext cx="769" cy="667"/>
            </a:xfrm>
            <a:custGeom>
              <a:avLst/>
              <a:gdLst>
                <a:gd name="T0" fmla="*/ 365 w 367"/>
                <a:gd name="T1" fmla="*/ 168 h 316"/>
                <a:gd name="T2" fmla="*/ 180 w 367"/>
                <a:gd name="T3" fmla="*/ 29 h 316"/>
                <a:gd name="T4" fmla="*/ 116 w 367"/>
                <a:gd name="T5" fmla="*/ 40 h 316"/>
                <a:gd name="T6" fmla="*/ 23 w 367"/>
                <a:gd name="T7" fmla="*/ 0 h 316"/>
                <a:gd name="T8" fmla="*/ 26 w 367"/>
                <a:gd name="T9" fmla="*/ 100 h 316"/>
                <a:gd name="T10" fmla="*/ 26 w 367"/>
                <a:gd name="T11" fmla="*/ 100 h 316"/>
                <a:gd name="T12" fmla="*/ 0 w 367"/>
                <a:gd name="T13" fmla="*/ 176 h 316"/>
                <a:gd name="T14" fmla="*/ 186 w 367"/>
                <a:gd name="T15" fmla="*/ 314 h 316"/>
                <a:gd name="T16" fmla="*/ 365 w 367"/>
                <a:gd name="T17" fmla="*/ 168 h 316"/>
                <a:gd name="T18" fmla="*/ 183 w 367"/>
                <a:gd name="T19" fmla="*/ 73 h 316"/>
                <a:gd name="T20" fmla="*/ 208 w 367"/>
                <a:gd name="T21" fmla="*/ 98 h 316"/>
                <a:gd name="T22" fmla="*/ 183 w 367"/>
                <a:gd name="T23" fmla="*/ 123 h 316"/>
                <a:gd name="T24" fmla="*/ 158 w 367"/>
                <a:gd name="T25" fmla="*/ 98 h 316"/>
                <a:gd name="T26" fmla="*/ 183 w 367"/>
                <a:gd name="T27" fmla="*/ 73 h 316"/>
                <a:gd name="T28" fmla="*/ 227 w 367"/>
                <a:gd name="T29" fmla="*/ 206 h 316"/>
                <a:gd name="T30" fmla="*/ 209 w 367"/>
                <a:gd name="T31" fmla="*/ 206 h 316"/>
                <a:gd name="T32" fmla="*/ 209 w 367"/>
                <a:gd name="T33" fmla="*/ 274 h 316"/>
                <a:gd name="T34" fmla="*/ 157 w 367"/>
                <a:gd name="T35" fmla="*/ 274 h 316"/>
                <a:gd name="T36" fmla="*/ 157 w 367"/>
                <a:gd name="T37" fmla="*/ 206 h 316"/>
                <a:gd name="T38" fmla="*/ 139 w 367"/>
                <a:gd name="T39" fmla="*/ 206 h 316"/>
                <a:gd name="T40" fmla="*/ 139 w 367"/>
                <a:gd name="T41" fmla="*/ 141 h 316"/>
                <a:gd name="T42" fmla="*/ 151 w 367"/>
                <a:gd name="T43" fmla="*/ 128 h 316"/>
                <a:gd name="T44" fmla="*/ 214 w 367"/>
                <a:gd name="T45" fmla="*/ 128 h 316"/>
                <a:gd name="T46" fmla="*/ 227 w 367"/>
                <a:gd name="T47" fmla="*/ 141 h 316"/>
                <a:gd name="T48" fmla="*/ 227 w 367"/>
                <a:gd name="T49" fmla="*/ 20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7" h="316">
                  <a:moveTo>
                    <a:pt x="365" y="168"/>
                  </a:moveTo>
                  <a:cubicBezTo>
                    <a:pt x="364" y="90"/>
                    <a:pt x="281" y="27"/>
                    <a:pt x="180" y="29"/>
                  </a:cubicBezTo>
                  <a:cubicBezTo>
                    <a:pt x="157" y="30"/>
                    <a:pt x="136" y="34"/>
                    <a:pt x="116" y="40"/>
                  </a:cubicBezTo>
                  <a:cubicBezTo>
                    <a:pt x="23" y="0"/>
                    <a:pt x="23" y="0"/>
                    <a:pt x="23" y="0"/>
                  </a:cubicBezTo>
                  <a:cubicBezTo>
                    <a:pt x="23" y="0"/>
                    <a:pt x="54" y="63"/>
                    <a:pt x="26" y="100"/>
                  </a:cubicBezTo>
                  <a:cubicBezTo>
                    <a:pt x="26" y="100"/>
                    <a:pt x="26" y="100"/>
                    <a:pt x="26" y="100"/>
                  </a:cubicBezTo>
                  <a:cubicBezTo>
                    <a:pt x="9" y="122"/>
                    <a:pt x="0" y="148"/>
                    <a:pt x="0" y="176"/>
                  </a:cubicBezTo>
                  <a:cubicBezTo>
                    <a:pt x="2" y="254"/>
                    <a:pt x="85" y="316"/>
                    <a:pt x="186" y="314"/>
                  </a:cubicBezTo>
                  <a:cubicBezTo>
                    <a:pt x="286" y="312"/>
                    <a:pt x="367" y="247"/>
                    <a:pt x="365" y="168"/>
                  </a:cubicBezTo>
                  <a:close/>
                  <a:moveTo>
                    <a:pt x="183" y="73"/>
                  </a:moveTo>
                  <a:cubicBezTo>
                    <a:pt x="197" y="73"/>
                    <a:pt x="208" y="84"/>
                    <a:pt x="208" y="98"/>
                  </a:cubicBezTo>
                  <a:cubicBezTo>
                    <a:pt x="208" y="112"/>
                    <a:pt x="197" y="123"/>
                    <a:pt x="183" y="123"/>
                  </a:cubicBezTo>
                  <a:cubicBezTo>
                    <a:pt x="169" y="123"/>
                    <a:pt x="158" y="112"/>
                    <a:pt x="158" y="98"/>
                  </a:cubicBezTo>
                  <a:cubicBezTo>
                    <a:pt x="158" y="84"/>
                    <a:pt x="169" y="73"/>
                    <a:pt x="183" y="73"/>
                  </a:cubicBezTo>
                  <a:close/>
                  <a:moveTo>
                    <a:pt x="227" y="206"/>
                  </a:moveTo>
                  <a:cubicBezTo>
                    <a:pt x="209" y="206"/>
                    <a:pt x="209" y="206"/>
                    <a:pt x="209" y="206"/>
                  </a:cubicBezTo>
                  <a:cubicBezTo>
                    <a:pt x="209" y="274"/>
                    <a:pt x="209" y="274"/>
                    <a:pt x="209" y="274"/>
                  </a:cubicBezTo>
                  <a:cubicBezTo>
                    <a:pt x="157" y="274"/>
                    <a:pt x="157" y="274"/>
                    <a:pt x="157" y="274"/>
                  </a:cubicBezTo>
                  <a:cubicBezTo>
                    <a:pt x="157" y="206"/>
                    <a:pt x="157" y="206"/>
                    <a:pt x="157" y="206"/>
                  </a:cubicBezTo>
                  <a:cubicBezTo>
                    <a:pt x="139" y="206"/>
                    <a:pt x="139" y="206"/>
                    <a:pt x="139" y="206"/>
                  </a:cubicBezTo>
                  <a:cubicBezTo>
                    <a:pt x="139" y="141"/>
                    <a:pt x="139" y="141"/>
                    <a:pt x="139" y="141"/>
                  </a:cubicBezTo>
                  <a:cubicBezTo>
                    <a:pt x="139" y="134"/>
                    <a:pt x="144" y="128"/>
                    <a:pt x="151" y="128"/>
                  </a:cubicBezTo>
                  <a:cubicBezTo>
                    <a:pt x="214" y="128"/>
                    <a:pt x="214" y="128"/>
                    <a:pt x="214" y="128"/>
                  </a:cubicBezTo>
                  <a:cubicBezTo>
                    <a:pt x="221" y="128"/>
                    <a:pt x="227" y="134"/>
                    <a:pt x="227" y="141"/>
                  </a:cubicBezTo>
                  <a:lnTo>
                    <a:pt x="227" y="206"/>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grpSp>
      <p:grpSp>
        <p:nvGrpSpPr>
          <p:cNvPr id="21" name="Group 102"/>
          <p:cNvGrpSpPr>
            <a:grpSpLocks noChangeAspect="1"/>
          </p:cNvGrpSpPr>
          <p:nvPr/>
        </p:nvGrpSpPr>
        <p:grpSpPr bwMode="auto">
          <a:xfrm>
            <a:off x="7938528" y="3134959"/>
            <a:ext cx="932981" cy="828667"/>
            <a:chOff x="6878" y="3610"/>
            <a:chExt cx="1601" cy="1422"/>
          </a:xfrm>
        </p:grpSpPr>
        <p:sp>
          <p:nvSpPr>
            <p:cNvPr id="22" name="Oval 103"/>
            <p:cNvSpPr>
              <a:spLocks noChangeArrowheads="1"/>
            </p:cNvSpPr>
            <p:nvPr/>
          </p:nvSpPr>
          <p:spPr bwMode="auto">
            <a:xfrm>
              <a:off x="7731" y="4135"/>
              <a:ext cx="138" cy="140"/>
            </a:xfrm>
            <a:prstGeom prst="ellipse">
              <a:avLst/>
            </a:pr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23" name="Freeform 104"/>
            <p:cNvSpPr/>
            <p:nvPr/>
          </p:nvSpPr>
          <p:spPr bwMode="auto">
            <a:xfrm>
              <a:off x="7681" y="4289"/>
              <a:ext cx="241" cy="401"/>
            </a:xfrm>
            <a:custGeom>
              <a:avLst/>
              <a:gdLst>
                <a:gd name="T0" fmla="*/ 99 w 115"/>
                <a:gd name="T1" fmla="*/ 0 h 190"/>
                <a:gd name="T2" fmla="*/ 16 w 115"/>
                <a:gd name="T3" fmla="*/ 0 h 190"/>
                <a:gd name="T4" fmla="*/ 0 w 115"/>
                <a:gd name="T5" fmla="*/ 16 h 190"/>
                <a:gd name="T6" fmla="*/ 0 w 115"/>
                <a:gd name="T7" fmla="*/ 102 h 190"/>
                <a:gd name="T8" fmla="*/ 23 w 115"/>
                <a:gd name="T9" fmla="*/ 102 h 190"/>
                <a:gd name="T10" fmla="*/ 23 w 115"/>
                <a:gd name="T11" fmla="*/ 190 h 190"/>
                <a:gd name="T12" fmla="*/ 92 w 115"/>
                <a:gd name="T13" fmla="*/ 190 h 190"/>
                <a:gd name="T14" fmla="*/ 92 w 115"/>
                <a:gd name="T15" fmla="*/ 102 h 190"/>
                <a:gd name="T16" fmla="*/ 115 w 115"/>
                <a:gd name="T17" fmla="*/ 102 h 190"/>
                <a:gd name="T18" fmla="*/ 115 w 115"/>
                <a:gd name="T19" fmla="*/ 16 h 190"/>
                <a:gd name="T20" fmla="*/ 99 w 115"/>
                <a:gd name="T21"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90">
                  <a:moveTo>
                    <a:pt x="99" y="0"/>
                  </a:moveTo>
                  <a:cubicBezTo>
                    <a:pt x="16" y="0"/>
                    <a:pt x="16" y="0"/>
                    <a:pt x="16" y="0"/>
                  </a:cubicBezTo>
                  <a:cubicBezTo>
                    <a:pt x="7" y="0"/>
                    <a:pt x="0" y="7"/>
                    <a:pt x="0" y="16"/>
                  </a:cubicBezTo>
                  <a:cubicBezTo>
                    <a:pt x="0" y="102"/>
                    <a:pt x="0" y="102"/>
                    <a:pt x="0" y="102"/>
                  </a:cubicBezTo>
                  <a:cubicBezTo>
                    <a:pt x="23" y="102"/>
                    <a:pt x="23" y="102"/>
                    <a:pt x="23" y="102"/>
                  </a:cubicBezTo>
                  <a:cubicBezTo>
                    <a:pt x="23" y="190"/>
                    <a:pt x="23" y="190"/>
                    <a:pt x="23" y="190"/>
                  </a:cubicBezTo>
                  <a:cubicBezTo>
                    <a:pt x="92" y="190"/>
                    <a:pt x="92" y="190"/>
                    <a:pt x="92" y="190"/>
                  </a:cubicBezTo>
                  <a:cubicBezTo>
                    <a:pt x="92" y="102"/>
                    <a:pt x="92" y="102"/>
                    <a:pt x="92" y="102"/>
                  </a:cubicBezTo>
                  <a:cubicBezTo>
                    <a:pt x="115" y="102"/>
                    <a:pt x="115" y="102"/>
                    <a:pt x="115" y="102"/>
                  </a:cubicBezTo>
                  <a:cubicBezTo>
                    <a:pt x="115" y="16"/>
                    <a:pt x="115" y="16"/>
                    <a:pt x="115" y="16"/>
                  </a:cubicBezTo>
                  <a:cubicBezTo>
                    <a:pt x="115" y="7"/>
                    <a:pt x="108" y="0"/>
                    <a:pt x="99" y="0"/>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25" name="Freeform 105"/>
            <p:cNvSpPr>
              <a:spLocks noEditPoints="1"/>
            </p:cNvSpPr>
            <p:nvPr/>
          </p:nvSpPr>
          <p:spPr bwMode="auto">
            <a:xfrm>
              <a:off x="7287" y="4735"/>
              <a:ext cx="377" cy="297"/>
            </a:xfrm>
            <a:custGeom>
              <a:avLst/>
              <a:gdLst>
                <a:gd name="T0" fmla="*/ 179 w 180"/>
                <a:gd name="T1" fmla="*/ 28 h 141"/>
                <a:gd name="T2" fmla="*/ 167 w 180"/>
                <a:gd name="T3" fmla="*/ 14 h 141"/>
                <a:gd name="T4" fmla="*/ 131 w 180"/>
                <a:gd name="T5" fmla="*/ 0 h 141"/>
                <a:gd name="T6" fmla="*/ 96 w 180"/>
                <a:gd name="T7" fmla="*/ 14 h 141"/>
                <a:gd name="T8" fmla="*/ 90 w 180"/>
                <a:gd name="T9" fmla="*/ 20 h 141"/>
                <a:gd name="T10" fmla="*/ 84 w 180"/>
                <a:gd name="T11" fmla="*/ 14 h 141"/>
                <a:gd name="T12" fmla="*/ 48 w 180"/>
                <a:gd name="T13" fmla="*/ 0 h 141"/>
                <a:gd name="T14" fmla="*/ 13 w 180"/>
                <a:gd name="T15" fmla="*/ 14 h 141"/>
                <a:gd name="T16" fmla="*/ 1 w 180"/>
                <a:gd name="T17" fmla="*/ 28 h 141"/>
                <a:gd name="T18" fmla="*/ 0 w 180"/>
                <a:gd name="T19" fmla="*/ 31 h 141"/>
                <a:gd name="T20" fmla="*/ 0 w 180"/>
                <a:gd name="T21" fmla="*/ 134 h 141"/>
                <a:gd name="T22" fmla="*/ 13 w 180"/>
                <a:gd name="T23" fmla="*/ 137 h 141"/>
                <a:gd name="T24" fmla="*/ 13 w 180"/>
                <a:gd name="T25" fmla="*/ 137 h 141"/>
                <a:gd name="T26" fmla="*/ 22 w 180"/>
                <a:gd name="T27" fmla="*/ 126 h 141"/>
                <a:gd name="T28" fmla="*/ 48 w 180"/>
                <a:gd name="T29" fmla="*/ 116 h 141"/>
                <a:gd name="T30" fmla="*/ 75 w 180"/>
                <a:gd name="T31" fmla="*/ 126 h 141"/>
                <a:gd name="T32" fmla="*/ 82 w 180"/>
                <a:gd name="T33" fmla="*/ 134 h 141"/>
                <a:gd name="T34" fmla="*/ 84 w 180"/>
                <a:gd name="T35" fmla="*/ 137 h 141"/>
                <a:gd name="T36" fmla="*/ 84 w 180"/>
                <a:gd name="T37" fmla="*/ 137 h 141"/>
                <a:gd name="T38" fmla="*/ 84 w 180"/>
                <a:gd name="T39" fmla="*/ 137 h 141"/>
                <a:gd name="T40" fmla="*/ 84 w 180"/>
                <a:gd name="T41" fmla="*/ 137 h 141"/>
                <a:gd name="T42" fmla="*/ 84 w 180"/>
                <a:gd name="T43" fmla="*/ 137 h 141"/>
                <a:gd name="T44" fmla="*/ 84 w 180"/>
                <a:gd name="T45" fmla="*/ 137 h 141"/>
                <a:gd name="T46" fmla="*/ 90 w 180"/>
                <a:gd name="T47" fmla="*/ 141 h 141"/>
                <a:gd name="T48" fmla="*/ 96 w 180"/>
                <a:gd name="T49" fmla="*/ 137 h 141"/>
                <a:gd name="T50" fmla="*/ 96 w 180"/>
                <a:gd name="T51" fmla="*/ 137 h 141"/>
                <a:gd name="T52" fmla="*/ 96 w 180"/>
                <a:gd name="T53" fmla="*/ 137 h 141"/>
                <a:gd name="T54" fmla="*/ 96 w 180"/>
                <a:gd name="T55" fmla="*/ 137 h 141"/>
                <a:gd name="T56" fmla="*/ 105 w 180"/>
                <a:gd name="T57" fmla="*/ 126 h 141"/>
                <a:gd name="T58" fmla="*/ 131 w 180"/>
                <a:gd name="T59" fmla="*/ 116 h 141"/>
                <a:gd name="T60" fmla="*/ 158 w 180"/>
                <a:gd name="T61" fmla="*/ 126 h 141"/>
                <a:gd name="T62" fmla="*/ 165 w 180"/>
                <a:gd name="T63" fmla="*/ 134 h 141"/>
                <a:gd name="T64" fmla="*/ 167 w 180"/>
                <a:gd name="T65" fmla="*/ 137 h 141"/>
                <a:gd name="T66" fmla="*/ 168 w 180"/>
                <a:gd name="T67" fmla="*/ 137 h 141"/>
                <a:gd name="T68" fmla="*/ 168 w 180"/>
                <a:gd name="T69" fmla="*/ 137 h 141"/>
                <a:gd name="T70" fmla="*/ 168 w 180"/>
                <a:gd name="T71" fmla="*/ 137 h 141"/>
                <a:gd name="T72" fmla="*/ 168 w 180"/>
                <a:gd name="T73" fmla="*/ 137 h 141"/>
                <a:gd name="T74" fmla="*/ 180 w 180"/>
                <a:gd name="T75" fmla="*/ 134 h 141"/>
                <a:gd name="T76" fmla="*/ 180 w 180"/>
                <a:gd name="T77" fmla="*/ 31 h 141"/>
                <a:gd name="T78" fmla="*/ 179 w 180"/>
                <a:gd name="T79" fmla="*/ 28 h 141"/>
                <a:gd name="T80" fmla="*/ 48 w 180"/>
                <a:gd name="T81" fmla="*/ 102 h 141"/>
                <a:gd name="T82" fmla="*/ 48 w 180"/>
                <a:gd name="T83" fmla="*/ 102 h 141"/>
                <a:gd name="T84" fmla="*/ 13 w 180"/>
                <a:gd name="T85" fmla="*/ 116 h 141"/>
                <a:gd name="T86" fmla="*/ 13 w 180"/>
                <a:gd name="T87" fmla="*/ 33 h 141"/>
                <a:gd name="T88" fmla="*/ 22 w 180"/>
                <a:gd name="T89" fmla="*/ 23 h 141"/>
                <a:gd name="T90" fmla="*/ 48 w 180"/>
                <a:gd name="T91" fmla="*/ 13 h 141"/>
                <a:gd name="T92" fmla="*/ 75 w 180"/>
                <a:gd name="T93" fmla="*/ 24 h 141"/>
                <a:gd name="T94" fmla="*/ 82 w 180"/>
                <a:gd name="T95" fmla="*/ 32 h 141"/>
                <a:gd name="T96" fmla="*/ 84 w 180"/>
                <a:gd name="T97" fmla="*/ 33 h 141"/>
                <a:gd name="T98" fmla="*/ 84 w 180"/>
                <a:gd name="T99" fmla="*/ 116 h 141"/>
                <a:gd name="T100" fmla="*/ 48 w 180"/>
                <a:gd name="T101" fmla="*/ 102 h 141"/>
                <a:gd name="T102" fmla="*/ 167 w 180"/>
                <a:gd name="T103" fmla="*/ 116 h 141"/>
                <a:gd name="T104" fmla="*/ 131 w 180"/>
                <a:gd name="T105" fmla="*/ 102 h 141"/>
                <a:gd name="T106" fmla="*/ 97 w 180"/>
                <a:gd name="T107" fmla="*/ 116 h 141"/>
                <a:gd name="T108" fmla="*/ 97 w 180"/>
                <a:gd name="T109" fmla="*/ 33 h 141"/>
                <a:gd name="T110" fmla="*/ 105 w 180"/>
                <a:gd name="T111" fmla="*/ 23 h 141"/>
                <a:gd name="T112" fmla="*/ 131 w 180"/>
                <a:gd name="T113" fmla="*/ 13 h 141"/>
                <a:gd name="T114" fmla="*/ 158 w 180"/>
                <a:gd name="T115" fmla="*/ 24 h 141"/>
                <a:gd name="T116" fmla="*/ 165 w 180"/>
                <a:gd name="T117" fmla="*/ 32 h 141"/>
                <a:gd name="T118" fmla="*/ 167 w 180"/>
                <a:gd name="T119" fmla="*/ 33 h 141"/>
                <a:gd name="T120" fmla="*/ 167 w 180"/>
                <a:gd name="T121" fmla="*/ 11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0" h="141">
                  <a:moveTo>
                    <a:pt x="179" y="28"/>
                  </a:moveTo>
                  <a:cubicBezTo>
                    <a:pt x="179" y="28"/>
                    <a:pt x="175" y="21"/>
                    <a:pt x="167" y="14"/>
                  </a:cubicBezTo>
                  <a:cubicBezTo>
                    <a:pt x="159" y="7"/>
                    <a:pt x="147" y="0"/>
                    <a:pt x="131" y="0"/>
                  </a:cubicBezTo>
                  <a:cubicBezTo>
                    <a:pt x="116" y="0"/>
                    <a:pt x="104" y="7"/>
                    <a:pt x="96" y="14"/>
                  </a:cubicBezTo>
                  <a:cubicBezTo>
                    <a:pt x="94" y="16"/>
                    <a:pt x="92" y="18"/>
                    <a:pt x="90" y="20"/>
                  </a:cubicBezTo>
                  <a:cubicBezTo>
                    <a:pt x="88" y="18"/>
                    <a:pt x="86" y="16"/>
                    <a:pt x="84" y="14"/>
                  </a:cubicBezTo>
                  <a:cubicBezTo>
                    <a:pt x="76" y="7"/>
                    <a:pt x="64" y="0"/>
                    <a:pt x="48" y="0"/>
                  </a:cubicBezTo>
                  <a:cubicBezTo>
                    <a:pt x="32" y="0"/>
                    <a:pt x="20" y="7"/>
                    <a:pt x="13" y="14"/>
                  </a:cubicBezTo>
                  <a:cubicBezTo>
                    <a:pt x="5" y="21"/>
                    <a:pt x="1" y="28"/>
                    <a:pt x="1" y="28"/>
                  </a:cubicBezTo>
                  <a:cubicBezTo>
                    <a:pt x="0" y="31"/>
                    <a:pt x="0" y="31"/>
                    <a:pt x="0" y="31"/>
                  </a:cubicBezTo>
                  <a:cubicBezTo>
                    <a:pt x="0" y="134"/>
                    <a:pt x="0" y="134"/>
                    <a:pt x="0" y="134"/>
                  </a:cubicBezTo>
                  <a:cubicBezTo>
                    <a:pt x="13" y="137"/>
                    <a:pt x="13" y="137"/>
                    <a:pt x="13" y="137"/>
                  </a:cubicBezTo>
                  <a:cubicBezTo>
                    <a:pt x="13" y="137"/>
                    <a:pt x="13" y="137"/>
                    <a:pt x="13" y="137"/>
                  </a:cubicBezTo>
                  <a:cubicBezTo>
                    <a:pt x="13" y="137"/>
                    <a:pt x="16" y="131"/>
                    <a:pt x="22" y="126"/>
                  </a:cubicBezTo>
                  <a:cubicBezTo>
                    <a:pt x="28" y="120"/>
                    <a:pt x="37" y="116"/>
                    <a:pt x="48" y="116"/>
                  </a:cubicBezTo>
                  <a:cubicBezTo>
                    <a:pt x="60" y="116"/>
                    <a:pt x="69" y="121"/>
                    <a:pt x="75" y="126"/>
                  </a:cubicBezTo>
                  <a:cubicBezTo>
                    <a:pt x="78" y="129"/>
                    <a:pt x="81" y="132"/>
                    <a:pt x="82" y="134"/>
                  </a:cubicBezTo>
                  <a:cubicBezTo>
                    <a:pt x="83" y="135"/>
                    <a:pt x="84" y="136"/>
                    <a:pt x="84" y="137"/>
                  </a:cubicBezTo>
                  <a:cubicBezTo>
                    <a:pt x="84" y="137"/>
                    <a:pt x="84" y="137"/>
                    <a:pt x="84" y="137"/>
                  </a:cubicBezTo>
                  <a:cubicBezTo>
                    <a:pt x="84" y="137"/>
                    <a:pt x="84" y="137"/>
                    <a:pt x="84" y="137"/>
                  </a:cubicBezTo>
                  <a:cubicBezTo>
                    <a:pt x="84" y="137"/>
                    <a:pt x="84" y="137"/>
                    <a:pt x="84" y="137"/>
                  </a:cubicBezTo>
                  <a:cubicBezTo>
                    <a:pt x="84" y="137"/>
                    <a:pt x="84" y="137"/>
                    <a:pt x="84" y="137"/>
                  </a:cubicBezTo>
                  <a:cubicBezTo>
                    <a:pt x="84" y="137"/>
                    <a:pt x="84" y="137"/>
                    <a:pt x="84" y="137"/>
                  </a:cubicBezTo>
                  <a:cubicBezTo>
                    <a:pt x="86" y="139"/>
                    <a:pt x="88" y="141"/>
                    <a:pt x="90" y="141"/>
                  </a:cubicBezTo>
                  <a:cubicBezTo>
                    <a:pt x="93" y="141"/>
                    <a:pt x="95" y="139"/>
                    <a:pt x="96" y="137"/>
                  </a:cubicBezTo>
                  <a:cubicBezTo>
                    <a:pt x="96" y="137"/>
                    <a:pt x="96" y="137"/>
                    <a:pt x="96" y="137"/>
                  </a:cubicBezTo>
                  <a:cubicBezTo>
                    <a:pt x="96" y="137"/>
                    <a:pt x="96" y="137"/>
                    <a:pt x="96" y="137"/>
                  </a:cubicBezTo>
                  <a:cubicBezTo>
                    <a:pt x="96" y="137"/>
                    <a:pt x="96" y="137"/>
                    <a:pt x="96" y="137"/>
                  </a:cubicBezTo>
                  <a:cubicBezTo>
                    <a:pt x="96" y="137"/>
                    <a:pt x="99" y="131"/>
                    <a:pt x="105" y="126"/>
                  </a:cubicBezTo>
                  <a:cubicBezTo>
                    <a:pt x="111" y="120"/>
                    <a:pt x="120" y="116"/>
                    <a:pt x="131" y="116"/>
                  </a:cubicBezTo>
                  <a:cubicBezTo>
                    <a:pt x="143" y="116"/>
                    <a:pt x="152" y="121"/>
                    <a:pt x="158" y="126"/>
                  </a:cubicBezTo>
                  <a:cubicBezTo>
                    <a:pt x="162" y="129"/>
                    <a:pt x="164" y="132"/>
                    <a:pt x="165" y="134"/>
                  </a:cubicBezTo>
                  <a:cubicBezTo>
                    <a:pt x="166" y="135"/>
                    <a:pt x="167" y="136"/>
                    <a:pt x="167" y="137"/>
                  </a:cubicBezTo>
                  <a:cubicBezTo>
                    <a:pt x="167" y="137"/>
                    <a:pt x="168" y="137"/>
                    <a:pt x="168" y="137"/>
                  </a:cubicBezTo>
                  <a:cubicBezTo>
                    <a:pt x="168" y="137"/>
                    <a:pt x="168" y="137"/>
                    <a:pt x="168" y="137"/>
                  </a:cubicBezTo>
                  <a:cubicBezTo>
                    <a:pt x="168" y="137"/>
                    <a:pt x="168" y="137"/>
                    <a:pt x="168" y="137"/>
                  </a:cubicBezTo>
                  <a:cubicBezTo>
                    <a:pt x="168" y="137"/>
                    <a:pt x="168" y="137"/>
                    <a:pt x="168" y="137"/>
                  </a:cubicBezTo>
                  <a:cubicBezTo>
                    <a:pt x="180" y="134"/>
                    <a:pt x="180" y="134"/>
                    <a:pt x="180" y="134"/>
                  </a:cubicBezTo>
                  <a:cubicBezTo>
                    <a:pt x="180" y="31"/>
                    <a:pt x="180" y="31"/>
                    <a:pt x="180" y="31"/>
                  </a:cubicBezTo>
                  <a:lnTo>
                    <a:pt x="179" y="28"/>
                  </a:lnTo>
                  <a:close/>
                  <a:moveTo>
                    <a:pt x="48" y="102"/>
                  </a:moveTo>
                  <a:cubicBezTo>
                    <a:pt x="48" y="102"/>
                    <a:pt x="48" y="102"/>
                    <a:pt x="48" y="102"/>
                  </a:cubicBezTo>
                  <a:cubicBezTo>
                    <a:pt x="33" y="102"/>
                    <a:pt x="21" y="109"/>
                    <a:pt x="13" y="116"/>
                  </a:cubicBezTo>
                  <a:cubicBezTo>
                    <a:pt x="13" y="33"/>
                    <a:pt x="13" y="33"/>
                    <a:pt x="13" y="33"/>
                  </a:cubicBezTo>
                  <a:cubicBezTo>
                    <a:pt x="15" y="31"/>
                    <a:pt x="18" y="27"/>
                    <a:pt x="22" y="23"/>
                  </a:cubicBezTo>
                  <a:cubicBezTo>
                    <a:pt x="28" y="18"/>
                    <a:pt x="37" y="13"/>
                    <a:pt x="48" y="13"/>
                  </a:cubicBezTo>
                  <a:cubicBezTo>
                    <a:pt x="60" y="13"/>
                    <a:pt x="69" y="18"/>
                    <a:pt x="75" y="24"/>
                  </a:cubicBezTo>
                  <a:cubicBezTo>
                    <a:pt x="78" y="27"/>
                    <a:pt x="81" y="29"/>
                    <a:pt x="82" y="32"/>
                  </a:cubicBezTo>
                  <a:cubicBezTo>
                    <a:pt x="83" y="32"/>
                    <a:pt x="83" y="33"/>
                    <a:pt x="84" y="33"/>
                  </a:cubicBezTo>
                  <a:cubicBezTo>
                    <a:pt x="84" y="116"/>
                    <a:pt x="84" y="116"/>
                    <a:pt x="84" y="116"/>
                  </a:cubicBezTo>
                  <a:cubicBezTo>
                    <a:pt x="76" y="110"/>
                    <a:pt x="64" y="102"/>
                    <a:pt x="48" y="102"/>
                  </a:cubicBezTo>
                  <a:close/>
                  <a:moveTo>
                    <a:pt x="167" y="116"/>
                  </a:moveTo>
                  <a:cubicBezTo>
                    <a:pt x="159" y="109"/>
                    <a:pt x="147" y="102"/>
                    <a:pt x="131" y="102"/>
                  </a:cubicBezTo>
                  <a:cubicBezTo>
                    <a:pt x="116" y="102"/>
                    <a:pt x="104" y="109"/>
                    <a:pt x="97" y="116"/>
                  </a:cubicBezTo>
                  <a:cubicBezTo>
                    <a:pt x="97" y="33"/>
                    <a:pt x="97" y="33"/>
                    <a:pt x="97" y="33"/>
                  </a:cubicBezTo>
                  <a:cubicBezTo>
                    <a:pt x="98" y="31"/>
                    <a:pt x="101" y="27"/>
                    <a:pt x="105" y="23"/>
                  </a:cubicBezTo>
                  <a:cubicBezTo>
                    <a:pt x="111" y="18"/>
                    <a:pt x="120" y="13"/>
                    <a:pt x="131" y="13"/>
                  </a:cubicBezTo>
                  <a:cubicBezTo>
                    <a:pt x="143" y="13"/>
                    <a:pt x="152" y="18"/>
                    <a:pt x="158" y="24"/>
                  </a:cubicBezTo>
                  <a:cubicBezTo>
                    <a:pt x="162" y="27"/>
                    <a:pt x="164" y="29"/>
                    <a:pt x="165" y="32"/>
                  </a:cubicBezTo>
                  <a:cubicBezTo>
                    <a:pt x="166" y="32"/>
                    <a:pt x="166" y="33"/>
                    <a:pt x="167" y="33"/>
                  </a:cubicBezTo>
                  <a:lnTo>
                    <a:pt x="167" y="116"/>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0" name="Freeform 106"/>
            <p:cNvSpPr/>
            <p:nvPr/>
          </p:nvSpPr>
          <p:spPr bwMode="auto">
            <a:xfrm>
              <a:off x="8207" y="4857"/>
              <a:ext cx="35" cy="137"/>
            </a:xfrm>
            <a:custGeom>
              <a:avLst/>
              <a:gdLst>
                <a:gd name="T0" fmla="*/ 9 w 17"/>
                <a:gd name="T1" fmla="*/ 1 h 65"/>
                <a:gd name="T2" fmla="*/ 9 w 17"/>
                <a:gd name="T3" fmla="*/ 1 h 65"/>
                <a:gd name="T4" fmla="*/ 0 w 17"/>
                <a:gd name="T5" fmla="*/ 0 h 65"/>
                <a:gd name="T6" fmla="*/ 0 w 17"/>
                <a:gd name="T7" fmla="*/ 65 h 65"/>
                <a:gd name="T8" fmla="*/ 17 w 17"/>
                <a:gd name="T9" fmla="*/ 65 h 65"/>
                <a:gd name="T10" fmla="*/ 17 w 17"/>
                <a:gd name="T11" fmla="*/ 0 h 65"/>
                <a:gd name="T12" fmla="*/ 9 w 17"/>
                <a:gd name="T13" fmla="*/ 1 h 65"/>
              </a:gdLst>
              <a:ahLst/>
              <a:cxnLst>
                <a:cxn ang="0">
                  <a:pos x="T0" y="T1"/>
                </a:cxn>
                <a:cxn ang="0">
                  <a:pos x="T2" y="T3"/>
                </a:cxn>
                <a:cxn ang="0">
                  <a:pos x="T4" y="T5"/>
                </a:cxn>
                <a:cxn ang="0">
                  <a:pos x="T6" y="T7"/>
                </a:cxn>
                <a:cxn ang="0">
                  <a:pos x="T8" y="T9"/>
                </a:cxn>
                <a:cxn ang="0">
                  <a:pos x="T10" y="T11"/>
                </a:cxn>
                <a:cxn ang="0">
                  <a:pos x="T12" y="T13"/>
                </a:cxn>
              </a:cxnLst>
              <a:rect l="0" t="0" r="r" b="b"/>
              <a:pathLst>
                <a:path w="17" h="65">
                  <a:moveTo>
                    <a:pt x="9" y="1"/>
                  </a:moveTo>
                  <a:cubicBezTo>
                    <a:pt x="9" y="1"/>
                    <a:pt x="9" y="1"/>
                    <a:pt x="9" y="1"/>
                  </a:cubicBezTo>
                  <a:cubicBezTo>
                    <a:pt x="6" y="1"/>
                    <a:pt x="3" y="0"/>
                    <a:pt x="0" y="0"/>
                  </a:cubicBezTo>
                  <a:cubicBezTo>
                    <a:pt x="0" y="65"/>
                    <a:pt x="0" y="65"/>
                    <a:pt x="0" y="65"/>
                  </a:cubicBezTo>
                  <a:cubicBezTo>
                    <a:pt x="17" y="65"/>
                    <a:pt x="17" y="65"/>
                    <a:pt x="17" y="65"/>
                  </a:cubicBezTo>
                  <a:cubicBezTo>
                    <a:pt x="17" y="0"/>
                    <a:pt x="17" y="0"/>
                    <a:pt x="17" y="0"/>
                  </a:cubicBezTo>
                  <a:cubicBezTo>
                    <a:pt x="14" y="0"/>
                    <a:pt x="12" y="1"/>
                    <a:pt x="9" y="1"/>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1" name="Freeform 107"/>
            <p:cNvSpPr/>
            <p:nvPr/>
          </p:nvSpPr>
          <p:spPr bwMode="auto">
            <a:xfrm>
              <a:off x="8181" y="4751"/>
              <a:ext cx="86" cy="87"/>
            </a:xfrm>
            <a:custGeom>
              <a:avLst/>
              <a:gdLst>
                <a:gd name="T0" fmla="*/ 6 w 41"/>
                <a:gd name="T1" fmla="*/ 6 h 41"/>
                <a:gd name="T2" fmla="*/ 0 w 41"/>
                <a:gd name="T3" fmla="*/ 20 h 41"/>
                <a:gd name="T4" fmla="*/ 0 w 41"/>
                <a:gd name="T5" fmla="*/ 20 h 41"/>
                <a:gd name="T6" fmla="*/ 6 w 41"/>
                <a:gd name="T7" fmla="*/ 35 h 41"/>
                <a:gd name="T8" fmla="*/ 6 w 41"/>
                <a:gd name="T9" fmla="*/ 35 h 41"/>
                <a:gd name="T10" fmla="*/ 21 w 41"/>
                <a:gd name="T11" fmla="*/ 41 h 41"/>
                <a:gd name="T12" fmla="*/ 21 w 41"/>
                <a:gd name="T13" fmla="*/ 41 h 41"/>
                <a:gd name="T14" fmla="*/ 35 w 41"/>
                <a:gd name="T15" fmla="*/ 35 h 41"/>
                <a:gd name="T16" fmla="*/ 35 w 41"/>
                <a:gd name="T17" fmla="*/ 35 h 41"/>
                <a:gd name="T18" fmla="*/ 41 w 41"/>
                <a:gd name="T19" fmla="*/ 20 h 41"/>
                <a:gd name="T20" fmla="*/ 41 w 41"/>
                <a:gd name="T21" fmla="*/ 20 h 41"/>
                <a:gd name="T22" fmla="*/ 35 w 41"/>
                <a:gd name="T23" fmla="*/ 6 h 41"/>
                <a:gd name="T24" fmla="*/ 35 w 41"/>
                <a:gd name="T25" fmla="*/ 6 h 41"/>
                <a:gd name="T26" fmla="*/ 21 w 41"/>
                <a:gd name="T27" fmla="*/ 0 h 41"/>
                <a:gd name="T28" fmla="*/ 21 w 41"/>
                <a:gd name="T29" fmla="*/ 0 h 41"/>
                <a:gd name="T30" fmla="*/ 6 w 41"/>
                <a:gd name="T3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41">
                  <a:moveTo>
                    <a:pt x="6" y="6"/>
                  </a:moveTo>
                  <a:cubicBezTo>
                    <a:pt x="2" y="10"/>
                    <a:pt x="0" y="15"/>
                    <a:pt x="0" y="20"/>
                  </a:cubicBezTo>
                  <a:cubicBezTo>
                    <a:pt x="0" y="20"/>
                    <a:pt x="0" y="20"/>
                    <a:pt x="0" y="20"/>
                  </a:cubicBezTo>
                  <a:cubicBezTo>
                    <a:pt x="0" y="26"/>
                    <a:pt x="2" y="31"/>
                    <a:pt x="6" y="35"/>
                  </a:cubicBezTo>
                  <a:cubicBezTo>
                    <a:pt x="6" y="35"/>
                    <a:pt x="6" y="35"/>
                    <a:pt x="6" y="35"/>
                  </a:cubicBezTo>
                  <a:cubicBezTo>
                    <a:pt x="10" y="39"/>
                    <a:pt x="15" y="41"/>
                    <a:pt x="21" y="41"/>
                  </a:cubicBezTo>
                  <a:cubicBezTo>
                    <a:pt x="21" y="41"/>
                    <a:pt x="21" y="41"/>
                    <a:pt x="21" y="41"/>
                  </a:cubicBezTo>
                  <a:cubicBezTo>
                    <a:pt x="26" y="41"/>
                    <a:pt x="31" y="39"/>
                    <a:pt x="35" y="35"/>
                  </a:cubicBezTo>
                  <a:cubicBezTo>
                    <a:pt x="35" y="35"/>
                    <a:pt x="35" y="35"/>
                    <a:pt x="35" y="35"/>
                  </a:cubicBezTo>
                  <a:cubicBezTo>
                    <a:pt x="39" y="31"/>
                    <a:pt x="41" y="26"/>
                    <a:pt x="41" y="20"/>
                  </a:cubicBezTo>
                  <a:cubicBezTo>
                    <a:pt x="41" y="20"/>
                    <a:pt x="41" y="20"/>
                    <a:pt x="41" y="20"/>
                  </a:cubicBezTo>
                  <a:cubicBezTo>
                    <a:pt x="41" y="15"/>
                    <a:pt x="39" y="10"/>
                    <a:pt x="35" y="6"/>
                  </a:cubicBezTo>
                  <a:cubicBezTo>
                    <a:pt x="35" y="6"/>
                    <a:pt x="35" y="6"/>
                    <a:pt x="35" y="6"/>
                  </a:cubicBezTo>
                  <a:cubicBezTo>
                    <a:pt x="31" y="2"/>
                    <a:pt x="26" y="0"/>
                    <a:pt x="21" y="0"/>
                  </a:cubicBezTo>
                  <a:cubicBezTo>
                    <a:pt x="21" y="0"/>
                    <a:pt x="21" y="0"/>
                    <a:pt x="21" y="0"/>
                  </a:cubicBezTo>
                  <a:cubicBezTo>
                    <a:pt x="15" y="0"/>
                    <a:pt x="10" y="2"/>
                    <a:pt x="6" y="6"/>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2" name="Freeform 108"/>
            <p:cNvSpPr/>
            <p:nvPr/>
          </p:nvSpPr>
          <p:spPr bwMode="auto">
            <a:xfrm>
              <a:off x="8108" y="4741"/>
              <a:ext cx="46" cy="105"/>
            </a:xfrm>
            <a:custGeom>
              <a:avLst/>
              <a:gdLst>
                <a:gd name="T0" fmla="*/ 10 w 22"/>
                <a:gd name="T1" fmla="*/ 47 h 50"/>
                <a:gd name="T2" fmla="*/ 0 w 22"/>
                <a:gd name="T3" fmla="*/ 25 h 50"/>
                <a:gd name="T4" fmla="*/ 0 w 22"/>
                <a:gd name="T5" fmla="*/ 25 h 50"/>
                <a:gd name="T6" fmla="*/ 10 w 22"/>
                <a:gd name="T7" fmla="*/ 3 h 50"/>
                <a:gd name="T8" fmla="*/ 10 w 22"/>
                <a:gd name="T9" fmla="*/ 3 h 50"/>
                <a:gd name="T10" fmla="*/ 20 w 22"/>
                <a:gd name="T11" fmla="*/ 3 h 50"/>
                <a:gd name="T12" fmla="*/ 20 w 22"/>
                <a:gd name="T13" fmla="*/ 3 h 50"/>
                <a:gd name="T14" fmla="*/ 20 w 22"/>
                <a:gd name="T15" fmla="*/ 12 h 50"/>
                <a:gd name="T16" fmla="*/ 20 w 22"/>
                <a:gd name="T17" fmla="*/ 12 h 50"/>
                <a:gd name="T18" fmla="*/ 14 w 22"/>
                <a:gd name="T19" fmla="*/ 25 h 50"/>
                <a:gd name="T20" fmla="*/ 14 w 22"/>
                <a:gd name="T21" fmla="*/ 25 h 50"/>
                <a:gd name="T22" fmla="*/ 20 w 22"/>
                <a:gd name="T23" fmla="*/ 38 h 50"/>
                <a:gd name="T24" fmla="*/ 20 w 22"/>
                <a:gd name="T25" fmla="*/ 38 h 50"/>
                <a:gd name="T26" fmla="*/ 20 w 22"/>
                <a:gd name="T27" fmla="*/ 38 h 50"/>
                <a:gd name="T28" fmla="*/ 20 w 22"/>
                <a:gd name="T29" fmla="*/ 47 h 50"/>
                <a:gd name="T30" fmla="*/ 20 w 22"/>
                <a:gd name="T31" fmla="*/ 47 h 50"/>
                <a:gd name="T32" fmla="*/ 15 w 22"/>
                <a:gd name="T33" fmla="*/ 50 h 50"/>
                <a:gd name="T34" fmla="*/ 15 w 22"/>
                <a:gd name="T35" fmla="*/ 50 h 50"/>
                <a:gd name="T36" fmla="*/ 10 w 22"/>
                <a:gd name="T3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50">
                  <a:moveTo>
                    <a:pt x="10" y="47"/>
                  </a:moveTo>
                  <a:cubicBezTo>
                    <a:pt x="4" y="41"/>
                    <a:pt x="0" y="33"/>
                    <a:pt x="0" y="25"/>
                  </a:cubicBezTo>
                  <a:cubicBezTo>
                    <a:pt x="0" y="25"/>
                    <a:pt x="0" y="25"/>
                    <a:pt x="0" y="25"/>
                  </a:cubicBezTo>
                  <a:cubicBezTo>
                    <a:pt x="0" y="17"/>
                    <a:pt x="4" y="9"/>
                    <a:pt x="10" y="3"/>
                  </a:cubicBezTo>
                  <a:cubicBezTo>
                    <a:pt x="10" y="3"/>
                    <a:pt x="10" y="3"/>
                    <a:pt x="10" y="3"/>
                  </a:cubicBezTo>
                  <a:cubicBezTo>
                    <a:pt x="12" y="0"/>
                    <a:pt x="17" y="0"/>
                    <a:pt x="20" y="3"/>
                  </a:cubicBezTo>
                  <a:cubicBezTo>
                    <a:pt x="20" y="3"/>
                    <a:pt x="20" y="3"/>
                    <a:pt x="20" y="3"/>
                  </a:cubicBezTo>
                  <a:cubicBezTo>
                    <a:pt x="22" y="5"/>
                    <a:pt x="22" y="10"/>
                    <a:pt x="20" y="12"/>
                  </a:cubicBezTo>
                  <a:cubicBezTo>
                    <a:pt x="20" y="12"/>
                    <a:pt x="20" y="12"/>
                    <a:pt x="20" y="12"/>
                  </a:cubicBezTo>
                  <a:cubicBezTo>
                    <a:pt x="16" y="16"/>
                    <a:pt x="14" y="20"/>
                    <a:pt x="14" y="25"/>
                  </a:cubicBezTo>
                  <a:cubicBezTo>
                    <a:pt x="14" y="25"/>
                    <a:pt x="14" y="25"/>
                    <a:pt x="14" y="25"/>
                  </a:cubicBezTo>
                  <a:cubicBezTo>
                    <a:pt x="14" y="30"/>
                    <a:pt x="16" y="34"/>
                    <a:pt x="20" y="38"/>
                  </a:cubicBezTo>
                  <a:cubicBezTo>
                    <a:pt x="20" y="38"/>
                    <a:pt x="20" y="38"/>
                    <a:pt x="20" y="38"/>
                  </a:cubicBezTo>
                  <a:cubicBezTo>
                    <a:pt x="20" y="38"/>
                    <a:pt x="20" y="38"/>
                    <a:pt x="20" y="38"/>
                  </a:cubicBezTo>
                  <a:cubicBezTo>
                    <a:pt x="22" y="40"/>
                    <a:pt x="22" y="45"/>
                    <a:pt x="20" y="47"/>
                  </a:cubicBezTo>
                  <a:cubicBezTo>
                    <a:pt x="20" y="47"/>
                    <a:pt x="20" y="47"/>
                    <a:pt x="20" y="47"/>
                  </a:cubicBezTo>
                  <a:cubicBezTo>
                    <a:pt x="18" y="49"/>
                    <a:pt x="16" y="50"/>
                    <a:pt x="15" y="50"/>
                  </a:cubicBezTo>
                  <a:cubicBezTo>
                    <a:pt x="15" y="50"/>
                    <a:pt x="15" y="50"/>
                    <a:pt x="15" y="50"/>
                  </a:cubicBezTo>
                  <a:cubicBezTo>
                    <a:pt x="13" y="50"/>
                    <a:pt x="11" y="49"/>
                    <a:pt x="10" y="47"/>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3" name="Freeform 109"/>
            <p:cNvSpPr/>
            <p:nvPr/>
          </p:nvSpPr>
          <p:spPr bwMode="auto">
            <a:xfrm>
              <a:off x="8297" y="4741"/>
              <a:ext cx="46" cy="105"/>
            </a:xfrm>
            <a:custGeom>
              <a:avLst/>
              <a:gdLst>
                <a:gd name="T0" fmla="*/ 3 w 22"/>
                <a:gd name="T1" fmla="*/ 47 h 50"/>
                <a:gd name="T2" fmla="*/ 3 w 22"/>
                <a:gd name="T3" fmla="*/ 38 h 50"/>
                <a:gd name="T4" fmla="*/ 3 w 22"/>
                <a:gd name="T5" fmla="*/ 38 h 50"/>
                <a:gd name="T6" fmla="*/ 8 w 22"/>
                <a:gd name="T7" fmla="*/ 25 h 50"/>
                <a:gd name="T8" fmla="*/ 8 w 22"/>
                <a:gd name="T9" fmla="*/ 25 h 50"/>
                <a:gd name="T10" fmla="*/ 3 w 22"/>
                <a:gd name="T11" fmla="*/ 12 h 50"/>
                <a:gd name="T12" fmla="*/ 3 w 22"/>
                <a:gd name="T13" fmla="*/ 12 h 50"/>
                <a:gd name="T14" fmla="*/ 3 w 22"/>
                <a:gd name="T15" fmla="*/ 12 h 50"/>
                <a:gd name="T16" fmla="*/ 3 w 22"/>
                <a:gd name="T17" fmla="*/ 3 h 50"/>
                <a:gd name="T18" fmla="*/ 3 w 22"/>
                <a:gd name="T19" fmla="*/ 3 h 50"/>
                <a:gd name="T20" fmla="*/ 13 w 22"/>
                <a:gd name="T21" fmla="*/ 3 h 50"/>
                <a:gd name="T22" fmla="*/ 13 w 22"/>
                <a:gd name="T23" fmla="*/ 3 h 50"/>
                <a:gd name="T24" fmla="*/ 22 w 22"/>
                <a:gd name="T25" fmla="*/ 25 h 50"/>
                <a:gd name="T26" fmla="*/ 22 w 22"/>
                <a:gd name="T27" fmla="*/ 25 h 50"/>
                <a:gd name="T28" fmla="*/ 13 w 22"/>
                <a:gd name="T29" fmla="*/ 47 h 50"/>
                <a:gd name="T30" fmla="*/ 13 w 22"/>
                <a:gd name="T31" fmla="*/ 47 h 50"/>
                <a:gd name="T32" fmla="*/ 8 w 22"/>
                <a:gd name="T33" fmla="*/ 50 h 50"/>
                <a:gd name="T34" fmla="*/ 8 w 22"/>
                <a:gd name="T35" fmla="*/ 50 h 50"/>
                <a:gd name="T36" fmla="*/ 3 w 22"/>
                <a:gd name="T3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50">
                  <a:moveTo>
                    <a:pt x="3" y="47"/>
                  </a:moveTo>
                  <a:cubicBezTo>
                    <a:pt x="0" y="45"/>
                    <a:pt x="0" y="40"/>
                    <a:pt x="3" y="38"/>
                  </a:cubicBezTo>
                  <a:cubicBezTo>
                    <a:pt x="3" y="38"/>
                    <a:pt x="3" y="38"/>
                    <a:pt x="3" y="38"/>
                  </a:cubicBezTo>
                  <a:cubicBezTo>
                    <a:pt x="7" y="34"/>
                    <a:pt x="8" y="30"/>
                    <a:pt x="8" y="25"/>
                  </a:cubicBezTo>
                  <a:cubicBezTo>
                    <a:pt x="8" y="25"/>
                    <a:pt x="8" y="25"/>
                    <a:pt x="8" y="25"/>
                  </a:cubicBezTo>
                  <a:cubicBezTo>
                    <a:pt x="8" y="20"/>
                    <a:pt x="7" y="16"/>
                    <a:pt x="3" y="12"/>
                  </a:cubicBezTo>
                  <a:cubicBezTo>
                    <a:pt x="3" y="12"/>
                    <a:pt x="3" y="12"/>
                    <a:pt x="3" y="12"/>
                  </a:cubicBezTo>
                  <a:cubicBezTo>
                    <a:pt x="3" y="12"/>
                    <a:pt x="3" y="12"/>
                    <a:pt x="3" y="12"/>
                  </a:cubicBezTo>
                  <a:cubicBezTo>
                    <a:pt x="0" y="10"/>
                    <a:pt x="0" y="5"/>
                    <a:pt x="3" y="3"/>
                  </a:cubicBezTo>
                  <a:cubicBezTo>
                    <a:pt x="3" y="3"/>
                    <a:pt x="3" y="3"/>
                    <a:pt x="3" y="3"/>
                  </a:cubicBezTo>
                  <a:cubicBezTo>
                    <a:pt x="6" y="0"/>
                    <a:pt x="10" y="0"/>
                    <a:pt x="13" y="3"/>
                  </a:cubicBezTo>
                  <a:cubicBezTo>
                    <a:pt x="13" y="3"/>
                    <a:pt x="13" y="3"/>
                    <a:pt x="13" y="3"/>
                  </a:cubicBezTo>
                  <a:cubicBezTo>
                    <a:pt x="19" y="9"/>
                    <a:pt x="22" y="17"/>
                    <a:pt x="22" y="25"/>
                  </a:cubicBezTo>
                  <a:cubicBezTo>
                    <a:pt x="22" y="25"/>
                    <a:pt x="22" y="25"/>
                    <a:pt x="22" y="25"/>
                  </a:cubicBezTo>
                  <a:cubicBezTo>
                    <a:pt x="22" y="33"/>
                    <a:pt x="19" y="41"/>
                    <a:pt x="13" y="47"/>
                  </a:cubicBezTo>
                  <a:cubicBezTo>
                    <a:pt x="13" y="47"/>
                    <a:pt x="13" y="47"/>
                    <a:pt x="13" y="47"/>
                  </a:cubicBezTo>
                  <a:cubicBezTo>
                    <a:pt x="12" y="49"/>
                    <a:pt x="10" y="50"/>
                    <a:pt x="8" y="50"/>
                  </a:cubicBezTo>
                  <a:cubicBezTo>
                    <a:pt x="8" y="50"/>
                    <a:pt x="8" y="50"/>
                    <a:pt x="8" y="50"/>
                  </a:cubicBezTo>
                  <a:cubicBezTo>
                    <a:pt x="6" y="50"/>
                    <a:pt x="4" y="49"/>
                    <a:pt x="3" y="47"/>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4" name="Freeform 110"/>
            <p:cNvSpPr/>
            <p:nvPr/>
          </p:nvSpPr>
          <p:spPr bwMode="auto">
            <a:xfrm>
              <a:off x="8049" y="4711"/>
              <a:ext cx="59" cy="163"/>
            </a:xfrm>
            <a:custGeom>
              <a:avLst/>
              <a:gdLst>
                <a:gd name="T0" fmla="*/ 16 w 28"/>
                <a:gd name="T1" fmla="*/ 75 h 77"/>
                <a:gd name="T2" fmla="*/ 0 w 28"/>
                <a:gd name="T3" fmla="*/ 39 h 77"/>
                <a:gd name="T4" fmla="*/ 0 w 28"/>
                <a:gd name="T5" fmla="*/ 39 h 77"/>
                <a:gd name="T6" fmla="*/ 16 w 28"/>
                <a:gd name="T7" fmla="*/ 3 h 77"/>
                <a:gd name="T8" fmla="*/ 16 w 28"/>
                <a:gd name="T9" fmla="*/ 3 h 77"/>
                <a:gd name="T10" fmla="*/ 25 w 28"/>
                <a:gd name="T11" fmla="*/ 3 h 77"/>
                <a:gd name="T12" fmla="*/ 25 w 28"/>
                <a:gd name="T13" fmla="*/ 3 h 77"/>
                <a:gd name="T14" fmla="*/ 25 w 28"/>
                <a:gd name="T15" fmla="*/ 13 h 77"/>
                <a:gd name="T16" fmla="*/ 25 w 28"/>
                <a:gd name="T17" fmla="*/ 13 h 77"/>
                <a:gd name="T18" fmla="*/ 14 w 28"/>
                <a:gd name="T19" fmla="*/ 39 h 77"/>
                <a:gd name="T20" fmla="*/ 14 w 28"/>
                <a:gd name="T21" fmla="*/ 39 h 77"/>
                <a:gd name="T22" fmla="*/ 25 w 28"/>
                <a:gd name="T23" fmla="*/ 66 h 77"/>
                <a:gd name="T24" fmla="*/ 25 w 28"/>
                <a:gd name="T25" fmla="*/ 66 h 77"/>
                <a:gd name="T26" fmla="*/ 25 w 28"/>
                <a:gd name="T27" fmla="*/ 66 h 77"/>
                <a:gd name="T28" fmla="*/ 25 w 28"/>
                <a:gd name="T29" fmla="*/ 75 h 77"/>
                <a:gd name="T30" fmla="*/ 25 w 28"/>
                <a:gd name="T31" fmla="*/ 75 h 77"/>
                <a:gd name="T32" fmla="*/ 20 w 28"/>
                <a:gd name="T33" fmla="*/ 77 h 77"/>
                <a:gd name="T34" fmla="*/ 20 w 28"/>
                <a:gd name="T35" fmla="*/ 77 h 77"/>
                <a:gd name="T36" fmla="*/ 16 w 28"/>
                <a:gd name="T37" fmla="*/ 7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77">
                  <a:moveTo>
                    <a:pt x="16" y="75"/>
                  </a:moveTo>
                  <a:cubicBezTo>
                    <a:pt x="6" y="65"/>
                    <a:pt x="0" y="52"/>
                    <a:pt x="0" y="39"/>
                  </a:cubicBezTo>
                  <a:cubicBezTo>
                    <a:pt x="0" y="39"/>
                    <a:pt x="0" y="39"/>
                    <a:pt x="0" y="39"/>
                  </a:cubicBezTo>
                  <a:cubicBezTo>
                    <a:pt x="0" y="26"/>
                    <a:pt x="6" y="13"/>
                    <a:pt x="16" y="3"/>
                  </a:cubicBezTo>
                  <a:cubicBezTo>
                    <a:pt x="16" y="3"/>
                    <a:pt x="16" y="3"/>
                    <a:pt x="16" y="3"/>
                  </a:cubicBezTo>
                  <a:cubicBezTo>
                    <a:pt x="18" y="0"/>
                    <a:pt x="23" y="0"/>
                    <a:pt x="25" y="3"/>
                  </a:cubicBezTo>
                  <a:cubicBezTo>
                    <a:pt x="25" y="3"/>
                    <a:pt x="25" y="3"/>
                    <a:pt x="25" y="3"/>
                  </a:cubicBezTo>
                  <a:cubicBezTo>
                    <a:pt x="28" y="5"/>
                    <a:pt x="28" y="10"/>
                    <a:pt x="25" y="13"/>
                  </a:cubicBezTo>
                  <a:cubicBezTo>
                    <a:pt x="25" y="13"/>
                    <a:pt x="25" y="13"/>
                    <a:pt x="25" y="13"/>
                  </a:cubicBezTo>
                  <a:cubicBezTo>
                    <a:pt x="18" y="20"/>
                    <a:pt x="14" y="29"/>
                    <a:pt x="14" y="39"/>
                  </a:cubicBezTo>
                  <a:cubicBezTo>
                    <a:pt x="14" y="39"/>
                    <a:pt x="14" y="39"/>
                    <a:pt x="14" y="39"/>
                  </a:cubicBezTo>
                  <a:cubicBezTo>
                    <a:pt x="14" y="49"/>
                    <a:pt x="18" y="58"/>
                    <a:pt x="25" y="66"/>
                  </a:cubicBezTo>
                  <a:cubicBezTo>
                    <a:pt x="25" y="66"/>
                    <a:pt x="25" y="66"/>
                    <a:pt x="25" y="66"/>
                  </a:cubicBezTo>
                  <a:cubicBezTo>
                    <a:pt x="25" y="66"/>
                    <a:pt x="25" y="66"/>
                    <a:pt x="25" y="66"/>
                  </a:cubicBezTo>
                  <a:cubicBezTo>
                    <a:pt x="28" y="68"/>
                    <a:pt x="28" y="73"/>
                    <a:pt x="25" y="75"/>
                  </a:cubicBezTo>
                  <a:cubicBezTo>
                    <a:pt x="25" y="75"/>
                    <a:pt x="25" y="75"/>
                    <a:pt x="25" y="75"/>
                  </a:cubicBezTo>
                  <a:cubicBezTo>
                    <a:pt x="24" y="77"/>
                    <a:pt x="22" y="77"/>
                    <a:pt x="20" y="77"/>
                  </a:cubicBezTo>
                  <a:cubicBezTo>
                    <a:pt x="20" y="77"/>
                    <a:pt x="20" y="77"/>
                    <a:pt x="20" y="77"/>
                  </a:cubicBezTo>
                  <a:cubicBezTo>
                    <a:pt x="19" y="77"/>
                    <a:pt x="17" y="77"/>
                    <a:pt x="16" y="75"/>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5" name="Freeform 111"/>
            <p:cNvSpPr/>
            <p:nvPr/>
          </p:nvSpPr>
          <p:spPr bwMode="auto">
            <a:xfrm>
              <a:off x="8345" y="4711"/>
              <a:ext cx="56" cy="163"/>
            </a:xfrm>
            <a:custGeom>
              <a:avLst/>
              <a:gdLst>
                <a:gd name="T0" fmla="*/ 2 w 27"/>
                <a:gd name="T1" fmla="*/ 75 h 77"/>
                <a:gd name="T2" fmla="*/ 2 w 27"/>
                <a:gd name="T3" fmla="*/ 66 h 77"/>
                <a:gd name="T4" fmla="*/ 2 w 27"/>
                <a:gd name="T5" fmla="*/ 66 h 77"/>
                <a:gd name="T6" fmla="*/ 13 w 27"/>
                <a:gd name="T7" fmla="*/ 39 h 77"/>
                <a:gd name="T8" fmla="*/ 13 w 27"/>
                <a:gd name="T9" fmla="*/ 39 h 77"/>
                <a:gd name="T10" fmla="*/ 2 w 27"/>
                <a:gd name="T11" fmla="*/ 13 h 77"/>
                <a:gd name="T12" fmla="*/ 2 w 27"/>
                <a:gd name="T13" fmla="*/ 13 h 77"/>
                <a:gd name="T14" fmla="*/ 2 w 27"/>
                <a:gd name="T15" fmla="*/ 13 h 77"/>
                <a:gd name="T16" fmla="*/ 2 w 27"/>
                <a:gd name="T17" fmla="*/ 3 h 77"/>
                <a:gd name="T18" fmla="*/ 2 w 27"/>
                <a:gd name="T19" fmla="*/ 3 h 77"/>
                <a:gd name="T20" fmla="*/ 12 w 27"/>
                <a:gd name="T21" fmla="*/ 3 h 77"/>
                <a:gd name="T22" fmla="*/ 12 w 27"/>
                <a:gd name="T23" fmla="*/ 3 h 77"/>
                <a:gd name="T24" fmla="*/ 27 w 27"/>
                <a:gd name="T25" fmla="*/ 39 h 77"/>
                <a:gd name="T26" fmla="*/ 27 w 27"/>
                <a:gd name="T27" fmla="*/ 39 h 77"/>
                <a:gd name="T28" fmla="*/ 12 w 27"/>
                <a:gd name="T29" fmla="*/ 75 h 77"/>
                <a:gd name="T30" fmla="*/ 12 w 27"/>
                <a:gd name="T31" fmla="*/ 75 h 77"/>
                <a:gd name="T32" fmla="*/ 7 w 27"/>
                <a:gd name="T33" fmla="*/ 77 h 77"/>
                <a:gd name="T34" fmla="*/ 7 w 27"/>
                <a:gd name="T35" fmla="*/ 77 h 77"/>
                <a:gd name="T36" fmla="*/ 2 w 27"/>
                <a:gd name="T37" fmla="*/ 7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77">
                  <a:moveTo>
                    <a:pt x="2" y="75"/>
                  </a:moveTo>
                  <a:cubicBezTo>
                    <a:pt x="0" y="73"/>
                    <a:pt x="0" y="68"/>
                    <a:pt x="2" y="66"/>
                  </a:cubicBezTo>
                  <a:cubicBezTo>
                    <a:pt x="2" y="66"/>
                    <a:pt x="2" y="66"/>
                    <a:pt x="2" y="66"/>
                  </a:cubicBezTo>
                  <a:cubicBezTo>
                    <a:pt x="10" y="58"/>
                    <a:pt x="13" y="49"/>
                    <a:pt x="13" y="39"/>
                  </a:cubicBezTo>
                  <a:cubicBezTo>
                    <a:pt x="13" y="39"/>
                    <a:pt x="13" y="39"/>
                    <a:pt x="13" y="39"/>
                  </a:cubicBezTo>
                  <a:cubicBezTo>
                    <a:pt x="13" y="29"/>
                    <a:pt x="10" y="20"/>
                    <a:pt x="2" y="13"/>
                  </a:cubicBezTo>
                  <a:cubicBezTo>
                    <a:pt x="2" y="13"/>
                    <a:pt x="2" y="13"/>
                    <a:pt x="2" y="13"/>
                  </a:cubicBezTo>
                  <a:cubicBezTo>
                    <a:pt x="2" y="13"/>
                    <a:pt x="2" y="13"/>
                    <a:pt x="2" y="13"/>
                  </a:cubicBezTo>
                  <a:cubicBezTo>
                    <a:pt x="0" y="10"/>
                    <a:pt x="0" y="5"/>
                    <a:pt x="2" y="3"/>
                  </a:cubicBezTo>
                  <a:cubicBezTo>
                    <a:pt x="2" y="3"/>
                    <a:pt x="2" y="3"/>
                    <a:pt x="2" y="3"/>
                  </a:cubicBezTo>
                  <a:cubicBezTo>
                    <a:pt x="5" y="0"/>
                    <a:pt x="9" y="0"/>
                    <a:pt x="12" y="3"/>
                  </a:cubicBezTo>
                  <a:cubicBezTo>
                    <a:pt x="12" y="3"/>
                    <a:pt x="12" y="3"/>
                    <a:pt x="12" y="3"/>
                  </a:cubicBezTo>
                  <a:cubicBezTo>
                    <a:pt x="22" y="13"/>
                    <a:pt x="27" y="26"/>
                    <a:pt x="27" y="39"/>
                  </a:cubicBezTo>
                  <a:cubicBezTo>
                    <a:pt x="27" y="39"/>
                    <a:pt x="27" y="39"/>
                    <a:pt x="27" y="39"/>
                  </a:cubicBezTo>
                  <a:cubicBezTo>
                    <a:pt x="27" y="52"/>
                    <a:pt x="22" y="65"/>
                    <a:pt x="12" y="75"/>
                  </a:cubicBezTo>
                  <a:cubicBezTo>
                    <a:pt x="12" y="75"/>
                    <a:pt x="12" y="75"/>
                    <a:pt x="12" y="75"/>
                  </a:cubicBezTo>
                  <a:cubicBezTo>
                    <a:pt x="11" y="77"/>
                    <a:pt x="9" y="77"/>
                    <a:pt x="7" y="77"/>
                  </a:cubicBezTo>
                  <a:cubicBezTo>
                    <a:pt x="7" y="77"/>
                    <a:pt x="7" y="77"/>
                    <a:pt x="7" y="77"/>
                  </a:cubicBezTo>
                  <a:cubicBezTo>
                    <a:pt x="5" y="77"/>
                    <a:pt x="4" y="77"/>
                    <a:pt x="2" y="75"/>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6" name="Freeform 112"/>
            <p:cNvSpPr>
              <a:spLocks noEditPoints="1"/>
            </p:cNvSpPr>
            <p:nvPr/>
          </p:nvSpPr>
          <p:spPr bwMode="auto">
            <a:xfrm>
              <a:off x="7540" y="3610"/>
              <a:ext cx="520" cy="393"/>
            </a:xfrm>
            <a:custGeom>
              <a:avLst/>
              <a:gdLst>
                <a:gd name="T0" fmla="*/ 229 w 248"/>
                <a:gd name="T1" fmla="*/ 139 h 186"/>
                <a:gd name="T2" fmla="*/ 20 w 248"/>
                <a:gd name="T3" fmla="*/ 139 h 186"/>
                <a:gd name="T4" fmla="*/ 4 w 248"/>
                <a:gd name="T5" fmla="*/ 169 h 186"/>
                <a:gd name="T6" fmla="*/ 244 w 248"/>
                <a:gd name="T7" fmla="*/ 169 h 186"/>
                <a:gd name="T8" fmla="*/ 229 w 248"/>
                <a:gd name="T9" fmla="*/ 139 h 186"/>
                <a:gd name="T10" fmla="*/ 98 w 248"/>
                <a:gd name="T11" fmla="*/ 162 h 186"/>
                <a:gd name="T12" fmla="*/ 105 w 248"/>
                <a:gd name="T13" fmla="*/ 150 h 186"/>
                <a:gd name="T14" fmla="*/ 145 w 248"/>
                <a:gd name="T15" fmla="*/ 150 h 186"/>
                <a:gd name="T16" fmla="*/ 150 w 248"/>
                <a:gd name="T17" fmla="*/ 162 h 186"/>
                <a:gd name="T18" fmla="*/ 98 w 248"/>
                <a:gd name="T19" fmla="*/ 162 h 186"/>
                <a:gd name="T20" fmla="*/ 225 w 248"/>
                <a:gd name="T21" fmla="*/ 132 h 186"/>
                <a:gd name="T22" fmla="*/ 225 w 248"/>
                <a:gd name="T23" fmla="*/ 132 h 186"/>
                <a:gd name="T24" fmla="*/ 225 w 248"/>
                <a:gd name="T25" fmla="*/ 131 h 186"/>
                <a:gd name="T26" fmla="*/ 225 w 248"/>
                <a:gd name="T27" fmla="*/ 6 h 186"/>
                <a:gd name="T28" fmla="*/ 219 w 248"/>
                <a:gd name="T29" fmla="*/ 0 h 186"/>
                <a:gd name="T30" fmla="*/ 29 w 248"/>
                <a:gd name="T31" fmla="*/ 0 h 186"/>
                <a:gd name="T32" fmla="*/ 23 w 248"/>
                <a:gd name="T33" fmla="*/ 6 h 186"/>
                <a:gd name="T34" fmla="*/ 23 w 248"/>
                <a:gd name="T35" fmla="*/ 131 h 186"/>
                <a:gd name="T36" fmla="*/ 23 w 248"/>
                <a:gd name="T37" fmla="*/ 132 h 186"/>
                <a:gd name="T38" fmla="*/ 23 w 248"/>
                <a:gd name="T39" fmla="*/ 132 h 186"/>
                <a:gd name="T40" fmla="*/ 23 w 248"/>
                <a:gd name="T41" fmla="*/ 132 h 186"/>
                <a:gd name="T42" fmla="*/ 225 w 248"/>
                <a:gd name="T43" fmla="*/ 132 h 186"/>
                <a:gd name="T44" fmla="*/ 211 w 248"/>
                <a:gd name="T45" fmla="*/ 123 h 186"/>
                <a:gd name="T46" fmla="*/ 38 w 248"/>
                <a:gd name="T47" fmla="*/ 123 h 186"/>
                <a:gd name="T48" fmla="*/ 38 w 248"/>
                <a:gd name="T49" fmla="*/ 15 h 186"/>
                <a:gd name="T50" fmla="*/ 211 w 248"/>
                <a:gd name="T51" fmla="*/ 15 h 186"/>
                <a:gd name="T52" fmla="*/ 211 w 248"/>
                <a:gd name="T53" fmla="*/ 123 h 186"/>
                <a:gd name="T54" fmla="*/ 248 w 248"/>
                <a:gd name="T55" fmla="*/ 176 h 186"/>
                <a:gd name="T56" fmla="*/ 1 w 248"/>
                <a:gd name="T57" fmla="*/ 176 h 186"/>
                <a:gd name="T58" fmla="*/ 0 w 248"/>
                <a:gd name="T59" fmla="*/ 177 h 186"/>
                <a:gd name="T60" fmla="*/ 6 w 248"/>
                <a:gd name="T61" fmla="*/ 186 h 186"/>
                <a:gd name="T62" fmla="*/ 243 w 248"/>
                <a:gd name="T63" fmla="*/ 186 h 186"/>
                <a:gd name="T64" fmla="*/ 248 w 248"/>
                <a:gd name="T65" fmla="*/ 177 h 186"/>
                <a:gd name="T66" fmla="*/ 248 w 248"/>
                <a:gd name="T67" fmla="*/ 17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8" h="186">
                  <a:moveTo>
                    <a:pt x="229" y="139"/>
                  </a:moveTo>
                  <a:cubicBezTo>
                    <a:pt x="20" y="139"/>
                    <a:pt x="20" y="139"/>
                    <a:pt x="20" y="139"/>
                  </a:cubicBezTo>
                  <a:cubicBezTo>
                    <a:pt x="4" y="169"/>
                    <a:pt x="4" y="169"/>
                    <a:pt x="4" y="169"/>
                  </a:cubicBezTo>
                  <a:cubicBezTo>
                    <a:pt x="244" y="169"/>
                    <a:pt x="244" y="169"/>
                    <a:pt x="244" y="169"/>
                  </a:cubicBezTo>
                  <a:lnTo>
                    <a:pt x="229" y="139"/>
                  </a:lnTo>
                  <a:close/>
                  <a:moveTo>
                    <a:pt x="98" y="162"/>
                  </a:moveTo>
                  <a:cubicBezTo>
                    <a:pt x="105" y="150"/>
                    <a:pt x="105" y="150"/>
                    <a:pt x="105" y="150"/>
                  </a:cubicBezTo>
                  <a:cubicBezTo>
                    <a:pt x="145" y="150"/>
                    <a:pt x="145" y="150"/>
                    <a:pt x="145" y="150"/>
                  </a:cubicBezTo>
                  <a:cubicBezTo>
                    <a:pt x="150" y="162"/>
                    <a:pt x="150" y="162"/>
                    <a:pt x="150" y="162"/>
                  </a:cubicBezTo>
                  <a:lnTo>
                    <a:pt x="98" y="162"/>
                  </a:lnTo>
                  <a:close/>
                  <a:moveTo>
                    <a:pt x="225" y="132"/>
                  </a:moveTo>
                  <a:cubicBezTo>
                    <a:pt x="225" y="132"/>
                    <a:pt x="225" y="132"/>
                    <a:pt x="225" y="132"/>
                  </a:cubicBezTo>
                  <a:cubicBezTo>
                    <a:pt x="225" y="131"/>
                    <a:pt x="225" y="131"/>
                    <a:pt x="225" y="131"/>
                  </a:cubicBezTo>
                  <a:cubicBezTo>
                    <a:pt x="225" y="6"/>
                    <a:pt x="225" y="6"/>
                    <a:pt x="225" y="6"/>
                  </a:cubicBezTo>
                  <a:cubicBezTo>
                    <a:pt x="225" y="3"/>
                    <a:pt x="222" y="0"/>
                    <a:pt x="219" y="0"/>
                  </a:cubicBezTo>
                  <a:cubicBezTo>
                    <a:pt x="29" y="0"/>
                    <a:pt x="29" y="0"/>
                    <a:pt x="29" y="0"/>
                  </a:cubicBezTo>
                  <a:cubicBezTo>
                    <a:pt x="26" y="0"/>
                    <a:pt x="23" y="3"/>
                    <a:pt x="23" y="6"/>
                  </a:cubicBezTo>
                  <a:cubicBezTo>
                    <a:pt x="23" y="131"/>
                    <a:pt x="23" y="131"/>
                    <a:pt x="23" y="131"/>
                  </a:cubicBezTo>
                  <a:cubicBezTo>
                    <a:pt x="23" y="131"/>
                    <a:pt x="23" y="131"/>
                    <a:pt x="23" y="132"/>
                  </a:cubicBezTo>
                  <a:cubicBezTo>
                    <a:pt x="23" y="132"/>
                    <a:pt x="23" y="132"/>
                    <a:pt x="23" y="132"/>
                  </a:cubicBezTo>
                  <a:cubicBezTo>
                    <a:pt x="23" y="132"/>
                    <a:pt x="23" y="132"/>
                    <a:pt x="23" y="132"/>
                  </a:cubicBezTo>
                  <a:cubicBezTo>
                    <a:pt x="225" y="132"/>
                    <a:pt x="225" y="132"/>
                    <a:pt x="225" y="132"/>
                  </a:cubicBezTo>
                  <a:close/>
                  <a:moveTo>
                    <a:pt x="211" y="123"/>
                  </a:moveTo>
                  <a:cubicBezTo>
                    <a:pt x="38" y="123"/>
                    <a:pt x="38" y="123"/>
                    <a:pt x="38" y="123"/>
                  </a:cubicBezTo>
                  <a:cubicBezTo>
                    <a:pt x="38" y="15"/>
                    <a:pt x="38" y="15"/>
                    <a:pt x="38" y="15"/>
                  </a:cubicBezTo>
                  <a:cubicBezTo>
                    <a:pt x="211" y="15"/>
                    <a:pt x="211" y="15"/>
                    <a:pt x="211" y="15"/>
                  </a:cubicBezTo>
                  <a:lnTo>
                    <a:pt x="211" y="123"/>
                  </a:lnTo>
                  <a:close/>
                  <a:moveTo>
                    <a:pt x="248" y="176"/>
                  </a:moveTo>
                  <a:cubicBezTo>
                    <a:pt x="1" y="176"/>
                    <a:pt x="1" y="176"/>
                    <a:pt x="1" y="176"/>
                  </a:cubicBezTo>
                  <a:cubicBezTo>
                    <a:pt x="0" y="177"/>
                    <a:pt x="0" y="177"/>
                    <a:pt x="0" y="177"/>
                  </a:cubicBezTo>
                  <a:cubicBezTo>
                    <a:pt x="0" y="181"/>
                    <a:pt x="3" y="186"/>
                    <a:pt x="6" y="186"/>
                  </a:cubicBezTo>
                  <a:cubicBezTo>
                    <a:pt x="243" y="186"/>
                    <a:pt x="243" y="186"/>
                    <a:pt x="243" y="186"/>
                  </a:cubicBezTo>
                  <a:cubicBezTo>
                    <a:pt x="246" y="186"/>
                    <a:pt x="248" y="181"/>
                    <a:pt x="248" y="177"/>
                  </a:cubicBezTo>
                  <a:lnTo>
                    <a:pt x="248" y="176"/>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7" name="Freeform 113"/>
            <p:cNvSpPr>
              <a:spLocks noEditPoints="1"/>
            </p:cNvSpPr>
            <p:nvPr/>
          </p:nvSpPr>
          <p:spPr bwMode="auto">
            <a:xfrm>
              <a:off x="8259" y="4038"/>
              <a:ext cx="220" cy="393"/>
            </a:xfrm>
            <a:custGeom>
              <a:avLst/>
              <a:gdLst>
                <a:gd name="T0" fmla="*/ 92 w 105"/>
                <a:gd name="T1" fmla="*/ 0 h 186"/>
                <a:gd name="T2" fmla="*/ 14 w 105"/>
                <a:gd name="T3" fmla="*/ 0 h 186"/>
                <a:gd name="T4" fmla="*/ 0 w 105"/>
                <a:gd name="T5" fmla="*/ 13 h 186"/>
                <a:gd name="T6" fmla="*/ 0 w 105"/>
                <a:gd name="T7" fmla="*/ 172 h 186"/>
                <a:gd name="T8" fmla="*/ 14 w 105"/>
                <a:gd name="T9" fmla="*/ 186 h 186"/>
                <a:gd name="T10" fmla="*/ 92 w 105"/>
                <a:gd name="T11" fmla="*/ 186 h 186"/>
                <a:gd name="T12" fmla="*/ 105 w 105"/>
                <a:gd name="T13" fmla="*/ 172 h 186"/>
                <a:gd name="T14" fmla="*/ 105 w 105"/>
                <a:gd name="T15" fmla="*/ 13 h 186"/>
                <a:gd name="T16" fmla="*/ 92 w 105"/>
                <a:gd name="T17" fmla="*/ 0 h 186"/>
                <a:gd name="T18" fmla="*/ 44 w 105"/>
                <a:gd name="T19" fmla="*/ 11 h 186"/>
                <a:gd name="T20" fmla="*/ 62 w 105"/>
                <a:gd name="T21" fmla="*/ 11 h 186"/>
                <a:gd name="T22" fmla="*/ 62 w 105"/>
                <a:gd name="T23" fmla="*/ 17 h 186"/>
                <a:gd name="T24" fmla="*/ 44 w 105"/>
                <a:gd name="T25" fmla="*/ 17 h 186"/>
                <a:gd name="T26" fmla="*/ 44 w 105"/>
                <a:gd name="T27" fmla="*/ 11 h 186"/>
                <a:gd name="T28" fmla="*/ 53 w 105"/>
                <a:gd name="T29" fmla="*/ 178 h 186"/>
                <a:gd name="T30" fmla="*/ 44 w 105"/>
                <a:gd name="T31" fmla="*/ 170 h 186"/>
                <a:gd name="T32" fmla="*/ 53 w 105"/>
                <a:gd name="T33" fmla="*/ 161 h 186"/>
                <a:gd name="T34" fmla="*/ 62 w 105"/>
                <a:gd name="T35" fmla="*/ 170 h 186"/>
                <a:gd name="T36" fmla="*/ 53 w 105"/>
                <a:gd name="T37" fmla="*/ 178 h 186"/>
                <a:gd name="T38" fmla="*/ 95 w 105"/>
                <a:gd name="T39" fmla="*/ 156 h 186"/>
                <a:gd name="T40" fmla="*/ 10 w 105"/>
                <a:gd name="T41" fmla="*/ 156 h 186"/>
                <a:gd name="T42" fmla="*/ 10 w 105"/>
                <a:gd name="T43" fmla="*/ 30 h 186"/>
                <a:gd name="T44" fmla="*/ 95 w 105"/>
                <a:gd name="T45" fmla="*/ 30 h 186"/>
                <a:gd name="T46" fmla="*/ 95 w 105"/>
                <a:gd name="T47" fmla="*/ 15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5" h="186">
                  <a:moveTo>
                    <a:pt x="92" y="0"/>
                  </a:moveTo>
                  <a:cubicBezTo>
                    <a:pt x="14" y="0"/>
                    <a:pt x="14" y="0"/>
                    <a:pt x="14" y="0"/>
                  </a:cubicBezTo>
                  <a:cubicBezTo>
                    <a:pt x="6" y="0"/>
                    <a:pt x="0" y="6"/>
                    <a:pt x="0" y="13"/>
                  </a:cubicBezTo>
                  <a:cubicBezTo>
                    <a:pt x="0" y="172"/>
                    <a:pt x="0" y="172"/>
                    <a:pt x="0" y="172"/>
                  </a:cubicBezTo>
                  <a:cubicBezTo>
                    <a:pt x="0" y="180"/>
                    <a:pt x="6" y="186"/>
                    <a:pt x="14" y="186"/>
                  </a:cubicBezTo>
                  <a:cubicBezTo>
                    <a:pt x="92" y="186"/>
                    <a:pt x="92" y="186"/>
                    <a:pt x="92" y="186"/>
                  </a:cubicBezTo>
                  <a:cubicBezTo>
                    <a:pt x="99" y="186"/>
                    <a:pt x="105" y="180"/>
                    <a:pt x="105" y="172"/>
                  </a:cubicBezTo>
                  <a:cubicBezTo>
                    <a:pt x="105" y="13"/>
                    <a:pt x="105" y="13"/>
                    <a:pt x="105" y="13"/>
                  </a:cubicBezTo>
                  <a:cubicBezTo>
                    <a:pt x="105" y="6"/>
                    <a:pt x="99" y="0"/>
                    <a:pt x="92" y="0"/>
                  </a:cubicBezTo>
                  <a:close/>
                  <a:moveTo>
                    <a:pt x="44" y="11"/>
                  </a:moveTo>
                  <a:cubicBezTo>
                    <a:pt x="62" y="11"/>
                    <a:pt x="62" y="11"/>
                    <a:pt x="62" y="11"/>
                  </a:cubicBezTo>
                  <a:cubicBezTo>
                    <a:pt x="62" y="17"/>
                    <a:pt x="62" y="17"/>
                    <a:pt x="62" y="17"/>
                  </a:cubicBezTo>
                  <a:cubicBezTo>
                    <a:pt x="44" y="17"/>
                    <a:pt x="44" y="17"/>
                    <a:pt x="44" y="17"/>
                  </a:cubicBezTo>
                  <a:lnTo>
                    <a:pt x="44" y="11"/>
                  </a:lnTo>
                  <a:close/>
                  <a:moveTo>
                    <a:pt x="53" y="178"/>
                  </a:moveTo>
                  <a:cubicBezTo>
                    <a:pt x="48" y="178"/>
                    <a:pt x="44" y="175"/>
                    <a:pt x="44" y="170"/>
                  </a:cubicBezTo>
                  <a:cubicBezTo>
                    <a:pt x="44" y="165"/>
                    <a:pt x="48" y="161"/>
                    <a:pt x="53" y="161"/>
                  </a:cubicBezTo>
                  <a:cubicBezTo>
                    <a:pt x="58" y="161"/>
                    <a:pt x="62" y="165"/>
                    <a:pt x="62" y="170"/>
                  </a:cubicBezTo>
                  <a:cubicBezTo>
                    <a:pt x="62" y="175"/>
                    <a:pt x="58" y="178"/>
                    <a:pt x="53" y="178"/>
                  </a:cubicBezTo>
                  <a:close/>
                  <a:moveTo>
                    <a:pt x="95" y="156"/>
                  </a:moveTo>
                  <a:cubicBezTo>
                    <a:pt x="10" y="156"/>
                    <a:pt x="10" y="156"/>
                    <a:pt x="10" y="156"/>
                  </a:cubicBezTo>
                  <a:cubicBezTo>
                    <a:pt x="10" y="30"/>
                    <a:pt x="10" y="30"/>
                    <a:pt x="10" y="30"/>
                  </a:cubicBezTo>
                  <a:cubicBezTo>
                    <a:pt x="95" y="30"/>
                    <a:pt x="95" y="30"/>
                    <a:pt x="95" y="30"/>
                  </a:cubicBezTo>
                  <a:lnTo>
                    <a:pt x="95" y="156"/>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8" name="Freeform 114"/>
            <p:cNvSpPr/>
            <p:nvPr/>
          </p:nvSpPr>
          <p:spPr bwMode="auto">
            <a:xfrm>
              <a:off x="7188" y="4414"/>
              <a:ext cx="113" cy="308"/>
            </a:xfrm>
            <a:custGeom>
              <a:avLst/>
              <a:gdLst>
                <a:gd name="T0" fmla="*/ 39 w 54"/>
                <a:gd name="T1" fmla="*/ 146 h 146"/>
                <a:gd name="T2" fmla="*/ 0 w 54"/>
                <a:gd name="T3" fmla="*/ 0 h 146"/>
                <a:gd name="T4" fmla="*/ 18 w 54"/>
                <a:gd name="T5" fmla="*/ 0 h 146"/>
                <a:gd name="T6" fmla="*/ 54 w 54"/>
                <a:gd name="T7" fmla="*/ 137 h 146"/>
                <a:gd name="T8" fmla="*/ 39 w 54"/>
                <a:gd name="T9" fmla="*/ 146 h 146"/>
              </a:gdLst>
              <a:ahLst/>
              <a:cxnLst>
                <a:cxn ang="0">
                  <a:pos x="T0" y="T1"/>
                </a:cxn>
                <a:cxn ang="0">
                  <a:pos x="T2" y="T3"/>
                </a:cxn>
                <a:cxn ang="0">
                  <a:pos x="T4" y="T5"/>
                </a:cxn>
                <a:cxn ang="0">
                  <a:pos x="T6" y="T7"/>
                </a:cxn>
                <a:cxn ang="0">
                  <a:pos x="T8" y="T9"/>
                </a:cxn>
              </a:cxnLst>
              <a:rect l="0" t="0" r="r" b="b"/>
              <a:pathLst>
                <a:path w="54" h="146">
                  <a:moveTo>
                    <a:pt x="39" y="146"/>
                  </a:moveTo>
                  <a:cubicBezTo>
                    <a:pt x="13" y="102"/>
                    <a:pt x="0" y="51"/>
                    <a:pt x="0" y="0"/>
                  </a:cubicBezTo>
                  <a:cubicBezTo>
                    <a:pt x="18" y="0"/>
                    <a:pt x="18" y="0"/>
                    <a:pt x="18" y="0"/>
                  </a:cubicBezTo>
                  <a:cubicBezTo>
                    <a:pt x="18" y="48"/>
                    <a:pt x="30" y="96"/>
                    <a:pt x="54" y="137"/>
                  </a:cubicBezTo>
                  <a:lnTo>
                    <a:pt x="39" y="146"/>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9" name="Freeform 115"/>
            <p:cNvSpPr/>
            <p:nvPr/>
          </p:nvSpPr>
          <p:spPr bwMode="auto">
            <a:xfrm>
              <a:off x="7733" y="4922"/>
              <a:ext cx="365" cy="110"/>
            </a:xfrm>
            <a:custGeom>
              <a:avLst/>
              <a:gdLst>
                <a:gd name="T0" fmla="*/ 32 w 174"/>
                <a:gd name="T1" fmla="*/ 52 h 52"/>
                <a:gd name="T2" fmla="*/ 0 w 174"/>
                <a:gd name="T3" fmla="*/ 50 h 52"/>
                <a:gd name="T4" fmla="*/ 2 w 174"/>
                <a:gd name="T5" fmla="*/ 32 h 52"/>
                <a:gd name="T6" fmla="*/ 32 w 174"/>
                <a:gd name="T7" fmla="*/ 34 h 52"/>
                <a:gd name="T8" fmla="*/ 165 w 174"/>
                <a:gd name="T9" fmla="*/ 0 h 52"/>
                <a:gd name="T10" fmla="*/ 174 w 174"/>
                <a:gd name="T11" fmla="*/ 15 h 52"/>
                <a:gd name="T12" fmla="*/ 32 w 174"/>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174" h="52">
                  <a:moveTo>
                    <a:pt x="32" y="52"/>
                  </a:moveTo>
                  <a:cubicBezTo>
                    <a:pt x="22" y="52"/>
                    <a:pt x="11" y="51"/>
                    <a:pt x="0" y="50"/>
                  </a:cubicBezTo>
                  <a:cubicBezTo>
                    <a:pt x="2" y="32"/>
                    <a:pt x="2" y="32"/>
                    <a:pt x="2" y="32"/>
                  </a:cubicBezTo>
                  <a:cubicBezTo>
                    <a:pt x="12" y="33"/>
                    <a:pt x="22" y="34"/>
                    <a:pt x="32" y="34"/>
                  </a:cubicBezTo>
                  <a:cubicBezTo>
                    <a:pt x="79" y="34"/>
                    <a:pt x="125" y="22"/>
                    <a:pt x="165" y="0"/>
                  </a:cubicBezTo>
                  <a:cubicBezTo>
                    <a:pt x="174" y="15"/>
                    <a:pt x="174" y="15"/>
                    <a:pt x="174" y="15"/>
                  </a:cubicBezTo>
                  <a:cubicBezTo>
                    <a:pt x="131" y="39"/>
                    <a:pt x="82" y="52"/>
                    <a:pt x="32" y="52"/>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0" name="Freeform 116"/>
            <p:cNvSpPr/>
            <p:nvPr/>
          </p:nvSpPr>
          <p:spPr bwMode="auto">
            <a:xfrm>
              <a:off x="8324" y="4458"/>
              <a:ext cx="88" cy="211"/>
            </a:xfrm>
            <a:custGeom>
              <a:avLst/>
              <a:gdLst>
                <a:gd name="T0" fmla="*/ 17 w 42"/>
                <a:gd name="T1" fmla="*/ 100 h 100"/>
                <a:gd name="T2" fmla="*/ 0 w 42"/>
                <a:gd name="T3" fmla="*/ 92 h 100"/>
                <a:gd name="T4" fmla="*/ 24 w 42"/>
                <a:gd name="T5" fmla="*/ 0 h 100"/>
                <a:gd name="T6" fmla="*/ 42 w 42"/>
                <a:gd name="T7" fmla="*/ 1 h 100"/>
                <a:gd name="T8" fmla="*/ 17 w 42"/>
                <a:gd name="T9" fmla="*/ 100 h 100"/>
              </a:gdLst>
              <a:ahLst/>
              <a:cxnLst>
                <a:cxn ang="0">
                  <a:pos x="T0" y="T1"/>
                </a:cxn>
                <a:cxn ang="0">
                  <a:pos x="T2" y="T3"/>
                </a:cxn>
                <a:cxn ang="0">
                  <a:pos x="T4" y="T5"/>
                </a:cxn>
                <a:cxn ang="0">
                  <a:pos x="T6" y="T7"/>
                </a:cxn>
                <a:cxn ang="0">
                  <a:pos x="T8" y="T9"/>
                </a:cxn>
              </a:cxnLst>
              <a:rect l="0" t="0" r="r" b="b"/>
              <a:pathLst>
                <a:path w="42" h="100">
                  <a:moveTo>
                    <a:pt x="17" y="100"/>
                  </a:moveTo>
                  <a:cubicBezTo>
                    <a:pt x="0" y="92"/>
                    <a:pt x="0" y="92"/>
                    <a:pt x="0" y="92"/>
                  </a:cubicBezTo>
                  <a:cubicBezTo>
                    <a:pt x="14" y="63"/>
                    <a:pt x="22" y="32"/>
                    <a:pt x="24" y="0"/>
                  </a:cubicBezTo>
                  <a:cubicBezTo>
                    <a:pt x="42" y="1"/>
                    <a:pt x="42" y="1"/>
                    <a:pt x="42" y="1"/>
                  </a:cubicBezTo>
                  <a:cubicBezTo>
                    <a:pt x="40" y="35"/>
                    <a:pt x="31" y="69"/>
                    <a:pt x="17" y="100"/>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1" name="Freeform 117"/>
            <p:cNvSpPr/>
            <p:nvPr/>
          </p:nvSpPr>
          <p:spPr bwMode="auto">
            <a:xfrm>
              <a:off x="8031" y="3846"/>
              <a:ext cx="215" cy="169"/>
            </a:xfrm>
            <a:custGeom>
              <a:avLst/>
              <a:gdLst>
                <a:gd name="T0" fmla="*/ 90 w 103"/>
                <a:gd name="T1" fmla="*/ 80 h 80"/>
                <a:gd name="T2" fmla="*/ 0 w 103"/>
                <a:gd name="T3" fmla="*/ 17 h 80"/>
                <a:gd name="T4" fmla="*/ 7 w 103"/>
                <a:gd name="T5" fmla="*/ 0 h 80"/>
                <a:gd name="T6" fmla="*/ 103 w 103"/>
                <a:gd name="T7" fmla="*/ 68 h 80"/>
                <a:gd name="T8" fmla="*/ 90 w 103"/>
                <a:gd name="T9" fmla="*/ 80 h 80"/>
              </a:gdLst>
              <a:ahLst/>
              <a:cxnLst>
                <a:cxn ang="0">
                  <a:pos x="T0" y="T1"/>
                </a:cxn>
                <a:cxn ang="0">
                  <a:pos x="T2" y="T3"/>
                </a:cxn>
                <a:cxn ang="0">
                  <a:pos x="T4" y="T5"/>
                </a:cxn>
                <a:cxn ang="0">
                  <a:pos x="T6" y="T7"/>
                </a:cxn>
                <a:cxn ang="0">
                  <a:pos x="T8" y="T9"/>
                </a:cxn>
              </a:cxnLst>
              <a:rect l="0" t="0" r="r" b="b"/>
              <a:pathLst>
                <a:path w="103" h="80">
                  <a:moveTo>
                    <a:pt x="90" y="80"/>
                  </a:moveTo>
                  <a:cubicBezTo>
                    <a:pt x="64" y="53"/>
                    <a:pt x="34" y="32"/>
                    <a:pt x="0" y="17"/>
                  </a:cubicBezTo>
                  <a:cubicBezTo>
                    <a:pt x="7" y="0"/>
                    <a:pt x="7" y="0"/>
                    <a:pt x="7" y="0"/>
                  </a:cubicBezTo>
                  <a:cubicBezTo>
                    <a:pt x="43" y="16"/>
                    <a:pt x="75" y="39"/>
                    <a:pt x="103" y="68"/>
                  </a:cubicBezTo>
                  <a:lnTo>
                    <a:pt x="90" y="80"/>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2" name="Freeform 118"/>
            <p:cNvSpPr/>
            <p:nvPr/>
          </p:nvSpPr>
          <p:spPr bwMode="auto">
            <a:xfrm>
              <a:off x="7264" y="3859"/>
              <a:ext cx="285" cy="274"/>
            </a:xfrm>
            <a:custGeom>
              <a:avLst/>
              <a:gdLst>
                <a:gd name="T0" fmla="*/ 16 w 136"/>
                <a:gd name="T1" fmla="*/ 130 h 130"/>
                <a:gd name="T2" fmla="*/ 0 w 136"/>
                <a:gd name="T3" fmla="*/ 121 h 130"/>
                <a:gd name="T4" fmla="*/ 128 w 136"/>
                <a:gd name="T5" fmla="*/ 0 h 130"/>
                <a:gd name="T6" fmla="*/ 136 w 136"/>
                <a:gd name="T7" fmla="*/ 16 h 130"/>
                <a:gd name="T8" fmla="*/ 16 w 136"/>
                <a:gd name="T9" fmla="*/ 130 h 130"/>
              </a:gdLst>
              <a:ahLst/>
              <a:cxnLst>
                <a:cxn ang="0">
                  <a:pos x="T0" y="T1"/>
                </a:cxn>
                <a:cxn ang="0">
                  <a:pos x="T2" y="T3"/>
                </a:cxn>
                <a:cxn ang="0">
                  <a:pos x="T4" y="T5"/>
                </a:cxn>
                <a:cxn ang="0">
                  <a:pos x="T6" y="T7"/>
                </a:cxn>
                <a:cxn ang="0">
                  <a:pos x="T8" y="T9"/>
                </a:cxn>
              </a:cxnLst>
              <a:rect l="0" t="0" r="r" b="b"/>
              <a:pathLst>
                <a:path w="136" h="130">
                  <a:moveTo>
                    <a:pt x="16" y="130"/>
                  </a:moveTo>
                  <a:cubicBezTo>
                    <a:pt x="0" y="121"/>
                    <a:pt x="0" y="121"/>
                    <a:pt x="0" y="121"/>
                  </a:cubicBezTo>
                  <a:cubicBezTo>
                    <a:pt x="29" y="68"/>
                    <a:pt x="74" y="26"/>
                    <a:pt x="128" y="0"/>
                  </a:cubicBezTo>
                  <a:cubicBezTo>
                    <a:pt x="136" y="16"/>
                    <a:pt x="136" y="16"/>
                    <a:pt x="136" y="16"/>
                  </a:cubicBezTo>
                  <a:cubicBezTo>
                    <a:pt x="85" y="41"/>
                    <a:pt x="43" y="80"/>
                    <a:pt x="16" y="130"/>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3" name="Freeform 119"/>
            <p:cNvSpPr>
              <a:spLocks noEditPoints="1"/>
            </p:cNvSpPr>
            <p:nvPr/>
          </p:nvSpPr>
          <p:spPr bwMode="auto">
            <a:xfrm>
              <a:off x="7050" y="4161"/>
              <a:ext cx="325" cy="207"/>
            </a:xfrm>
            <a:custGeom>
              <a:avLst/>
              <a:gdLst>
                <a:gd name="T0" fmla="*/ 322 w 325"/>
                <a:gd name="T1" fmla="*/ 0 h 207"/>
                <a:gd name="T2" fmla="*/ 4 w 325"/>
                <a:gd name="T3" fmla="*/ 0 h 207"/>
                <a:gd name="T4" fmla="*/ 163 w 325"/>
                <a:gd name="T5" fmla="*/ 137 h 207"/>
                <a:gd name="T6" fmla="*/ 322 w 325"/>
                <a:gd name="T7" fmla="*/ 0 h 207"/>
                <a:gd name="T8" fmla="*/ 163 w 325"/>
                <a:gd name="T9" fmla="*/ 162 h 207"/>
                <a:gd name="T10" fmla="*/ 0 w 325"/>
                <a:gd name="T11" fmla="*/ 21 h 207"/>
                <a:gd name="T12" fmla="*/ 0 w 325"/>
                <a:gd name="T13" fmla="*/ 207 h 207"/>
                <a:gd name="T14" fmla="*/ 325 w 325"/>
                <a:gd name="T15" fmla="*/ 207 h 207"/>
                <a:gd name="T16" fmla="*/ 325 w 325"/>
                <a:gd name="T17" fmla="*/ 23 h 207"/>
                <a:gd name="T18" fmla="*/ 163 w 325"/>
                <a:gd name="T19" fmla="*/ 16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5" h="207">
                  <a:moveTo>
                    <a:pt x="322" y="0"/>
                  </a:moveTo>
                  <a:lnTo>
                    <a:pt x="4" y="0"/>
                  </a:lnTo>
                  <a:lnTo>
                    <a:pt x="163" y="137"/>
                  </a:lnTo>
                  <a:lnTo>
                    <a:pt x="322" y="0"/>
                  </a:lnTo>
                  <a:close/>
                  <a:moveTo>
                    <a:pt x="163" y="162"/>
                  </a:moveTo>
                  <a:lnTo>
                    <a:pt x="0" y="21"/>
                  </a:lnTo>
                  <a:lnTo>
                    <a:pt x="0" y="207"/>
                  </a:lnTo>
                  <a:lnTo>
                    <a:pt x="325" y="207"/>
                  </a:lnTo>
                  <a:lnTo>
                    <a:pt x="325" y="23"/>
                  </a:lnTo>
                  <a:lnTo>
                    <a:pt x="163" y="162"/>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4" name="Rectangle 120"/>
            <p:cNvSpPr>
              <a:spLocks noChangeArrowheads="1"/>
            </p:cNvSpPr>
            <p:nvPr/>
          </p:nvSpPr>
          <p:spPr bwMode="auto">
            <a:xfrm>
              <a:off x="6878" y="4199"/>
              <a:ext cx="136" cy="21"/>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5" name="Rectangle 121"/>
            <p:cNvSpPr>
              <a:spLocks noChangeArrowheads="1"/>
            </p:cNvSpPr>
            <p:nvPr/>
          </p:nvSpPr>
          <p:spPr bwMode="auto">
            <a:xfrm>
              <a:off x="6918" y="4245"/>
              <a:ext cx="96" cy="23"/>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6" name="Rectangle 122"/>
            <p:cNvSpPr>
              <a:spLocks noChangeArrowheads="1"/>
            </p:cNvSpPr>
            <p:nvPr/>
          </p:nvSpPr>
          <p:spPr bwMode="auto">
            <a:xfrm>
              <a:off x="6960" y="4292"/>
              <a:ext cx="54" cy="23"/>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grpSp>
      <p:grpSp>
        <p:nvGrpSpPr>
          <p:cNvPr id="47" name="Gruppe 18"/>
          <p:cNvGrpSpPr/>
          <p:nvPr/>
        </p:nvGrpSpPr>
        <p:grpSpPr>
          <a:xfrm>
            <a:off x="1007069" y="3241128"/>
            <a:ext cx="860103" cy="669257"/>
            <a:chOff x="8654296" y="1576715"/>
            <a:chExt cx="2625726" cy="2043113"/>
          </a:xfrm>
        </p:grpSpPr>
        <p:sp>
          <p:nvSpPr>
            <p:cNvPr id="48" name="Oval 33"/>
            <p:cNvSpPr>
              <a:spLocks noChangeArrowheads="1"/>
            </p:cNvSpPr>
            <p:nvPr/>
          </p:nvSpPr>
          <p:spPr bwMode="auto">
            <a:xfrm>
              <a:off x="8836859" y="1676728"/>
              <a:ext cx="482600" cy="485775"/>
            </a:xfrm>
            <a:prstGeom prst="ellipse">
              <a:avLst/>
            </a:pr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9" name="Freeform 34"/>
            <p:cNvSpPr/>
            <p:nvPr/>
          </p:nvSpPr>
          <p:spPr bwMode="auto">
            <a:xfrm>
              <a:off x="8654296" y="2213303"/>
              <a:ext cx="1136650" cy="1406525"/>
            </a:xfrm>
            <a:custGeom>
              <a:avLst/>
              <a:gdLst>
                <a:gd name="T0" fmla="*/ 342 w 342"/>
                <a:gd name="T1" fmla="*/ 0 h 420"/>
                <a:gd name="T2" fmla="*/ 219 w 342"/>
                <a:gd name="T3" fmla="*/ 0 h 420"/>
                <a:gd name="T4" fmla="*/ 200 w 342"/>
                <a:gd name="T5" fmla="*/ 0 h 420"/>
                <a:gd name="T6" fmla="*/ 37 w 342"/>
                <a:gd name="T7" fmla="*/ 0 h 420"/>
                <a:gd name="T8" fmla="*/ 0 w 342"/>
                <a:gd name="T9" fmla="*/ 36 h 420"/>
                <a:gd name="T10" fmla="*/ 0 w 342"/>
                <a:gd name="T11" fmla="*/ 225 h 420"/>
                <a:gd name="T12" fmla="*/ 52 w 342"/>
                <a:gd name="T13" fmla="*/ 225 h 420"/>
                <a:gd name="T14" fmla="*/ 52 w 342"/>
                <a:gd name="T15" fmla="*/ 420 h 420"/>
                <a:gd name="T16" fmla="*/ 203 w 342"/>
                <a:gd name="T17" fmla="*/ 420 h 420"/>
                <a:gd name="T18" fmla="*/ 203 w 342"/>
                <a:gd name="T19" fmla="*/ 225 h 420"/>
                <a:gd name="T20" fmla="*/ 200 w 342"/>
                <a:gd name="T21" fmla="*/ 61 h 420"/>
                <a:gd name="T22" fmla="*/ 342 w 342"/>
                <a:gd name="T23" fmla="*/ 61 h 420"/>
                <a:gd name="T24" fmla="*/ 342 w 342"/>
                <a:gd name="T2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2" h="420">
                  <a:moveTo>
                    <a:pt x="342" y="0"/>
                  </a:moveTo>
                  <a:cubicBezTo>
                    <a:pt x="219" y="0"/>
                    <a:pt x="219" y="0"/>
                    <a:pt x="219" y="0"/>
                  </a:cubicBezTo>
                  <a:cubicBezTo>
                    <a:pt x="200" y="0"/>
                    <a:pt x="200" y="0"/>
                    <a:pt x="200" y="0"/>
                  </a:cubicBezTo>
                  <a:cubicBezTo>
                    <a:pt x="37" y="0"/>
                    <a:pt x="37" y="0"/>
                    <a:pt x="37" y="0"/>
                  </a:cubicBezTo>
                  <a:cubicBezTo>
                    <a:pt x="17" y="0"/>
                    <a:pt x="0" y="16"/>
                    <a:pt x="0" y="36"/>
                  </a:cubicBezTo>
                  <a:cubicBezTo>
                    <a:pt x="0" y="225"/>
                    <a:pt x="0" y="225"/>
                    <a:pt x="0" y="225"/>
                  </a:cubicBezTo>
                  <a:cubicBezTo>
                    <a:pt x="52" y="225"/>
                    <a:pt x="52" y="225"/>
                    <a:pt x="52" y="225"/>
                  </a:cubicBezTo>
                  <a:cubicBezTo>
                    <a:pt x="52" y="420"/>
                    <a:pt x="52" y="420"/>
                    <a:pt x="52" y="420"/>
                  </a:cubicBezTo>
                  <a:cubicBezTo>
                    <a:pt x="203" y="420"/>
                    <a:pt x="203" y="420"/>
                    <a:pt x="203" y="420"/>
                  </a:cubicBezTo>
                  <a:cubicBezTo>
                    <a:pt x="203" y="225"/>
                    <a:pt x="203" y="225"/>
                    <a:pt x="203" y="225"/>
                  </a:cubicBezTo>
                  <a:cubicBezTo>
                    <a:pt x="200" y="61"/>
                    <a:pt x="200" y="61"/>
                    <a:pt x="200" y="61"/>
                  </a:cubicBezTo>
                  <a:cubicBezTo>
                    <a:pt x="342" y="61"/>
                    <a:pt x="342" y="61"/>
                    <a:pt x="342" y="61"/>
                  </a:cubicBezTo>
                  <a:lnTo>
                    <a:pt x="342" y="0"/>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50" name="Freeform 35"/>
            <p:cNvSpPr/>
            <p:nvPr/>
          </p:nvSpPr>
          <p:spPr bwMode="auto">
            <a:xfrm>
              <a:off x="9867146" y="2125990"/>
              <a:ext cx="531813" cy="539750"/>
            </a:xfrm>
            <a:custGeom>
              <a:avLst/>
              <a:gdLst>
                <a:gd name="T0" fmla="*/ 80 w 160"/>
                <a:gd name="T1" fmla="*/ 0 h 161"/>
                <a:gd name="T2" fmla="*/ 0 w 160"/>
                <a:gd name="T3" fmla="*/ 81 h 161"/>
                <a:gd name="T4" fmla="*/ 80 w 160"/>
                <a:gd name="T5" fmla="*/ 161 h 161"/>
                <a:gd name="T6" fmla="*/ 80 w 160"/>
                <a:gd name="T7" fmla="*/ 81 h 161"/>
                <a:gd name="T8" fmla="*/ 160 w 160"/>
                <a:gd name="T9" fmla="*/ 81 h 161"/>
                <a:gd name="T10" fmla="*/ 80 w 160"/>
                <a:gd name="T11" fmla="*/ 0 h 161"/>
              </a:gdLst>
              <a:ahLst/>
              <a:cxnLst>
                <a:cxn ang="0">
                  <a:pos x="T0" y="T1"/>
                </a:cxn>
                <a:cxn ang="0">
                  <a:pos x="T2" y="T3"/>
                </a:cxn>
                <a:cxn ang="0">
                  <a:pos x="T4" y="T5"/>
                </a:cxn>
                <a:cxn ang="0">
                  <a:pos x="T6" y="T7"/>
                </a:cxn>
                <a:cxn ang="0">
                  <a:pos x="T8" y="T9"/>
                </a:cxn>
                <a:cxn ang="0">
                  <a:pos x="T10" y="T11"/>
                </a:cxn>
              </a:cxnLst>
              <a:rect l="0" t="0" r="r" b="b"/>
              <a:pathLst>
                <a:path w="160" h="161">
                  <a:moveTo>
                    <a:pt x="80" y="0"/>
                  </a:moveTo>
                  <a:cubicBezTo>
                    <a:pt x="36" y="0"/>
                    <a:pt x="0" y="36"/>
                    <a:pt x="0" y="81"/>
                  </a:cubicBezTo>
                  <a:cubicBezTo>
                    <a:pt x="0" y="125"/>
                    <a:pt x="36" y="161"/>
                    <a:pt x="80" y="161"/>
                  </a:cubicBezTo>
                  <a:cubicBezTo>
                    <a:pt x="80" y="81"/>
                    <a:pt x="80" y="81"/>
                    <a:pt x="80" y="81"/>
                  </a:cubicBezTo>
                  <a:cubicBezTo>
                    <a:pt x="160" y="81"/>
                    <a:pt x="160" y="81"/>
                    <a:pt x="160" y="81"/>
                  </a:cubicBezTo>
                  <a:cubicBezTo>
                    <a:pt x="160" y="36"/>
                    <a:pt x="124" y="0"/>
                    <a:pt x="80" y="0"/>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51" name="Freeform 36"/>
            <p:cNvSpPr/>
            <p:nvPr/>
          </p:nvSpPr>
          <p:spPr bwMode="auto">
            <a:xfrm>
              <a:off x="10210046" y="2467303"/>
              <a:ext cx="265113" cy="271463"/>
            </a:xfrm>
            <a:custGeom>
              <a:avLst/>
              <a:gdLst>
                <a:gd name="T0" fmla="*/ 0 w 80"/>
                <a:gd name="T1" fmla="*/ 81 h 81"/>
                <a:gd name="T2" fmla="*/ 80 w 80"/>
                <a:gd name="T3" fmla="*/ 0 h 81"/>
                <a:gd name="T4" fmla="*/ 0 w 80"/>
                <a:gd name="T5" fmla="*/ 0 h 81"/>
                <a:gd name="T6" fmla="*/ 0 w 80"/>
                <a:gd name="T7" fmla="*/ 81 h 81"/>
              </a:gdLst>
              <a:ahLst/>
              <a:cxnLst>
                <a:cxn ang="0">
                  <a:pos x="T0" y="T1"/>
                </a:cxn>
                <a:cxn ang="0">
                  <a:pos x="T2" y="T3"/>
                </a:cxn>
                <a:cxn ang="0">
                  <a:pos x="T4" y="T5"/>
                </a:cxn>
                <a:cxn ang="0">
                  <a:pos x="T6" y="T7"/>
                </a:cxn>
              </a:cxnLst>
              <a:rect l="0" t="0" r="r" b="b"/>
              <a:pathLst>
                <a:path w="80" h="81">
                  <a:moveTo>
                    <a:pt x="0" y="81"/>
                  </a:moveTo>
                  <a:cubicBezTo>
                    <a:pt x="44" y="81"/>
                    <a:pt x="80" y="45"/>
                    <a:pt x="80" y="0"/>
                  </a:cubicBezTo>
                  <a:cubicBezTo>
                    <a:pt x="0" y="0"/>
                    <a:pt x="0" y="0"/>
                    <a:pt x="0" y="0"/>
                  </a:cubicBezTo>
                  <a:lnTo>
                    <a:pt x="0" y="81"/>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52" name="Rectangle 37"/>
            <p:cNvSpPr>
              <a:spLocks noChangeArrowheads="1"/>
            </p:cNvSpPr>
            <p:nvPr/>
          </p:nvSpPr>
          <p:spPr bwMode="auto">
            <a:xfrm>
              <a:off x="10681534" y="2186315"/>
              <a:ext cx="342900" cy="104775"/>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53" name="Rectangle 38"/>
            <p:cNvSpPr>
              <a:spLocks noChangeArrowheads="1"/>
            </p:cNvSpPr>
            <p:nvPr/>
          </p:nvSpPr>
          <p:spPr bwMode="auto">
            <a:xfrm>
              <a:off x="10681534" y="2376815"/>
              <a:ext cx="342900" cy="101600"/>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54" name="Rectangle 39"/>
            <p:cNvSpPr>
              <a:spLocks noChangeArrowheads="1"/>
            </p:cNvSpPr>
            <p:nvPr/>
          </p:nvSpPr>
          <p:spPr bwMode="auto">
            <a:xfrm>
              <a:off x="10681534" y="2565728"/>
              <a:ext cx="342900" cy="103188"/>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55" name="Freeform 40"/>
            <p:cNvSpPr/>
            <p:nvPr/>
          </p:nvSpPr>
          <p:spPr bwMode="auto">
            <a:xfrm>
              <a:off x="9487734" y="1576715"/>
              <a:ext cx="1792288" cy="2043113"/>
            </a:xfrm>
            <a:custGeom>
              <a:avLst/>
              <a:gdLst>
                <a:gd name="T0" fmla="*/ 587 w 1129"/>
                <a:gd name="T1" fmla="*/ 95 h 1287"/>
                <a:gd name="T2" fmla="*/ 587 w 1129"/>
                <a:gd name="T3" fmla="*/ 0 h 1287"/>
                <a:gd name="T4" fmla="*/ 522 w 1129"/>
                <a:gd name="T5" fmla="*/ 0 h 1287"/>
                <a:gd name="T6" fmla="*/ 522 w 1129"/>
                <a:gd name="T7" fmla="*/ 95 h 1287"/>
                <a:gd name="T8" fmla="*/ 0 w 1129"/>
                <a:gd name="T9" fmla="*/ 95 h 1287"/>
                <a:gd name="T10" fmla="*/ 0 w 1129"/>
                <a:gd name="T11" fmla="*/ 262 h 1287"/>
                <a:gd name="T12" fmla="*/ 59 w 1129"/>
                <a:gd name="T13" fmla="*/ 262 h 1287"/>
                <a:gd name="T14" fmla="*/ 59 w 1129"/>
                <a:gd name="T15" fmla="*/ 350 h 1287"/>
                <a:gd name="T16" fmla="*/ 124 w 1129"/>
                <a:gd name="T17" fmla="*/ 350 h 1287"/>
                <a:gd name="T18" fmla="*/ 124 w 1129"/>
                <a:gd name="T19" fmla="*/ 262 h 1287"/>
                <a:gd name="T20" fmla="*/ 995 w 1129"/>
                <a:gd name="T21" fmla="*/ 262 h 1287"/>
                <a:gd name="T22" fmla="*/ 995 w 1129"/>
                <a:gd name="T23" fmla="*/ 831 h 1287"/>
                <a:gd name="T24" fmla="*/ 124 w 1129"/>
                <a:gd name="T25" fmla="*/ 831 h 1287"/>
                <a:gd name="T26" fmla="*/ 124 w 1129"/>
                <a:gd name="T27" fmla="*/ 585 h 1287"/>
                <a:gd name="T28" fmla="*/ 59 w 1129"/>
                <a:gd name="T29" fmla="*/ 585 h 1287"/>
                <a:gd name="T30" fmla="*/ 59 w 1129"/>
                <a:gd name="T31" fmla="*/ 897 h 1287"/>
                <a:gd name="T32" fmla="*/ 457 w 1129"/>
                <a:gd name="T33" fmla="*/ 897 h 1287"/>
                <a:gd name="T34" fmla="*/ 44 w 1129"/>
                <a:gd name="T35" fmla="*/ 1237 h 1287"/>
                <a:gd name="T36" fmla="*/ 86 w 1129"/>
                <a:gd name="T37" fmla="*/ 1287 h 1287"/>
                <a:gd name="T38" fmla="*/ 557 w 1129"/>
                <a:gd name="T39" fmla="*/ 897 h 1287"/>
                <a:gd name="T40" fmla="*/ 559 w 1129"/>
                <a:gd name="T41" fmla="*/ 897 h 1287"/>
                <a:gd name="T42" fmla="*/ 1033 w 1129"/>
                <a:gd name="T43" fmla="*/ 1287 h 1287"/>
                <a:gd name="T44" fmla="*/ 1075 w 1129"/>
                <a:gd name="T45" fmla="*/ 1237 h 1287"/>
                <a:gd name="T46" fmla="*/ 662 w 1129"/>
                <a:gd name="T47" fmla="*/ 897 h 1287"/>
                <a:gd name="T48" fmla="*/ 1060 w 1129"/>
                <a:gd name="T49" fmla="*/ 897 h 1287"/>
                <a:gd name="T50" fmla="*/ 1060 w 1129"/>
                <a:gd name="T51" fmla="*/ 262 h 1287"/>
                <a:gd name="T52" fmla="*/ 1129 w 1129"/>
                <a:gd name="T53" fmla="*/ 262 h 1287"/>
                <a:gd name="T54" fmla="*/ 1129 w 1129"/>
                <a:gd name="T55" fmla="*/ 95 h 1287"/>
                <a:gd name="T56" fmla="*/ 587 w 1129"/>
                <a:gd name="T57" fmla="*/ 95 h 1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29" h="1287">
                  <a:moveTo>
                    <a:pt x="587" y="95"/>
                  </a:moveTo>
                  <a:lnTo>
                    <a:pt x="587" y="0"/>
                  </a:lnTo>
                  <a:lnTo>
                    <a:pt x="522" y="0"/>
                  </a:lnTo>
                  <a:lnTo>
                    <a:pt x="522" y="95"/>
                  </a:lnTo>
                  <a:lnTo>
                    <a:pt x="0" y="95"/>
                  </a:lnTo>
                  <a:lnTo>
                    <a:pt x="0" y="262"/>
                  </a:lnTo>
                  <a:lnTo>
                    <a:pt x="59" y="262"/>
                  </a:lnTo>
                  <a:lnTo>
                    <a:pt x="59" y="350"/>
                  </a:lnTo>
                  <a:lnTo>
                    <a:pt x="124" y="350"/>
                  </a:lnTo>
                  <a:lnTo>
                    <a:pt x="124" y="262"/>
                  </a:lnTo>
                  <a:lnTo>
                    <a:pt x="995" y="262"/>
                  </a:lnTo>
                  <a:lnTo>
                    <a:pt x="995" y="831"/>
                  </a:lnTo>
                  <a:lnTo>
                    <a:pt x="124" y="831"/>
                  </a:lnTo>
                  <a:lnTo>
                    <a:pt x="124" y="585"/>
                  </a:lnTo>
                  <a:lnTo>
                    <a:pt x="59" y="585"/>
                  </a:lnTo>
                  <a:lnTo>
                    <a:pt x="59" y="897"/>
                  </a:lnTo>
                  <a:lnTo>
                    <a:pt x="457" y="897"/>
                  </a:lnTo>
                  <a:lnTo>
                    <a:pt x="44" y="1237"/>
                  </a:lnTo>
                  <a:lnTo>
                    <a:pt x="86" y="1287"/>
                  </a:lnTo>
                  <a:lnTo>
                    <a:pt x="557" y="897"/>
                  </a:lnTo>
                  <a:lnTo>
                    <a:pt x="559" y="897"/>
                  </a:lnTo>
                  <a:lnTo>
                    <a:pt x="1033" y="1287"/>
                  </a:lnTo>
                  <a:lnTo>
                    <a:pt x="1075" y="1237"/>
                  </a:lnTo>
                  <a:lnTo>
                    <a:pt x="662" y="897"/>
                  </a:lnTo>
                  <a:lnTo>
                    <a:pt x="1060" y="897"/>
                  </a:lnTo>
                  <a:lnTo>
                    <a:pt x="1060" y="262"/>
                  </a:lnTo>
                  <a:lnTo>
                    <a:pt x="1129" y="262"/>
                  </a:lnTo>
                  <a:lnTo>
                    <a:pt x="1129" y="95"/>
                  </a:lnTo>
                  <a:lnTo>
                    <a:pt x="587" y="95"/>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grpSp>
      <p:pic>
        <p:nvPicPr>
          <p:cNvPr id="7" name="Graphic 6" descr="Server"/>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365499" y="3126247"/>
            <a:ext cx="846475" cy="846475"/>
          </a:xfrm>
          <a:prstGeom prst="rect">
            <a:avLst/>
          </a:prstGeom>
        </p:spPr>
      </p:pic>
      <p:sp>
        <p:nvSpPr>
          <p:cNvPr id="56" name="Freeform 107"/>
          <p:cNvSpPr/>
          <p:nvPr/>
        </p:nvSpPr>
        <p:spPr bwMode="auto">
          <a:xfrm>
            <a:off x="5772633" y="3166434"/>
            <a:ext cx="716425" cy="743951"/>
          </a:xfrm>
          <a:custGeom>
            <a:avLst/>
            <a:gdLst>
              <a:gd name="T0" fmla="*/ 1512 w 1718"/>
              <a:gd name="T1" fmla="*/ 555 h 1773"/>
              <a:gd name="T2" fmla="*/ 1468 w 1718"/>
              <a:gd name="T3" fmla="*/ 437 h 1773"/>
              <a:gd name="T4" fmla="*/ 1414 w 1718"/>
              <a:gd name="T5" fmla="*/ 382 h 1773"/>
              <a:gd name="T6" fmla="*/ 693 w 1718"/>
              <a:gd name="T7" fmla="*/ 222 h 1773"/>
              <a:gd name="T8" fmla="*/ 711 w 1718"/>
              <a:gd name="T9" fmla="*/ 245 h 1773"/>
              <a:gd name="T10" fmla="*/ 856 w 1718"/>
              <a:gd name="T11" fmla="*/ 223 h 1773"/>
              <a:gd name="T12" fmla="*/ 736 w 1718"/>
              <a:gd name="T13" fmla="*/ 277 h 1773"/>
              <a:gd name="T14" fmla="*/ 759 w 1718"/>
              <a:gd name="T15" fmla="*/ 305 h 1773"/>
              <a:gd name="T16" fmla="*/ 1115 w 1718"/>
              <a:gd name="T17" fmla="*/ 517 h 1773"/>
              <a:gd name="T18" fmla="*/ 832 w 1718"/>
              <a:gd name="T19" fmla="*/ 800 h 1773"/>
              <a:gd name="T20" fmla="*/ 831 w 1718"/>
              <a:gd name="T21" fmla="*/ 800 h 1773"/>
              <a:gd name="T22" fmla="*/ 764 w 1718"/>
              <a:gd name="T23" fmla="*/ 837 h 1773"/>
              <a:gd name="T24" fmla="*/ 0 w 1718"/>
              <a:gd name="T25" fmla="*/ 1534 h 1773"/>
              <a:gd name="T26" fmla="*/ 239 w 1718"/>
              <a:gd name="T27" fmla="*/ 1773 h 1773"/>
              <a:gd name="T28" fmla="*/ 935 w 1718"/>
              <a:gd name="T29" fmla="*/ 1011 h 1773"/>
              <a:gd name="T30" fmla="*/ 976 w 1718"/>
              <a:gd name="T31" fmla="*/ 939 h 1773"/>
              <a:gd name="T32" fmla="*/ 984 w 1718"/>
              <a:gd name="T33" fmla="*/ 931 h 1773"/>
              <a:gd name="T34" fmla="*/ 1287 w 1718"/>
              <a:gd name="T35" fmla="*/ 628 h 1773"/>
              <a:gd name="T36" fmla="*/ 1287 w 1718"/>
              <a:gd name="T37" fmla="*/ 628 h 1773"/>
              <a:gd name="T38" fmla="*/ 1398 w 1718"/>
              <a:gd name="T39" fmla="*/ 670 h 1773"/>
              <a:gd name="T40" fmla="*/ 1442 w 1718"/>
              <a:gd name="T41" fmla="*/ 783 h 1773"/>
              <a:gd name="T42" fmla="*/ 1532 w 1718"/>
              <a:gd name="T43" fmla="*/ 873 h 1773"/>
              <a:gd name="T44" fmla="*/ 1718 w 1718"/>
              <a:gd name="T45" fmla="*/ 687 h 1773"/>
              <a:gd name="T46" fmla="*/ 1631 w 1718"/>
              <a:gd name="T47" fmla="*/ 600 h 1773"/>
              <a:gd name="T48" fmla="*/ 1512 w 1718"/>
              <a:gd name="T49" fmla="*/ 555 h 1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18" h="1773">
                <a:moveTo>
                  <a:pt x="1512" y="555"/>
                </a:moveTo>
                <a:cubicBezTo>
                  <a:pt x="1480" y="523"/>
                  <a:pt x="1465" y="479"/>
                  <a:pt x="1468" y="437"/>
                </a:cubicBezTo>
                <a:cubicBezTo>
                  <a:pt x="1414" y="382"/>
                  <a:pt x="1414" y="382"/>
                  <a:pt x="1414" y="382"/>
                </a:cubicBezTo>
                <a:cubicBezTo>
                  <a:pt x="1414" y="382"/>
                  <a:pt x="1081" y="0"/>
                  <a:pt x="693" y="222"/>
                </a:cubicBezTo>
                <a:cubicBezTo>
                  <a:pt x="711" y="245"/>
                  <a:pt x="711" y="245"/>
                  <a:pt x="711" y="245"/>
                </a:cubicBezTo>
                <a:cubicBezTo>
                  <a:pt x="856" y="223"/>
                  <a:pt x="856" y="223"/>
                  <a:pt x="856" y="223"/>
                </a:cubicBezTo>
                <a:cubicBezTo>
                  <a:pt x="736" y="277"/>
                  <a:pt x="736" y="277"/>
                  <a:pt x="736" y="277"/>
                </a:cubicBezTo>
                <a:cubicBezTo>
                  <a:pt x="759" y="305"/>
                  <a:pt x="759" y="305"/>
                  <a:pt x="759" y="305"/>
                </a:cubicBezTo>
                <a:cubicBezTo>
                  <a:pt x="920" y="281"/>
                  <a:pt x="1211" y="397"/>
                  <a:pt x="1115" y="517"/>
                </a:cubicBezTo>
                <a:cubicBezTo>
                  <a:pt x="832" y="800"/>
                  <a:pt x="832" y="800"/>
                  <a:pt x="832" y="800"/>
                </a:cubicBezTo>
                <a:cubicBezTo>
                  <a:pt x="831" y="800"/>
                  <a:pt x="831" y="800"/>
                  <a:pt x="831" y="800"/>
                </a:cubicBezTo>
                <a:cubicBezTo>
                  <a:pt x="811" y="818"/>
                  <a:pt x="788" y="831"/>
                  <a:pt x="764" y="837"/>
                </a:cubicBezTo>
                <a:cubicBezTo>
                  <a:pt x="0" y="1534"/>
                  <a:pt x="0" y="1534"/>
                  <a:pt x="0" y="1534"/>
                </a:cubicBezTo>
                <a:cubicBezTo>
                  <a:pt x="239" y="1773"/>
                  <a:pt x="239" y="1773"/>
                  <a:pt x="239" y="1773"/>
                </a:cubicBezTo>
                <a:cubicBezTo>
                  <a:pt x="935" y="1011"/>
                  <a:pt x="935" y="1011"/>
                  <a:pt x="935" y="1011"/>
                </a:cubicBezTo>
                <a:cubicBezTo>
                  <a:pt x="941" y="985"/>
                  <a:pt x="955" y="959"/>
                  <a:pt x="976" y="939"/>
                </a:cubicBezTo>
                <a:cubicBezTo>
                  <a:pt x="978" y="936"/>
                  <a:pt x="981" y="934"/>
                  <a:pt x="984" y="931"/>
                </a:cubicBezTo>
                <a:cubicBezTo>
                  <a:pt x="1287" y="628"/>
                  <a:pt x="1287" y="628"/>
                  <a:pt x="1287" y="628"/>
                </a:cubicBezTo>
                <a:cubicBezTo>
                  <a:pt x="1287" y="628"/>
                  <a:pt x="1287" y="628"/>
                  <a:pt x="1287" y="628"/>
                </a:cubicBezTo>
                <a:cubicBezTo>
                  <a:pt x="1326" y="628"/>
                  <a:pt x="1368" y="640"/>
                  <a:pt x="1398" y="670"/>
                </a:cubicBezTo>
                <a:cubicBezTo>
                  <a:pt x="1429" y="701"/>
                  <a:pt x="1444" y="742"/>
                  <a:pt x="1442" y="783"/>
                </a:cubicBezTo>
                <a:cubicBezTo>
                  <a:pt x="1532" y="873"/>
                  <a:pt x="1532" y="873"/>
                  <a:pt x="1532" y="873"/>
                </a:cubicBezTo>
                <a:cubicBezTo>
                  <a:pt x="1718" y="687"/>
                  <a:pt x="1718" y="687"/>
                  <a:pt x="1718" y="687"/>
                </a:cubicBezTo>
                <a:cubicBezTo>
                  <a:pt x="1631" y="600"/>
                  <a:pt x="1631" y="600"/>
                  <a:pt x="1631" y="600"/>
                </a:cubicBezTo>
                <a:cubicBezTo>
                  <a:pt x="1588" y="602"/>
                  <a:pt x="1545" y="588"/>
                  <a:pt x="1512" y="555"/>
                </a:cubicBezTo>
                <a:close/>
              </a:path>
            </a:pathLst>
          </a:custGeom>
          <a:solidFill>
            <a:schemeClr val="tx2"/>
          </a:solidFill>
          <a:ln>
            <a:noFill/>
          </a:ln>
        </p:spPr>
        <p:txBody>
          <a:bodyPr vert="horz" wrap="square" lIns="91407" tIns="45703" rIns="91407" bIns="45703" numCol="1" anchor="t" anchorCtr="0" compatLnSpc="1"/>
          <a:lstStyle/>
          <a:p>
            <a:endParaRPr lang="nb-NO">
              <a:solidFill>
                <a:prstClr val="black"/>
              </a:solidFill>
            </a:endParaRPr>
          </a:p>
        </p:txBody>
      </p:sp>
      <p:sp>
        <p:nvSpPr>
          <p:cNvPr id="3" name="Rectangle 2"/>
          <p:cNvSpPr/>
          <p:nvPr/>
        </p:nvSpPr>
        <p:spPr>
          <a:xfrm>
            <a:off x="2744902" y="2349001"/>
            <a:ext cx="2156323" cy="3557054"/>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7" name="Rectangle 56"/>
          <p:cNvSpPr/>
          <p:nvPr/>
        </p:nvSpPr>
        <p:spPr>
          <a:xfrm>
            <a:off x="9671665" y="2349001"/>
            <a:ext cx="2156323" cy="3557054"/>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Framework: Concept to Impact</a:t>
            </a:r>
            <a:endParaRPr lang="en-GB"/>
          </a:p>
        </p:txBody>
      </p:sp>
      <p:sp>
        <p:nvSpPr>
          <p:cNvPr id="4" name="Slide Number Placeholder 3"/>
          <p:cNvSpPr>
            <a:spLocks noGrp="1"/>
          </p:cNvSpPr>
          <p:nvPr>
            <p:ph type="sldNum" sz="quarter" idx="12"/>
          </p:nvPr>
        </p:nvSpPr>
        <p:spPr/>
        <p:txBody>
          <a:bodyPr/>
          <a:lstStyle/>
          <a:p>
            <a:fld id="{5751DFAA-887F-4071-8EAD-E8CA316FCF06}" type="slidenum">
              <a:rPr lang="nb-NO" smtClean="0"/>
            </a:fld>
            <a:endParaRPr lang="nb-NO"/>
          </a:p>
        </p:txBody>
      </p:sp>
      <p:sp>
        <p:nvSpPr>
          <p:cNvPr id="5" name="Oval 4"/>
          <p:cNvSpPr/>
          <p:nvPr/>
        </p:nvSpPr>
        <p:spPr>
          <a:xfrm>
            <a:off x="767899" y="2872828"/>
            <a:ext cx="1418602" cy="1418602"/>
          </a:xfrm>
          <a:prstGeom prst="ellipse">
            <a:avLst/>
          </a:prstGeom>
          <a:noFill/>
          <a:ln w="698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200">
              <a:solidFill>
                <a:schemeClr val="tx2"/>
              </a:solidFill>
              <a:latin typeface="Helvetica Light" panose="020B0403020202020204"/>
            </a:endParaRPr>
          </a:p>
        </p:txBody>
      </p:sp>
      <p:sp>
        <p:nvSpPr>
          <p:cNvPr id="6" name="TextBox 5"/>
          <p:cNvSpPr txBox="1"/>
          <p:nvPr/>
        </p:nvSpPr>
        <p:spPr>
          <a:xfrm>
            <a:off x="767899" y="4546731"/>
            <a:ext cx="1418602" cy="646074"/>
          </a:xfrm>
          <a:prstGeom prst="rect">
            <a:avLst/>
          </a:prstGeom>
          <a:noFill/>
        </p:spPr>
        <p:txBody>
          <a:bodyPr wrap="square" rtlCol="0">
            <a:spAutoFit/>
          </a:bodyPr>
          <a:lstStyle/>
          <a:p>
            <a:pPr algn="ctr"/>
            <a:r>
              <a:rPr lang="en-GB">
                <a:latin typeface="Helvetica Light" panose="020B0403020202020204"/>
              </a:rPr>
              <a:t>Cases</a:t>
            </a:r>
            <a:endParaRPr lang="en-GB">
              <a:latin typeface="Helvetica Light" panose="020B0403020202020204"/>
            </a:endParaRPr>
          </a:p>
          <a:p>
            <a:pPr algn="ctr"/>
            <a:r>
              <a:rPr lang="en-GB">
                <a:latin typeface="Helvetica Light" panose="020B0403020202020204"/>
              </a:rPr>
              <a:t>&amp; Value</a:t>
            </a:r>
            <a:endParaRPr lang="en-GB">
              <a:latin typeface="Helvetica Light" panose="020B0403020202020204"/>
            </a:endParaRPr>
          </a:p>
        </p:txBody>
      </p:sp>
      <p:grpSp>
        <p:nvGrpSpPr>
          <p:cNvPr id="7" name="Gruppe 18"/>
          <p:cNvGrpSpPr/>
          <p:nvPr/>
        </p:nvGrpSpPr>
        <p:grpSpPr>
          <a:xfrm>
            <a:off x="1007069" y="3241128"/>
            <a:ext cx="860103" cy="669257"/>
            <a:chOff x="8654296" y="1576715"/>
            <a:chExt cx="2625726" cy="2043113"/>
          </a:xfrm>
        </p:grpSpPr>
        <p:sp>
          <p:nvSpPr>
            <p:cNvPr id="8" name="Oval 33"/>
            <p:cNvSpPr>
              <a:spLocks noChangeArrowheads="1"/>
            </p:cNvSpPr>
            <p:nvPr/>
          </p:nvSpPr>
          <p:spPr bwMode="auto">
            <a:xfrm>
              <a:off x="8836859" y="1676728"/>
              <a:ext cx="482600" cy="485775"/>
            </a:xfrm>
            <a:prstGeom prst="ellipse">
              <a:avLst/>
            </a:pr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9" name="Freeform 34"/>
            <p:cNvSpPr/>
            <p:nvPr/>
          </p:nvSpPr>
          <p:spPr bwMode="auto">
            <a:xfrm>
              <a:off x="8654296" y="2213303"/>
              <a:ext cx="1136650" cy="1406525"/>
            </a:xfrm>
            <a:custGeom>
              <a:avLst/>
              <a:gdLst>
                <a:gd name="T0" fmla="*/ 342 w 342"/>
                <a:gd name="T1" fmla="*/ 0 h 420"/>
                <a:gd name="T2" fmla="*/ 219 w 342"/>
                <a:gd name="T3" fmla="*/ 0 h 420"/>
                <a:gd name="T4" fmla="*/ 200 w 342"/>
                <a:gd name="T5" fmla="*/ 0 h 420"/>
                <a:gd name="T6" fmla="*/ 37 w 342"/>
                <a:gd name="T7" fmla="*/ 0 h 420"/>
                <a:gd name="T8" fmla="*/ 0 w 342"/>
                <a:gd name="T9" fmla="*/ 36 h 420"/>
                <a:gd name="T10" fmla="*/ 0 w 342"/>
                <a:gd name="T11" fmla="*/ 225 h 420"/>
                <a:gd name="T12" fmla="*/ 52 w 342"/>
                <a:gd name="T13" fmla="*/ 225 h 420"/>
                <a:gd name="T14" fmla="*/ 52 w 342"/>
                <a:gd name="T15" fmla="*/ 420 h 420"/>
                <a:gd name="T16" fmla="*/ 203 w 342"/>
                <a:gd name="T17" fmla="*/ 420 h 420"/>
                <a:gd name="T18" fmla="*/ 203 w 342"/>
                <a:gd name="T19" fmla="*/ 225 h 420"/>
                <a:gd name="T20" fmla="*/ 200 w 342"/>
                <a:gd name="T21" fmla="*/ 61 h 420"/>
                <a:gd name="T22" fmla="*/ 342 w 342"/>
                <a:gd name="T23" fmla="*/ 61 h 420"/>
                <a:gd name="T24" fmla="*/ 342 w 342"/>
                <a:gd name="T25" fmla="*/ 0 h 4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2" h="420">
                  <a:moveTo>
                    <a:pt x="342" y="0"/>
                  </a:moveTo>
                  <a:cubicBezTo>
                    <a:pt x="219" y="0"/>
                    <a:pt x="219" y="0"/>
                    <a:pt x="219" y="0"/>
                  </a:cubicBezTo>
                  <a:cubicBezTo>
                    <a:pt x="200" y="0"/>
                    <a:pt x="200" y="0"/>
                    <a:pt x="200" y="0"/>
                  </a:cubicBezTo>
                  <a:cubicBezTo>
                    <a:pt x="37" y="0"/>
                    <a:pt x="37" y="0"/>
                    <a:pt x="37" y="0"/>
                  </a:cubicBezTo>
                  <a:cubicBezTo>
                    <a:pt x="17" y="0"/>
                    <a:pt x="0" y="16"/>
                    <a:pt x="0" y="36"/>
                  </a:cubicBezTo>
                  <a:cubicBezTo>
                    <a:pt x="0" y="225"/>
                    <a:pt x="0" y="225"/>
                    <a:pt x="0" y="225"/>
                  </a:cubicBezTo>
                  <a:cubicBezTo>
                    <a:pt x="52" y="225"/>
                    <a:pt x="52" y="225"/>
                    <a:pt x="52" y="225"/>
                  </a:cubicBezTo>
                  <a:cubicBezTo>
                    <a:pt x="52" y="420"/>
                    <a:pt x="52" y="420"/>
                    <a:pt x="52" y="420"/>
                  </a:cubicBezTo>
                  <a:cubicBezTo>
                    <a:pt x="203" y="420"/>
                    <a:pt x="203" y="420"/>
                    <a:pt x="203" y="420"/>
                  </a:cubicBezTo>
                  <a:cubicBezTo>
                    <a:pt x="203" y="225"/>
                    <a:pt x="203" y="225"/>
                    <a:pt x="203" y="225"/>
                  </a:cubicBezTo>
                  <a:cubicBezTo>
                    <a:pt x="200" y="61"/>
                    <a:pt x="200" y="61"/>
                    <a:pt x="200" y="61"/>
                  </a:cubicBezTo>
                  <a:cubicBezTo>
                    <a:pt x="342" y="61"/>
                    <a:pt x="342" y="61"/>
                    <a:pt x="342" y="61"/>
                  </a:cubicBezTo>
                  <a:lnTo>
                    <a:pt x="342" y="0"/>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10" name="Freeform 35"/>
            <p:cNvSpPr/>
            <p:nvPr/>
          </p:nvSpPr>
          <p:spPr bwMode="auto">
            <a:xfrm>
              <a:off x="9867146" y="2125990"/>
              <a:ext cx="531813" cy="539750"/>
            </a:xfrm>
            <a:custGeom>
              <a:avLst/>
              <a:gdLst>
                <a:gd name="T0" fmla="*/ 80 w 160"/>
                <a:gd name="T1" fmla="*/ 0 h 161"/>
                <a:gd name="T2" fmla="*/ 0 w 160"/>
                <a:gd name="T3" fmla="*/ 81 h 161"/>
                <a:gd name="T4" fmla="*/ 80 w 160"/>
                <a:gd name="T5" fmla="*/ 161 h 161"/>
                <a:gd name="T6" fmla="*/ 80 w 160"/>
                <a:gd name="T7" fmla="*/ 81 h 161"/>
                <a:gd name="T8" fmla="*/ 160 w 160"/>
                <a:gd name="T9" fmla="*/ 81 h 161"/>
                <a:gd name="T10" fmla="*/ 80 w 160"/>
                <a:gd name="T11" fmla="*/ 0 h 161"/>
              </a:gdLst>
              <a:ahLst/>
              <a:cxnLst>
                <a:cxn ang="0">
                  <a:pos x="T0" y="T1"/>
                </a:cxn>
                <a:cxn ang="0">
                  <a:pos x="T2" y="T3"/>
                </a:cxn>
                <a:cxn ang="0">
                  <a:pos x="T4" y="T5"/>
                </a:cxn>
                <a:cxn ang="0">
                  <a:pos x="T6" y="T7"/>
                </a:cxn>
                <a:cxn ang="0">
                  <a:pos x="T8" y="T9"/>
                </a:cxn>
                <a:cxn ang="0">
                  <a:pos x="T10" y="T11"/>
                </a:cxn>
              </a:cxnLst>
              <a:rect l="0" t="0" r="r" b="b"/>
              <a:pathLst>
                <a:path w="160" h="161">
                  <a:moveTo>
                    <a:pt x="80" y="0"/>
                  </a:moveTo>
                  <a:cubicBezTo>
                    <a:pt x="36" y="0"/>
                    <a:pt x="0" y="36"/>
                    <a:pt x="0" y="81"/>
                  </a:cubicBezTo>
                  <a:cubicBezTo>
                    <a:pt x="0" y="125"/>
                    <a:pt x="36" y="161"/>
                    <a:pt x="80" y="161"/>
                  </a:cubicBezTo>
                  <a:cubicBezTo>
                    <a:pt x="80" y="81"/>
                    <a:pt x="80" y="81"/>
                    <a:pt x="80" y="81"/>
                  </a:cubicBezTo>
                  <a:cubicBezTo>
                    <a:pt x="160" y="81"/>
                    <a:pt x="160" y="81"/>
                    <a:pt x="160" y="81"/>
                  </a:cubicBezTo>
                  <a:cubicBezTo>
                    <a:pt x="160" y="36"/>
                    <a:pt x="124" y="0"/>
                    <a:pt x="80" y="0"/>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11" name="Freeform 36"/>
            <p:cNvSpPr/>
            <p:nvPr/>
          </p:nvSpPr>
          <p:spPr bwMode="auto">
            <a:xfrm>
              <a:off x="10210046" y="2467303"/>
              <a:ext cx="265113" cy="271463"/>
            </a:xfrm>
            <a:custGeom>
              <a:avLst/>
              <a:gdLst>
                <a:gd name="T0" fmla="*/ 0 w 80"/>
                <a:gd name="T1" fmla="*/ 81 h 81"/>
                <a:gd name="T2" fmla="*/ 80 w 80"/>
                <a:gd name="T3" fmla="*/ 0 h 81"/>
                <a:gd name="T4" fmla="*/ 0 w 80"/>
                <a:gd name="T5" fmla="*/ 0 h 81"/>
                <a:gd name="T6" fmla="*/ 0 w 80"/>
                <a:gd name="T7" fmla="*/ 81 h 81"/>
              </a:gdLst>
              <a:ahLst/>
              <a:cxnLst>
                <a:cxn ang="0">
                  <a:pos x="T0" y="T1"/>
                </a:cxn>
                <a:cxn ang="0">
                  <a:pos x="T2" y="T3"/>
                </a:cxn>
                <a:cxn ang="0">
                  <a:pos x="T4" y="T5"/>
                </a:cxn>
                <a:cxn ang="0">
                  <a:pos x="T6" y="T7"/>
                </a:cxn>
              </a:cxnLst>
              <a:rect l="0" t="0" r="r" b="b"/>
              <a:pathLst>
                <a:path w="80" h="81">
                  <a:moveTo>
                    <a:pt x="0" y="81"/>
                  </a:moveTo>
                  <a:cubicBezTo>
                    <a:pt x="44" y="81"/>
                    <a:pt x="80" y="45"/>
                    <a:pt x="80" y="0"/>
                  </a:cubicBezTo>
                  <a:cubicBezTo>
                    <a:pt x="0" y="0"/>
                    <a:pt x="0" y="0"/>
                    <a:pt x="0" y="0"/>
                  </a:cubicBezTo>
                  <a:lnTo>
                    <a:pt x="0" y="81"/>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12" name="Rectangle 37"/>
            <p:cNvSpPr>
              <a:spLocks noChangeArrowheads="1"/>
            </p:cNvSpPr>
            <p:nvPr/>
          </p:nvSpPr>
          <p:spPr bwMode="auto">
            <a:xfrm>
              <a:off x="10681534" y="2186315"/>
              <a:ext cx="342900" cy="104775"/>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13" name="Rectangle 38"/>
            <p:cNvSpPr>
              <a:spLocks noChangeArrowheads="1"/>
            </p:cNvSpPr>
            <p:nvPr/>
          </p:nvSpPr>
          <p:spPr bwMode="auto">
            <a:xfrm>
              <a:off x="10681534" y="2376815"/>
              <a:ext cx="342900" cy="101600"/>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14" name="Rectangle 39"/>
            <p:cNvSpPr>
              <a:spLocks noChangeArrowheads="1"/>
            </p:cNvSpPr>
            <p:nvPr/>
          </p:nvSpPr>
          <p:spPr bwMode="auto">
            <a:xfrm>
              <a:off x="10681534" y="2565728"/>
              <a:ext cx="342900" cy="103188"/>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15" name="Freeform 40"/>
            <p:cNvSpPr/>
            <p:nvPr/>
          </p:nvSpPr>
          <p:spPr bwMode="auto">
            <a:xfrm>
              <a:off x="9487734" y="1576715"/>
              <a:ext cx="1792288" cy="2043113"/>
            </a:xfrm>
            <a:custGeom>
              <a:avLst/>
              <a:gdLst>
                <a:gd name="T0" fmla="*/ 587 w 1129"/>
                <a:gd name="T1" fmla="*/ 95 h 1287"/>
                <a:gd name="T2" fmla="*/ 587 w 1129"/>
                <a:gd name="T3" fmla="*/ 0 h 1287"/>
                <a:gd name="T4" fmla="*/ 522 w 1129"/>
                <a:gd name="T5" fmla="*/ 0 h 1287"/>
                <a:gd name="T6" fmla="*/ 522 w 1129"/>
                <a:gd name="T7" fmla="*/ 95 h 1287"/>
                <a:gd name="T8" fmla="*/ 0 w 1129"/>
                <a:gd name="T9" fmla="*/ 95 h 1287"/>
                <a:gd name="T10" fmla="*/ 0 w 1129"/>
                <a:gd name="T11" fmla="*/ 262 h 1287"/>
                <a:gd name="T12" fmla="*/ 59 w 1129"/>
                <a:gd name="T13" fmla="*/ 262 h 1287"/>
                <a:gd name="T14" fmla="*/ 59 w 1129"/>
                <a:gd name="T15" fmla="*/ 350 h 1287"/>
                <a:gd name="T16" fmla="*/ 124 w 1129"/>
                <a:gd name="T17" fmla="*/ 350 h 1287"/>
                <a:gd name="T18" fmla="*/ 124 w 1129"/>
                <a:gd name="T19" fmla="*/ 262 h 1287"/>
                <a:gd name="T20" fmla="*/ 995 w 1129"/>
                <a:gd name="T21" fmla="*/ 262 h 1287"/>
                <a:gd name="T22" fmla="*/ 995 w 1129"/>
                <a:gd name="T23" fmla="*/ 831 h 1287"/>
                <a:gd name="T24" fmla="*/ 124 w 1129"/>
                <a:gd name="T25" fmla="*/ 831 h 1287"/>
                <a:gd name="T26" fmla="*/ 124 w 1129"/>
                <a:gd name="T27" fmla="*/ 585 h 1287"/>
                <a:gd name="T28" fmla="*/ 59 w 1129"/>
                <a:gd name="T29" fmla="*/ 585 h 1287"/>
                <a:gd name="T30" fmla="*/ 59 w 1129"/>
                <a:gd name="T31" fmla="*/ 897 h 1287"/>
                <a:gd name="T32" fmla="*/ 457 w 1129"/>
                <a:gd name="T33" fmla="*/ 897 h 1287"/>
                <a:gd name="T34" fmla="*/ 44 w 1129"/>
                <a:gd name="T35" fmla="*/ 1237 h 1287"/>
                <a:gd name="T36" fmla="*/ 86 w 1129"/>
                <a:gd name="T37" fmla="*/ 1287 h 1287"/>
                <a:gd name="T38" fmla="*/ 557 w 1129"/>
                <a:gd name="T39" fmla="*/ 897 h 1287"/>
                <a:gd name="T40" fmla="*/ 559 w 1129"/>
                <a:gd name="T41" fmla="*/ 897 h 1287"/>
                <a:gd name="T42" fmla="*/ 1033 w 1129"/>
                <a:gd name="T43" fmla="*/ 1287 h 1287"/>
                <a:gd name="T44" fmla="*/ 1075 w 1129"/>
                <a:gd name="T45" fmla="*/ 1237 h 1287"/>
                <a:gd name="T46" fmla="*/ 662 w 1129"/>
                <a:gd name="T47" fmla="*/ 897 h 1287"/>
                <a:gd name="T48" fmla="*/ 1060 w 1129"/>
                <a:gd name="T49" fmla="*/ 897 h 1287"/>
                <a:gd name="T50" fmla="*/ 1060 w 1129"/>
                <a:gd name="T51" fmla="*/ 262 h 1287"/>
                <a:gd name="T52" fmla="*/ 1129 w 1129"/>
                <a:gd name="T53" fmla="*/ 262 h 1287"/>
                <a:gd name="T54" fmla="*/ 1129 w 1129"/>
                <a:gd name="T55" fmla="*/ 95 h 1287"/>
                <a:gd name="T56" fmla="*/ 587 w 1129"/>
                <a:gd name="T57" fmla="*/ 95 h 1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129" h="1287">
                  <a:moveTo>
                    <a:pt x="587" y="95"/>
                  </a:moveTo>
                  <a:lnTo>
                    <a:pt x="587" y="0"/>
                  </a:lnTo>
                  <a:lnTo>
                    <a:pt x="522" y="0"/>
                  </a:lnTo>
                  <a:lnTo>
                    <a:pt x="522" y="95"/>
                  </a:lnTo>
                  <a:lnTo>
                    <a:pt x="0" y="95"/>
                  </a:lnTo>
                  <a:lnTo>
                    <a:pt x="0" y="262"/>
                  </a:lnTo>
                  <a:lnTo>
                    <a:pt x="59" y="262"/>
                  </a:lnTo>
                  <a:lnTo>
                    <a:pt x="59" y="350"/>
                  </a:lnTo>
                  <a:lnTo>
                    <a:pt x="124" y="350"/>
                  </a:lnTo>
                  <a:lnTo>
                    <a:pt x="124" y="262"/>
                  </a:lnTo>
                  <a:lnTo>
                    <a:pt x="995" y="262"/>
                  </a:lnTo>
                  <a:lnTo>
                    <a:pt x="995" y="831"/>
                  </a:lnTo>
                  <a:lnTo>
                    <a:pt x="124" y="831"/>
                  </a:lnTo>
                  <a:lnTo>
                    <a:pt x="124" y="585"/>
                  </a:lnTo>
                  <a:lnTo>
                    <a:pt x="59" y="585"/>
                  </a:lnTo>
                  <a:lnTo>
                    <a:pt x="59" y="897"/>
                  </a:lnTo>
                  <a:lnTo>
                    <a:pt x="457" y="897"/>
                  </a:lnTo>
                  <a:lnTo>
                    <a:pt x="44" y="1237"/>
                  </a:lnTo>
                  <a:lnTo>
                    <a:pt x="86" y="1287"/>
                  </a:lnTo>
                  <a:lnTo>
                    <a:pt x="557" y="897"/>
                  </a:lnTo>
                  <a:lnTo>
                    <a:pt x="559" y="897"/>
                  </a:lnTo>
                  <a:lnTo>
                    <a:pt x="1033" y="1287"/>
                  </a:lnTo>
                  <a:lnTo>
                    <a:pt x="1075" y="1237"/>
                  </a:lnTo>
                  <a:lnTo>
                    <a:pt x="662" y="897"/>
                  </a:lnTo>
                  <a:lnTo>
                    <a:pt x="1060" y="897"/>
                  </a:lnTo>
                  <a:lnTo>
                    <a:pt x="1060" y="262"/>
                  </a:lnTo>
                  <a:lnTo>
                    <a:pt x="1129" y="262"/>
                  </a:lnTo>
                  <a:lnTo>
                    <a:pt x="1129" y="95"/>
                  </a:lnTo>
                  <a:lnTo>
                    <a:pt x="587" y="95"/>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grpSp>
      <p:sp>
        <p:nvSpPr>
          <p:cNvPr id="16" name="Oval 15"/>
          <p:cNvSpPr/>
          <p:nvPr/>
        </p:nvSpPr>
        <p:spPr>
          <a:xfrm>
            <a:off x="3076510" y="2872828"/>
            <a:ext cx="1418602" cy="1418602"/>
          </a:xfrm>
          <a:prstGeom prst="ellipse">
            <a:avLst/>
          </a:prstGeom>
          <a:noFill/>
          <a:ln w="698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2"/>
              </a:solidFill>
              <a:latin typeface="Helvetica Light" panose="020B0403020202020204"/>
            </a:endParaRPr>
          </a:p>
        </p:txBody>
      </p:sp>
      <p:sp>
        <p:nvSpPr>
          <p:cNvPr id="17" name="TextBox 16"/>
          <p:cNvSpPr txBox="1"/>
          <p:nvPr/>
        </p:nvSpPr>
        <p:spPr>
          <a:xfrm>
            <a:off x="3076510" y="4546731"/>
            <a:ext cx="1418602" cy="646074"/>
          </a:xfrm>
          <a:prstGeom prst="rect">
            <a:avLst/>
          </a:prstGeom>
          <a:noFill/>
        </p:spPr>
        <p:txBody>
          <a:bodyPr wrap="square" rtlCol="0">
            <a:spAutoFit/>
          </a:bodyPr>
          <a:lstStyle/>
          <a:p>
            <a:pPr algn="ctr"/>
            <a:r>
              <a:rPr lang="en-GB">
                <a:latin typeface="Helvetica Light" panose="020B0403020202020204"/>
              </a:rPr>
              <a:t>Data</a:t>
            </a:r>
            <a:endParaRPr lang="en-GB">
              <a:latin typeface="Helvetica Light" panose="020B0403020202020204"/>
            </a:endParaRPr>
          </a:p>
          <a:p>
            <a:pPr algn="ctr"/>
            <a:r>
              <a:rPr lang="en-GB">
                <a:latin typeface="Helvetica Light" panose="020B0403020202020204"/>
              </a:rPr>
              <a:t>Ecosystems</a:t>
            </a:r>
            <a:endParaRPr lang="en-GB">
              <a:latin typeface="Helvetica Light" panose="020B0403020202020204"/>
            </a:endParaRPr>
          </a:p>
        </p:txBody>
      </p:sp>
      <p:sp>
        <p:nvSpPr>
          <p:cNvPr id="18" name="Oval 17"/>
          <p:cNvSpPr/>
          <p:nvPr/>
        </p:nvSpPr>
        <p:spPr>
          <a:xfrm>
            <a:off x="5382701" y="2872828"/>
            <a:ext cx="1418602" cy="1418602"/>
          </a:xfrm>
          <a:prstGeom prst="ellipse">
            <a:avLst/>
          </a:prstGeom>
          <a:noFill/>
          <a:ln w="698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2"/>
              </a:solidFill>
              <a:latin typeface="Helvetica Light" panose="020B0403020202020204"/>
            </a:endParaRPr>
          </a:p>
        </p:txBody>
      </p:sp>
      <p:sp>
        <p:nvSpPr>
          <p:cNvPr id="19" name="TextBox 18"/>
          <p:cNvSpPr txBox="1"/>
          <p:nvPr/>
        </p:nvSpPr>
        <p:spPr>
          <a:xfrm>
            <a:off x="5382701" y="4546731"/>
            <a:ext cx="1418602" cy="646074"/>
          </a:xfrm>
          <a:prstGeom prst="rect">
            <a:avLst/>
          </a:prstGeom>
          <a:noFill/>
        </p:spPr>
        <p:txBody>
          <a:bodyPr wrap="square" rtlCol="0">
            <a:spAutoFit/>
          </a:bodyPr>
          <a:lstStyle/>
          <a:p>
            <a:pPr algn="ctr"/>
            <a:r>
              <a:rPr lang="en-GB">
                <a:latin typeface="Helvetica Light" panose="020B0403020202020204"/>
              </a:rPr>
              <a:t>Techniques</a:t>
            </a:r>
            <a:endParaRPr lang="en-GB">
              <a:latin typeface="Helvetica Light" panose="020B0403020202020204"/>
            </a:endParaRPr>
          </a:p>
          <a:p>
            <a:pPr algn="ctr"/>
            <a:r>
              <a:rPr lang="en-GB">
                <a:latin typeface="Helvetica Light" panose="020B0403020202020204"/>
              </a:rPr>
              <a:t> &amp; Tools</a:t>
            </a:r>
            <a:endParaRPr lang="en-GB">
              <a:latin typeface="Helvetica Light" panose="020B0403020202020204"/>
            </a:endParaRPr>
          </a:p>
        </p:txBody>
      </p:sp>
      <p:sp>
        <p:nvSpPr>
          <p:cNvPr id="20" name="Oval 19"/>
          <p:cNvSpPr/>
          <p:nvPr/>
        </p:nvSpPr>
        <p:spPr>
          <a:xfrm>
            <a:off x="7737913" y="2872828"/>
            <a:ext cx="1418602" cy="1418602"/>
          </a:xfrm>
          <a:prstGeom prst="ellipse">
            <a:avLst/>
          </a:prstGeom>
          <a:noFill/>
          <a:ln w="698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2"/>
              </a:solidFill>
              <a:latin typeface="Helvetica Light" panose="020B0403020202020204"/>
            </a:endParaRPr>
          </a:p>
        </p:txBody>
      </p:sp>
      <p:sp>
        <p:nvSpPr>
          <p:cNvPr id="21" name="TextBox 20"/>
          <p:cNvSpPr txBox="1"/>
          <p:nvPr/>
        </p:nvSpPr>
        <p:spPr>
          <a:xfrm>
            <a:off x="7737913" y="4546731"/>
            <a:ext cx="1418602" cy="646074"/>
          </a:xfrm>
          <a:prstGeom prst="rect">
            <a:avLst/>
          </a:prstGeom>
          <a:noFill/>
        </p:spPr>
        <p:txBody>
          <a:bodyPr wrap="square" rtlCol="0">
            <a:spAutoFit/>
          </a:bodyPr>
          <a:lstStyle/>
          <a:p>
            <a:pPr algn="ctr"/>
            <a:r>
              <a:rPr lang="en-GB">
                <a:latin typeface="Helvetica Light" panose="020B0403020202020204"/>
              </a:rPr>
              <a:t>Workflow</a:t>
            </a:r>
            <a:endParaRPr lang="en-GB">
              <a:latin typeface="Helvetica Light" panose="020B0403020202020204"/>
            </a:endParaRPr>
          </a:p>
          <a:p>
            <a:pPr algn="ctr"/>
            <a:r>
              <a:rPr lang="en-GB">
                <a:latin typeface="Helvetica Light" panose="020B0403020202020204"/>
              </a:rPr>
              <a:t>Integration</a:t>
            </a:r>
            <a:endParaRPr lang="en-GB">
              <a:latin typeface="Helvetica Light" panose="020B0403020202020204"/>
            </a:endParaRPr>
          </a:p>
        </p:txBody>
      </p:sp>
      <p:sp>
        <p:nvSpPr>
          <p:cNvPr id="22" name="Oval 21"/>
          <p:cNvSpPr/>
          <p:nvPr/>
        </p:nvSpPr>
        <p:spPr>
          <a:xfrm>
            <a:off x="10093125" y="2872828"/>
            <a:ext cx="1418602" cy="1418602"/>
          </a:xfrm>
          <a:prstGeom prst="ellipse">
            <a:avLst/>
          </a:prstGeom>
          <a:noFill/>
          <a:ln w="698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2"/>
              </a:solidFill>
              <a:latin typeface="Helvetica Light" panose="020B0403020202020204"/>
            </a:endParaRPr>
          </a:p>
        </p:txBody>
      </p:sp>
      <p:sp>
        <p:nvSpPr>
          <p:cNvPr id="23" name="TextBox 22"/>
          <p:cNvSpPr txBox="1"/>
          <p:nvPr/>
        </p:nvSpPr>
        <p:spPr>
          <a:xfrm>
            <a:off x="10093125" y="4546731"/>
            <a:ext cx="1418602" cy="646074"/>
          </a:xfrm>
          <a:prstGeom prst="rect">
            <a:avLst/>
          </a:prstGeom>
          <a:noFill/>
        </p:spPr>
        <p:txBody>
          <a:bodyPr wrap="square" rtlCol="0">
            <a:spAutoFit/>
          </a:bodyPr>
          <a:lstStyle/>
          <a:p>
            <a:pPr algn="ctr"/>
            <a:r>
              <a:rPr lang="en-GB">
                <a:latin typeface="Helvetica Light" panose="020B0403020202020204"/>
              </a:rPr>
              <a:t>Open</a:t>
            </a:r>
            <a:endParaRPr lang="en-GB">
              <a:latin typeface="Helvetica Light" panose="020B0403020202020204"/>
            </a:endParaRPr>
          </a:p>
          <a:p>
            <a:pPr algn="ctr"/>
            <a:r>
              <a:rPr lang="en-GB">
                <a:latin typeface="Helvetica Light" panose="020B0403020202020204"/>
              </a:rPr>
              <a:t>Culture</a:t>
            </a:r>
            <a:endParaRPr lang="en-GB">
              <a:latin typeface="Helvetica Light" panose="020B0403020202020204"/>
            </a:endParaRPr>
          </a:p>
        </p:txBody>
      </p:sp>
      <p:grpSp>
        <p:nvGrpSpPr>
          <p:cNvPr id="24" name="Group 43"/>
          <p:cNvGrpSpPr>
            <a:grpSpLocks noChangeAspect="1"/>
          </p:cNvGrpSpPr>
          <p:nvPr/>
        </p:nvGrpSpPr>
        <p:grpSpPr bwMode="auto">
          <a:xfrm>
            <a:off x="10356944" y="3214937"/>
            <a:ext cx="890963" cy="748689"/>
            <a:chOff x="6855" y="3629"/>
            <a:chExt cx="1647" cy="1384"/>
          </a:xfrm>
        </p:grpSpPr>
        <p:sp>
          <p:nvSpPr>
            <p:cNvPr id="25" name="Freeform 44"/>
            <p:cNvSpPr>
              <a:spLocks noEditPoints="1"/>
            </p:cNvSpPr>
            <p:nvPr/>
          </p:nvSpPr>
          <p:spPr bwMode="auto">
            <a:xfrm>
              <a:off x="7733" y="3629"/>
              <a:ext cx="769" cy="667"/>
            </a:xfrm>
            <a:custGeom>
              <a:avLst/>
              <a:gdLst>
                <a:gd name="T0" fmla="*/ 186 w 367"/>
                <a:gd name="T1" fmla="*/ 2 h 316"/>
                <a:gd name="T2" fmla="*/ 0 w 367"/>
                <a:gd name="T3" fmla="*/ 140 h 316"/>
                <a:gd name="T4" fmla="*/ 26 w 367"/>
                <a:gd name="T5" fmla="*/ 216 h 316"/>
                <a:gd name="T6" fmla="*/ 26 w 367"/>
                <a:gd name="T7" fmla="*/ 216 h 316"/>
                <a:gd name="T8" fmla="*/ 23 w 367"/>
                <a:gd name="T9" fmla="*/ 316 h 316"/>
                <a:gd name="T10" fmla="*/ 116 w 367"/>
                <a:gd name="T11" fmla="*/ 276 h 316"/>
                <a:gd name="T12" fmla="*/ 180 w 367"/>
                <a:gd name="T13" fmla="*/ 287 h 316"/>
                <a:gd name="T14" fmla="*/ 366 w 367"/>
                <a:gd name="T15" fmla="*/ 148 h 316"/>
                <a:gd name="T16" fmla="*/ 186 w 367"/>
                <a:gd name="T17" fmla="*/ 2 h 316"/>
                <a:gd name="T18" fmla="*/ 183 w 367"/>
                <a:gd name="T19" fmla="*/ 47 h 316"/>
                <a:gd name="T20" fmla="*/ 208 w 367"/>
                <a:gd name="T21" fmla="*/ 72 h 316"/>
                <a:gd name="T22" fmla="*/ 183 w 367"/>
                <a:gd name="T23" fmla="*/ 97 h 316"/>
                <a:gd name="T24" fmla="*/ 158 w 367"/>
                <a:gd name="T25" fmla="*/ 72 h 316"/>
                <a:gd name="T26" fmla="*/ 183 w 367"/>
                <a:gd name="T27" fmla="*/ 47 h 316"/>
                <a:gd name="T28" fmla="*/ 227 w 367"/>
                <a:gd name="T29" fmla="*/ 180 h 316"/>
                <a:gd name="T30" fmla="*/ 209 w 367"/>
                <a:gd name="T31" fmla="*/ 180 h 316"/>
                <a:gd name="T32" fmla="*/ 209 w 367"/>
                <a:gd name="T33" fmla="*/ 247 h 316"/>
                <a:gd name="T34" fmla="*/ 157 w 367"/>
                <a:gd name="T35" fmla="*/ 247 h 316"/>
                <a:gd name="T36" fmla="*/ 157 w 367"/>
                <a:gd name="T37" fmla="*/ 180 h 316"/>
                <a:gd name="T38" fmla="*/ 139 w 367"/>
                <a:gd name="T39" fmla="*/ 180 h 316"/>
                <a:gd name="T40" fmla="*/ 139 w 367"/>
                <a:gd name="T41" fmla="*/ 115 h 316"/>
                <a:gd name="T42" fmla="*/ 152 w 367"/>
                <a:gd name="T43" fmla="*/ 102 h 316"/>
                <a:gd name="T44" fmla="*/ 215 w 367"/>
                <a:gd name="T45" fmla="*/ 102 h 316"/>
                <a:gd name="T46" fmla="*/ 227 w 367"/>
                <a:gd name="T47" fmla="*/ 115 h 316"/>
                <a:gd name="T48" fmla="*/ 227 w 367"/>
                <a:gd name="T49" fmla="*/ 180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7" h="316">
                  <a:moveTo>
                    <a:pt x="186" y="2"/>
                  </a:moveTo>
                  <a:cubicBezTo>
                    <a:pt x="85" y="0"/>
                    <a:pt x="2" y="62"/>
                    <a:pt x="0" y="140"/>
                  </a:cubicBezTo>
                  <a:cubicBezTo>
                    <a:pt x="0" y="168"/>
                    <a:pt x="9" y="194"/>
                    <a:pt x="26" y="216"/>
                  </a:cubicBezTo>
                  <a:cubicBezTo>
                    <a:pt x="26" y="216"/>
                    <a:pt x="26" y="216"/>
                    <a:pt x="26" y="216"/>
                  </a:cubicBezTo>
                  <a:cubicBezTo>
                    <a:pt x="55" y="253"/>
                    <a:pt x="23" y="316"/>
                    <a:pt x="23" y="316"/>
                  </a:cubicBezTo>
                  <a:cubicBezTo>
                    <a:pt x="116" y="276"/>
                    <a:pt x="116" y="276"/>
                    <a:pt x="116" y="276"/>
                  </a:cubicBezTo>
                  <a:cubicBezTo>
                    <a:pt x="136" y="282"/>
                    <a:pt x="158" y="286"/>
                    <a:pt x="180" y="287"/>
                  </a:cubicBezTo>
                  <a:cubicBezTo>
                    <a:pt x="281" y="289"/>
                    <a:pt x="364" y="226"/>
                    <a:pt x="366" y="148"/>
                  </a:cubicBezTo>
                  <a:cubicBezTo>
                    <a:pt x="367" y="69"/>
                    <a:pt x="287" y="4"/>
                    <a:pt x="186" y="2"/>
                  </a:cubicBezTo>
                  <a:close/>
                  <a:moveTo>
                    <a:pt x="183" y="47"/>
                  </a:moveTo>
                  <a:cubicBezTo>
                    <a:pt x="197" y="47"/>
                    <a:pt x="208" y="58"/>
                    <a:pt x="208" y="72"/>
                  </a:cubicBezTo>
                  <a:cubicBezTo>
                    <a:pt x="208" y="86"/>
                    <a:pt x="197" y="97"/>
                    <a:pt x="183" y="97"/>
                  </a:cubicBezTo>
                  <a:cubicBezTo>
                    <a:pt x="169" y="97"/>
                    <a:pt x="158" y="86"/>
                    <a:pt x="158" y="72"/>
                  </a:cubicBezTo>
                  <a:cubicBezTo>
                    <a:pt x="158" y="58"/>
                    <a:pt x="169" y="47"/>
                    <a:pt x="183" y="47"/>
                  </a:cubicBezTo>
                  <a:close/>
                  <a:moveTo>
                    <a:pt x="227" y="180"/>
                  </a:moveTo>
                  <a:cubicBezTo>
                    <a:pt x="209" y="180"/>
                    <a:pt x="209" y="180"/>
                    <a:pt x="209" y="180"/>
                  </a:cubicBezTo>
                  <a:cubicBezTo>
                    <a:pt x="209" y="247"/>
                    <a:pt x="209" y="247"/>
                    <a:pt x="209" y="247"/>
                  </a:cubicBezTo>
                  <a:cubicBezTo>
                    <a:pt x="157" y="247"/>
                    <a:pt x="157" y="247"/>
                    <a:pt x="157" y="247"/>
                  </a:cubicBezTo>
                  <a:cubicBezTo>
                    <a:pt x="157" y="180"/>
                    <a:pt x="157" y="180"/>
                    <a:pt x="157" y="180"/>
                  </a:cubicBezTo>
                  <a:cubicBezTo>
                    <a:pt x="139" y="180"/>
                    <a:pt x="139" y="180"/>
                    <a:pt x="139" y="180"/>
                  </a:cubicBezTo>
                  <a:cubicBezTo>
                    <a:pt x="139" y="115"/>
                    <a:pt x="139" y="115"/>
                    <a:pt x="139" y="115"/>
                  </a:cubicBezTo>
                  <a:cubicBezTo>
                    <a:pt x="139" y="108"/>
                    <a:pt x="145" y="102"/>
                    <a:pt x="152" y="102"/>
                  </a:cubicBezTo>
                  <a:cubicBezTo>
                    <a:pt x="215" y="102"/>
                    <a:pt x="215" y="102"/>
                    <a:pt x="215" y="102"/>
                  </a:cubicBezTo>
                  <a:cubicBezTo>
                    <a:pt x="221" y="102"/>
                    <a:pt x="227" y="108"/>
                    <a:pt x="227" y="115"/>
                  </a:cubicBezTo>
                  <a:lnTo>
                    <a:pt x="227" y="180"/>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26" name="Freeform 45"/>
            <p:cNvSpPr>
              <a:spLocks noEditPoints="1"/>
            </p:cNvSpPr>
            <p:nvPr/>
          </p:nvSpPr>
          <p:spPr bwMode="auto">
            <a:xfrm>
              <a:off x="6855" y="3815"/>
              <a:ext cx="769" cy="669"/>
            </a:xfrm>
            <a:custGeom>
              <a:avLst/>
              <a:gdLst>
                <a:gd name="T0" fmla="*/ 341 w 367"/>
                <a:gd name="T1" fmla="*/ 216 h 317"/>
                <a:gd name="T2" fmla="*/ 341 w 367"/>
                <a:gd name="T3" fmla="*/ 216 h 317"/>
                <a:gd name="T4" fmla="*/ 367 w 367"/>
                <a:gd name="T5" fmla="*/ 141 h 317"/>
                <a:gd name="T6" fmla="*/ 181 w 367"/>
                <a:gd name="T7" fmla="*/ 2 h 317"/>
                <a:gd name="T8" fmla="*/ 1 w 367"/>
                <a:gd name="T9" fmla="*/ 148 h 317"/>
                <a:gd name="T10" fmla="*/ 187 w 367"/>
                <a:gd name="T11" fmla="*/ 287 h 317"/>
                <a:gd name="T12" fmla="*/ 251 w 367"/>
                <a:gd name="T13" fmla="*/ 277 h 317"/>
                <a:gd name="T14" fmla="*/ 344 w 367"/>
                <a:gd name="T15" fmla="*/ 317 h 317"/>
                <a:gd name="T16" fmla="*/ 341 w 367"/>
                <a:gd name="T17" fmla="*/ 216 h 317"/>
                <a:gd name="T18" fmla="*/ 184 w 367"/>
                <a:gd name="T19" fmla="*/ 48 h 317"/>
                <a:gd name="T20" fmla="*/ 209 w 367"/>
                <a:gd name="T21" fmla="*/ 73 h 317"/>
                <a:gd name="T22" fmla="*/ 184 w 367"/>
                <a:gd name="T23" fmla="*/ 98 h 317"/>
                <a:gd name="T24" fmla="*/ 159 w 367"/>
                <a:gd name="T25" fmla="*/ 73 h 317"/>
                <a:gd name="T26" fmla="*/ 184 w 367"/>
                <a:gd name="T27" fmla="*/ 48 h 317"/>
                <a:gd name="T28" fmla="*/ 228 w 367"/>
                <a:gd name="T29" fmla="*/ 181 h 317"/>
                <a:gd name="T30" fmla="*/ 210 w 367"/>
                <a:gd name="T31" fmla="*/ 181 h 317"/>
                <a:gd name="T32" fmla="*/ 210 w 367"/>
                <a:gd name="T33" fmla="*/ 248 h 317"/>
                <a:gd name="T34" fmla="*/ 158 w 367"/>
                <a:gd name="T35" fmla="*/ 248 h 317"/>
                <a:gd name="T36" fmla="*/ 158 w 367"/>
                <a:gd name="T37" fmla="*/ 181 h 317"/>
                <a:gd name="T38" fmla="*/ 140 w 367"/>
                <a:gd name="T39" fmla="*/ 181 h 317"/>
                <a:gd name="T40" fmla="*/ 140 w 367"/>
                <a:gd name="T41" fmla="*/ 115 h 317"/>
                <a:gd name="T42" fmla="*/ 152 w 367"/>
                <a:gd name="T43" fmla="*/ 103 h 317"/>
                <a:gd name="T44" fmla="*/ 215 w 367"/>
                <a:gd name="T45" fmla="*/ 103 h 317"/>
                <a:gd name="T46" fmla="*/ 228 w 367"/>
                <a:gd name="T47" fmla="*/ 115 h 317"/>
                <a:gd name="T48" fmla="*/ 228 w 367"/>
                <a:gd name="T49" fmla="*/ 181 h 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7" h="317">
                  <a:moveTo>
                    <a:pt x="341" y="216"/>
                  </a:moveTo>
                  <a:cubicBezTo>
                    <a:pt x="341" y="216"/>
                    <a:pt x="341" y="216"/>
                    <a:pt x="341" y="216"/>
                  </a:cubicBezTo>
                  <a:cubicBezTo>
                    <a:pt x="358" y="194"/>
                    <a:pt x="367" y="169"/>
                    <a:pt x="367" y="141"/>
                  </a:cubicBezTo>
                  <a:cubicBezTo>
                    <a:pt x="365" y="62"/>
                    <a:pt x="282" y="0"/>
                    <a:pt x="181" y="2"/>
                  </a:cubicBezTo>
                  <a:cubicBezTo>
                    <a:pt x="80" y="4"/>
                    <a:pt x="0" y="70"/>
                    <a:pt x="1" y="148"/>
                  </a:cubicBezTo>
                  <a:cubicBezTo>
                    <a:pt x="3" y="227"/>
                    <a:pt x="86" y="289"/>
                    <a:pt x="187" y="287"/>
                  </a:cubicBezTo>
                  <a:cubicBezTo>
                    <a:pt x="209" y="287"/>
                    <a:pt x="231" y="283"/>
                    <a:pt x="251" y="277"/>
                  </a:cubicBezTo>
                  <a:cubicBezTo>
                    <a:pt x="344" y="317"/>
                    <a:pt x="344" y="317"/>
                    <a:pt x="344" y="317"/>
                  </a:cubicBezTo>
                  <a:cubicBezTo>
                    <a:pt x="344" y="317"/>
                    <a:pt x="312" y="253"/>
                    <a:pt x="341" y="216"/>
                  </a:cubicBezTo>
                  <a:close/>
                  <a:moveTo>
                    <a:pt x="184" y="48"/>
                  </a:moveTo>
                  <a:cubicBezTo>
                    <a:pt x="198" y="48"/>
                    <a:pt x="209" y="59"/>
                    <a:pt x="209" y="73"/>
                  </a:cubicBezTo>
                  <a:cubicBezTo>
                    <a:pt x="209" y="87"/>
                    <a:pt x="198" y="98"/>
                    <a:pt x="184" y="98"/>
                  </a:cubicBezTo>
                  <a:cubicBezTo>
                    <a:pt x="170" y="98"/>
                    <a:pt x="159" y="87"/>
                    <a:pt x="159" y="73"/>
                  </a:cubicBezTo>
                  <a:cubicBezTo>
                    <a:pt x="159" y="59"/>
                    <a:pt x="170" y="48"/>
                    <a:pt x="184" y="48"/>
                  </a:cubicBezTo>
                  <a:close/>
                  <a:moveTo>
                    <a:pt x="228" y="181"/>
                  </a:moveTo>
                  <a:cubicBezTo>
                    <a:pt x="210" y="181"/>
                    <a:pt x="210" y="181"/>
                    <a:pt x="210" y="181"/>
                  </a:cubicBezTo>
                  <a:cubicBezTo>
                    <a:pt x="210" y="248"/>
                    <a:pt x="210" y="248"/>
                    <a:pt x="210" y="248"/>
                  </a:cubicBezTo>
                  <a:cubicBezTo>
                    <a:pt x="158" y="248"/>
                    <a:pt x="158" y="248"/>
                    <a:pt x="158" y="248"/>
                  </a:cubicBezTo>
                  <a:cubicBezTo>
                    <a:pt x="158" y="181"/>
                    <a:pt x="158" y="181"/>
                    <a:pt x="158" y="181"/>
                  </a:cubicBezTo>
                  <a:cubicBezTo>
                    <a:pt x="140" y="181"/>
                    <a:pt x="140" y="181"/>
                    <a:pt x="140" y="181"/>
                  </a:cubicBezTo>
                  <a:cubicBezTo>
                    <a:pt x="140" y="115"/>
                    <a:pt x="140" y="115"/>
                    <a:pt x="140" y="115"/>
                  </a:cubicBezTo>
                  <a:cubicBezTo>
                    <a:pt x="140" y="109"/>
                    <a:pt x="146" y="103"/>
                    <a:pt x="152" y="103"/>
                  </a:cubicBezTo>
                  <a:cubicBezTo>
                    <a:pt x="215" y="103"/>
                    <a:pt x="215" y="103"/>
                    <a:pt x="215" y="103"/>
                  </a:cubicBezTo>
                  <a:cubicBezTo>
                    <a:pt x="222" y="103"/>
                    <a:pt x="228" y="109"/>
                    <a:pt x="228" y="115"/>
                  </a:cubicBezTo>
                  <a:lnTo>
                    <a:pt x="228" y="181"/>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27" name="Freeform 46"/>
            <p:cNvSpPr>
              <a:spLocks noEditPoints="1"/>
            </p:cNvSpPr>
            <p:nvPr/>
          </p:nvSpPr>
          <p:spPr bwMode="auto">
            <a:xfrm>
              <a:off x="7607" y="4346"/>
              <a:ext cx="769" cy="667"/>
            </a:xfrm>
            <a:custGeom>
              <a:avLst/>
              <a:gdLst>
                <a:gd name="T0" fmla="*/ 365 w 367"/>
                <a:gd name="T1" fmla="*/ 168 h 316"/>
                <a:gd name="T2" fmla="*/ 180 w 367"/>
                <a:gd name="T3" fmla="*/ 29 h 316"/>
                <a:gd name="T4" fmla="*/ 116 w 367"/>
                <a:gd name="T5" fmla="*/ 40 h 316"/>
                <a:gd name="T6" fmla="*/ 23 w 367"/>
                <a:gd name="T7" fmla="*/ 0 h 316"/>
                <a:gd name="T8" fmla="*/ 26 w 367"/>
                <a:gd name="T9" fmla="*/ 100 h 316"/>
                <a:gd name="T10" fmla="*/ 26 w 367"/>
                <a:gd name="T11" fmla="*/ 100 h 316"/>
                <a:gd name="T12" fmla="*/ 0 w 367"/>
                <a:gd name="T13" fmla="*/ 176 h 316"/>
                <a:gd name="T14" fmla="*/ 186 w 367"/>
                <a:gd name="T15" fmla="*/ 314 h 316"/>
                <a:gd name="T16" fmla="*/ 365 w 367"/>
                <a:gd name="T17" fmla="*/ 168 h 316"/>
                <a:gd name="T18" fmla="*/ 183 w 367"/>
                <a:gd name="T19" fmla="*/ 73 h 316"/>
                <a:gd name="T20" fmla="*/ 208 w 367"/>
                <a:gd name="T21" fmla="*/ 98 h 316"/>
                <a:gd name="T22" fmla="*/ 183 w 367"/>
                <a:gd name="T23" fmla="*/ 123 h 316"/>
                <a:gd name="T24" fmla="*/ 158 w 367"/>
                <a:gd name="T25" fmla="*/ 98 h 316"/>
                <a:gd name="T26" fmla="*/ 183 w 367"/>
                <a:gd name="T27" fmla="*/ 73 h 316"/>
                <a:gd name="T28" fmla="*/ 227 w 367"/>
                <a:gd name="T29" fmla="*/ 206 h 316"/>
                <a:gd name="T30" fmla="*/ 209 w 367"/>
                <a:gd name="T31" fmla="*/ 206 h 316"/>
                <a:gd name="T32" fmla="*/ 209 w 367"/>
                <a:gd name="T33" fmla="*/ 274 h 316"/>
                <a:gd name="T34" fmla="*/ 157 w 367"/>
                <a:gd name="T35" fmla="*/ 274 h 316"/>
                <a:gd name="T36" fmla="*/ 157 w 367"/>
                <a:gd name="T37" fmla="*/ 206 h 316"/>
                <a:gd name="T38" fmla="*/ 139 w 367"/>
                <a:gd name="T39" fmla="*/ 206 h 316"/>
                <a:gd name="T40" fmla="*/ 139 w 367"/>
                <a:gd name="T41" fmla="*/ 141 h 316"/>
                <a:gd name="T42" fmla="*/ 151 w 367"/>
                <a:gd name="T43" fmla="*/ 128 h 316"/>
                <a:gd name="T44" fmla="*/ 214 w 367"/>
                <a:gd name="T45" fmla="*/ 128 h 316"/>
                <a:gd name="T46" fmla="*/ 227 w 367"/>
                <a:gd name="T47" fmla="*/ 141 h 316"/>
                <a:gd name="T48" fmla="*/ 227 w 367"/>
                <a:gd name="T49" fmla="*/ 206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67" h="316">
                  <a:moveTo>
                    <a:pt x="365" y="168"/>
                  </a:moveTo>
                  <a:cubicBezTo>
                    <a:pt x="364" y="90"/>
                    <a:pt x="281" y="27"/>
                    <a:pt x="180" y="29"/>
                  </a:cubicBezTo>
                  <a:cubicBezTo>
                    <a:pt x="157" y="30"/>
                    <a:pt x="136" y="34"/>
                    <a:pt x="116" y="40"/>
                  </a:cubicBezTo>
                  <a:cubicBezTo>
                    <a:pt x="23" y="0"/>
                    <a:pt x="23" y="0"/>
                    <a:pt x="23" y="0"/>
                  </a:cubicBezTo>
                  <a:cubicBezTo>
                    <a:pt x="23" y="0"/>
                    <a:pt x="54" y="63"/>
                    <a:pt x="26" y="100"/>
                  </a:cubicBezTo>
                  <a:cubicBezTo>
                    <a:pt x="26" y="100"/>
                    <a:pt x="26" y="100"/>
                    <a:pt x="26" y="100"/>
                  </a:cubicBezTo>
                  <a:cubicBezTo>
                    <a:pt x="9" y="122"/>
                    <a:pt x="0" y="148"/>
                    <a:pt x="0" y="176"/>
                  </a:cubicBezTo>
                  <a:cubicBezTo>
                    <a:pt x="2" y="254"/>
                    <a:pt x="85" y="316"/>
                    <a:pt x="186" y="314"/>
                  </a:cubicBezTo>
                  <a:cubicBezTo>
                    <a:pt x="286" y="312"/>
                    <a:pt x="367" y="247"/>
                    <a:pt x="365" y="168"/>
                  </a:cubicBezTo>
                  <a:close/>
                  <a:moveTo>
                    <a:pt x="183" y="73"/>
                  </a:moveTo>
                  <a:cubicBezTo>
                    <a:pt x="197" y="73"/>
                    <a:pt x="208" y="84"/>
                    <a:pt x="208" y="98"/>
                  </a:cubicBezTo>
                  <a:cubicBezTo>
                    <a:pt x="208" y="112"/>
                    <a:pt x="197" y="123"/>
                    <a:pt x="183" y="123"/>
                  </a:cubicBezTo>
                  <a:cubicBezTo>
                    <a:pt x="169" y="123"/>
                    <a:pt x="158" y="112"/>
                    <a:pt x="158" y="98"/>
                  </a:cubicBezTo>
                  <a:cubicBezTo>
                    <a:pt x="158" y="84"/>
                    <a:pt x="169" y="73"/>
                    <a:pt x="183" y="73"/>
                  </a:cubicBezTo>
                  <a:close/>
                  <a:moveTo>
                    <a:pt x="227" y="206"/>
                  </a:moveTo>
                  <a:cubicBezTo>
                    <a:pt x="209" y="206"/>
                    <a:pt x="209" y="206"/>
                    <a:pt x="209" y="206"/>
                  </a:cubicBezTo>
                  <a:cubicBezTo>
                    <a:pt x="209" y="274"/>
                    <a:pt x="209" y="274"/>
                    <a:pt x="209" y="274"/>
                  </a:cubicBezTo>
                  <a:cubicBezTo>
                    <a:pt x="157" y="274"/>
                    <a:pt x="157" y="274"/>
                    <a:pt x="157" y="274"/>
                  </a:cubicBezTo>
                  <a:cubicBezTo>
                    <a:pt x="157" y="206"/>
                    <a:pt x="157" y="206"/>
                    <a:pt x="157" y="206"/>
                  </a:cubicBezTo>
                  <a:cubicBezTo>
                    <a:pt x="139" y="206"/>
                    <a:pt x="139" y="206"/>
                    <a:pt x="139" y="206"/>
                  </a:cubicBezTo>
                  <a:cubicBezTo>
                    <a:pt x="139" y="141"/>
                    <a:pt x="139" y="141"/>
                    <a:pt x="139" y="141"/>
                  </a:cubicBezTo>
                  <a:cubicBezTo>
                    <a:pt x="139" y="134"/>
                    <a:pt x="144" y="128"/>
                    <a:pt x="151" y="128"/>
                  </a:cubicBezTo>
                  <a:cubicBezTo>
                    <a:pt x="214" y="128"/>
                    <a:pt x="214" y="128"/>
                    <a:pt x="214" y="128"/>
                  </a:cubicBezTo>
                  <a:cubicBezTo>
                    <a:pt x="221" y="128"/>
                    <a:pt x="227" y="134"/>
                    <a:pt x="227" y="141"/>
                  </a:cubicBezTo>
                  <a:lnTo>
                    <a:pt x="227" y="206"/>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grpSp>
      <p:grpSp>
        <p:nvGrpSpPr>
          <p:cNvPr id="28" name="Group 102"/>
          <p:cNvGrpSpPr>
            <a:grpSpLocks noChangeAspect="1"/>
          </p:cNvGrpSpPr>
          <p:nvPr/>
        </p:nvGrpSpPr>
        <p:grpSpPr bwMode="auto">
          <a:xfrm>
            <a:off x="7938528" y="3134959"/>
            <a:ext cx="932981" cy="828667"/>
            <a:chOff x="6878" y="3610"/>
            <a:chExt cx="1601" cy="1422"/>
          </a:xfrm>
        </p:grpSpPr>
        <p:sp>
          <p:nvSpPr>
            <p:cNvPr id="29" name="Oval 103"/>
            <p:cNvSpPr>
              <a:spLocks noChangeArrowheads="1"/>
            </p:cNvSpPr>
            <p:nvPr/>
          </p:nvSpPr>
          <p:spPr bwMode="auto">
            <a:xfrm>
              <a:off x="7731" y="4135"/>
              <a:ext cx="138" cy="140"/>
            </a:xfrm>
            <a:prstGeom prst="ellipse">
              <a:avLst/>
            </a:pr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0" name="Freeform 104"/>
            <p:cNvSpPr/>
            <p:nvPr/>
          </p:nvSpPr>
          <p:spPr bwMode="auto">
            <a:xfrm>
              <a:off x="7681" y="4289"/>
              <a:ext cx="241" cy="401"/>
            </a:xfrm>
            <a:custGeom>
              <a:avLst/>
              <a:gdLst>
                <a:gd name="T0" fmla="*/ 99 w 115"/>
                <a:gd name="T1" fmla="*/ 0 h 190"/>
                <a:gd name="T2" fmla="*/ 16 w 115"/>
                <a:gd name="T3" fmla="*/ 0 h 190"/>
                <a:gd name="T4" fmla="*/ 0 w 115"/>
                <a:gd name="T5" fmla="*/ 16 h 190"/>
                <a:gd name="T6" fmla="*/ 0 w 115"/>
                <a:gd name="T7" fmla="*/ 102 h 190"/>
                <a:gd name="T8" fmla="*/ 23 w 115"/>
                <a:gd name="T9" fmla="*/ 102 h 190"/>
                <a:gd name="T10" fmla="*/ 23 w 115"/>
                <a:gd name="T11" fmla="*/ 190 h 190"/>
                <a:gd name="T12" fmla="*/ 92 w 115"/>
                <a:gd name="T13" fmla="*/ 190 h 190"/>
                <a:gd name="T14" fmla="*/ 92 w 115"/>
                <a:gd name="T15" fmla="*/ 102 h 190"/>
                <a:gd name="T16" fmla="*/ 115 w 115"/>
                <a:gd name="T17" fmla="*/ 102 h 190"/>
                <a:gd name="T18" fmla="*/ 115 w 115"/>
                <a:gd name="T19" fmla="*/ 16 h 190"/>
                <a:gd name="T20" fmla="*/ 99 w 115"/>
                <a:gd name="T21" fmla="*/ 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5" h="190">
                  <a:moveTo>
                    <a:pt x="99" y="0"/>
                  </a:moveTo>
                  <a:cubicBezTo>
                    <a:pt x="16" y="0"/>
                    <a:pt x="16" y="0"/>
                    <a:pt x="16" y="0"/>
                  </a:cubicBezTo>
                  <a:cubicBezTo>
                    <a:pt x="7" y="0"/>
                    <a:pt x="0" y="7"/>
                    <a:pt x="0" y="16"/>
                  </a:cubicBezTo>
                  <a:cubicBezTo>
                    <a:pt x="0" y="102"/>
                    <a:pt x="0" y="102"/>
                    <a:pt x="0" y="102"/>
                  </a:cubicBezTo>
                  <a:cubicBezTo>
                    <a:pt x="23" y="102"/>
                    <a:pt x="23" y="102"/>
                    <a:pt x="23" y="102"/>
                  </a:cubicBezTo>
                  <a:cubicBezTo>
                    <a:pt x="23" y="190"/>
                    <a:pt x="23" y="190"/>
                    <a:pt x="23" y="190"/>
                  </a:cubicBezTo>
                  <a:cubicBezTo>
                    <a:pt x="92" y="190"/>
                    <a:pt x="92" y="190"/>
                    <a:pt x="92" y="190"/>
                  </a:cubicBezTo>
                  <a:cubicBezTo>
                    <a:pt x="92" y="102"/>
                    <a:pt x="92" y="102"/>
                    <a:pt x="92" y="102"/>
                  </a:cubicBezTo>
                  <a:cubicBezTo>
                    <a:pt x="115" y="102"/>
                    <a:pt x="115" y="102"/>
                    <a:pt x="115" y="102"/>
                  </a:cubicBezTo>
                  <a:cubicBezTo>
                    <a:pt x="115" y="16"/>
                    <a:pt x="115" y="16"/>
                    <a:pt x="115" y="16"/>
                  </a:cubicBezTo>
                  <a:cubicBezTo>
                    <a:pt x="115" y="7"/>
                    <a:pt x="108" y="0"/>
                    <a:pt x="99" y="0"/>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1" name="Freeform 105"/>
            <p:cNvSpPr>
              <a:spLocks noEditPoints="1"/>
            </p:cNvSpPr>
            <p:nvPr/>
          </p:nvSpPr>
          <p:spPr bwMode="auto">
            <a:xfrm>
              <a:off x="7287" y="4735"/>
              <a:ext cx="377" cy="297"/>
            </a:xfrm>
            <a:custGeom>
              <a:avLst/>
              <a:gdLst>
                <a:gd name="T0" fmla="*/ 179 w 180"/>
                <a:gd name="T1" fmla="*/ 28 h 141"/>
                <a:gd name="T2" fmla="*/ 167 w 180"/>
                <a:gd name="T3" fmla="*/ 14 h 141"/>
                <a:gd name="T4" fmla="*/ 131 w 180"/>
                <a:gd name="T5" fmla="*/ 0 h 141"/>
                <a:gd name="T6" fmla="*/ 96 w 180"/>
                <a:gd name="T7" fmla="*/ 14 h 141"/>
                <a:gd name="T8" fmla="*/ 90 w 180"/>
                <a:gd name="T9" fmla="*/ 20 h 141"/>
                <a:gd name="T10" fmla="*/ 84 w 180"/>
                <a:gd name="T11" fmla="*/ 14 h 141"/>
                <a:gd name="T12" fmla="*/ 48 w 180"/>
                <a:gd name="T13" fmla="*/ 0 h 141"/>
                <a:gd name="T14" fmla="*/ 13 w 180"/>
                <a:gd name="T15" fmla="*/ 14 h 141"/>
                <a:gd name="T16" fmla="*/ 1 w 180"/>
                <a:gd name="T17" fmla="*/ 28 h 141"/>
                <a:gd name="T18" fmla="*/ 0 w 180"/>
                <a:gd name="T19" fmla="*/ 31 h 141"/>
                <a:gd name="T20" fmla="*/ 0 w 180"/>
                <a:gd name="T21" fmla="*/ 134 h 141"/>
                <a:gd name="T22" fmla="*/ 13 w 180"/>
                <a:gd name="T23" fmla="*/ 137 h 141"/>
                <a:gd name="T24" fmla="*/ 13 w 180"/>
                <a:gd name="T25" fmla="*/ 137 h 141"/>
                <a:gd name="T26" fmla="*/ 22 w 180"/>
                <a:gd name="T27" fmla="*/ 126 h 141"/>
                <a:gd name="T28" fmla="*/ 48 w 180"/>
                <a:gd name="T29" fmla="*/ 116 h 141"/>
                <a:gd name="T30" fmla="*/ 75 w 180"/>
                <a:gd name="T31" fmla="*/ 126 h 141"/>
                <a:gd name="T32" fmla="*/ 82 w 180"/>
                <a:gd name="T33" fmla="*/ 134 h 141"/>
                <a:gd name="T34" fmla="*/ 84 w 180"/>
                <a:gd name="T35" fmla="*/ 137 h 141"/>
                <a:gd name="T36" fmla="*/ 84 w 180"/>
                <a:gd name="T37" fmla="*/ 137 h 141"/>
                <a:gd name="T38" fmla="*/ 84 w 180"/>
                <a:gd name="T39" fmla="*/ 137 h 141"/>
                <a:gd name="T40" fmla="*/ 84 w 180"/>
                <a:gd name="T41" fmla="*/ 137 h 141"/>
                <a:gd name="T42" fmla="*/ 84 w 180"/>
                <a:gd name="T43" fmla="*/ 137 h 141"/>
                <a:gd name="T44" fmla="*/ 84 w 180"/>
                <a:gd name="T45" fmla="*/ 137 h 141"/>
                <a:gd name="T46" fmla="*/ 90 w 180"/>
                <a:gd name="T47" fmla="*/ 141 h 141"/>
                <a:gd name="T48" fmla="*/ 96 w 180"/>
                <a:gd name="T49" fmla="*/ 137 h 141"/>
                <a:gd name="T50" fmla="*/ 96 w 180"/>
                <a:gd name="T51" fmla="*/ 137 h 141"/>
                <a:gd name="T52" fmla="*/ 96 w 180"/>
                <a:gd name="T53" fmla="*/ 137 h 141"/>
                <a:gd name="T54" fmla="*/ 96 w 180"/>
                <a:gd name="T55" fmla="*/ 137 h 141"/>
                <a:gd name="T56" fmla="*/ 105 w 180"/>
                <a:gd name="T57" fmla="*/ 126 h 141"/>
                <a:gd name="T58" fmla="*/ 131 w 180"/>
                <a:gd name="T59" fmla="*/ 116 h 141"/>
                <a:gd name="T60" fmla="*/ 158 w 180"/>
                <a:gd name="T61" fmla="*/ 126 h 141"/>
                <a:gd name="T62" fmla="*/ 165 w 180"/>
                <a:gd name="T63" fmla="*/ 134 h 141"/>
                <a:gd name="T64" fmla="*/ 167 w 180"/>
                <a:gd name="T65" fmla="*/ 137 h 141"/>
                <a:gd name="T66" fmla="*/ 168 w 180"/>
                <a:gd name="T67" fmla="*/ 137 h 141"/>
                <a:gd name="T68" fmla="*/ 168 w 180"/>
                <a:gd name="T69" fmla="*/ 137 h 141"/>
                <a:gd name="T70" fmla="*/ 168 w 180"/>
                <a:gd name="T71" fmla="*/ 137 h 141"/>
                <a:gd name="T72" fmla="*/ 168 w 180"/>
                <a:gd name="T73" fmla="*/ 137 h 141"/>
                <a:gd name="T74" fmla="*/ 180 w 180"/>
                <a:gd name="T75" fmla="*/ 134 h 141"/>
                <a:gd name="T76" fmla="*/ 180 w 180"/>
                <a:gd name="T77" fmla="*/ 31 h 141"/>
                <a:gd name="T78" fmla="*/ 179 w 180"/>
                <a:gd name="T79" fmla="*/ 28 h 141"/>
                <a:gd name="T80" fmla="*/ 48 w 180"/>
                <a:gd name="T81" fmla="*/ 102 h 141"/>
                <a:gd name="T82" fmla="*/ 48 w 180"/>
                <a:gd name="T83" fmla="*/ 102 h 141"/>
                <a:gd name="T84" fmla="*/ 13 w 180"/>
                <a:gd name="T85" fmla="*/ 116 h 141"/>
                <a:gd name="T86" fmla="*/ 13 w 180"/>
                <a:gd name="T87" fmla="*/ 33 h 141"/>
                <a:gd name="T88" fmla="*/ 22 w 180"/>
                <a:gd name="T89" fmla="*/ 23 h 141"/>
                <a:gd name="T90" fmla="*/ 48 w 180"/>
                <a:gd name="T91" fmla="*/ 13 h 141"/>
                <a:gd name="T92" fmla="*/ 75 w 180"/>
                <a:gd name="T93" fmla="*/ 24 h 141"/>
                <a:gd name="T94" fmla="*/ 82 w 180"/>
                <a:gd name="T95" fmla="*/ 32 h 141"/>
                <a:gd name="T96" fmla="*/ 84 w 180"/>
                <a:gd name="T97" fmla="*/ 33 h 141"/>
                <a:gd name="T98" fmla="*/ 84 w 180"/>
                <a:gd name="T99" fmla="*/ 116 h 141"/>
                <a:gd name="T100" fmla="*/ 48 w 180"/>
                <a:gd name="T101" fmla="*/ 102 h 141"/>
                <a:gd name="T102" fmla="*/ 167 w 180"/>
                <a:gd name="T103" fmla="*/ 116 h 141"/>
                <a:gd name="T104" fmla="*/ 131 w 180"/>
                <a:gd name="T105" fmla="*/ 102 h 141"/>
                <a:gd name="T106" fmla="*/ 97 w 180"/>
                <a:gd name="T107" fmla="*/ 116 h 141"/>
                <a:gd name="T108" fmla="*/ 97 w 180"/>
                <a:gd name="T109" fmla="*/ 33 h 141"/>
                <a:gd name="T110" fmla="*/ 105 w 180"/>
                <a:gd name="T111" fmla="*/ 23 h 141"/>
                <a:gd name="T112" fmla="*/ 131 w 180"/>
                <a:gd name="T113" fmla="*/ 13 h 141"/>
                <a:gd name="T114" fmla="*/ 158 w 180"/>
                <a:gd name="T115" fmla="*/ 24 h 141"/>
                <a:gd name="T116" fmla="*/ 165 w 180"/>
                <a:gd name="T117" fmla="*/ 32 h 141"/>
                <a:gd name="T118" fmla="*/ 167 w 180"/>
                <a:gd name="T119" fmla="*/ 33 h 141"/>
                <a:gd name="T120" fmla="*/ 167 w 180"/>
                <a:gd name="T121" fmla="*/ 116 h 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80" h="141">
                  <a:moveTo>
                    <a:pt x="179" y="28"/>
                  </a:moveTo>
                  <a:cubicBezTo>
                    <a:pt x="179" y="28"/>
                    <a:pt x="175" y="21"/>
                    <a:pt x="167" y="14"/>
                  </a:cubicBezTo>
                  <a:cubicBezTo>
                    <a:pt x="159" y="7"/>
                    <a:pt x="147" y="0"/>
                    <a:pt x="131" y="0"/>
                  </a:cubicBezTo>
                  <a:cubicBezTo>
                    <a:pt x="116" y="0"/>
                    <a:pt x="104" y="7"/>
                    <a:pt x="96" y="14"/>
                  </a:cubicBezTo>
                  <a:cubicBezTo>
                    <a:pt x="94" y="16"/>
                    <a:pt x="92" y="18"/>
                    <a:pt x="90" y="20"/>
                  </a:cubicBezTo>
                  <a:cubicBezTo>
                    <a:pt x="88" y="18"/>
                    <a:pt x="86" y="16"/>
                    <a:pt x="84" y="14"/>
                  </a:cubicBezTo>
                  <a:cubicBezTo>
                    <a:pt x="76" y="7"/>
                    <a:pt x="64" y="0"/>
                    <a:pt x="48" y="0"/>
                  </a:cubicBezTo>
                  <a:cubicBezTo>
                    <a:pt x="32" y="0"/>
                    <a:pt x="20" y="7"/>
                    <a:pt x="13" y="14"/>
                  </a:cubicBezTo>
                  <a:cubicBezTo>
                    <a:pt x="5" y="21"/>
                    <a:pt x="1" y="28"/>
                    <a:pt x="1" y="28"/>
                  </a:cubicBezTo>
                  <a:cubicBezTo>
                    <a:pt x="0" y="31"/>
                    <a:pt x="0" y="31"/>
                    <a:pt x="0" y="31"/>
                  </a:cubicBezTo>
                  <a:cubicBezTo>
                    <a:pt x="0" y="134"/>
                    <a:pt x="0" y="134"/>
                    <a:pt x="0" y="134"/>
                  </a:cubicBezTo>
                  <a:cubicBezTo>
                    <a:pt x="13" y="137"/>
                    <a:pt x="13" y="137"/>
                    <a:pt x="13" y="137"/>
                  </a:cubicBezTo>
                  <a:cubicBezTo>
                    <a:pt x="13" y="137"/>
                    <a:pt x="13" y="137"/>
                    <a:pt x="13" y="137"/>
                  </a:cubicBezTo>
                  <a:cubicBezTo>
                    <a:pt x="13" y="137"/>
                    <a:pt x="16" y="131"/>
                    <a:pt x="22" y="126"/>
                  </a:cubicBezTo>
                  <a:cubicBezTo>
                    <a:pt x="28" y="120"/>
                    <a:pt x="37" y="116"/>
                    <a:pt x="48" y="116"/>
                  </a:cubicBezTo>
                  <a:cubicBezTo>
                    <a:pt x="60" y="116"/>
                    <a:pt x="69" y="121"/>
                    <a:pt x="75" y="126"/>
                  </a:cubicBezTo>
                  <a:cubicBezTo>
                    <a:pt x="78" y="129"/>
                    <a:pt x="81" y="132"/>
                    <a:pt x="82" y="134"/>
                  </a:cubicBezTo>
                  <a:cubicBezTo>
                    <a:pt x="83" y="135"/>
                    <a:pt x="84" y="136"/>
                    <a:pt x="84" y="137"/>
                  </a:cubicBezTo>
                  <a:cubicBezTo>
                    <a:pt x="84" y="137"/>
                    <a:pt x="84" y="137"/>
                    <a:pt x="84" y="137"/>
                  </a:cubicBezTo>
                  <a:cubicBezTo>
                    <a:pt x="84" y="137"/>
                    <a:pt x="84" y="137"/>
                    <a:pt x="84" y="137"/>
                  </a:cubicBezTo>
                  <a:cubicBezTo>
                    <a:pt x="84" y="137"/>
                    <a:pt x="84" y="137"/>
                    <a:pt x="84" y="137"/>
                  </a:cubicBezTo>
                  <a:cubicBezTo>
                    <a:pt x="84" y="137"/>
                    <a:pt x="84" y="137"/>
                    <a:pt x="84" y="137"/>
                  </a:cubicBezTo>
                  <a:cubicBezTo>
                    <a:pt x="84" y="137"/>
                    <a:pt x="84" y="137"/>
                    <a:pt x="84" y="137"/>
                  </a:cubicBezTo>
                  <a:cubicBezTo>
                    <a:pt x="86" y="139"/>
                    <a:pt x="88" y="141"/>
                    <a:pt x="90" y="141"/>
                  </a:cubicBezTo>
                  <a:cubicBezTo>
                    <a:pt x="93" y="141"/>
                    <a:pt x="95" y="139"/>
                    <a:pt x="96" y="137"/>
                  </a:cubicBezTo>
                  <a:cubicBezTo>
                    <a:pt x="96" y="137"/>
                    <a:pt x="96" y="137"/>
                    <a:pt x="96" y="137"/>
                  </a:cubicBezTo>
                  <a:cubicBezTo>
                    <a:pt x="96" y="137"/>
                    <a:pt x="96" y="137"/>
                    <a:pt x="96" y="137"/>
                  </a:cubicBezTo>
                  <a:cubicBezTo>
                    <a:pt x="96" y="137"/>
                    <a:pt x="96" y="137"/>
                    <a:pt x="96" y="137"/>
                  </a:cubicBezTo>
                  <a:cubicBezTo>
                    <a:pt x="96" y="137"/>
                    <a:pt x="99" y="131"/>
                    <a:pt x="105" y="126"/>
                  </a:cubicBezTo>
                  <a:cubicBezTo>
                    <a:pt x="111" y="120"/>
                    <a:pt x="120" y="116"/>
                    <a:pt x="131" y="116"/>
                  </a:cubicBezTo>
                  <a:cubicBezTo>
                    <a:pt x="143" y="116"/>
                    <a:pt x="152" y="121"/>
                    <a:pt x="158" y="126"/>
                  </a:cubicBezTo>
                  <a:cubicBezTo>
                    <a:pt x="162" y="129"/>
                    <a:pt x="164" y="132"/>
                    <a:pt x="165" y="134"/>
                  </a:cubicBezTo>
                  <a:cubicBezTo>
                    <a:pt x="166" y="135"/>
                    <a:pt x="167" y="136"/>
                    <a:pt x="167" y="137"/>
                  </a:cubicBezTo>
                  <a:cubicBezTo>
                    <a:pt x="167" y="137"/>
                    <a:pt x="168" y="137"/>
                    <a:pt x="168" y="137"/>
                  </a:cubicBezTo>
                  <a:cubicBezTo>
                    <a:pt x="168" y="137"/>
                    <a:pt x="168" y="137"/>
                    <a:pt x="168" y="137"/>
                  </a:cubicBezTo>
                  <a:cubicBezTo>
                    <a:pt x="168" y="137"/>
                    <a:pt x="168" y="137"/>
                    <a:pt x="168" y="137"/>
                  </a:cubicBezTo>
                  <a:cubicBezTo>
                    <a:pt x="168" y="137"/>
                    <a:pt x="168" y="137"/>
                    <a:pt x="168" y="137"/>
                  </a:cubicBezTo>
                  <a:cubicBezTo>
                    <a:pt x="180" y="134"/>
                    <a:pt x="180" y="134"/>
                    <a:pt x="180" y="134"/>
                  </a:cubicBezTo>
                  <a:cubicBezTo>
                    <a:pt x="180" y="31"/>
                    <a:pt x="180" y="31"/>
                    <a:pt x="180" y="31"/>
                  </a:cubicBezTo>
                  <a:lnTo>
                    <a:pt x="179" y="28"/>
                  </a:lnTo>
                  <a:close/>
                  <a:moveTo>
                    <a:pt x="48" y="102"/>
                  </a:moveTo>
                  <a:cubicBezTo>
                    <a:pt x="48" y="102"/>
                    <a:pt x="48" y="102"/>
                    <a:pt x="48" y="102"/>
                  </a:cubicBezTo>
                  <a:cubicBezTo>
                    <a:pt x="33" y="102"/>
                    <a:pt x="21" y="109"/>
                    <a:pt x="13" y="116"/>
                  </a:cubicBezTo>
                  <a:cubicBezTo>
                    <a:pt x="13" y="33"/>
                    <a:pt x="13" y="33"/>
                    <a:pt x="13" y="33"/>
                  </a:cubicBezTo>
                  <a:cubicBezTo>
                    <a:pt x="15" y="31"/>
                    <a:pt x="18" y="27"/>
                    <a:pt x="22" y="23"/>
                  </a:cubicBezTo>
                  <a:cubicBezTo>
                    <a:pt x="28" y="18"/>
                    <a:pt x="37" y="13"/>
                    <a:pt x="48" y="13"/>
                  </a:cubicBezTo>
                  <a:cubicBezTo>
                    <a:pt x="60" y="13"/>
                    <a:pt x="69" y="18"/>
                    <a:pt x="75" y="24"/>
                  </a:cubicBezTo>
                  <a:cubicBezTo>
                    <a:pt x="78" y="27"/>
                    <a:pt x="81" y="29"/>
                    <a:pt x="82" y="32"/>
                  </a:cubicBezTo>
                  <a:cubicBezTo>
                    <a:pt x="83" y="32"/>
                    <a:pt x="83" y="33"/>
                    <a:pt x="84" y="33"/>
                  </a:cubicBezTo>
                  <a:cubicBezTo>
                    <a:pt x="84" y="116"/>
                    <a:pt x="84" y="116"/>
                    <a:pt x="84" y="116"/>
                  </a:cubicBezTo>
                  <a:cubicBezTo>
                    <a:pt x="76" y="110"/>
                    <a:pt x="64" y="102"/>
                    <a:pt x="48" y="102"/>
                  </a:cubicBezTo>
                  <a:close/>
                  <a:moveTo>
                    <a:pt x="167" y="116"/>
                  </a:moveTo>
                  <a:cubicBezTo>
                    <a:pt x="159" y="109"/>
                    <a:pt x="147" y="102"/>
                    <a:pt x="131" y="102"/>
                  </a:cubicBezTo>
                  <a:cubicBezTo>
                    <a:pt x="116" y="102"/>
                    <a:pt x="104" y="109"/>
                    <a:pt x="97" y="116"/>
                  </a:cubicBezTo>
                  <a:cubicBezTo>
                    <a:pt x="97" y="33"/>
                    <a:pt x="97" y="33"/>
                    <a:pt x="97" y="33"/>
                  </a:cubicBezTo>
                  <a:cubicBezTo>
                    <a:pt x="98" y="31"/>
                    <a:pt x="101" y="27"/>
                    <a:pt x="105" y="23"/>
                  </a:cubicBezTo>
                  <a:cubicBezTo>
                    <a:pt x="111" y="18"/>
                    <a:pt x="120" y="13"/>
                    <a:pt x="131" y="13"/>
                  </a:cubicBezTo>
                  <a:cubicBezTo>
                    <a:pt x="143" y="13"/>
                    <a:pt x="152" y="18"/>
                    <a:pt x="158" y="24"/>
                  </a:cubicBezTo>
                  <a:cubicBezTo>
                    <a:pt x="162" y="27"/>
                    <a:pt x="164" y="29"/>
                    <a:pt x="165" y="32"/>
                  </a:cubicBezTo>
                  <a:cubicBezTo>
                    <a:pt x="166" y="32"/>
                    <a:pt x="166" y="33"/>
                    <a:pt x="167" y="33"/>
                  </a:cubicBezTo>
                  <a:lnTo>
                    <a:pt x="167" y="116"/>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2" name="Freeform 106"/>
            <p:cNvSpPr/>
            <p:nvPr/>
          </p:nvSpPr>
          <p:spPr bwMode="auto">
            <a:xfrm>
              <a:off x="8207" y="4857"/>
              <a:ext cx="35" cy="137"/>
            </a:xfrm>
            <a:custGeom>
              <a:avLst/>
              <a:gdLst>
                <a:gd name="T0" fmla="*/ 9 w 17"/>
                <a:gd name="T1" fmla="*/ 1 h 65"/>
                <a:gd name="T2" fmla="*/ 9 w 17"/>
                <a:gd name="T3" fmla="*/ 1 h 65"/>
                <a:gd name="T4" fmla="*/ 0 w 17"/>
                <a:gd name="T5" fmla="*/ 0 h 65"/>
                <a:gd name="T6" fmla="*/ 0 w 17"/>
                <a:gd name="T7" fmla="*/ 65 h 65"/>
                <a:gd name="T8" fmla="*/ 17 w 17"/>
                <a:gd name="T9" fmla="*/ 65 h 65"/>
                <a:gd name="T10" fmla="*/ 17 w 17"/>
                <a:gd name="T11" fmla="*/ 0 h 65"/>
                <a:gd name="T12" fmla="*/ 9 w 17"/>
                <a:gd name="T13" fmla="*/ 1 h 65"/>
              </a:gdLst>
              <a:ahLst/>
              <a:cxnLst>
                <a:cxn ang="0">
                  <a:pos x="T0" y="T1"/>
                </a:cxn>
                <a:cxn ang="0">
                  <a:pos x="T2" y="T3"/>
                </a:cxn>
                <a:cxn ang="0">
                  <a:pos x="T4" y="T5"/>
                </a:cxn>
                <a:cxn ang="0">
                  <a:pos x="T6" y="T7"/>
                </a:cxn>
                <a:cxn ang="0">
                  <a:pos x="T8" y="T9"/>
                </a:cxn>
                <a:cxn ang="0">
                  <a:pos x="T10" y="T11"/>
                </a:cxn>
                <a:cxn ang="0">
                  <a:pos x="T12" y="T13"/>
                </a:cxn>
              </a:cxnLst>
              <a:rect l="0" t="0" r="r" b="b"/>
              <a:pathLst>
                <a:path w="17" h="65">
                  <a:moveTo>
                    <a:pt x="9" y="1"/>
                  </a:moveTo>
                  <a:cubicBezTo>
                    <a:pt x="9" y="1"/>
                    <a:pt x="9" y="1"/>
                    <a:pt x="9" y="1"/>
                  </a:cubicBezTo>
                  <a:cubicBezTo>
                    <a:pt x="6" y="1"/>
                    <a:pt x="3" y="0"/>
                    <a:pt x="0" y="0"/>
                  </a:cubicBezTo>
                  <a:cubicBezTo>
                    <a:pt x="0" y="65"/>
                    <a:pt x="0" y="65"/>
                    <a:pt x="0" y="65"/>
                  </a:cubicBezTo>
                  <a:cubicBezTo>
                    <a:pt x="17" y="65"/>
                    <a:pt x="17" y="65"/>
                    <a:pt x="17" y="65"/>
                  </a:cubicBezTo>
                  <a:cubicBezTo>
                    <a:pt x="17" y="0"/>
                    <a:pt x="17" y="0"/>
                    <a:pt x="17" y="0"/>
                  </a:cubicBezTo>
                  <a:cubicBezTo>
                    <a:pt x="14" y="0"/>
                    <a:pt x="12" y="1"/>
                    <a:pt x="9" y="1"/>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3" name="Freeform 107"/>
            <p:cNvSpPr/>
            <p:nvPr/>
          </p:nvSpPr>
          <p:spPr bwMode="auto">
            <a:xfrm>
              <a:off x="8181" y="4751"/>
              <a:ext cx="86" cy="87"/>
            </a:xfrm>
            <a:custGeom>
              <a:avLst/>
              <a:gdLst>
                <a:gd name="T0" fmla="*/ 6 w 41"/>
                <a:gd name="T1" fmla="*/ 6 h 41"/>
                <a:gd name="T2" fmla="*/ 0 w 41"/>
                <a:gd name="T3" fmla="*/ 20 h 41"/>
                <a:gd name="T4" fmla="*/ 0 w 41"/>
                <a:gd name="T5" fmla="*/ 20 h 41"/>
                <a:gd name="T6" fmla="*/ 6 w 41"/>
                <a:gd name="T7" fmla="*/ 35 h 41"/>
                <a:gd name="T8" fmla="*/ 6 w 41"/>
                <a:gd name="T9" fmla="*/ 35 h 41"/>
                <a:gd name="T10" fmla="*/ 21 w 41"/>
                <a:gd name="T11" fmla="*/ 41 h 41"/>
                <a:gd name="T12" fmla="*/ 21 w 41"/>
                <a:gd name="T13" fmla="*/ 41 h 41"/>
                <a:gd name="T14" fmla="*/ 35 w 41"/>
                <a:gd name="T15" fmla="*/ 35 h 41"/>
                <a:gd name="T16" fmla="*/ 35 w 41"/>
                <a:gd name="T17" fmla="*/ 35 h 41"/>
                <a:gd name="T18" fmla="*/ 41 w 41"/>
                <a:gd name="T19" fmla="*/ 20 h 41"/>
                <a:gd name="T20" fmla="*/ 41 w 41"/>
                <a:gd name="T21" fmla="*/ 20 h 41"/>
                <a:gd name="T22" fmla="*/ 35 w 41"/>
                <a:gd name="T23" fmla="*/ 6 h 41"/>
                <a:gd name="T24" fmla="*/ 35 w 41"/>
                <a:gd name="T25" fmla="*/ 6 h 41"/>
                <a:gd name="T26" fmla="*/ 21 w 41"/>
                <a:gd name="T27" fmla="*/ 0 h 41"/>
                <a:gd name="T28" fmla="*/ 21 w 41"/>
                <a:gd name="T29" fmla="*/ 0 h 41"/>
                <a:gd name="T30" fmla="*/ 6 w 41"/>
                <a:gd name="T31" fmla="*/ 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1" h="41">
                  <a:moveTo>
                    <a:pt x="6" y="6"/>
                  </a:moveTo>
                  <a:cubicBezTo>
                    <a:pt x="2" y="10"/>
                    <a:pt x="0" y="15"/>
                    <a:pt x="0" y="20"/>
                  </a:cubicBezTo>
                  <a:cubicBezTo>
                    <a:pt x="0" y="20"/>
                    <a:pt x="0" y="20"/>
                    <a:pt x="0" y="20"/>
                  </a:cubicBezTo>
                  <a:cubicBezTo>
                    <a:pt x="0" y="26"/>
                    <a:pt x="2" y="31"/>
                    <a:pt x="6" y="35"/>
                  </a:cubicBezTo>
                  <a:cubicBezTo>
                    <a:pt x="6" y="35"/>
                    <a:pt x="6" y="35"/>
                    <a:pt x="6" y="35"/>
                  </a:cubicBezTo>
                  <a:cubicBezTo>
                    <a:pt x="10" y="39"/>
                    <a:pt x="15" y="41"/>
                    <a:pt x="21" y="41"/>
                  </a:cubicBezTo>
                  <a:cubicBezTo>
                    <a:pt x="21" y="41"/>
                    <a:pt x="21" y="41"/>
                    <a:pt x="21" y="41"/>
                  </a:cubicBezTo>
                  <a:cubicBezTo>
                    <a:pt x="26" y="41"/>
                    <a:pt x="31" y="39"/>
                    <a:pt x="35" y="35"/>
                  </a:cubicBezTo>
                  <a:cubicBezTo>
                    <a:pt x="35" y="35"/>
                    <a:pt x="35" y="35"/>
                    <a:pt x="35" y="35"/>
                  </a:cubicBezTo>
                  <a:cubicBezTo>
                    <a:pt x="39" y="31"/>
                    <a:pt x="41" y="26"/>
                    <a:pt x="41" y="20"/>
                  </a:cubicBezTo>
                  <a:cubicBezTo>
                    <a:pt x="41" y="20"/>
                    <a:pt x="41" y="20"/>
                    <a:pt x="41" y="20"/>
                  </a:cubicBezTo>
                  <a:cubicBezTo>
                    <a:pt x="41" y="15"/>
                    <a:pt x="39" y="10"/>
                    <a:pt x="35" y="6"/>
                  </a:cubicBezTo>
                  <a:cubicBezTo>
                    <a:pt x="35" y="6"/>
                    <a:pt x="35" y="6"/>
                    <a:pt x="35" y="6"/>
                  </a:cubicBezTo>
                  <a:cubicBezTo>
                    <a:pt x="31" y="2"/>
                    <a:pt x="26" y="0"/>
                    <a:pt x="21" y="0"/>
                  </a:cubicBezTo>
                  <a:cubicBezTo>
                    <a:pt x="21" y="0"/>
                    <a:pt x="21" y="0"/>
                    <a:pt x="21" y="0"/>
                  </a:cubicBezTo>
                  <a:cubicBezTo>
                    <a:pt x="15" y="0"/>
                    <a:pt x="10" y="2"/>
                    <a:pt x="6" y="6"/>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4" name="Freeform 108"/>
            <p:cNvSpPr/>
            <p:nvPr/>
          </p:nvSpPr>
          <p:spPr bwMode="auto">
            <a:xfrm>
              <a:off x="8108" y="4741"/>
              <a:ext cx="46" cy="105"/>
            </a:xfrm>
            <a:custGeom>
              <a:avLst/>
              <a:gdLst>
                <a:gd name="T0" fmla="*/ 10 w 22"/>
                <a:gd name="T1" fmla="*/ 47 h 50"/>
                <a:gd name="T2" fmla="*/ 0 w 22"/>
                <a:gd name="T3" fmla="*/ 25 h 50"/>
                <a:gd name="T4" fmla="*/ 0 w 22"/>
                <a:gd name="T5" fmla="*/ 25 h 50"/>
                <a:gd name="T6" fmla="*/ 10 w 22"/>
                <a:gd name="T7" fmla="*/ 3 h 50"/>
                <a:gd name="T8" fmla="*/ 10 w 22"/>
                <a:gd name="T9" fmla="*/ 3 h 50"/>
                <a:gd name="T10" fmla="*/ 20 w 22"/>
                <a:gd name="T11" fmla="*/ 3 h 50"/>
                <a:gd name="T12" fmla="*/ 20 w 22"/>
                <a:gd name="T13" fmla="*/ 3 h 50"/>
                <a:gd name="T14" fmla="*/ 20 w 22"/>
                <a:gd name="T15" fmla="*/ 12 h 50"/>
                <a:gd name="T16" fmla="*/ 20 w 22"/>
                <a:gd name="T17" fmla="*/ 12 h 50"/>
                <a:gd name="T18" fmla="*/ 14 w 22"/>
                <a:gd name="T19" fmla="*/ 25 h 50"/>
                <a:gd name="T20" fmla="*/ 14 w 22"/>
                <a:gd name="T21" fmla="*/ 25 h 50"/>
                <a:gd name="T22" fmla="*/ 20 w 22"/>
                <a:gd name="T23" fmla="*/ 38 h 50"/>
                <a:gd name="T24" fmla="*/ 20 w 22"/>
                <a:gd name="T25" fmla="*/ 38 h 50"/>
                <a:gd name="T26" fmla="*/ 20 w 22"/>
                <a:gd name="T27" fmla="*/ 38 h 50"/>
                <a:gd name="T28" fmla="*/ 20 w 22"/>
                <a:gd name="T29" fmla="*/ 47 h 50"/>
                <a:gd name="T30" fmla="*/ 20 w 22"/>
                <a:gd name="T31" fmla="*/ 47 h 50"/>
                <a:gd name="T32" fmla="*/ 15 w 22"/>
                <a:gd name="T33" fmla="*/ 50 h 50"/>
                <a:gd name="T34" fmla="*/ 15 w 22"/>
                <a:gd name="T35" fmla="*/ 50 h 50"/>
                <a:gd name="T36" fmla="*/ 10 w 22"/>
                <a:gd name="T3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50">
                  <a:moveTo>
                    <a:pt x="10" y="47"/>
                  </a:moveTo>
                  <a:cubicBezTo>
                    <a:pt x="4" y="41"/>
                    <a:pt x="0" y="33"/>
                    <a:pt x="0" y="25"/>
                  </a:cubicBezTo>
                  <a:cubicBezTo>
                    <a:pt x="0" y="25"/>
                    <a:pt x="0" y="25"/>
                    <a:pt x="0" y="25"/>
                  </a:cubicBezTo>
                  <a:cubicBezTo>
                    <a:pt x="0" y="17"/>
                    <a:pt x="4" y="9"/>
                    <a:pt x="10" y="3"/>
                  </a:cubicBezTo>
                  <a:cubicBezTo>
                    <a:pt x="10" y="3"/>
                    <a:pt x="10" y="3"/>
                    <a:pt x="10" y="3"/>
                  </a:cubicBezTo>
                  <a:cubicBezTo>
                    <a:pt x="12" y="0"/>
                    <a:pt x="17" y="0"/>
                    <a:pt x="20" y="3"/>
                  </a:cubicBezTo>
                  <a:cubicBezTo>
                    <a:pt x="20" y="3"/>
                    <a:pt x="20" y="3"/>
                    <a:pt x="20" y="3"/>
                  </a:cubicBezTo>
                  <a:cubicBezTo>
                    <a:pt x="22" y="5"/>
                    <a:pt x="22" y="10"/>
                    <a:pt x="20" y="12"/>
                  </a:cubicBezTo>
                  <a:cubicBezTo>
                    <a:pt x="20" y="12"/>
                    <a:pt x="20" y="12"/>
                    <a:pt x="20" y="12"/>
                  </a:cubicBezTo>
                  <a:cubicBezTo>
                    <a:pt x="16" y="16"/>
                    <a:pt x="14" y="20"/>
                    <a:pt x="14" y="25"/>
                  </a:cubicBezTo>
                  <a:cubicBezTo>
                    <a:pt x="14" y="25"/>
                    <a:pt x="14" y="25"/>
                    <a:pt x="14" y="25"/>
                  </a:cubicBezTo>
                  <a:cubicBezTo>
                    <a:pt x="14" y="30"/>
                    <a:pt x="16" y="34"/>
                    <a:pt x="20" y="38"/>
                  </a:cubicBezTo>
                  <a:cubicBezTo>
                    <a:pt x="20" y="38"/>
                    <a:pt x="20" y="38"/>
                    <a:pt x="20" y="38"/>
                  </a:cubicBezTo>
                  <a:cubicBezTo>
                    <a:pt x="20" y="38"/>
                    <a:pt x="20" y="38"/>
                    <a:pt x="20" y="38"/>
                  </a:cubicBezTo>
                  <a:cubicBezTo>
                    <a:pt x="22" y="40"/>
                    <a:pt x="22" y="45"/>
                    <a:pt x="20" y="47"/>
                  </a:cubicBezTo>
                  <a:cubicBezTo>
                    <a:pt x="20" y="47"/>
                    <a:pt x="20" y="47"/>
                    <a:pt x="20" y="47"/>
                  </a:cubicBezTo>
                  <a:cubicBezTo>
                    <a:pt x="18" y="49"/>
                    <a:pt x="16" y="50"/>
                    <a:pt x="15" y="50"/>
                  </a:cubicBezTo>
                  <a:cubicBezTo>
                    <a:pt x="15" y="50"/>
                    <a:pt x="15" y="50"/>
                    <a:pt x="15" y="50"/>
                  </a:cubicBezTo>
                  <a:cubicBezTo>
                    <a:pt x="13" y="50"/>
                    <a:pt x="11" y="49"/>
                    <a:pt x="10" y="47"/>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5" name="Freeform 109"/>
            <p:cNvSpPr/>
            <p:nvPr/>
          </p:nvSpPr>
          <p:spPr bwMode="auto">
            <a:xfrm>
              <a:off x="8297" y="4741"/>
              <a:ext cx="46" cy="105"/>
            </a:xfrm>
            <a:custGeom>
              <a:avLst/>
              <a:gdLst>
                <a:gd name="T0" fmla="*/ 3 w 22"/>
                <a:gd name="T1" fmla="*/ 47 h 50"/>
                <a:gd name="T2" fmla="*/ 3 w 22"/>
                <a:gd name="T3" fmla="*/ 38 h 50"/>
                <a:gd name="T4" fmla="*/ 3 w 22"/>
                <a:gd name="T5" fmla="*/ 38 h 50"/>
                <a:gd name="T6" fmla="*/ 8 w 22"/>
                <a:gd name="T7" fmla="*/ 25 h 50"/>
                <a:gd name="T8" fmla="*/ 8 w 22"/>
                <a:gd name="T9" fmla="*/ 25 h 50"/>
                <a:gd name="T10" fmla="*/ 3 w 22"/>
                <a:gd name="T11" fmla="*/ 12 h 50"/>
                <a:gd name="T12" fmla="*/ 3 w 22"/>
                <a:gd name="T13" fmla="*/ 12 h 50"/>
                <a:gd name="T14" fmla="*/ 3 w 22"/>
                <a:gd name="T15" fmla="*/ 12 h 50"/>
                <a:gd name="T16" fmla="*/ 3 w 22"/>
                <a:gd name="T17" fmla="*/ 3 h 50"/>
                <a:gd name="T18" fmla="*/ 3 w 22"/>
                <a:gd name="T19" fmla="*/ 3 h 50"/>
                <a:gd name="T20" fmla="*/ 13 w 22"/>
                <a:gd name="T21" fmla="*/ 3 h 50"/>
                <a:gd name="T22" fmla="*/ 13 w 22"/>
                <a:gd name="T23" fmla="*/ 3 h 50"/>
                <a:gd name="T24" fmla="*/ 22 w 22"/>
                <a:gd name="T25" fmla="*/ 25 h 50"/>
                <a:gd name="T26" fmla="*/ 22 w 22"/>
                <a:gd name="T27" fmla="*/ 25 h 50"/>
                <a:gd name="T28" fmla="*/ 13 w 22"/>
                <a:gd name="T29" fmla="*/ 47 h 50"/>
                <a:gd name="T30" fmla="*/ 13 w 22"/>
                <a:gd name="T31" fmla="*/ 47 h 50"/>
                <a:gd name="T32" fmla="*/ 8 w 22"/>
                <a:gd name="T33" fmla="*/ 50 h 50"/>
                <a:gd name="T34" fmla="*/ 8 w 22"/>
                <a:gd name="T35" fmla="*/ 50 h 50"/>
                <a:gd name="T36" fmla="*/ 3 w 22"/>
                <a:gd name="T37" fmla="*/ 47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 h="50">
                  <a:moveTo>
                    <a:pt x="3" y="47"/>
                  </a:moveTo>
                  <a:cubicBezTo>
                    <a:pt x="0" y="45"/>
                    <a:pt x="0" y="40"/>
                    <a:pt x="3" y="38"/>
                  </a:cubicBezTo>
                  <a:cubicBezTo>
                    <a:pt x="3" y="38"/>
                    <a:pt x="3" y="38"/>
                    <a:pt x="3" y="38"/>
                  </a:cubicBezTo>
                  <a:cubicBezTo>
                    <a:pt x="7" y="34"/>
                    <a:pt x="8" y="30"/>
                    <a:pt x="8" y="25"/>
                  </a:cubicBezTo>
                  <a:cubicBezTo>
                    <a:pt x="8" y="25"/>
                    <a:pt x="8" y="25"/>
                    <a:pt x="8" y="25"/>
                  </a:cubicBezTo>
                  <a:cubicBezTo>
                    <a:pt x="8" y="20"/>
                    <a:pt x="7" y="16"/>
                    <a:pt x="3" y="12"/>
                  </a:cubicBezTo>
                  <a:cubicBezTo>
                    <a:pt x="3" y="12"/>
                    <a:pt x="3" y="12"/>
                    <a:pt x="3" y="12"/>
                  </a:cubicBezTo>
                  <a:cubicBezTo>
                    <a:pt x="3" y="12"/>
                    <a:pt x="3" y="12"/>
                    <a:pt x="3" y="12"/>
                  </a:cubicBezTo>
                  <a:cubicBezTo>
                    <a:pt x="0" y="10"/>
                    <a:pt x="0" y="5"/>
                    <a:pt x="3" y="3"/>
                  </a:cubicBezTo>
                  <a:cubicBezTo>
                    <a:pt x="3" y="3"/>
                    <a:pt x="3" y="3"/>
                    <a:pt x="3" y="3"/>
                  </a:cubicBezTo>
                  <a:cubicBezTo>
                    <a:pt x="6" y="0"/>
                    <a:pt x="10" y="0"/>
                    <a:pt x="13" y="3"/>
                  </a:cubicBezTo>
                  <a:cubicBezTo>
                    <a:pt x="13" y="3"/>
                    <a:pt x="13" y="3"/>
                    <a:pt x="13" y="3"/>
                  </a:cubicBezTo>
                  <a:cubicBezTo>
                    <a:pt x="19" y="9"/>
                    <a:pt x="22" y="17"/>
                    <a:pt x="22" y="25"/>
                  </a:cubicBezTo>
                  <a:cubicBezTo>
                    <a:pt x="22" y="25"/>
                    <a:pt x="22" y="25"/>
                    <a:pt x="22" y="25"/>
                  </a:cubicBezTo>
                  <a:cubicBezTo>
                    <a:pt x="22" y="33"/>
                    <a:pt x="19" y="41"/>
                    <a:pt x="13" y="47"/>
                  </a:cubicBezTo>
                  <a:cubicBezTo>
                    <a:pt x="13" y="47"/>
                    <a:pt x="13" y="47"/>
                    <a:pt x="13" y="47"/>
                  </a:cubicBezTo>
                  <a:cubicBezTo>
                    <a:pt x="12" y="49"/>
                    <a:pt x="10" y="50"/>
                    <a:pt x="8" y="50"/>
                  </a:cubicBezTo>
                  <a:cubicBezTo>
                    <a:pt x="8" y="50"/>
                    <a:pt x="8" y="50"/>
                    <a:pt x="8" y="50"/>
                  </a:cubicBezTo>
                  <a:cubicBezTo>
                    <a:pt x="6" y="50"/>
                    <a:pt x="4" y="49"/>
                    <a:pt x="3" y="47"/>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6" name="Freeform 110"/>
            <p:cNvSpPr/>
            <p:nvPr/>
          </p:nvSpPr>
          <p:spPr bwMode="auto">
            <a:xfrm>
              <a:off x="8049" y="4711"/>
              <a:ext cx="59" cy="163"/>
            </a:xfrm>
            <a:custGeom>
              <a:avLst/>
              <a:gdLst>
                <a:gd name="T0" fmla="*/ 16 w 28"/>
                <a:gd name="T1" fmla="*/ 75 h 77"/>
                <a:gd name="T2" fmla="*/ 0 w 28"/>
                <a:gd name="T3" fmla="*/ 39 h 77"/>
                <a:gd name="T4" fmla="*/ 0 w 28"/>
                <a:gd name="T5" fmla="*/ 39 h 77"/>
                <a:gd name="T6" fmla="*/ 16 w 28"/>
                <a:gd name="T7" fmla="*/ 3 h 77"/>
                <a:gd name="T8" fmla="*/ 16 w 28"/>
                <a:gd name="T9" fmla="*/ 3 h 77"/>
                <a:gd name="T10" fmla="*/ 25 w 28"/>
                <a:gd name="T11" fmla="*/ 3 h 77"/>
                <a:gd name="T12" fmla="*/ 25 w 28"/>
                <a:gd name="T13" fmla="*/ 3 h 77"/>
                <a:gd name="T14" fmla="*/ 25 w 28"/>
                <a:gd name="T15" fmla="*/ 13 h 77"/>
                <a:gd name="T16" fmla="*/ 25 w 28"/>
                <a:gd name="T17" fmla="*/ 13 h 77"/>
                <a:gd name="T18" fmla="*/ 14 w 28"/>
                <a:gd name="T19" fmla="*/ 39 h 77"/>
                <a:gd name="T20" fmla="*/ 14 w 28"/>
                <a:gd name="T21" fmla="*/ 39 h 77"/>
                <a:gd name="T22" fmla="*/ 25 w 28"/>
                <a:gd name="T23" fmla="*/ 66 h 77"/>
                <a:gd name="T24" fmla="*/ 25 w 28"/>
                <a:gd name="T25" fmla="*/ 66 h 77"/>
                <a:gd name="T26" fmla="*/ 25 w 28"/>
                <a:gd name="T27" fmla="*/ 66 h 77"/>
                <a:gd name="T28" fmla="*/ 25 w 28"/>
                <a:gd name="T29" fmla="*/ 75 h 77"/>
                <a:gd name="T30" fmla="*/ 25 w 28"/>
                <a:gd name="T31" fmla="*/ 75 h 77"/>
                <a:gd name="T32" fmla="*/ 20 w 28"/>
                <a:gd name="T33" fmla="*/ 77 h 77"/>
                <a:gd name="T34" fmla="*/ 20 w 28"/>
                <a:gd name="T35" fmla="*/ 77 h 77"/>
                <a:gd name="T36" fmla="*/ 16 w 28"/>
                <a:gd name="T37" fmla="*/ 7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 h="77">
                  <a:moveTo>
                    <a:pt x="16" y="75"/>
                  </a:moveTo>
                  <a:cubicBezTo>
                    <a:pt x="6" y="65"/>
                    <a:pt x="0" y="52"/>
                    <a:pt x="0" y="39"/>
                  </a:cubicBezTo>
                  <a:cubicBezTo>
                    <a:pt x="0" y="39"/>
                    <a:pt x="0" y="39"/>
                    <a:pt x="0" y="39"/>
                  </a:cubicBezTo>
                  <a:cubicBezTo>
                    <a:pt x="0" y="26"/>
                    <a:pt x="6" y="13"/>
                    <a:pt x="16" y="3"/>
                  </a:cubicBezTo>
                  <a:cubicBezTo>
                    <a:pt x="16" y="3"/>
                    <a:pt x="16" y="3"/>
                    <a:pt x="16" y="3"/>
                  </a:cubicBezTo>
                  <a:cubicBezTo>
                    <a:pt x="18" y="0"/>
                    <a:pt x="23" y="0"/>
                    <a:pt x="25" y="3"/>
                  </a:cubicBezTo>
                  <a:cubicBezTo>
                    <a:pt x="25" y="3"/>
                    <a:pt x="25" y="3"/>
                    <a:pt x="25" y="3"/>
                  </a:cubicBezTo>
                  <a:cubicBezTo>
                    <a:pt x="28" y="5"/>
                    <a:pt x="28" y="10"/>
                    <a:pt x="25" y="13"/>
                  </a:cubicBezTo>
                  <a:cubicBezTo>
                    <a:pt x="25" y="13"/>
                    <a:pt x="25" y="13"/>
                    <a:pt x="25" y="13"/>
                  </a:cubicBezTo>
                  <a:cubicBezTo>
                    <a:pt x="18" y="20"/>
                    <a:pt x="14" y="29"/>
                    <a:pt x="14" y="39"/>
                  </a:cubicBezTo>
                  <a:cubicBezTo>
                    <a:pt x="14" y="39"/>
                    <a:pt x="14" y="39"/>
                    <a:pt x="14" y="39"/>
                  </a:cubicBezTo>
                  <a:cubicBezTo>
                    <a:pt x="14" y="49"/>
                    <a:pt x="18" y="58"/>
                    <a:pt x="25" y="66"/>
                  </a:cubicBezTo>
                  <a:cubicBezTo>
                    <a:pt x="25" y="66"/>
                    <a:pt x="25" y="66"/>
                    <a:pt x="25" y="66"/>
                  </a:cubicBezTo>
                  <a:cubicBezTo>
                    <a:pt x="25" y="66"/>
                    <a:pt x="25" y="66"/>
                    <a:pt x="25" y="66"/>
                  </a:cubicBezTo>
                  <a:cubicBezTo>
                    <a:pt x="28" y="68"/>
                    <a:pt x="28" y="73"/>
                    <a:pt x="25" y="75"/>
                  </a:cubicBezTo>
                  <a:cubicBezTo>
                    <a:pt x="25" y="75"/>
                    <a:pt x="25" y="75"/>
                    <a:pt x="25" y="75"/>
                  </a:cubicBezTo>
                  <a:cubicBezTo>
                    <a:pt x="24" y="77"/>
                    <a:pt x="22" y="77"/>
                    <a:pt x="20" y="77"/>
                  </a:cubicBezTo>
                  <a:cubicBezTo>
                    <a:pt x="20" y="77"/>
                    <a:pt x="20" y="77"/>
                    <a:pt x="20" y="77"/>
                  </a:cubicBezTo>
                  <a:cubicBezTo>
                    <a:pt x="19" y="77"/>
                    <a:pt x="17" y="77"/>
                    <a:pt x="16" y="75"/>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7" name="Freeform 111"/>
            <p:cNvSpPr/>
            <p:nvPr/>
          </p:nvSpPr>
          <p:spPr bwMode="auto">
            <a:xfrm>
              <a:off x="8345" y="4711"/>
              <a:ext cx="56" cy="163"/>
            </a:xfrm>
            <a:custGeom>
              <a:avLst/>
              <a:gdLst>
                <a:gd name="T0" fmla="*/ 2 w 27"/>
                <a:gd name="T1" fmla="*/ 75 h 77"/>
                <a:gd name="T2" fmla="*/ 2 w 27"/>
                <a:gd name="T3" fmla="*/ 66 h 77"/>
                <a:gd name="T4" fmla="*/ 2 w 27"/>
                <a:gd name="T5" fmla="*/ 66 h 77"/>
                <a:gd name="T6" fmla="*/ 13 w 27"/>
                <a:gd name="T7" fmla="*/ 39 h 77"/>
                <a:gd name="T8" fmla="*/ 13 w 27"/>
                <a:gd name="T9" fmla="*/ 39 h 77"/>
                <a:gd name="T10" fmla="*/ 2 w 27"/>
                <a:gd name="T11" fmla="*/ 13 h 77"/>
                <a:gd name="T12" fmla="*/ 2 w 27"/>
                <a:gd name="T13" fmla="*/ 13 h 77"/>
                <a:gd name="T14" fmla="*/ 2 w 27"/>
                <a:gd name="T15" fmla="*/ 13 h 77"/>
                <a:gd name="T16" fmla="*/ 2 w 27"/>
                <a:gd name="T17" fmla="*/ 3 h 77"/>
                <a:gd name="T18" fmla="*/ 2 w 27"/>
                <a:gd name="T19" fmla="*/ 3 h 77"/>
                <a:gd name="T20" fmla="*/ 12 w 27"/>
                <a:gd name="T21" fmla="*/ 3 h 77"/>
                <a:gd name="T22" fmla="*/ 12 w 27"/>
                <a:gd name="T23" fmla="*/ 3 h 77"/>
                <a:gd name="T24" fmla="*/ 27 w 27"/>
                <a:gd name="T25" fmla="*/ 39 h 77"/>
                <a:gd name="T26" fmla="*/ 27 w 27"/>
                <a:gd name="T27" fmla="*/ 39 h 77"/>
                <a:gd name="T28" fmla="*/ 12 w 27"/>
                <a:gd name="T29" fmla="*/ 75 h 77"/>
                <a:gd name="T30" fmla="*/ 12 w 27"/>
                <a:gd name="T31" fmla="*/ 75 h 77"/>
                <a:gd name="T32" fmla="*/ 7 w 27"/>
                <a:gd name="T33" fmla="*/ 77 h 77"/>
                <a:gd name="T34" fmla="*/ 7 w 27"/>
                <a:gd name="T35" fmla="*/ 77 h 77"/>
                <a:gd name="T36" fmla="*/ 2 w 27"/>
                <a:gd name="T37" fmla="*/ 7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 h="77">
                  <a:moveTo>
                    <a:pt x="2" y="75"/>
                  </a:moveTo>
                  <a:cubicBezTo>
                    <a:pt x="0" y="73"/>
                    <a:pt x="0" y="68"/>
                    <a:pt x="2" y="66"/>
                  </a:cubicBezTo>
                  <a:cubicBezTo>
                    <a:pt x="2" y="66"/>
                    <a:pt x="2" y="66"/>
                    <a:pt x="2" y="66"/>
                  </a:cubicBezTo>
                  <a:cubicBezTo>
                    <a:pt x="10" y="58"/>
                    <a:pt x="13" y="49"/>
                    <a:pt x="13" y="39"/>
                  </a:cubicBezTo>
                  <a:cubicBezTo>
                    <a:pt x="13" y="39"/>
                    <a:pt x="13" y="39"/>
                    <a:pt x="13" y="39"/>
                  </a:cubicBezTo>
                  <a:cubicBezTo>
                    <a:pt x="13" y="29"/>
                    <a:pt x="10" y="20"/>
                    <a:pt x="2" y="13"/>
                  </a:cubicBezTo>
                  <a:cubicBezTo>
                    <a:pt x="2" y="13"/>
                    <a:pt x="2" y="13"/>
                    <a:pt x="2" y="13"/>
                  </a:cubicBezTo>
                  <a:cubicBezTo>
                    <a:pt x="2" y="13"/>
                    <a:pt x="2" y="13"/>
                    <a:pt x="2" y="13"/>
                  </a:cubicBezTo>
                  <a:cubicBezTo>
                    <a:pt x="0" y="10"/>
                    <a:pt x="0" y="5"/>
                    <a:pt x="2" y="3"/>
                  </a:cubicBezTo>
                  <a:cubicBezTo>
                    <a:pt x="2" y="3"/>
                    <a:pt x="2" y="3"/>
                    <a:pt x="2" y="3"/>
                  </a:cubicBezTo>
                  <a:cubicBezTo>
                    <a:pt x="5" y="0"/>
                    <a:pt x="9" y="0"/>
                    <a:pt x="12" y="3"/>
                  </a:cubicBezTo>
                  <a:cubicBezTo>
                    <a:pt x="12" y="3"/>
                    <a:pt x="12" y="3"/>
                    <a:pt x="12" y="3"/>
                  </a:cubicBezTo>
                  <a:cubicBezTo>
                    <a:pt x="22" y="13"/>
                    <a:pt x="27" y="26"/>
                    <a:pt x="27" y="39"/>
                  </a:cubicBezTo>
                  <a:cubicBezTo>
                    <a:pt x="27" y="39"/>
                    <a:pt x="27" y="39"/>
                    <a:pt x="27" y="39"/>
                  </a:cubicBezTo>
                  <a:cubicBezTo>
                    <a:pt x="27" y="52"/>
                    <a:pt x="22" y="65"/>
                    <a:pt x="12" y="75"/>
                  </a:cubicBezTo>
                  <a:cubicBezTo>
                    <a:pt x="12" y="75"/>
                    <a:pt x="12" y="75"/>
                    <a:pt x="12" y="75"/>
                  </a:cubicBezTo>
                  <a:cubicBezTo>
                    <a:pt x="11" y="77"/>
                    <a:pt x="9" y="77"/>
                    <a:pt x="7" y="77"/>
                  </a:cubicBezTo>
                  <a:cubicBezTo>
                    <a:pt x="7" y="77"/>
                    <a:pt x="7" y="77"/>
                    <a:pt x="7" y="77"/>
                  </a:cubicBezTo>
                  <a:cubicBezTo>
                    <a:pt x="5" y="77"/>
                    <a:pt x="4" y="77"/>
                    <a:pt x="2" y="75"/>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8" name="Freeform 112"/>
            <p:cNvSpPr>
              <a:spLocks noEditPoints="1"/>
            </p:cNvSpPr>
            <p:nvPr/>
          </p:nvSpPr>
          <p:spPr bwMode="auto">
            <a:xfrm>
              <a:off x="7540" y="3610"/>
              <a:ext cx="520" cy="393"/>
            </a:xfrm>
            <a:custGeom>
              <a:avLst/>
              <a:gdLst>
                <a:gd name="T0" fmla="*/ 229 w 248"/>
                <a:gd name="T1" fmla="*/ 139 h 186"/>
                <a:gd name="T2" fmla="*/ 20 w 248"/>
                <a:gd name="T3" fmla="*/ 139 h 186"/>
                <a:gd name="T4" fmla="*/ 4 w 248"/>
                <a:gd name="T5" fmla="*/ 169 h 186"/>
                <a:gd name="T6" fmla="*/ 244 w 248"/>
                <a:gd name="T7" fmla="*/ 169 h 186"/>
                <a:gd name="T8" fmla="*/ 229 w 248"/>
                <a:gd name="T9" fmla="*/ 139 h 186"/>
                <a:gd name="T10" fmla="*/ 98 w 248"/>
                <a:gd name="T11" fmla="*/ 162 h 186"/>
                <a:gd name="T12" fmla="*/ 105 w 248"/>
                <a:gd name="T13" fmla="*/ 150 h 186"/>
                <a:gd name="T14" fmla="*/ 145 w 248"/>
                <a:gd name="T15" fmla="*/ 150 h 186"/>
                <a:gd name="T16" fmla="*/ 150 w 248"/>
                <a:gd name="T17" fmla="*/ 162 h 186"/>
                <a:gd name="T18" fmla="*/ 98 w 248"/>
                <a:gd name="T19" fmla="*/ 162 h 186"/>
                <a:gd name="T20" fmla="*/ 225 w 248"/>
                <a:gd name="T21" fmla="*/ 132 h 186"/>
                <a:gd name="T22" fmla="*/ 225 w 248"/>
                <a:gd name="T23" fmla="*/ 132 h 186"/>
                <a:gd name="T24" fmla="*/ 225 w 248"/>
                <a:gd name="T25" fmla="*/ 131 h 186"/>
                <a:gd name="T26" fmla="*/ 225 w 248"/>
                <a:gd name="T27" fmla="*/ 6 h 186"/>
                <a:gd name="T28" fmla="*/ 219 w 248"/>
                <a:gd name="T29" fmla="*/ 0 h 186"/>
                <a:gd name="T30" fmla="*/ 29 w 248"/>
                <a:gd name="T31" fmla="*/ 0 h 186"/>
                <a:gd name="T32" fmla="*/ 23 w 248"/>
                <a:gd name="T33" fmla="*/ 6 h 186"/>
                <a:gd name="T34" fmla="*/ 23 w 248"/>
                <a:gd name="T35" fmla="*/ 131 h 186"/>
                <a:gd name="T36" fmla="*/ 23 w 248"/>
                <a:gd name="T37" fmla="*/ 132 h 186"/>
                <a:gd name="T38" fmla="*/ 23 w 248"/>
                <a:gd name="T39" fmla="*/ 132 h 186"/>
                <a:gd name="T40" fmla="*/ 23 w 248"/>
                <a:gd name="T41" fmla="*/ 132 h 186"/>
                <a:gd name="T42" fmla="*/ 225 w 248"/>
                <a:gd name="T43" fmla="*/ 132 h 186"/>
                <a:gd name="T44" fmla="*/ 211 w 248"/>
                <a:gd name="T45" fmla="*/ 123 h 186"/>
                <a:gd name="T46" fmla="*/ 38 w 248"/>
                <a:gd name="T47" fmla="*/ 123 h 186"/>
                <a:gd name="T48" fmla="*/ 38 w 248"/>
                <a:gd name="T49" fmla="*/ 15 h 186"/>
                <a:gd name="T50" fmla="*/ 211 w 248"/>
                <a:gd name="T51" fmla="*/ 15 h 186"/>
                <a:gd name="T52" fmla="*/ 211 w 248"/>
                <a:gd name="T53" fmla="*/ 123 h 186"/>
                <a:gd name="T54" fmla="*/ 248 w 248"/>
                <a:gd name="T55" fmla="*/ 176 h 186"/>
                <a:gd name="T56" fmla="*/ 1 w 248"/>
                <a:gd name="T57" fmla="*/ 176 h 186"/>
                <a:gd name="T58" fmla="*/ 0 w 248"/>
                <a:gd name="T59" fmla="*/ 177 h 186"/>
                <a:gd name="T60" fmla="*/ 6 w 248"/>
                <a:gd name="T61" fmla="*/ 186 h 186"/>
                <a:gd name="T62" fmla="*/ 243 w 248"/>
                <a:gd name="T63" fmla="*/ 186 h 186"/>
                <a:gd name="T64" fmla="*/ 248 w 248"/>
                <a:gd name="T65" fmla="*/ 177 h 186"/>
                <a:gd name="T66" fmla="*/ 248 w 248"/>
                <a:gd name="T67" fmla="*/ 17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48" h="186">
                  <a:moveTo>
                    <a:pt x="229" y="139"/>
                  </a:moveTo>
                  <a:cubicBezTo>
                    <a:pt x="20" y="139"/>
                    <a:pt x="20" y="139"/>
                    <a:pt x="20" y="139"/>
                  </a:cubicBezTo>
                  <a:cubicBezTo>
                    <a:pt x="4" y="169"/>
                    <a:pt x="4" y="169"/>
                    <a:pt x="4" y="169"/>
                  </a:cubicBezTo>
                  <a:cubicBezTo>
                    <a:pt x="244" y="169"/>
                    <a:pt x="244" y="169"/>
                    <a:pt x="244" y="169"/>
                  </a:cubicBezTo>
                  <a:lnTo>
                    <a:pt x="229" y="139"/>
                  </a:lnTo>
                  <a:close/>
                  <a:moveTo>
                    <a:pt x="98" y="162"/>
                  </a:moveTo>
                  <a:cubicBezTo>
                    <a:pt x="105" y="150"/>
                    <a:pt x="105" y="150"/>
                    <a:pt x="105" y="150"/>
                  </a:cubicBezTo>
                  <a:cubicBezTo>
                    <a:pt x="145" y="150"/>
                    <a:pt x="145" y="150"/>
                    <a:pt x="145" y="150"/>
                  </a:cubicBezTo>
                  <a:cubicBezTo>
                    <a:pt x="150" y="162"/>
                    <a:pt x="150" y="162"/>
                    <a:pt x="150" y="162"/>
                  </a:cubicBezTo>
                  <a:lnTo>
                    <a:pt x="98" y="162"/>
                  </a:lnTo>
                  <a:close/>
                  <a:moveTo>
                    <a:pt x="225" y="132"/>
                  </a:moveTo>
                  <a:cubicBezTo>
                    <a:pt x="225" y="132"/>
                    <a:pt x="225" y="132"/>
                    <a:pt x="225" y="132"/>
                  </a:cubicBezTo>
                  <a:cubicBezTo>
                    <a:pt x="225" y="131"/>
                    <a:pt x="225" y="131"/>
                    <a:pt x="225" y="131"/>
                  </a:cubicBezTo>
                  <a:cubicBezTo>
                    <a:pt x="225" y="6"/>
                    <a:pt x="225" y="6"/>
                    <a:pt x="225" y="6"/>
                  </a:cubicBezTo>
                  <a:cubicBezTo>
                    <a:pt x="225" y="3"/>
                    <a:pt x="222" y="0"/>
                    <a:pt x="219" y="0"/>
                  </a:cubicBezTo>
                  <a:cubicBezTo>
                    <a:pt x="29" y="0"/>
                    <a:pt x="29" y="0"/>
                    <a:pt x="29" y="0"/>
                  </a:cubicBezTo>
                  <a:cubicBezTo>
                    <a:pt x="26" y="0"/>
                    <a:pt x="23" y="3"/>
                    <a:pt x="23" y="6"/>
                  </a:cubicBezTo>
                  <a:cubicBezTo>
                    <a:pt x="23" y="131"/>
                    <a:pt x="23" y="131"/>
                    <a:pt x="23" y="131"/>
                  </a:cubicBezTo>
                  <a:cubicBezTo>
                    <a:pt x="23" y="131"/>
                    <a:pt x="23" y="131"/>
                    <a:pt x="23" y="132"/>
                  </a:cubicBezTo>
                  <a:cubicBezTo>
                    <a:pt x="23" y="132"/>
                    <a:pt x="23" y="132"/>
                    <a:pt x="23" y="132"/>
                  </a:cubicBezTo>
                  <a:cubicBezTo>
                    <a:pt x="23" y="132"/>
                    <a:pt x="23" y="132"/>
                    <a:pt x="23" y="132"/>
                  </a:cubicBezTo>
                  <a:cubicBezTo>
                    <a:pt x="225" y="132"/>
                    <a:pt x="225" y="132"/>
                    <a:pt x="225" y="132"/>
                  </a:cubicBezTo>
                  <a:close/>
                  <a:moveTo>
                    <a:pt x="211" y="123"/>
                  </a:moveTo>
                  <a:cubicBezTo>
                    <a:pt x="38" y="123"/>
                    <a:pt x="38" y="123"/>
                    <a:pt x="38" y="123"/>
                  </a:cubicBezTo>
                  <a:cubicBezTo>
                    <a:pt x="38" y="15"/>
                    <a:pt x="38" y="15"/>
                    <a:pt x="38" y="15"/>
                  </a:cubicBezTo>
                  <a:cubicBezTo>
                    <a:pt x="211" y="15"/>
                    <a:pt x="211" y="15"/>
                    <a:pt x="211" y="15"/>
                  </a:cubicBezTo>
                  <a:lnTo>
                    <a:pt x="211" y="123"/>
                  </a:lnTo>
                  <a:close/>
                  <a:moveTo>
                    <a:pt x="248" y="176"/>
                  </a:moveTo>
                  <a:cubicBezTo>
                    <a:pt x="1" y="176"/>
                    <a:pt x="1" y="176"/>
                    <a:pt x="1" y="176"/>
                  </a:cubicBezTo>
                  <a:cubicBezTo>
                    <a:pt x="0" y="177"/>
                    <a:pt x="0" y="177"/>
                    <a:pt x="0" y="177"/>
                  </a:cubicBezTo>
                  <a:cubicBezTo>
                    <a:pt x="0" y="181"/>
                    <a:pt x="3" y="186"/>
                    <a:pt x="6" y="186"/>
                  </a:cubicBezTo>
                  <a:cubicBezTo>
                    <a:pt x="243" y="186"/>
                    <a:pt x="243" y="186"/>
                    <a:pt x="243" y="186"/>
                  </a:cubicBezTo>
                  <a:cubicBezTo>
                    <a:pt x="246" y="186"/>
                    <a:pt x="248" y="181"/>
                    <a:pt x="248" y="177"/>
                  </a:cubicBezTo>
                  <a:lnTo>
                    <a:pt x="248" y="176"/>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39" name="Freeform 113"/>
            <p:cNvSpPr>
              <a:spLocks noEditPoints="1"/>
            </p:cNvSpPr>
            <p:nvPr/>
          </p:nvSpPr>
          <p:spPr bwMode="auto">
            <a:xfrm>
              <a:off x="8259" y="4038"/>
              <a:ext cx="220" cy="393"/>
            </a:xfrm>
            <a:custGeom>
              <a:avLst/>
              <a:gdLst>
                <a:gd name="T0" fmla="*/ 92 w 105"/>
                <a:gd name="T1" fmla="*/ 0 h 186"/>
                <a:gd name="T2" fmla="*/ 14 w 105"/>
                <a:gd name="T3" fmla="*/ 0 h 186"/>
                <a:gd name="T4" fmla="*/ 0 w 105"/>
                <a:gd name="T5" fmla="*/ 13 h 186"/>
                <a:gd name="T6" fmla="*/ 0 w 105"/>
                <a:gd name="T7" fmla="*/ 172 h 186"/>
                <a:gd name="T8" fmla="*/ 14 w 105"/>
                <a:gd name="T9" fmla="*/ 186 h 186"/>
                <a:gd name="T10" fmla="*/ 92 w 105"/>
                <a:gd name="T11" fmla="*/ 186 h 186"/>
                <a:gd name="T12" fmla="*/ 105 w 105"/>
                <a:gd name="T13" fmla="*/ 172 h 186"/>
                <a:gd name="T14" fmla="*/ 105 w 105"/>
                <a:gd name="T15" fmla="*/ 13 h 186"/>
                <a:gd name="T16" fmla="*/ 92 w 105"/>
                <a:gd name="T17" fmla="*/ 0 h 186"/>
                <a:gd name="T18" fmla="*/ 44 w 105"/>
                <a:gd name="T19" fmla="*/ 11 h 186"/>
                <a:gd name="T20" fmla="*/ 62 w 105"/>
                <a:gd name="T21" fmla="*/ 11 h 186"/>
                <a:gd name="T22" fmla="*/ 62 w 105"/>
                <a:gd name="T23" fmla="*/ 17 h 186"/>
                <a:gd name="T24" fmla="*/ 44 w 105"/>
                <a:gd name="T25" fmla="*/ 17 h 186"/>
                <a:gd name="T26" fmla="*/ 44 w 105"/>
                <a:gd name="T27" fmla="*/ 11 h 186"/>
                <a:gd name="T28" fmla="*/ 53 w 105"/>
                <a:gd name="T29" fmla="*/ 178 h 186"/>
                <a:gd name="T30" fmla="*/ 44 w 105"/>
                <a:gd name="T31" fmla="*/ 170 h 186"/>
                <a:gd name="T32" fmla="*/ 53 w 105"/>
                <a:gd name="T33" fmla="*/ 161 h 186"/>
                <a:gd name="T34" fmla="*/ 62 w 105"/>
                <a:gd name="T35" fmla="*/ 170 h 186"/>
                <a:gd name="T36" fmla="*/ 53 w 105"/>
                <a:gd name="T37" fmla="*/ 178 h 186"/>
                <a:gd name="T38" fmla="*/ 95 w 105"/>
                <a:gd name="T39" fmla="*/ 156 h 186"/>
                <a:gd name="T40" fmla="*/ 10 w 105"/>
                <a:gd name="T41" fmla="*/ 156 h 186"/>
                <a:gd name="T42" fmla="*/ 10 w 105"/>
                <a:gd name="T43" fmla="*/ 30 h 186"/>
                <a:gd name="T44" fmla="*/ 95 w 105"/>
                <a:gd name="T45" fmla="*/ 30 h 186"/>
                <a:gd name="T46" fmla="*/ 95 w 105"/>
                <a:gd name="T47" fmla="*/ 156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5" h="186">
                  <a:moveTo>
                    <a:pt x="92" y="0"/>
                  </a:moveTo>
                  <a:cubicBezTo>
                    <a:pt x="14" y="0"/>
                    <a:pt x="14" y="0"/>
                    <a:pt x="14" y="0"/>
                  </a:cubicBezTo>
                  <a:cubicBezTo>
                    <a:pt x="6" y="0"/>
                    <a:pt x="0" y="6"/>
                    <a:pt x="0" y="13"/>
                  </a:cubicBezTo>
                  <a:cubicBezTo>
                    <a:pt x="0" y="172"/>
                    <a:pt x="0" y="172"/>
                    <a:pt x="0" y="172"/>
                  </a:cubicBezTo>
                  <a:cubicBezTo>
                    <a:pt x="0" y="180"/>
                    <a:pt x="6" y="186"/>
                    <a:pt x="14" y="186"/>
                  </a:cubicBezTo>
                  <a:cubicBezTo>
                    <a:pt x="92" y="186"/>
                    <a:pt x="92" y="186"/>
                    <a:pt x="92" y="186"/>
                  </a:cubicBezTo>
                  <a:cubicBezTo>
                    <a:pt x="99" y="186"/>
                    <a:pt x="105" y="180"/>
                    <a:pt x="105" y="172"/>
                  </a:cubicBezTo>
                  <a:cubicBezTo>
                    <a:pt x="105" y="13"/>
                    <a:pt x="105" y="13"/>
                    <a:pt x="105" y="13"/>
                  </a:cubicBezTo>
                  <a:cubicBezTo>
                    <a:pt x="105" y="6"/>
                    <a:pt x="99" y="0"/>
                    <a:pt x="92" y="0"/>
                  </a:cubicBezTo>
                  <a:close/>
                  <a:moveTo>
                    <a:pt x="44" y="11"/>
                  </a:moveTo>
                  <a:cubicBezTo>
                    <a:pt x="62" y="11"/>
                    <a:pt x="62" y="11"/>
                    <a:pt x="62" y="11"/>
                  </a:cubicBezTo>
                  <a:cubicBezTo>
                    <a:pt x="62" y="17"/>
                    <a:pt x="62" y="17"/>
                    <a:pt x="62" y="17"/>
                  </a:cubicBezTo>
                  <a:cubicBezTo>
                    <a:pt x="44" y="17"/>
                    <a:pt x="44" y="17"/>
                    <a:pt x="44" y="17"/>
                  </a:cubicBezTo>
                  <a:lnTo>
                    <a:pt x="44" y="11"/>
                  </a:lnTo>
                  <a:close/>
                  <a:moveTo>
                    <a:pt x="53" y="178"/>
                  </a:moveTo>
                  <a:cubicBezTo>
                    <a:pt x="48" y="178"/>
                    <a:pt x="44" y="175"/>
                    <a:pt x="44" y="170"/>
                  </a:cubicBezTo>
                  <a:cubicBezTo>
                    <a:pt x="44" y="165"/>
                    <a:pt x="48" y="161"/>
                    <a:pt x="53" y="161"/>
                  </a:cubicBezTo>
                  <a:cubicBezTo>
                    <a:pt x="58" y="161"/>
                    <a:pt x="62" y="165"/>
                    <a:pt x="62" y="170"/>
                  </a:cubicBezTo>
                  <a:cubicBezTo>
                    <a:pt x="62" y="175"/>
                    <a:pt x="58" y="178"/>
                    <a:pt x="53" y="178"/>
                  </a:cubicBezTo>
                  <a:close/>
                  <a:moveTo>
                    <a:pt x="95" y="156"/>
                  </a:moveTo>
                  <a:cubicBezTo>
                    <a:pt x="10" y="156"/>
                    <a:pt x="10" y="156"/>
                    <a:pt x="10" y="156"/>
                  </a:cubicBezTo>
                  <a:cubicBezTo>
                    <a:pt x="10" y="30"/>
                    <a:pt x="10" y="30"/>
                    <a:pt x="10" y="30"/>
                  </a:cubicBezTo>
                  <a:cubicBezTo>
                    <a:pt x="95" y="30"/>
                    <a:pt x="95" y="30"/>
                    <a:pt x="95" y="30"/>
                  </a:cubicBezTo>
                  <a:lnTo>
                    <a:pt x="95" y="156"/>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0" name="Freeform 114"/>
            <p:cNvSpPr/>
            <p:nvPr/>
          </p:nvSpPr>
          <p:spPr bwMode="auto">
            <a:xfrm>
              <a:off x="7188" y="4414"/>
              <a:ext cx="113" cy="308"/>
            </a:xfrm>
            <a:custGeom>
              <a:avLst/>
              <a:gdLst>
                <a:gd name="T0" fmla="*/ 39 w 54"/>
                <a:gd name="T1" fmla="*/ 146 h 146"/>
                <a:gd name="T2" fmla="*/ 0 w 54"/>
                <a:gd name="T3" fmla="*/ 0 h 146"/>
                <a:gd name="T4" fmla="*/ 18 w 54"/>
                <a:gd name="T5" fmla="*/ 0 h 146"/>
                <a:gd name="T6" fmla="*/ 54 w 54"/>
                <a:gd name="T7" fmla="*/ 137 h 146"/>
                <a:gd name="T8" fmla="*/ 39 w 54"/>
                <a:gd name="T9" fmla="*/ 146 h 146"/>
              </a:gdLst>
              <a:ahLst/>
              <a:cxnLst>
                <a:cxn ang="0">
                  <a:pos x="T0" y="T1"/>
                </a:cxn>
                <a:cxn ang="0">
                  <a:pos x="T2" y="T3"/>
                </a:cxn>
                <a:cxn ang="0">
                  <a:pos x="T4" y="T5"/>
                </a:cxn>
                <a:cxn ang="0">
                  <a:pos x="T6" y="T7"/>
                </a:cxn>
                <a:cxn ang="0">
                  <a:pos x="T8" y="T9"/>
                </a:cxn>
              </a:cxnLst>
              <a:rect l="0" t="0" r="r" b="b"/>
              <a:pathLst>
                <a:path w="54" h="146">
                  <a:moveTo>
                    <a:pt x="39" y="146"/>
                  </a:moveTo>
                  <a:cubicBezTo>
                    <a:pt x="13" y="102"/>
                    <a:pt x="0" y="51"/>
                    <a:pt x="0" y="0"/>
                  </a:cubicBezTo>
                  <a:cubicBezTo>
                    <a:pt x="18" y="0"/>
                    <a:pt x="18" y="0"/>
                    <a:pt x="18" y="0"/>
                  </a:cubicBezTo>
                  <a:cubicBezTo>
                    <a:pt x="18" y="48"/>
                    <a:pt x="30" y="96"/>
                    <a:pt x="54" y="137"/>
                  </a:cubicBezTo>
                  <a:lnTo>
                    <a:pt x="39" y="146"/>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1" name="Freeform 115"/>
            <p:cNvSpPr/>
            <p:nvPr/>
          </p:nvSpPr>
          <p:spPr bwMode="auto">
            <a:xfrm>
              <a:off x="7733" y="4922"/>
              <a:ext cx="365" cy="110"/>
            </a:xfrm>
            <a:custGeom>
              <a:avLst/>
              <a:gdLst>
                <a:gd name="T0" fmla="*/ 32 w 174"/>
                <a:gd name="T1" fmla="*/ 52 h 52"/>
                <a:gd name="T2" fmla="*/ 0 w 174"/>
                <a:gd name="T3" fmla="*/ 50 h 52"/>
                <a:gd name="T4" fmla="*/ 2 w 174"/>
                <a:gd name="T5" fmla="*/ 32 h 52"/>
                <a:gd name="T6" fmla="*/ 32 w 174"/>
                <a:gd name="T7" fmla="*/ 34 h 52"/>
                <a:gd name="T8" fmla="*/ 165 w 174"/>
                <a:gd name="T9" fmla="*/ 0 h 52"/>
                <a:gd name="T10" fmla="*/ 174 w 174"/>
                <a:gd name="T11" fmla="*/ 15 h 52"/>
                <a:gd name="T12" fmla="*/ 32 w 174"/>
                <a:gd name="T13" fmla="*/ 52 h 52"/>
              </a:gdLst>
              <a:ahLst/>
              <a:cxnLst>
                <a:cxn ang="0">
                  <a:pos x="T0" y="T1"/>
                </a:cxn>
                <a:cxn ang="0">
                  <a:pos x="T2" y="T3"/>
                </a:cxn>
                <a:cxn ang="0">
                  <a:pos x="T4" y="T5"/>
                </a:cxn>
                <a:cxn ang="0">
                  <a:pos x="T6" y="T7"/>
                </a:cxn>
                <a:cxn ang="0">
                  <a:pos x="T8" y="T9"/>
                </a:cxn>
                <a:cxn ang="0">
                  <a:pos x="T10" y="T11"/>
                </a:cxn>
                <a:cxn ang="0">
                  <a:pos x="T12" y="T13"/>
                </a:cxn>
              </a:cxnLst>
              <a:rect l="0" t="0" r="r" b="b"/>
              <a:pathLst>
                <a:path w="174" h="52">
                  <a:moveTo>
                    <a:pt x="32" y="52"/>
                  </a:moveTo>
                  <a:cubicBezTo>
                    <a:pt x="22" y="52"/>
                    <a:pt x="11" y="51"/>
                    <a:pt x="0" y="50"/>
                  </a:cubicBezTo>
                  <a:cubicBezTo>
                    <a:pt x="2" y="32"/>
                    <a:pt x="2" y="32"/>
                    <a:pt x="2" y="32"/>
                  </a:cubicBezTo>
                  <a:cubicBezTo>
                    <a:pt x="12" y="33"/>
                    <a:pt x="22" y="34"/>
                    <a:pt x="32" y="34"/>
                  </a:cubicBezTo>
                  <a:cubicBezTo>
                    <a:pt x="79" y="34"/>
                    <a:pt x="125" y="22"/>
                    <a:pt x="165" y="0"/>
                  </a:cubicBezTo>
                  <a:cubicBezTo>
                    <a:pt x="174" y="15"/>
                    <a:pt x="174" y="15"/>
                    <a:pt x="174" y="15"/>
                  </a:cubicBezTo>
                  <a:cubicBezTo>
                    <a:pt x="131" y="39"/>
                    <a:pt x="82" y="52"/>
                    <a:pt x="32" y="52"/>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2" name="Freeform 116"/>
            <p:cNvSpPr/>
            <p:nvPr/>
          </p:nvSpPr>
          <p:spPr bwMode="auto">
            <a:xfrm>
              <a:off x="8324" y="4458"/>
              <a:ext cx="88" cy="211"/>
            </a:xfrm>
            <a:custGeom>
              <a:avLst/>
              <a:gdLst>
                <a:gd name="T0" fmla="*/ 17 w 42"/>
                <a:gd name="T1" fmla="*/ 100 h 100"/>
                <a:gd name="T2" fmla="*/ 0 w 42"/>
                <a:gd name="T3" fmla="*/ 92 h 100"/>
                <a:gd name="T4" fmla="*/ 24 w 42"/>
                <a:gd name="T5" fmla="*/ 0 h 100"/>
                <a:gd name="T6" fmla="*/ 42 w 42"/>
                <a:gd name="T7" fmla="*/ 1 h 100"/>
                <a:gd name="T8" fmla="*/ 17 w 42"/>
                <a:gd name="T9" fmla="*/ 100 h 100"/>
              </a:gdLst>
              <a:ahLst/>
              <a:cxnLst>
                <a:cxn ang="0">
                  <a:pos x="T0" y="T1"/>
                </a:cxn>
                <a:cxn ang="0">
                  <a:pos x="T2" y="T3"/>
                </a:cxn>
                <a:cxn ang="0">
                  <a:pos x="T4" y="T5"/>
                </a:cxn>
                <a:cxn ang="0">
                  <a:pos x="T6" y="T7"/>
                </a:cxn>
                <a:cxn ang="0">
                  <a:pos x="T8" y="T9"/>
                </a:cxn>
              </a:cxnLst>
              <a:rect l="0" t="0" r="r" b="b"/>
              <a:pathLst>
                <a:path w="42" h="100">
                  <a:moveTo>
                    <a:pt x="17" y="100"/>
                  </a:moveTo>
                  <a:cubicBezTo>
                    <a:pt x="0" y="92"/>
                    <a:pt x="0" y="92"/>
                    <a:pt x="0" y="92"/>
                  </a:cubicBezTo>
                  <a:cubicBezTo>
                    <a:pt x="14" y="63"/>
                    <a:pt x="22" y="32"/>
                    <a:pt x="24" y="0"/>
                  </a:cubicBezTo>
                  <a:cubicBezTo>
                    <a:pt x="42" y="1"/>
                    <a:pt x="42" y="1"/>
                    <a:pt x="42" y="1"/>
                  </a:cubicBezTo>
                  <a:cubicBezTo>
                    <a:pt x="40" y="35"/>
                    <a:pt x="31" y="69"/>
                    <a:pt x="17" y="100"/>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3" name="Freeform 117"/>
            <p:cNvSpPr/>
            <p:nvPr/>
          </p:nvSpPr>
          <p:spPr bwMode="auto">
            <a:xfrm>
              <a:off x="8031" y="3846"/>
              <a:ext cx="215" cy="169"/>
            </a:xfrm>
            <a:custGeom>
              <a:avLst/>
              <a:gdLst>
                <a:gd name="T0" fmla="*/ 90 w 103"/>
                <a:gd name="T1" fmla="*/ 80 h 80"/>
                <a:gd name="T2" fmla="*/ 0 w 103"/>
                <a:gd name="T3" fmla="*/ 17 h 80"/>
                <a:gd name="T4" fmla="*/ 7 w 103"/>
                <a:gd name="T5" fmla="*/ 0 h 80"/>
                <a:gd name="T6" fmla="*/ 103 w 103"/>
                <a:gd name="T7" fmla="*/ 68 h 80"/>
                <a:gd name="T8" fmla="*/ 90 w 103"/>
                <a:gd name="T9" fmla="*/ 80 h 80"/>
              </a:gdLst>
              <a:ahLst/>
              <a:cxnLst>
                <a:cxn ang="0">
                  <a:pos x="T0" y="T1"/>
                </a:cxn>
                <a:cxn ang="0">
                  <a:pos x="T2" y="T3"/>
                </a:cxn>
                <a:cxn ang="0">
                  <a:pos x="T4" y="T5"/>
                </a:cxn>
                <a:cxn ang="0">
                  <a:pos x="T6" y="T7"/>
                </a:cxn>
                <a:cxn ang="0">
                  <a:pos x="T8" y="T9"/>
                </a:cxn>
              </a:cxnLst>
              <a:rect l="0" t="0" r="r" b="b"/>
              <a:pathLst>
                <a:path w="103" h="80">
                  <a:moveTo>
                    <a:pt x="90" y="80"/>
                  </a:moveTo>
                  <a:cubicBezTo>
                    <a:pt x="64" y="53"/>
                    <a:pt x="34" y="32"/>
                    <a:pt x="0" y="17"/>
                  </a:cubicBezTo>
                  <a:cubicBezTo>
                    <a:pt x="7" y="0"/>
                    <a:pt x="7" y="0"/>
                    <a:pt x="7" y="0"/>
                  </a:cubicBezTo>
                  <a:cubicBezTo>
                    <a:pt x="43" y="16"/>
                    <a:pt x="75" y="39"/>
                    <a:pt x="103" y="68"/>
                  </a:cubicBezTo>
                  <a:lnTo>
                    <a:pt x="90" y="80"/>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4" name="Freeform 118"/>
            <p:cNvSpPr/>
            <p:nvPr/>
          </p:nvSpPr>
          <p:spPr bwMode="auto">
            <a:xfrm>
              <a:off x="7264" y="3859"/>
              <a:ext cx="285" cy="274"/>
            </a:xfrm>
            <a:custGeom>
              <a:avLst/>
              <a:gdLst>
                <a:gd name="T0" fmla="*/ 16 w 136"/>
                <a:gd name="T1" fmla="*/ 130 h 130"/>
                <a:gd name="T2" fmla="*/ 0 w 136"/>
                <a:gd name="T3" fmla="*/ 121 h 130"/>
                <a:gd name="T4" fmla="*/ 128 w 136"/>
                <a:gd name="T5" fmla="*/ 0 h 130"/>
                <a:gd name="T6" fmla="*/ 136 w 136"/>
                <a:gd name="T7" fmla="*/ 16 h 130"/>
                <a:gd name="T8" fmla="*/ 16 w 136"/>
                <a:gd name="T9" fmla="*/ 130 h 130"/>
              </a:gdLst>
              <a:ahLst/>
              <a:cxnLst>
                <a:cxn ang="0">
                  <a:pos x="T0" y="T1"/>
                </a:cxn>
                <a:cxn ang="0">
                  <a:pos x="T2" y="T3"/>
                </a:cxn>
                <a:cxn ang="0">
                  <a:pos x="T4" y="T5"/>
                </a:cxn>
                <a:cxn ang="0">
                  <a:pos x="T6" y="T7"/>
                </a:cxn>
                <a:cxn ang="0">
                  <a:pos x="T8" y="T9"/>
                </a:cxn>
              </a:cxnLst>
              <a:rect l="0" t="0" r="r" b="b"/>
              <a:pathLst>
                <a:path w="136" h="130">
                  <a:moveTo>
                    <a:pt x="16" y="130"/>
                  </a:moveTo>
                  <a:cubicBezTo>
                    <a:pt x="0" y="121"/>
                    <a:pt x="0" y="121"/>
                    <a:pt x="0" y="121"/>
                  </a:cubicBezTo>
                  <a:cubicBezTo>
                    <a:pt x="29" y="68"/>
                    <a:pt x="74" y="26"/>
                    <a:pt x="128" y="0"/>
                  </a:cubicBezTo>
                  <a:cubicBezTo>
                    <a:pt x="136" y="16"/>
                    <a:pt x="136" y="16"/>
                    <a:pt x="136" y="16"/>
                  </a:cubicBezTo>
                  <a:cubicBezTo>
                    <a:pt x="85" y="41"/>
                    <a:pt x="43" y="80"/>
                    <a:pt x="16" y="130"/>
                  </a:cubicBez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5" name="Freeform 119"/>
            <p:cNvSpPr>
              <a:spLocks noEditPoints="1"/>
            </p:cNvSpPr>
            <p:nvPr/>
          </p:nvSpPr>
          <p:spPr bwMode="auto">
            <a:xfrm>
              <a:off x="7050" y="4161"/>
              <a:ext cx="325" cy="207"/>
            </a:xfrm>
            <a:custGeom>
              <a:avLst/>
              <a:gdLst>
                <a:gd name="T0" fmla="*/ 322 w 325"/>
                <a:gd name="T1" fmla="*/ 0 h 207"/>
                <a:gd name="T2" fmla="*/ 4 w 325"/>
                <a:gd name="T3" fmla="*/ 0 h 207"/>
                <a:gd name="T4" fmla="*/ 163 w 325"/>
                <a:gd name="T5" fmla="*/ 137 h 207"/>
                <a:gd name="T6" fmla="*/ 322 w 325"/>
                <a:gd name="T7" fmla="*/ 0 h 207"/>
                <a:gd name="T8" fmla="*/ 163 w 325"/>
                <a:gd name="T9" fmla="*/ 162 h 207"/>
                <a:gd name="T10" fmla="*/ 0 w 325"/>
                <a:gd name="T11" fmla="*/ 21 h 207"/>
                <a:gd name="T12" fmla="*/ 0 w 325"/>
                <a:gd name="T13" fmla="*/ 207 h 207"/>
                <a:gd name="T14" fmla="*/ 325 w 325"/>
                <a:gd name="T15" fmla="*/ 207 h 207"/>
                <a:gd name="T16" fmla="*/ 325 w 325"/>
                <a:gd name="T17" fmla="*/ 23 h 207"/>
                <a:gd name="T18" fmla="*/ 163 w 325"/>
                <a:gd name="T19" fmla="*/ 162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5" h="207">
                  <a:moveTo>
                    <a:pt x="322" y="0"/>
                  </a:moveTo>
                  <a:lnTo>
                    <a:pt x="4" y="0"/>
                  </a:lnTo>
                  <a:lnTo>
                    <a:pt x="163" y="137"/>
                  </a:lnTo>
                  <a:lnTo>
                    <a:pt x="322" y="0"/>
                  </a:lnTo>
                  <a:close/>
                  <a:moveTo>
                    <a:pt x="163" y="162"/>
                  </a:moveTo>
                  <a:lnTo>
                    <a:pt x="0" y="21"/>
                  </a:lnTo>
                  <a:lnTo>
                    <a:pt x="0" y="207"/>
                  </a:lnTo>
                  <a:lnTo>
                    <a:pt x="325" y="207"/>
                  </a:lnTo>
                  <a:lnTo>
                    <a:pt x="325" y="23"/>
                  </a:lnTo>
                  <a:lnTo>
                    <a:pt x="163" y="162"/>
                  </a:lnTo>
                  <a:close/>
                </a:path>
              </a:pathLst>
            </a:custGeom>
            <a:solidFill>
              <a:srgbClr val="003C65"/>
            </a:solidFill>
            <a:ln>
              <a:noFill/>
            </a:ln>
            <a:extLst>
              <a:ext uri="{91240B29-F687-4F45-9708-019B960494DF}">
                <a14:hiddenLine xmlns:a14="http://schemas.microsoft.com/office/drawing/2010/main" w="9525">
                  <a:solidFill>
                    <a:srgbClr val="000000"/>
                  </a:solidFill>
                  <a:rou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6" name="Rectangle 120"/>
            <p:cNvSpPr>
              <a:spLocks noChangeArrowheads="1"/>
            </p:cNvSpPr>
            <p:nvPr/>
          </p:nvSpPr>
          <p:spPr bwMode="auto">
            <a:xfrm>
              <a:off x="6878" y="4199"/>
              <a:ext cx="136" cy="21"/>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7" name="Rectangle 121"/>
            <p:cNvSpPr>
              <a:spLocks noChangeArrowheads="1"/>
            </p:cNvSpPr>
            <p:nvPr/>
          </p:nvSpPr>
          <p:spPr bwMode="auto">
            <a:xfrm>
              <a:off x="6918" y="4245"/>
              <a:ext cx="96" cy="23"/>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sp>
          <p:nvSpPr>
            <p:cNvPr id="48" name="Rectangle 122"/>
            <p:cNvSpPr>
              <a:spLocks noChangeArrowheads="1"/>
            </p:cNvSpPr>
            <p:nvPr/>
          </p:nvSpPr>
          <p:spPr bwMode="auto">
            <a:xfrm>
              <a:off x="6960" y="4292"/>
              <a:ext cx="54" cy="23"/>
            </a:xfrm>
            <a:prstGeom prst="rect">
              <a:avLst/>
            </a:prstGeom>
            <a:solidFill>
              <a:srgbClr val="003C6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45703" tIns="22852" rIns="45703" bIns="22852" numCol="1" anchor="t" anchorCtr="0" compatLnSpc="1"/>
            <a:lstStyle/>
            <a:p>
              <a:endParaRPr lang="nb-NO" sz="900">
                <a:solidFill>
                  <a:prstClr val="black"/>
                </a:solidFill>
              </a:endParaRPr>
            </a:p>
          </p:txBody>
        </p:sp>
      </p:grpSp>
      <p:pic>
        <p:nvPicPr>
          <p:cNvPr id="49" name="Graphic 48" descr="Server"/>
          <p:cNvPicPr>
            <a:picLocks noChangeAspect="1"/>
          </p:cNvPicPr>
          <p:nvPr/>
        </p:nvPicPr>
        <p:blipFill>
          <a:blip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p:blipFill>
        <p:spPr>
          <a:xfrm>
            <a:off x="3365499" y="3126247"/>
            <a:ext cx="846475" cy="846475"/>
          </a:xfrm>
          <a:prstGeom prst="rect">
            <a:avLst/>
          </a:prstGeom>
        </p:spPr>
      </p:pic>
      <p:sp>
        <p:nvSpPr>
          <p:cNvPr id="50" name="Freeform 107"/>
          <p:cNvSpPr/>
          <p:nvPr/>
        </p:nvSpPr>
        <p:spPr bwMode="auto">
          <a:xfrm>
            <a:off x="5772633" y="3166434"/>
            <a:ext cx="716425" cy="743951"/>
          </a:xfrm>
          <a:custGeom>
            <a:avLst/>
            <a:gdLst>
              <a:gd name="T0" fmla="*/ 1512 w 1718"/>
              <a:gd name="T1" fmla="*/ 555 h 1773"/>
              <a:gd name="T2" fmla="*/ 1468 w 1718"/>
              <a:gd name="T3" fmla="*/ 437 h 1773"/>
              <a:gd name="T4" fmla="*/ 1414 w 1718"/>
              <a:gd name="T5" fmla="*/ 382 h 1773"/>
              <a:gd name="T6" fmla="*/ 693 w 1718"/>
              <a:gd name="T7" fmla="*/ 222 h 1773"/>
              <a:gd name="T8" fmla="*/ 711 w 1718"/>
              <a:gd name="T9" fmla="*/ 245 h 1773"/>
              <a:gd name="T10" fmla="*/ 856 w 1718"/>
              <a:gd name="T11" fmla="*/ 223 h 1773"/>
              <a:gd name="T12" fmla="*/ 736 w 1718"/>
              <a:gd name="T13" fmla="*/ 277 h 1773"/>
              <a:gd name="T14" fmla="*/ 759 w 1718"/>
              <a:gd name="T15" fmla="*/ 305 h 1773"/>
              <a:gd name="T16" fmla="*/ 1115 w 1718"/>
              <a:gd name="T17" fmla="*/ 517 h 1773"/>
              <a:gd name="T18" fmla="*/ 832 w 1718"/>
              <a:gd name="T19" fmla="*/ 800 h 1773"/>
              <a:gd name="T20" fmla="*/ 831 w 1718"/>
              <a:gd name="T21" fmla="*/ 800 h 1773"/>
              <a:gd name="T22" fmla="*/ 764 w 1718"/>
              <a:gd name="T23" fmla="*/ 837 h 1773"/>
              <a:gd name="T24" fmla="*/ 0 w 1718"/>
              <a:gd name="T25" fmla="*/ 1534 h 1773"/>
              <a:gd name="T26" fmla="*/ 239 w 1718"/>
              <a:gd name="T27" fmla="*/ 1773 h 1773"/>
              <a:gd name="T28" fmla="*/ 935 w 1718"/>
              <a:gd name="T29" fmla="*/ 1011 h 1773"/>
              <a:gd name="T30" fmla="*/ 976 w 1718"/>
              <a:gd name="T31" fmla="*/ 939 h 1773"/>
              <a:gd name="T32" fmla="*/ 984 w 1718"/>
              <a:gd name="T33" fmla="*/ 931 h 1773"/>
              <a:gd name="T34" fmla="*/ 1287 w 1718"/>
              <a:gd name="T35" fmla="*/ 628 h 1773"/>
              <a:gd name="T36" fmla="*/ 1287 w 1718"/>
              <a:gd name="T37" fmla="*/ 628 h 1773"/>
              <a:gd name="T38" fmla="*/ 1398 w 1718"/>
              <a:gd name="T39" fmla="*/ 670 h 1773"/>
              <a:gd name="T40" fmla="*/ 1442 w 1718"/>
              <a:gd name="T41" fmla="*/ 783 h 1773"/>
              <a:gd name="T42" fmla="*/ 1532 w 1718"/>
              <a:gd name="T43" fmla="*/ 873 h 1773"/>
              <a:gd name="T44" fmla="*/ 1718 w 1718"/>
              <a:gd name="T45" fmla="*/ 687 h 1773"/>
              <a:gd name="T46" fmla="*/ 1631 w 1718"/>
              <a:gd name="T47" fmla="*/ 600 h 1773"/>
              <a:gd name="T48" fmla="*/ 1512 w 1718"/>
              <a:gd name="T49" fmla="*/ 555 h 17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18" h="1773">
                <a:moveTo>
                  <a:pt x="1512" y="555"/>
                </a:moveTo>
                <a:cubicBezTo>
                  <a:pt x="1480" y="523"/>
                  <a:pt x="1465" y="479"/>
                  <a:pt x="1468" y="437"/>
                </a:cubicBezTo>
                <a:cubicBezTo>
                  <a:pt x="1414" y="382"/>
                  <a:pt x="1414" y="382"/>
                  <a:pt x="1414" y="382"/>
                </a:cubicBezTo>
                <a:cubicBezTo>
                  <a:pt x="1414" y="382"/>
                  <a:pt x="1081" y="0"/>
                  <a:pt x="693" y="222"/>
                </a:cubicBezTo>
                <a:cubicBezTo>
                  <a:pt x="711" y="245"/>
                  <a:pt x="711" y="245"/>
                  <a:pt x="711" y="245"/>
                </a:cubicBezTo>
                <a:cubicBezTo>
                  <a:pt x="856" y="223"/>
                  <a:pt x="856" y="223"/>
                  <a:pt x="856" y="223"/>
                </a:cubicBezTo>
                <a:cubicBezTo>
                  <a:pt x="736" y="277"/>
                  <a:pt x="736" y="277"/>
                  <a:pt x="736" y="277"/>
                </a:cubicBezTo>
                <a:cubicBezTo>
                  <a:pt x="759" y="305"/>
                  <a:pt x="759" y="305"/>
                  <a:pt x="759" y="305"/>
                </a:cubicBezTo>
                <a:cubicBezTo>
                  <a:pt x="920" y="281"/>
                  <a:pt x="1211" y="397"/>
                  <a:pt x="1115" y="517"/>
                </a:cubicBezTo>
                <a:cubicBezTo>
                  <a:pt x="832" y="800"/>
                  <a:pt x="832" y="800"/>
                  <a:pt x="832" y="800"/>
                </a:cubicBezTo>
                <a:cubicBezTo>
                  <a:pt x="831" y="800"/>
                  <a:pt x="831" y="800"/>
                  <a:pt x="831" y="800"/>
                </a:cubicBezTo>
                <a:cubicBezTo>
                  <a:pt x="811" y="818"/>
                  <a:pt x="788" y="831"/>
                  <a:pt x="764" y="837"/>
                </a:cubicBezTo>
                <a:cubicBezTo>
                  <a:pt x="0" y="1534"/>
                  <a:pt x="0" y="1534"/>
                  <a:pt x="0" y="1534"/>
                </a:cubicBezTo>
                <a:cubicBezTo>
                  <a:pt x="239" y="1773"/>
                  <a:pt x="239" y="1773"/>
                  <a:pt x="239" y="1773"/>
                </a:cubicBezTo>
                <a:cubicBezTo>
                  <a:pt x="935" y="1011"/>
                  <a:pt x="935" y="1011"/>
                  <a:pt x="935" y="1011"/>
                </a:cubicBezTo>
                <a:cubicBezTo>
                  <a:pt x="941" y="985"/>
                  <a:pt x="955" y="959"/>
                  <a:pt x="976" y="939"/>
                </a:cubicBezTo>
                <a:cubicBezTo>
                  <a:pt x="978" y="936"/>
                  <a:pt x="981" y="934"/>
                  <a:pt x="984" y="931"/>
                </a:cubicBezTo>
                <a:cubicBezTo>
                  <a:pt x="1287" y="628"/>
                  <a:pt x="1287" y="628"/>
                  <a:pt x="1287" y="628"/>
                </a:cubicBezTo>
                <a:cubicBezTo>
                  <a:pt x="1287" y="628"/>
                  <a:pt x="1287" y="628"/>
                  <a:pt x="1287" y="628"/>
                </a:cubicBezTo>
                <a:cubicBezTo>
                  <a:pt x="1326" y="628"/>
                  <a:pt x="1368" y="640"/>
                  <a:pt x="1398" y="670"/>
                </a:cubicBezTo>
                <a:cubicBezTo>
                  <a:pt x="1429" y="701"/>
                  <a:pt x="1444" y="742"/>
                  <a:pt x="1442" y="783"/>
                </a:cubicBezTo>
                <a:cubicBezTo>
                  <a:pt x="1532" y="873"/>
                  <a:pt x="1532" y="873"/>
                  <a:pt x="1532" y="873"/>
                </a:cubicBezTo>
                <a:cubicBezTo>
                  <a:pt x="1718" y="687"/>
                  <a:pt x="1718" y="687"/>
                  <a:pt x="1718" y="687"/>
                </a:cubicBezTo>
                <a:cubicBezTo>
                  <a:pt x="1631" y="600"/>
                  <a:pt x="1631" y="600"/>
                  <a:pt x="1631" y="600"/>
                </a:cubicBezTo>
                <a:cubicBezTo>
                  <a:pt x="1588" y="602"/>
                  <a:pt x="1545" y="588"/>
                  <a:pt x="1512" y="555"/>
                </a:cubicBezTo>
                <a:close/>
              </a:path>
            </a:pathLst>
          </a:custGeom>
          <a:solidFill>
            <a:schemeClr val="tx2"/>
          </a:solidFill>
          <a:ln>
            <a:noFill/>
          </a:ln>
        </p:spPr>
        <p:txBody>
          <a:bodyPr vert="horz" wrap="square" lIns="91407" tIns="45703" rIns="91407" bIns="45703" numCol="1" anchor="t" anchorCtr="0" compatLnSpc="1"/>
          <a:lstStyle/>
          <a:p>
            <a:endParaRPr lang="nb-NO">
              <a:solidFill>
                <a:prstClr val="black"/>
              </a:solidFill>
            </a:endParaRPr>
          </a:p>
        </p:txBody>
      </p:sp>
      <p:sp>
        <p:nvSpPr>
          <p:cNvPr id="51" name="Rectangle 50"/>
          <p:cNvSpPr/>
          <p:nvPr/>
        </p:nvSpPr>
        <p:spPr>
          <a:xfrm>
            <a:off x="2744902" y="2349001"/>
            <a:ext cx="9129598" cy="3557054"/>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12737</Words>
  <Application>WPS Presentation</Application>
  <PresentationFormat>Widescreen</PresentationFormat>
  <Paragraphs>712</Paragraphs>
  <Slides>24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SimSun</vt:lpstr>
      <vt:lpstr>Wingdings</vt:lpstr>
      <vt:lpstr>Arial Unicode MS</vt:lpstr>
      <vt:lpstr>Calibri Light</vt:lpstr>
      <vt:lpstr>Calibri</vt:lpstr>
      <vt:lpstr>Microsoft YaHei</vt:lpstr>
      <vt:lpstr>Helvetica Light</vt:lpstr>
      <vt:lpstr>Helvetica Light</vt:lpstr>
      <vt:lpstr>Consolas</vt:lpstr>
      <vt:lpstr>Office Theme</vt:lpstr>
      <vt:lpstr>PowerPoint 演示文稿</vt:lpstr>
      <vt:lpstr>PowerPoint 演示文稿</vt:lpstr>
      <vt:lpstr>🚀 Step 1: Install MLflow</vt:lpstr>
      <vt:lpstr>🚀 Step 1: Install MLflow</vt:lpstr>
      <vt:lpstr>PowerPoint 演示文稿</vt:lpstr>
      <vt:lpstr>PowerPoint 演示文稿</vt:lpstr>
      <vt:lpstr>Context: Elements on AI Transformation</vt:lpstr>
      <vt:lpstr>Elements on AI Transformation</vt:lpstr>
      <vt:lpstr>Framework: Concept to Impact</vt:lpstr>
      <vt:lpstr>PowerPoint 演示文稿</vt:lpstr>
      <vt:lpstr>PowerPoint 演示文稿</vt:lpstr>
      <vt:lpstr>PowerPoint 演示文稿</vt:lpstr>
      <vt:lpstr>PowerPoint 演示文稿</vt:lpstr>
      <vt:lpstr>PowerPoint 演示文稿</vt:lpstr>
      <vt:lpstr>PowerPoint 演示文稿</vt:lpstr>
      <vt:lpstr>Tools to Speed You Up</vt:lpstr>
      <vt:lpstr> Neptune</vt:lpstr>
      <vt:lpstr> MLFlow</vt:lpstr>
      <vt:lpstr> Kubeflow</vt:lpstr>
      <vt:lpstr> Pachyderm</vt:lpstr>
      <vt:lpstr>Hosted One-Stop-Shops</vt:lpstr>
      <vt:lpstr> Recommendations</vt:lpstr>
      <vt:lpstr>Conclusion</vt:lpstr>
      <vt:lpstr>More?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sharm</dc:creator>
  <cp:lastModifiedBy>Nishant vashisht</cp:lastModifiedBy>
  <cp:revision>2</cp:revision>
  <dcterms:created xsi:type="dcterms:W3CDTF">2025-02-27T13:26:50Z</dcterms:created>
  <dcterms:modified xsi:type="dcterms:W3CDTF">2025-02-27T14:00:19Z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54A392B5F6824D5487FF02F85E895B0E_11</vt:lpwstr>
  </property>
  <property fmtid="{D5CDD505-2E9C-101B-9397-08002B2CF9AE}" pid="3" name="KSOProductBuildVer">
    <vt:lpwstr>2057-12.2.0.20323</vt:lpwstr>
  </property>
</Properties>
</file>