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C_4AC08A0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D06A04-C784-F633-155A-C19458B1C630}" name="ankur pachauri" initials="ap" userId="211ae975f514e4b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4E5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4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C_4AC08A0F.xml><?xml version="1.0" encoding="utf-8"?>
<p188:cmLst xmlns:a="http://schemas.openxmlformats.org/drawingml/2006/main" xmlns:r="http://schemas.openxmlformats.org/officeDocument/2006/relationships" xmlns:p188="http://schemas.microsoft.com/office/powerpoint/2018/8/main">
  <p188:cm id="{689E8532-9A9D-4B5C-8C7D-E51D9685EC45}" authorId="{EBD06A04-C784-F633-155A-C19458B1C630}" created="2024-07-09T10:37:29.413">
    <pc:sldMkLst xmlns:pc="http://schemas.microsoft.com/office/powerpoint/2013/main/command">
      <pc:docMk/>
      <pc:sldMk cId="1254132239" sldId="268"/>
    </pc:sldMkLst>
    <p188:txBody>
      <a:bodyPr/>
      <a:lstStyle/>
      <a:p>
        <a:r>
          <a:rPr lang="en-IN"/>
          <a:t>1% = fee percentage
9 token = maximum fee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F7D6-10DE-1147-0B09-0BA0DEF193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C453F4-F308-BCDF-6FAB-84904E4B82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1A5AEA-6FBA-4885-A7FD-D18027FED357}"/>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5" name="Footer Placeholder 4">
            <a:extLst>
              <a:ext uri="{FF2B5EF4-FFF2-40B4-BE49-F238E27FC236}">
                <a16:creationId xmlns:a16="http://schemas.microsoft.com/office/drawing/2014/main" id="{33E3FF6E-3988-2EE0-E5D0-A634A4B72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6D04D-CE93-786A-EBF0-5D61779C3752}"/>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270336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8877-9695-069D-DF77-C02F6840CF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45F8C-84C2-6D9E-36CA-10F1C0624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D0109-BB8B-8ADE-26AB-82C8A94EF70E}"/>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5" name="Footer Placeholder 4">
            <a:extLst>
              <a:ext uri="{FF2B5EF4-FFF2-40B4-BE49-F238E27FC236}">
                <a16:creationId xmlns:a16="http://schemas.microsoft.com/office/drawing/2014/main" id="{303DB43D-31C8-1062-ABB6-58348AC7B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B9DD02-C512-AC65-2B99-5B3FADCC06E1}"/>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302441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4AB38-D774-D58D-AEF2-9210112C96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893A31-11C5-638A-70B6-9EB2BC2EBB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92BE4B-CB67-CA2F-913A-A008A03A183A}"/>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5" name="Footer Placeholder 4">
            <a:extLst>
              <a:ext uri="{FF2B5EF4-FFF2-40B4-BE49-F238E27FC236}">
                <a16:creationId xmlns:a16="http://schemas.microsoft.com/office/drawing/2014/main" id="{ADCED2DE-8D7F-5A7A-C861-07695506E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B624E-6671-B9F2-71C7-C444C15EF60D}"/>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255791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6A6A-449A-711B-48D0-DC89E6999C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D1FED6-DCFB-5670-A5D2-86BA95297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D94DF-9436-8BA9-4C6A-E4209316780A}"/>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5" name="Footer Placeholder 4">
            <a:extLst>
              <a:ext uri="{FF2B5EF4-FFF2-40B4-BE49-F238E27FC236}">
                <a16:creationId xmlns:a16="http://schemas.microsoft.com/office/drawing/2014/main" id="{817D446E-5CEE-B554-1366-5F12B20DD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764A8-6A40-151A-FECE-DAE8F7556F0F}"/>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250105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C986-8DB2-4BFD-0E04-09E4A4B464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64E96D-7F0F-0AA7-0DA6-A8C17FB19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5460C-E5BE-0887-1BEC-063158DDEF2B}"/>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5" name="Footer Placeholder 4">
            <a:extLst>
              <a:ext uri="{FF2B5EF4-FFF2-40B4-BE49-F238E27FC236}">
                <a16:creationId xmlns:a16="http://schemas.microsoft.com/office/drawing/2014/main" id="{8B18C6B6-CFD1-3732-1F47-63BEC1C5B7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40B82B-D845-B570-68A2-43B3BB31C5A3}"/>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11305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464B-12B0-8FBD-07F8-D9EB52A8B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DB79A9-E5D3-2F06-DD89-6E4C6C201F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D5B3AD-FA81-5B67-A01D-C3306C99C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8B7819-7207-3E60-1679-53B6C3C8AFF6}"/>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6" name="Footer Placeholder 5">
            <a:extLst>
              <a:ext uri="{FF2B5EF4-FFF2-40B4-BE49-F238E27FC236}">
                <a16:creationId xmlns:a16="http://schemas.microsoft.com/office/drawing/2014/main" id="{ABBE8A58-3A3D-5482-447A-D79B8D313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26BA49-5D66-55F9-985A-47896C33D791}"/>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391942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AB6A-A94E-C8F0-E1F9-F205174E02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673305-5130-10BB-DE76-4907C08F7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3A39BA-DEB5-E503-5E6D-46E91EAE9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8865B7-D792-C4EA-AD52-376BB5935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44383-5563-D437-1BC5-BD7553DC24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8379A6-7D93-8667-946B-960F59C9EAA9}"/>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8" name="Footer Placeholder 7">
            <a:extLst>
              <a:ext uri="{FF2B5EF4-FFF2-40B4-BE49-F238E27FC236}">
                <a16:creationId xmlns:a16="http://schemas.microsoft.com/office/drawing/2014/main" id="{7AE61F9B-43B9-4ACC-A2F1-231DD10B47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FA4547-A99E-9D67-A02E-B37BC56D77EA}"/>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274798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4777-6D65-E11E-3A3E-D5FE25E8A7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9104E5-12B9-736C-E318-3A0D4A250B5E}"/>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4" name="Footer Placeholder 3">
            <a:extLst>
              <a:ext uri="{FF2B5EF4-FFF2-40B4-BE49-F238E27FC236}">
                <a16:creationId xmlns:a16="http://schemas.microsoft.com/office/drawing/2014/main" id="{65C7EC84-3548-7335-E758-0663A9EFE9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16CB7D-5681-FC6E-5D00-D0485D059D41}"/>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123457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98B33-A129-3E43-2D49-46AD9964B852}"/>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3" name="Footer Placeholder 2">
            <a:extLst>
              <a:ext uri="{FF2B5EF4-FFF2-40B4-BE49-F238E27FC236}">
                <a16:creationId xmlns:a16="http://schemas.microsoft.com/office/drawing/2014/main" id="{E337CCFB-8E12-45F3-CD51-1D320B0FE1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930B19-57FA-24A2-C9D0-F82F5F1BAE4E}"/>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25078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5809-9625-C0A7-3C93-954F5CDA2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9F6E5D-6990-62D1-E480-7B2499F0B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984581-1C5E-9B3F-98D5-0E2BAA090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0AC4C-3A4A-769F-5565-72EA7A3C3276}"/>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6" name="Footer Placeholder 5">
            <a:extLst>
              <a:ext uri="{FF2B5EF4-FFF2-40B4-BE49-F238E27FC236}">
                <a16:creationId xmlns:a16="http://schemas.microsoft.com/office/drawing/2014/main" id="{B77649B9-2AC0-C41B-B5CC-21115A750A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47AE4-A567-056E-4533-B47278BBAFCB}"/>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101668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9F95-FA4B-EE60-F9B2-27F1D2D5D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C04D6A-9D0A-66D6-A1C1-489E955D33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380D66-442E-DB1C-0C68-B3F5777CC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26C9E-C8FF-9158-3F53-C7C0DE093CD7}"/>
              </a:ext>
            </a:extLst>
          </p:cNvPr>
          <p:cNvSpPr>
            <a:spLocks noGrp="1"/>
          </p:cNvSpPr>
          <p:nvPr>
            <p:ph type="dt" sz="half" idx="10"/>
          </p:nvPr>
        </p:nvSpPr>
        <p:spPr/>
        <p:txBody>
          <a:bodyPr/>
          <a:lstStyle/>
          <a:p>
            <a:fld id="{8E9F31BF-F63E-4960-B9D6-ABA76B7BC891}" type="datetimeFigureOut">
              <a:rPr lang="en-IN" smtClean="0"/>
              <a:t>09-07-2024</a:t>
            </a:fld>
            <a:endParaRPr lang="en-IN"/>
          </a:p>
        </p:txBody>
      </p:sp>
      <p:sp>
        <p:nvSpPr>
          <p:cNvPr id="6" name="Footer Placeholder 5">
            <a:extLst>
              <a:ext uri="{FF2B5EF4-FFF2-40B4-BE49-F238E27FC236}">
                <a16:creationId xmlns:a16="http://schemas.microsoft.com/office/drawing/2014/main" id="{64E5BC8A-BD20-2FBA-46B4-5CCD80699C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7AE0C-B3EA-D836-978E-5B1F2881ECE7}"/>
              </a:ext>
            </a:extLst>
          </p:cNvPr>
          <p:cNvSpPr>
            <a:spLocks noGrp="1"/>
          </p:cNvSpPr>
          <p:nvPr>
            <p:ph type="sldNum" sz="quarter" idx="12"/>
          </p:nvPr>
        </p:nvSpPr>
        <p:spPr/>
        <p:txBody>
          <a:bodyPr/>
          <a:lstStyle/>
          <a:p>
            <a:fld id="{4EE80589-522B-4B44-BC0A-C9B72CAFBA31}" type="slidenum">
              <a:rPr lang="en-IN" smtClean="0"/>
              <a:t>‹#›</a:t>
            </a:fld>
            <a:endParaRPr lang="en-IN"/>
          </a:p>
        </p:txBody>
      </p:sp>
    </p:spTree>
    <p:extLst>
      <p:ext uri="{BB962C8B-B14F-4D97-AF65-F5344CB8AC3E}">
        <p14:creationId xmlns:p14="http://schemas.microsoft.com/office/powerpoint/2010/main" val="189980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02466-7FA5-CE9D-5D89-FDC27312C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774B51-B193-94F8-23A5-912447880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57AD8-48F7-6AE3-972A-D8C379DA24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F31BF-F63E-4960-B9D6-ABA76B7BC891}" type="datetimeFigureOut">
              <a:rPr lang="en-IN" smtClean="0"/>
              <a:t>09-07-2024</a:t>
            </a:fld>
            <a:endParaRPr lang="en-IN"/>
          </a:p>
        </p:txBody>
      </p:sp>
      <p:sp>
        <p:nvSpPr>
          <p:cNvPr id="5" name="Footer Placeholder 4">
            <a:extLst>
              <a:ext uri="{FF2B5EF4-FFF2-40B4-BE49-F238E27FC236}">
                <a16:creationId xmlns:a16="http://schemas.microsoft.com/office/drawing/2014/main" id="{516E13CF-86A4-EC92-98D0-A196223CF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36FF17-2931-7CF7-1953-AD3F95036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80589-522B-4B44-BC0A-C9B72CAFBA31}" type="slidenum">
              <a:rPr lang="en-IN" smtClean="0"/>
              <a:t>‹#›</a:t>
            </a:fld>
            <a:endParaRPr lang="en-IN"/>
          </a:p>
        </p:txBody>
      </p:sp>
    </p:spTree>
    <p:extLst>
      <p:ext uri="{BB962C8B-B14F-4D97-AF65-F5344CB8AC3E}">
        <p14:creationId xmlns:p14="http://schemas.microsoft.com/office/powerpoint/2010/main" val="373457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C_4AC08A0F.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C91C-E2E4-B674-BA43-57095F4BF791}"/>
              </a:ext>
            </a:extLst>
          </p:cNvPr>
          <p:cNvSpPr>
            <a:spLocks noGrp="1"/>
          </p:cNvSpPr>
          <p:nvPr>
            <p:ph type="ctrTitle"/>
          </p:nvPr>
        </p:nvSpPr>
        <p:spPr>
          <a:xfrm>
            <a:off x="4060371" y="0"/>
            <a:ext cx="4071257" cy="511629"/>
          </a:xfrm>
        </p:spPr>
        <p:txBody>
          <a:bodyPr>
            <a:normAutofit/>
          </a:bodyPr>
          <a:lstStyle/>
          <a:p>
            <a:r>
              <a:rPr lang="en-US" sz="2800" dirty="0"/>
              <a:t>Transfer fee extension</a:t>
            </a:r>
            <a:endParaRPr lang="en-IN" sz="2800" dirty="0"/>
          </a:p>
        </p:txBody>
      </p:sp>
      <p:pic>
        <p:nvPicPr>
          <p:cNvPr id="23" name="Picture 22">
            <a:extLst>
              <a:ext uri="{FF2B5EF4-FFF2-40B4-BE49-F238E27FC236}">
                <a16:creationId xmlns:a16="http://schemas.microsoft.com/office/drawing/2014/main" id="{56D4E33C-5413-77D4-8B68-6C512317CDAC}"/>
              </a:ext>
            </a:extLst>
          </p:cNvPr>
          <p:cNvPicPr>
            <a:picLocks noChangeAspect="1"/>
          </p:cNvPicPr>
          <p:nvPr/>
        </p:nvPicPr>
        <p:blipFill>
          <a:blip r:embed="rId2"/>
          <a:stretch>
            <a:fillRect/>
          </a:stretch>
        </p:blipFill>
        <p:spPr>
          <a:xfrm>
            <a:off x="628136" y="1701753"/>
            <a:ext cx="3432235" cy="2870246"/>
          </a:xfrm>
          <a:prstGeom prst="rect">
            <a:avLst/>
          </a:prstGeom>
        </p:spPr>
      </p:pic>
      <p:pic>
        <p:nvPicPr>
          <p:cNvPr id="25" name="Picture 24">
            <a:extLst>
              <a:ext uri="{FF2B5EF4-FFF2-40B4-BE49-F238E27FC236}">
                <a16:creationId xmlns:a16="http://schemas.microsoft.com/office/drawing/2014/main" id="{16366738-6F0F-856F-501F-922C3938D21A}"/>
              </a:ext>
            </a:extLst>
          </p:cNvPr>
          <p:cNvPicPr>
            <a:picLocks noChangeAspect="1"/>
          </p:cNvPicPr>
          <p:nvPr/>
        </p:nvPicPr>
        <p:blipFill>
          <a:blip r:embed="rId3"/>
          <a:stretch>
            <a:fillRect/>
          </a:stretch>
        </p:blipFill>
        <p:spPr>
          <a:xfrm>
            <a:off x="6765110" y="1650162"/>
            <a:ext cx="4491805" cy="3643132"/>
          </a:xfrm>
          <a:prstGeom prst="rect">
            <a:avLst/>
          </a:prstGeom>
        </p:spPr>
      </p:pic>
      <p:sp>
        <p:nvSpPr>
          <p:cNvPr id="26" name="TextBox 25">
            <a:extLst>
              <a:ext uri="{FF2B5EF4-FFF2-40B4-BE49-F238E27FC236}">
                <a16:creationId xmlns:a16="http://schemas.microsoft.com/office/drawing/2014/main" id="{62508B67-CFE7-1F58-CCA9-AB9D26D9DC3B}"/>
              </a:ext>
            </a:extLst>
          </p:cNvPr>
          <p:cNvSpPr txBox="1"/>
          <p:nvPr/>
        </p:nvSpPr>
        <p:spPr>
          <a:xfrm>
            <a:off x="308624" y="5827087"/>
            <a:ext cx="11202106" cy="646331"/>
          </a:xfrm>
          <a:prstGeom prst="rect">
            <a:avLst/>
          </a:prstGeom>
          <a:noFill/>
        </p:spPr>
        <p:txBody>
          <a:bodyPr wrap="none" rtlCol="0">
            <a:spAutoFit/>
          </a:bodyPr>
          <a:lstStyle/>
          <a:p>
            <a:r>
              <a:rPr lang="en-US" b="1" dirty="0">
                <a:effectLst/>
                <a:latin typeface="Consolas" panose="020B0609020204030204" pitchFamily="49" charset="0"/>
              </a:rPr>
              <a:t>Import necessary functions and constants from the Solana web3.js and SPL Token packages</a:t>
            </a:r>
          </a:p>
          <a:p>
            <a:endParaRPr lang="en-IN" dirty="0"/>
          </a:p>
        </p:txBody>
      </p:sp>
    </p:spTree>
    <p:extLst>
      <p:ext uri="{BB962C8B-B14F-4D97-AF65-F5344CB8AC3E}">
        <p14:creationId xmlns:p14="http://schemas.microsoft.com/office/powerpoint/2010/main" val="180199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003D9C-61ED-C2DD-9475-896E1CF6D2A0}"/>
              </a:ext>
            </a:extLst>
          </p:cNvPr>
          <p:cNvSpPr txBox="1"/>
          <p:nvPr/>
        </p:nvSpPr>
        <p:spPr>
          <a:xfrm>
            <a:off x="1175657" y="261647"/>
            <a:ext cx="4561114" cy="380609"/>
          </a:xfrm>
          <a:prstGeom prst="rect">
            <a:avLst/>
          </a:prstGeom>
          <a:noFill/>
        </p:spPr>
        <p:txBody>
          <a:bodyPr wrap="square">
            <a:spAutoFit/>
          </a:bodyPr>
          <a:lstStyle/>
          <a:p>
            <a:r>
              <a:rPr lang="en-US" b="0" i="0" dirty="0">
                <a:effectLst/>
                <a:latin typeface="Inter"/>
              </a:rPr>
              <a:t>You should see output similar to the following:</a:t>
            </a:r>
            <a:endParaRPr lang="en-IN" dirty="0"/>
          </a:p>
        </p:txBody>
      </p:sp>
      <p:pic>
        <p:nvPicPr>
          <p:cNvPr id="7" name="Picture 6">
            <a:extLst>
              <a:ext uri="{FF2B5EF4-FFF2-40B4-BE49-F238E27FC236}">
                <a16:creationId xmlns:a16="http://schemas.microsoft.com/office/drawing/2014/main" id="{114A23EF-6BF8-13A1-10BB-328A4421ACCE}"/>
              </a:ext>
            </a:extLst>
          </p:cNvPr>
          <p:cNvPicPr>
            <a:picLocks noChangeAspect="1"/>
          </p:cNvPicPr>
          <p:nvPr/>
        </p:nvPicPr>
        <p:blipFill>
          <a:blip r:embed="rId2"/>
          <a:stretch>
            <a:fillRect/>
          </a:stretch>
        </p:blipFill>
        <p:spPr>
          <a:xfrm>
            <a:off x="493268" y="836804"/>
            <a:ext cx="10849646" cy="2047910"/>
          </a:xfrm>
          <a:prstGeom prst="rect">
            <a:avLst/>
          </a:prstGeom>
        </p:spPr>
      </p:pic>
      <p:pic>
        <p:nvPicPr>
          <p:cNvPr id="9" name="Picture 8">
            <a:extLst>
              <a:ext uri="{FF2B5EF4-FFF2-40B4-BE49-F238E27FC236}">
                <a16:creationId xmlns:a16="http://schemas.microsoft.com/office/drawing/2014/main" id="{C1599414-F1CE-70F0-5E97-74A38526BABE}"/>
              </a:ext>
            </a:extLst>
          </p:cNvPr>
          <p:cNvPicPr>
            <a:picLocks noChangeAspect="1"/>
          </p:cNvPicPr>
          <p:nvPr/>
        </p:nvPicPr>
        <p:blipFill>
          <a:blip r:embed="rId3"/>
          <a:stretch>
            <a:fillRect/>
          </a:stretch>
        </p:blipFill>
        <p:spPr>
          <a:xfrm>
            <a:off x="493268" y="4554254"/>
            <a:ext cx="10846357" cy="2190863"/>
          </a:xfrm>
          <a:prstGeom prst="rect">
            <a:avLst/>
          </a:prstGeom>
        </p:spPr>
      </p:pic>
      <p:sp>
        <p:nvSpPr>
          <p:cNvPr id="11" name="TextBox 10">
            <a:extLst>
              <a:ext uri="{FF2B5EF4-FFF2-40B4-BE49-F238E27FC236}">
                <a16:creationId xmlns:a16="http://schemas.microsoft.com/office/drawing/2014/main" id="{F890F120-C9B9-6560-C4F5-BA84FAEE4921}"/>
              </a:ext>
            </a:extLst>
          </p:cNvPr>
          <p:cNvSpPr txBox="1"/>
          <p:nvPr/>
        </p:nvSpPr>
        <p:spPr>
          <a:xfrm>
            <a:off x="493268" y="3079262"/>
            <a:ext cx="10846357" cy="923330"/>
          </a:xfrm>
          <a:prstGeom prst="rect">
            <a:avLst/>
          </a:prstGeom>
          <a:noFill/>
        </p:spPr>
        <p:txBody>
          <a:bodyPr wrap="square">
            <a:spAutoFit/>
          </a:bodyPr>
          <a:lstStyle/>
          <a:p>
            <a:r>
              <a:rPr lang="en-US" b="0" i="0" dirty="0">
                <a:effectLst/>
                <a:latin typeface="Inter"/>
              </a:rPr>
              <a:t>If you open the explorer URL for the "Tokens Transferred,"" you should see that 1,000 tokens were transferred from the source account to the destination account, but only 991 tokens were received. The remaining 9 tokens were retained as fees:</a:t>
            </a:r>
            <a:endParaRPr lang="en-IN" dirty="0"/>
          </a:p>
        </p:txBody>
      </p:sp>
    </p:spTree>
    <p:extLst>
      <p:ext uri="{BB962C8B-B14F-4D97-AF65-F5344CB8AC3E}">
        <p14:creationId xmlns:p14="http://schemas.microsoft.com/office/powerpoint/2010/main" val="141541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A58FFD-08C8-3797-8488-F433A55A051C}"/>
              </a:ext>
            </a:extLst>
          </p:cNvPr>
          <p:cNvSpPr txBox="1"/>
          <p:nvPr/>
        </p:nvSpPr>
        <p:spPr>
          <a:xfrm>
            <a:off x="395877" y="234629"/>
            <a:ext cx="2667000" cy="369332"/>
          </a:xfrm>
          <a:prstGeom prst="rect">
            <a:avLst/>
          </a:prstGeom>
          <a:noFill/>
        </p:spPr>
        <p:txBody>
          <a:bodyPr wrap="square">
            <a:spAutoFit/>
          </a:bodyPr>
          <a:lstStyle/>
          <a:p>
            <a:r>
              <a:rPr lang="en-IN" b="0" i="0" dirty="0">
                <a:solidFill>
                  <a:srgbClr val="58626D"/>
                </a:solidFill>
                <a:effectLst/>
                <a:latin typeface="Inter"/>
              </a:rPr>
              <a:t>Let's find those tokens!</a:t>
            </a:r>
            <a:endParaRPr lang="en-IN" dirty="0"/>
          </a:p>
        </p:txBody>
      </p:sp>
      <p:sp>
        <p:nvSpPr>
          <p:cNvPr id="7" name="TextBox 6">
            <a:extLst>
              <a:ext uri="{FF2B5EF4-FFF2-40B4-BE49-F238E27FC236}">
                <a16:creationId xmlns:a16="http://schemas.microsoft.com/office/drawing/2014/main" id="{D746AB6C-B8E7-5D9F-1A96-7856F0577B94}"/>
              </a:ext>
            </a:extLst>
          </p:cNvPr>
          <p:cNvSpPr txBox="1"/>
          <p:nvPr/>
        </p:nvSpPr>
        <p:spPr>
          <a:xfrm>
            <a:off x="250371" y="819835"/>
            <a:ext cx="2677886" cy="4524315"/>
          </a:xfrm>
          <a:prstGeom prst="rect">
            <a:avLst/>
          </a:prstGeom>
          <a:noFill/>
        </p:spPr>
        <p:txBody>
          <a:bodyPr wrap="square">
            <a:spAutoFit/>
          </a:bodyPr>
          <a:lstStyle/>
          <a:p>
            <a:r>
              <a:rPr lang="en-US" b="0" i="0" dirty="0">
                <a:solidFill>
                  <a:srgbClr val="58626D"/>
                </a:solidFill>
                <a:effectLst/>
                <a:latin typeface="Inter"/>
              </a:rPr>
              <a:t>To withdraw fees collected from transfers, we must find the accounts holding them.</a:t>
            </a:r>
          </a:p>
          <a:p>
            <a:endParaRPr lang="en-US" b="0" i="0" dirty="0">
              <a:solidFill>
                <a:srgbClr val="58626D"/>
              </a:solidFill>
              <a:effectLst/>
              <a:latin typeface="Inter"/>
            </a:endParaRPr>
          </a:p>
          <a:p>
            <a:r>
              <a:rPr lang="en-US" b="0" i="0" dirty="0">
                <a:solidFill>
                  <a:srgbClr val="58626D"/>
                </a:solidFill>
                <a:effectLst/>
                <a:latin typeface="Inter"/>
              </a:rPr>
              <a:t>This request looks for accounts owned by the Token-2022 program and filters them by the mint we are interested in (the mint is in the 0 position of the account data).</a:t>
            </a:r>
          </a:p>
          <a:p>
            <a:endParaRPr lang="en-US" dirty="0">
              <a:solidFill>
                <a:srgbClr val="58626D"/>
              </a:solidFill>
              <a:latin typeface="Inter"/>
            </a:endParaRPr>
          </a:p>
          <a:p>
            <a:r>
              <a:rPr lang="en-US" b="0" i="0" dirty="0">
                <a:solidFill>
                  <a:srgbClr val="58626D"/>
                </a:solidFill>
                <a:effectLst/>
                <a:latin typeface="Inter"/>
              </a:rPr>
              <a:t>Decode each account to see if there are any fees to withdraw.</a:t>
            </a:r>
            <a:endParaRPr lang="en-IN" dirty="0"/>
          </a:p>
        </p:txBody>
      </p:sp>
      <p:pic>
        <p:nvPicPr>
          <p:cNvPr id="9" name="Picture 8">
            <a:extLst>
              <a:ext uri="{FF2B5EF4-FFF2-40B4-BE49-F238E27FC236}">
                <a16:creationId xmlns:a16="http://schemas.microsoft.com/office/drawing/2014/main" id="{485B4180-F4B4-222F-F2D5-BEED1FBF6B45}"/>
              </a:ext>
            </a:extLst>
          </p:cNvPr>
          <p:cNvPicPr>
            <a:picLocks noChangeAspect="1"/>
          </p:cNvPicPr>
          <p:nvPr/>
        </p:nvPicPr>
        <p:blipFill>
          <a:blip r:embed="rId2"/>
          <a:stretch>
            <a:fillRect/>
          </a:stretch>
        </p:blipFill>
        <p:spPr>
          <a:xfrm>
            <a:off x="3324134" y="119742"/>
            <a:ext cx="8308704" cy="4024308"/>
          </a:xfrm>
          <a:prstGeom prst="rect">
            <a:avLst/>
          </a:prstGeom>
        </p:spPr>
      </p:pic>
      <p:sp>
        <p:nvSpPr>
          <p:cNvPr id="11" name="TextBox 10">
            <a:extLst>
              <a:ext uri="{FF2B5EF4-FFF2-40B4-BE49-F238E27FC236}">
                <a16:creationId xmlns:a16="http://schemas.microsoft.com/office/drawing/2014/main" id="{270B6573-D97A-1AFC-BC6B-D55D270F96DD}"/>
              </a:ext>
            </a:extLst>
          </p:cNvPr>
          <p:cNvSpPr txBox="1"/>
          <p:nvPr/>
        </p:nvSpPr>
        <p:spPr>
          <a:xfrm>
            <a:off x="3062877" y="4152935"/>
            <a:ext cx="9144000" cy="2585323"/>
          </a:xfrm>
          <a:prstGeom prst="rect">
            <a:avLst/>
          </a:prstGeom>
          <a:noFill/>
        </p:spPr>
        <p:txBody>
          <a:bodyPr wrap="square">
            <a:spAutoFit/>
          </a:bodyPr>
          <a:lstStyle/>
          <a:p>
            <a:r>
              <a:rPr lang="en-IN" dirty="0"/>
              <a:t>Here's what we are doing:</a:t>
            </a:r>
          </a:p>
          <a:p>
            <a:endParaRPr lang="en-IN" dirty="0"/>
          </a:p>
          <a:p>
            <a:pPr marL="285750" indent="-285750">
              <a:buFont typeface="Arial" panose="020B0604020202020204" pitchFamily="34" charset="0"/>
              <a:buChar char="•"/>
            </a:pPr>
            <a:r>
              <a:rPr lang="en-IN" dirty="0"/>
              <a:t>We create an empty array, </a:t>
            </a:r>
            <a:r>
              <a:rPr lang="en-IN" b="1" dirty="0"/>
              <a:t>accountsToWithdrawFrom</a:t>
            </a:r>
            <a:r>
              <a:rPr lang="en-IN" dirty="0"/>
              <a:t>, to hold the accounts that have fees to withdraw.</a:t>
            </a:r>
          </a:p>
          <a:p>
            <a:pPr marL="285750" indent="-285750">
              <a:buFont typeface="Arial" panose="020B0604020202020204" pitchFamily="34" charset="0"/>
              <a:buChar char="•"/>
            </a:pPr>
            <a:r>
              <a:rPr lang="en-IN" dirty="0"/>
              <a:t>We loop through each account returned from our </a:t>
            </a:r>
            <a:r>
              <a:rPr lang="en-IN" b="1" dirty="0" err="1"/>
              <a:t>getProgramAccounts</a:t>
            </a:r>
            <a:r>
              <a:rPr lang="en-IN" dirty="0"/>
              <a:t> query.</a:t>
            </a:r>
          </a:p>
          <a:p>
            <a:pPr marL="285750" indent="-285750">
              <a:buFont typeface="Arial" panose="020B0604020202020204" pitchFamily="34" charset="0"/>
              <a:buChar char="•"/>
            </a:pPr>
            <a:r>
              <a:rPr lang="en-IN" dirty="0"/>
              <a:t>We unpack the account data using the </a:t>
            </a:r>
            <a:r>
              <a:rPr lang="en-IN" b="1" dirty="0" err="1"/>
              <a:t>unpackAccount</a:t>
            </a:r>
            <a:r>
              <a:rPr lang="en-IN" dirty="0"/>
              <a:t> function to deserialize the data into a </a:t>
            </a:r>
            <a:r>
              <a:rPr lang="en-IN" b="1" dirty="0" err="1"/>
              <a:t>TokenAccount</a:t>
            </a:r>
            <a:r>
              <a:rPr lang="en-IN" dirty="0"/>
              <a:t> object.</a:t>
            </a:r>
          </a:p>
          <a:p>
            <a:pPr marL="285750" indent="-285750">
              <a:buFont typeface="Arial" panose="020B0604020202020204" pitchFamily="34" charset="0"/>
              <a:buChar char="•"/>
            </a:pPr>
            <a:r>
              <a:rPr lang="en-IN" dirty="0"/>
              <a:t>We check if the account has any fees to withdraw using the </a:t>
            </a:r>
            <a:r>
              <a:rPr lang="en-IN" dirty="0" err="1"/>
              <a:t>getTransferFeeAmount</a:t>
            </a:r>
            <a:r>
              <a:rPr lang="en-IN" dirty="0"/>
              <a:t> function. If the account has withdrawal fees, we add it to our accountsToWithdrawFrom array.</a:t>
            </a:r>
          </a:p>
        </p:txBody>
      </p:sp>
    </p:spTree>
    <p:extLst>
      <p:ext uri="{BB962C8B-B14F-4D97-AF65-F5344CB8AC3E}">
        <p14:creationId xmlns:p14="http://schemas.microsoft.com/office/powerpoint/2010/main" val="73595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A17D1-FD97-2257-B073-5294EB69547A}"/>
              </a:ext>
            </a:extLst>
          </p:cNvPr>
          <p:cNvSpPr txBox="1"/>
          <p:nvPr/>
        </p:nvSpPr>
        <p:spPr>
          <a:xfrm>
            <a:off x="108858" y="0"/>
            <a:ext cx="12083142" cy="369332"/>
          </a:xfrm>
          <a:prstGeom prst="rect">
            <a:avLst/>
          </a:prstGeom>
          <a:noFill/>
        </p:spPr>
        <p:txBody>
          <a:bodyPr wrap="square">
            <a:spAutoFit/>
          </a:bodyPr>
          <a:lstStyle/>
          <a:p>
            <a:r>
              <a:rPr lang="en-US" b="0" i="0" dirty="0">
                <a:solidFill>
                  <a:srgbClr val="58626D"/>
                </a:solidFill>
                <a:effectLst/>
                <a:latin typeface="Inter"/>
              </a:rPr>
              <a:t>One important thing to understand about fees is that they are pooled at the recipient account, rather than a central fee vault. </a:t>
            </a:r>
            <a:endParaRPr lang="en-IN" dirty="0"/>
          </a:p>
        </p:txBody>
      </p:sp>
      <p:pic>
        <p:nvPicPr>
          <p:cNvPr id="5" name="Picture 4">
            <a:extLst>
              <a:ext uri="{FF2B5EF4-FFF2-40B4-BE49-F238E27FC236}">
                <a16:creationId xmlns:a16="http://schemas.microsoft.com/office/drawing/2014/main" id="{3C21159B-C1DE-B6F5-D3A2-5D4ECA4107F5}"/>
              </a:ext>
            </a:extLst>
          </p:cNvPr>
          <p:cNvPicPr>
            <a:picLocks noChangeAspect="1"/>
          </p:cNvPicPr>
          <p:nvPr/>
        </p:nvPicPr>
        <p:blipFill>
          <a:blip r:embed="rId2"/>
          <a:stretch>
            <a:fillRect/>
          </a:stretch>
        </p:blipFill>
        <p:spPr>
          <a:xfrm>
            <a:off x="295973" y="545952"/>
            <a:ext cx="7944514" cy="3405562"/>
          </a:xfrm>
          <a:prstGeom prst="rect">
            <a:avLst/>
          </a:prstGeom>
        </p:spPr>
      </p:pic>
      <p:sp>
        <p:nvSpPr>
          <p:cNvPr id="7" name="TextBox 6">
            <a:extLst>
              <a:ext uri="{FF2B5EF4-FFF2-40B4-BE49-F238E27FC236}">
                <a16:creationId xmlns:a16="http://schemas.microsoft.com/office/drawing/2014/main" id="{64CFA8F2-465F-26AF-4CD3-581D4A602E05}"/>
              </a:ext>
            </a:extLst>
          </p:cNvPr>
          <p:cNvSpPr txBox="1"/>
          <p:nvPr/>
        </p:nvSpPr>
        <p:spPr>
          <a:xfrm>
            <a:off x="8240487" y="535194"/>
            <a:ext cx="4114799" cy="3139321"/>
          </a:xfrm>
          <a:prstGeom prst="rect">
            <a:avLst/>
          </a:prstGeom>
          <a:noFill/>
        </p:spPr>
        <p:txBody>
          <a:bodyPr wrap="square">
            <a:spAutoFit/>
          </a:bodyPr>
          <a:lstStyle/>
          <a:p>
            <a:r>
              <a:rPr lang="en-IN" dirty="0"/>
              <a:t>There are 2 ways to withdraw fees:</a:t>
            </a:r>
          </a:p>
          <a:p>
            <a:endParaRPr lang="en-IN" dirty="0"/>
          </a:p>
          <a:p>
            <a:r>
              <a:rPr lang="en-IN" dirty="0"/>
              <a:t>1: triggered by the </a:t>
            </a:r>
            <a:r>
              <a:rPr lang="en-IN" b="1" dirty="0"/>
              <a:t>withdrawWithheldAuthority</a:t>
            </a:r>
            <a:r>
              <a:rPr lang="en-IN" dirty="0"/>
              <a:t> (using the </a:t>
            </a:r>
            <a:r>
              <a:rPr lang="en-IN" b="1" dirty="0"/>
              <a:t>withdrawWithheldTokensFromAccounts</a:t>
            </a:r>
            <a:r>
              <a:rPr lang="en-IN" dirty="0"/>
              <a:t> method) .</a:t>
            </a:r>
          </a:p>
          <a:p>
            <a:endParaRPr lang="en-IN" dirty="0"/>
          </a:p>
          <a:p>
            <a:r>
              <a:rPr lang="en-IN" dirty="0"/>
              <a:t>2: triggered by the account holder (using the </a:t>
            </a:r>
            <a:r>
              <a:rPr lang="en-IN" b="1" dirty="0" err="1"/>
              <a:t>harvestWithheldTokensToMint</a:t>
            </a:r>
            <a:r>
              <a:rPr lang="en-IN" dirty="0"/>
              <a:t> method).</a:t>
            </a:r>
          </a:p>
          <a:p>
            <a:endParaRPr lang="en-IN" dirty="0"/>
          </a:p>
        </p:txBody>
      </p:sp>
      <p:sp>
        <p:nvSpPr>
          <p:cNvPr id="9" name="TextBox 8">
            <a:extLst>
              <a:ext uri="{FF2B5EF4-FFF2-40B4-BE49-F238E27FC236}">
                <a16:creationId xmlns:a16="http://schemas.microsoft.com/office/drawing/2014/main" id="{02D84470-C783-F8CF-3E92-E9D7EC106907}"/>
              </a:ext>
            </a:extLst>
          </p:cNvPr>
          <p:cNvSpPr txBox="1"/>
          <p:nvPr/>
        </p:nvSpPr>
        <p:spPr>
          <a:xfrm>
            <a:off x="0" y="4039578"/>
            <a:ext cx="12191999" cy="4247317"/>
          </a:xfrm>
          <a:prstGeom prst="rect">
            <a:avLst/>
          </a:prstGeom>
          <a:noFill/>
        </p:spPr>
        <p:txBody>
          <a:bodyPr wrap="square">
            <a:spAutoFit/>
          </a:bodyPr>
          <a:lstStyle/>
          <a:p>
            <a:r>
              <a:rPr lang="en-IN" dirty="0"/>
              <a:t>For both scenarios, we create a new wallet, </a:t>
            </a:r>
            <a:r>
              <a:rPr lang="en-IN" b="1" dirty="0" err="1"/>
              <a:t>feeVault</a:t>
            </a:r>
            <a:r>
              <a:rPr lang="en-IN" dirty="0"/>
              <a:t> (and associated token account, </a:t>
            </a:r>
            <a:r>
              <a:rPr lang="en-IN" b="1" dirty="0"/>
              <a:t>feeVaultAccount</a:t>
            </a:r>
            <a:r>
              <a:rPr lang="en-IN" dirty="0"/>
              <a:t>), to hold the fees we are withdrawing.</a:t>
            </a:r>
          </a:p>
          <a:p>
            <a:endParaRPr lang="en-IN" dirty="0"/>
          </a:p>
          <a:p>
            <a:r>
              <a:rPr lang="en-IN" b="1" i="0" dirty="0">
                <a:solidFill>
                  <a:srgbClr val="58626D"/>
                </a:solidFill>
                <a:effectLst/>
                <a:latin typeface="Inter"/>
              </a:rPr>
              <a:t>Withdraw Fees by Owner</a:t>
            </a:r>
            <a:endParaRPr lang="en-IN" dirty="0"/>
          </a:p>
          <a:p>
            <a:endParaRPr lang="en-IN" dirty="0"/>
          </a:p>
          <a:p>
            <a:pPr marL="342900" indent="-342900">
              <a:buAutoNum type="arabicPeriod"/>
            </a:pPr>
            <a:r>
              <a:rPr lang="en-US" dirty="0"/>
              <a:t>First, we use the </a:t>
            </a:r>
            <a:r>
              <a:rPr lang="en-US" b="1" dirty="0" err="1"/>
              <a:t>harvestWithheldTokensToMint</a:t>
            </a:r>
            <a:r>
              <a:rPr lang="en-US" dirty="0"/>
              <a:t> method to harvest fees from the recipient account to the mint.</a:t>
            </a:r>
          </a:p>
          <a:p>
            <a:pPr marL="342900" indent="-342900">
              <a:buAutoNum type="arabicPeriod"/>
            </a:pPr>
            <a:endParaRPr lang="en-US" dirty="0"/>
          </a:p>
          <a:p>
            <a:pPr marL="342900" indent="-342900">
              <a:buAutoNum type="arabicPeriod"/>
            </a:pPr>
            <a:r>
              <a:rPr lang="en-US" dirty="0"/>
              <a:t>Once the fees are moved to be associated with the mint account, the authority can withdraw them using the </a:t>
            </a:r>
            <a:r>
              <a:rPr lang="en-US" b="1" dirty="0" err="1"/>
              <a:t>withdrawWithheldTokensFromMint</a:t>
            </a:r>
            <a:r>
              <a:rPr lang="en-US" dirty="0"/>
              <a:t> method. This method requires the authority to sign the transaction, so we pass in the </a:t>
            </a:r>
            <a:r>
              <a:rPr lang="en-US" b="1" dirty="0"/>
              <a:t>withdrawWithheldAuthority</a:t>
            </a:r>
            <a:r>
              <a:rPr lang="en-US" dirty="0"/>
              <a:t> wallet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IN" dirty="0"/>
          </a:p>
        </p:txBody>
      </p:sp>
    </p:spTree>
    <p:extLst>
      <p:ext uri="{BB962C8B-B14F-4D97-AF65-F5344CB8AC3E}">
        <p14:creationId xmlns:p14="http://schemas.microsoft.com/office/powerpoint/2010/main" val="3811583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1F3692-8012-42EB-B6B9-34DE0FF69DD3}"/>
              </a:ext>
            </a:extLst>
          </p:cNvPr>
          <p:cNvSpPr/>
          <p:nvPr/>
        </p:nvSpPr>
        <p:spPr>
          <a:xfrm>
            <a:off x="80273" y="152399"/>
            <a:ext cx="832759" cy="5007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Payer</a:t>
            </a:r>
          </a:p>
          <a:p>
            <a:pPr algn="ctr"/>
            <a:r>
              <a:rPr lang="en-US" sz="1400" dirty="0">
                <a:solidFill>
                  <a:schemeClr val="tx1"/>
                </a:solidFill>
              </a:rPr>
              <a:t>(Signer)</a:t>
            </a:r>
            <a:endParaRPr lang="en-IN" sz="1400" dirty="0">
              <a:solidFill>
                <a:schemeClr val="tx1"/>
              </a:solidFill>
            </a:endParaRPr>
          </a:p>
        </p:txBody>
      </p:sp>
      <p:sp>
        <p:nvSpPr>
          <p:cNvPr id="4" name="Rectangle 3">
            <a:extLst>
              <a:ext uri="{FF2B5EF4-FFF2-40B4-BE49-F238E27FC236}">
                <a16:creationId xmlns:a16="http://schemas.microsoft.com/office/drawing/2014/main" id="{31E7B378-FE2D-8BA2-2B78-33BDE3D85B23}"/>
              </a:ext>
            </a:extLst>
          </p:cNvPr>
          <p:cNvSpPr/>
          <p:nvPr/>
        </p:nvSpPr>
        <p:spPr>
          <a:xfrm>
            <a:off x="2217932" y="151299"/>
            <a:ext cx="1051846" cy="5018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Mint authority</a:t>
            </a:r>
            <a:endParaRPr lang="en-IN" sz="1400" dirty="0">
              <a:solidFill>
                <a:schemeClr val="tx1"/>
              </a:solidFill>
            </a:endParaRPr>
          </a:p>
        </p:txBody>
      </p:sp>
      <p:sp>
        <p:nvSpPr>
          <p:cNvPr id="6" name="Rectangle 5">
            <a:extLst>
              <a:ext uri="{FF2B5EF4-FFF2-40B4-BE49-F238E27FC236}">
                <a16:creationId xmlns:a16="http://schemas.microsoft.com/office/drawing/2014/main" id="{A1E18052-A75F-B8CE-FEF2-FCFD7B3879CE}"/>
              </a:ext>
            </a:extLst>
          </p:cNvPr>
          <p:cNvSpPr/>
          <p:nvPr/>
        </p:nvSpPr>
        <p:spPr>
          <a:xfrm>
            <a:off x="10923819" y="174174"/>
            <a:ext cx="1796140" cy="47897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IN" sz="1050" b="0" dirty="0">
                <a:solidFill>
                  <a:schemeClr val="tx1"/>
                </a:solidFill>
                <a:effectLst/>
                <a:latin typeface="Consolas" panose="020B0609020204030204" pitchFamily="49" charset="0"/>
              </a:rPr>
              <a:t>TOKEN_2022_PROGRAM_ID</a:t>
            </a:r>
          </a:p>
        </p:txBody>
      </p:sp>
      <p:sp>
        <p:nvSpPr>
          <p:cNvPr id="8" name="Rectangle 7">
            <a:extLst>
              <a:ext uri="{FF2B5EF4-FFF2-40B4-BE49-F238E27FC236}">
                <a16:creationId xmlns:a16="http://schemas.microsoft.com/office/drawing/2014/main" id="{30D81DBA-968F-00E1-BB4E-E598CA314293}"/>
              </a:ext>
            </a:extLst>
          </p:cNvPr>
          <p:cNvSpPr/>
          <p:nvPr/>
        </p:nvSpPr>
        <p:spPr>
          <a:xfrm>
            <a:off x="8855533" y="174172"/>
            <a:ext cx="1981200" cy="47896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schemeClr val="tx1"/>
                </a:solidFill>
              </a:rPr>
              <a:t>withdrawWithheldAuthority</a:t>
            </a:r>
            <a:endParaRPr lang="en-IN" sz="1200" dirty="0">
              <a:solidFill>
                <a:schemeClr val="tx1"/>
              </a:solidFill>
            </a:endParaRPr>
          </a:p>
        </p:txBody>
      </p:sp>
      <p:sp>
        <p:nvSpPr>
          <p:cNvPr id="9" name="Rectangle 8">
            <a:extLst>
              <a:ext uri="{FF2B5EF4-FFF2-40B4-BE49-F238E27FC236}">
                <a16:creationId xmlns:a16="http://schemas.microsoft.com/office/drawing/2014/main" id="{2E3B2E58-5ADE-A026-9171-4E7628C11C8E}"/>
              </a:ext>
            </a:extLst>
          </p:cNvPr>
          <p:cNvSpPr/>
          <p:nvPr/>
        </p:nvSpPr>
        <p:spPr>
          <a:xfrm>
            <a:off x="959280" y="151301"/>
            <a:ext cx="1212404" cy="50183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Mint</a:t>
            </a:r>
          </a:p>
          <a:p>
            <a:pPr algn="ctr"/>
            <a:r>
              <a:rPr lang="en-US" sz="1400" dirty="0">
                <a:solidFill>
                  <a:schemeClr val="tx1"/>
                </a:solidFill>
              </a:rPr>
              <a:t>(token)</a:t>
            </a:r>
            <a:endParaRPr lang="en-IN" sz="1400" dirty="0">
              <a:solidFill>
                <a:schemeClr val="tx1"/>
              </a:solidFill>
            </a:endParaRPr>
          </a:p>
        </p:txBody>
      </p:sp>
      <p:sp>
        <p:nvSpPr>
          <p:cNvPr id="10" name="Rectangle 9">
            <a:extLst>
              <a:ext uri="{FF2B5EF4-FFF2-40B4-BE49-F238E27FC236}">
                <a16:creationId xmlns:a16="http://schemas.microsoft.com/office/drawing/2014/main" id="{F5CDC2B8-2034-1F30-1690-F19CF92EA39D}"/>
              </a:ext>
            </a:extLst>
          </p:cNvPr>
          <p:cNvSpPr/>
          <p:nvPr/>
        </p:nvSpPr>
        <p:spPr>
          <a:xfrm>
            <a:off x="6607634" y="163288"/>
            <a:ext cx="2200285" cy="4789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transferFeeConfigAuthority</a:t>
            </a:r>
          </a:p>
        </p:txBody>
      </p:sp>
      <p:cxnSp>
        <p:nvCxnSpPr>
          <p:cNvPr id="12" name="Straight Connector 11">
            <a:extLst>
              <a:ext uri="{FF2B5EF4-FFF2-40B4-BE49-F238E27FC236}">
                <a16:creationId xmlns:a16="http://schemas.microsoft.com/office/drawing/2014/main" id="{1035411E-800C-7708-4473-6E03AFAD71DB}"/>
              </a:ext>
            </a:extLst>
          </p:cNvPr>
          <p:cNvCxnSpPr>
            <a:cxnSpLocks/>
          </p:cNvCxnSpPr>
          <p:nvPr/>
        </p:nvCxnSpPr>
        <p:spPr>
          <a:xfrm>
            <a:off x="496652" y="653139"/>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A0C985E3-F395-6184-B2D9-6D1A28E1837B}"/>
              </a:ext>
            </a:extLst>
          </p:cNvPr>
          <p:cNvCxnSpPr>
            <a:cxnSpLocks/>
          </p:cNvCxnSpPr>
          <p:nvPr/>
        </p:nvCxnSpPr>
        <p:spPr>
          <a:xfrm>
            <a:off x="2697590" y="642257"/>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68C1BA7-5BAB-6AD1-A5B0-BA0B4CD53884}"/>
              </a:ext>
            </a:extLst>
          </p:cNvPr>
          <p:cNvCxnSpPr>
            <a:cxnSpLocks/>
          </p:cNvCxnSpPr>
          <p:nvPr/>
        </p:nvCxnSpPr>
        <p:spPr>
          <a:xfrm>
            <a:off x="4186834" y="707688"/>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5C1FA94C-2EC5-EC61-2EAE-69F9D6951F99}"/>
              </a:ext>
            </a:extLst>
          </p:cNvPr>
          <p:cNvCxnSpPr>
            <a:cxnSpLocks/>
          </p:cNvCxnSpPr>
          <p:nvPr/>
        </p:nvCxnSpPr>
        <p:spPr>
          <a:xfrm>
            <a:off x="7622039" y="642257"/>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DFD6716A-28EA-A15C-F5C3-8ABDDBAE32A1}"/>
              </a:ext>
            </a:extLst>
          </p:cNvPr>
          <p:cNvCxnSpPr>
            <a:cxnSpLocks/>
          </p:cNvCxnSpPr>
          <p:nvPr/>
        </p:nvCxnSpPr>
        <p:spPr>
          <a:xfrm>
            <a:off x="1565482" y="642257"/>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0166638E-DC40-B88E-7606-00E13DE55486}"/>
              </a:ext>
            </a:extLst>
          </p:cNvPr>
          <p:cNvCxnSpPr>
            <a:cxnSpLocks/>
          </p:cNvCxnSpPr>
          <p:nvPr/>
        </p:nvCxnSpPr>
        <p:spPr>
          <a:xfrm>
            <a:off x="496652" y="2155371"/>
            <a:ext cx="12590016" cy="129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96F72EE-B9DE-DD11-EF0F-33B47123BA1E}"/>
              </a:ext>
            </a:extLst>
          </p:cNvPr>
          <p:cNvSpPr txBox="1"/>
          <p:nvPr/>
        </p:nvSpPr>
        <p:spPr>
          <a:xfrm>
            <a:off x="667773" y="1839723"/>
            <a:ext cx="6245679" cy="307777"/>
          </a:xfrm>
          <a:prstGeom prst="rect">
            <a:avLst/>
          </a:prstGeom>
          <a:noFill/>
        </p:spPr>
        <p:txBody>
          <a:bodyPr wrap="square">
            <a:spAutoFit/>
          </a:bodyPr>
          <a:lstStyle/>
          <a:p>
            <a:r>
              <a:rPr lang="en-IN" sz="1400" b="1" dirty="0" err="1">
                <a:effectLst/>
                <a:highlight>
                  <a:srgbClr val="C0C0C0"/>
                </a:highlight>
                <a:latin typeface="Consolas" panose="020B0609020204030204" pitchFamily="49" charset="0"/>
              </a:rPr>
              <a:t>requestAirdrop</a:t>
            </a:r>
            <a:r>
              <a:rPr lang="en-IN" sz="1400" b="0" dirty="0">
                <a:effectLst/>
                <a:highlight>
                  <a:srgbClr val="C0C0C0"/>
                </a:highlight>
                <a:latin typeface="Consolas" panose="020B0609020204030204" pitchFamily="49" charset="0"/>
              </a:rPr>
              <a:t>(</a:t>
            </a:r>
            <a:r>
              <a:rPr lang="en-IN" sz="1400" b="0" dirty="0" err="1">
                <a:effectLst/>
                <a:highlight>
                  <a:srgbClr val="C0C0C0"/>
                </a:highlight>
                <a:latin typeface="Consolas" panose="020B0609020204030204" pitchFamily="49" charset="0"/>
              </a:rPr>
              <a:t>payer.publicKey</a:t>
            </a:r>
            <a:r>
              <a:rPr lang="en-IN" sz="1400" b="0" dirty="0">
                <a:effectLst/>
                <a:highlight>
                  <a:srgbClr val="C0C0C0"/>
                </a:highlight>
                <a:latin typeface="Consolas" panose="020B0609020204030204" pitchFamily="49" charset="0"/>
              </a:rPr>
              <a:t>, 2 * LAMPORTS_PER_SOL)</a:t>
            </a:r>
          </a:p>
        </p:txBody>
      </p:sp>
      <p:sp>
        <p:nvSpPr>
          <p:cNvPr id="27" name="Rectangle 26">
            <a:extLst>
              <a:ext uri="{FF2B5EF4-FFF2-40B4-BE49-F238E27FC236}">
                <a16:creationId xmlns:a16="http://schemas.microsoft.com/office/drawing/2014/main" id="{19F392DB-E379-BD9D-C2F8-76CC45D37924}"/>
              </a:ext>
            </a:extLst>
          </p:cNvPr>
          <p:cNvSpPr/>
          <p:nvPr/>
        </p:nvSpPr>
        <p:spPr>
          <a:xfrm>
            <a:off x="3437044" y="157667"/>
            <a:ext cx="1336421" cy="5018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Source account</a:t>
            </a:r>
          </a:p>
          <a:p>
            <a:pPr algn="ctr"/>
            <a:r>
              <a:rPr lang="en-US" sz="1400" dirty="0">
                <a:solidFill>
                  <a:schemeClr val="tx1"/>
                </a:solidFill>
              </a:rPr>
              <a:t>(token account)</a:t>
            </a:r>
            <a:endParaRPr lang="en-IN" sz="1400" dirty="0">
              <a:solidFill>
                <a:schemeClr val="tx1"/>
              </a:solidFill>
            </a:endParaRPr>
          </a:p>
        </p:txBody>
      </p:sp>
      <p:cxnSp>
        <p:nvCxnSpPr>
          <p:cNvPr id="28" name="Straight Connector 27">
            <a:extLst>
              <a:ext uri="{FF2B5EF4-FFF2-40B4-BE49-F238E27FC236}">
                <a16:creationId xmlns:a16="http://schemas.microsoft.com/office/drawing/2014/main" id="{6815F116-66D8-9FD5-EB2C-0B629801FC49}"/>
              </a:ext>
            </a:extLst>
          </p:cNvPr>
          <p:cNvCxnSpPr>
            <a:cxnSpLocks/>
          </p:cNvCxnSpPr>
          <p:nvPr/>
        </p:nvCxnSpPr>
        <p:spPr>
          <a:xfrm>
            <a:off x="5633022" y="662460"/>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0448D466-91FA-B356-AF59-95B4B9F1CC6F}"/>
              </a:ext>
            </a:extLst>
          </p:cNvPr>
          <p:cNvCxnSpPr>
            <a:cxnSpLocks/>
          </p:cNvCxnSpPr>
          <p:nvPr/>
        </p:nvCxnSpPr>
        <p:spPr>
          <a:xfrm>
            <a:off x="9516154" y="642257"/>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02DD16D8-2E7A-BC9F-6BFF-C084E2ECA891}"/>
              </a:ext>
            </a:extLst>
          </p:cNvPr>
          <p:cNvCxnSpPr>
            <a:cxnSpLocks/>
          </p:cNvCxnSpPr>
          <p:nvPr/>
        </p:nvCxnSpPr>
        <p:spPr>
          <a:xfrm>
            <a:off x="11486468" y="653139"/>
            <a:ext cx="0" cy="5573486"/>
          </a:xfrm>
          <a:prstGeom prst="line">
            <a:avLst/>
          </a:prstGeom>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531B079A-2676-C488-509E-2EC73E194BEF}"/>
              </a:ext>
            </a:extLst>
          </p:cNvPr>
          <p:cNvSpPr/>
          <p:nvPr/>
        </p:nvSpPr>
        <p:spPr>
          <a:xfrm>
            <a:off x="4820884" y="151299"/>
            <a:ext cx="1763683" cy="5018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Destination account</a:t>
            </a:r>
          </a:p>
          <a:p>
            <a:pPr algn="ctr"/>
            <a:r>
              <a:rPr lang="en-US" sz="1400" dirty="0">
                <a:solidFill>
                  <a:schemeClr val="tx1"/>
                </a:solidFill>
              </a:rPr>
              <a:t>(token account)</a:t>
            </a:r>
            <a:endParaRPr lang="en-IN" sz="1400" dirty="0">
              <a:solidFill>
                <a:schemeClr val="tx1"/>
              </a:solidFill>
            </a:endParaRPr>
          </a:p>
        </p:txBody>
      </p:sp>
      <p:cxnSp>
        <p:nvCxnSpPr>
          <p:cNvPr id="35" name="Straight Arrow Connector 34">
            <a:extLst>
              <a:ext uri="{FF2B5EF4-FFF2-40B4-BE49-F238E27FC236}">
                <a16:creationId xmlns:a16="http://schemas.microsoft.com/office/drawing/2014/main" id="{B205396B-3C4F-A50A-DF34-E686AA11F180}"/>
              </a:ext>
            </a:extLst>
          </p:cNvPr>
          <p:cNvCxnSpPr>
            <a:cxnSpLocks/>
          </p:cNvCxnSpPr>
          <p:nvPr/>
        </p:nvCxnSpPr>
        <p:spPr>
          <a:xfrm>
            <a:off x="518423" y="3588001"/>
            <a:ext cx="109898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FCB70727-4648-5D27-8CF9-69EC6D57FE90}"/>
              </a:ext>
            </a:extLst>
          </p:cNvPr>
          <p:cNvCxnSpPr>
            <a:cxnSpLocks/>
          </p:cNvCxnSpPr>
          <p:nvPr/>
        </p:nvCxnSpPr>
        <p:spPr>
          <a:xfrm>
            <a:off x="518423" y="4618496"/>
            <a:ext cx="109898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1C9214AD-D599-2138-D56B-FAF9144CD8DB}"/>
              </a:ext>
            </a:extLst>
          </p:cNvPr>
          <p:cNvCxnSpPr>
            <a:cxnSpLocks/>
          </p:cNvCxnSpPr>
          <p:nvPr/>
        </p:nvCxnSpPr>
        <p:spPr>
          <a:xfrm>
            <a:off x="4173145" y="5569385"/>
            <a:ext cx="7390580" cy="347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540FE868-2832-950D-9664-0B9FE30250EF}"/>
              </a:ext>
            </a:extLst>
          </p:cNvPr>
          <p:cNvSpPr txBox="1"/>
          <p:nvPr/>
        </p:nvSpPr>
        <p:spPr>
          <a:xfrm>
            <a:off x="10346526" y="1808965"/>
            <a:ext cx="1095364" cy="307777"/>
          </a:xfrm>
          <a:prstGeom prst="rect">
            <a:avLst/>
          </a:prstGeom>
          <a:noFill/>
        </p:spPr>
        <p:txBody>
          <a:bodyPr wrap="none" rtlCol="0">
            <a:spAutoFit/>
          </a:bodyPr>
          <a:lstStyle/>
          <a:p>
            <a:r>
              <a:rPr lang="en-US" sz="1400" dirty="0">
                <a:highlight>
                  <a:srgbClr val="FFFF00"/>
                </a:highlight>
                <a:latin typeface="Aptos Display" panose="020B0004020202020204" pitchFamily="34" charset="0"/>
              </a:rPr>
              <a:t>Airdrop 2 sol</a:t>
            </a:r>
            <a:endParaRPr lang="en-IN" sz="1400" dirty="0">
              <a:highlight>
                <a:srgbClr val="FFFF00"/>
              </a:highlight>
              <a:latin typeface="Aptos Display" panose="020B0004020202020204" pitchFamily="34" charset="0"/>
            </a:endParaRPr>
          </a:p>
        </p:txBody>
      </p:sp>
      <p:sp>
        <p:nvSpPr>
          <p:cNvPr id="48" name="TextBox 47">
            <a:extLst>
              <a:ext uri="{FF2B5EF4-FFF2-40B4-BE49-F238E27FC236}">
                <a16:creationId xmlns:a16="http://schemas.microsoft.com/office/drawing/2014/main" id="{5BCB3F9D-C4FF-B6CC-B531-1D6E4E738090}"/>
              </a:ext>
            </a:extLst>
          </p:cNvPr>
          <p:cNvSpPr txBox="1"/>
          <p:nvPr/>
        </p:nvSpPr>
        <p:spPr>
          <a:xfrm>
            <a:off x="9884323" y="2913114"/>
            <a:ext cx="1664238" cy="307777"/>
          </a:xfrm>
          <a:prstGeom prst="rect">
            <a:avLst/>
          </a:prstGeom>
          <a:noFill/>
        </p:spPr>
        <p:txBody>
          <a:bodyPr wrap="none" rtlCol="0">
            <a:spAutoFit/>
          </a:bodyPr>
          <a:lstStyle/>
          <a:p>
            <a:r>
              <a:rPr lang="en-US" sz="1400" dirty="0">
                <a:highlight>
                  <a:srgbClr val="FFFF00"/>
                </a:highlight>
                <a:latin typeface="Aptos Display" panose="020B0004020202020204" pitchFamily="34" charset="0"/>
              </a:rPr>
              <a:t>Create mint account</a:t>
            </a:r>
            <a:endParaRPr lang="en-IN" sz="1400" dirty="0">
              <a:highlight>
                <a:srgbClr val="FFFF00"/>
              </a:highlight>
              <a:latin typeface="Aptos Display" panose="020B0004020202020204" pitchFamily="34" charset="0"/>
            </a:endParaRPr>
          </a:p>
        </p:txBody>
      </p:sp>
      <p:sp>
        <p:nvSpPr>
          <p:cNvPr id="56" name="TextBox 55">
            <a:extLst>
              <a:ext uri="{FF2B5EF4-FFF2-40B4-BE49-F238E27FC236}">
                <a16:creationId xmlns:a16="http://schemas.microsoft.com/office/drawing/2014/main" id="{4F8F2731-F637-0FE7-281F-6947257909C1}"/>
              </a:ext>
            </a:extLst>
          </p:cNvPr>
          <p:cNvSpPr txBox="1"/>
          <p:nvPr/>
        </p:nvSpPr>
        <p:spPr>
          <a:xfrm>
            <a:off x="53186" y="755525"/>
            <a:ext cx="700567" cy="461665"/>
          </a:xfrm>
          <a:prstGeom prst="rect">
            <a:avLst/>
          </a:prstGeom>
          <a:noFill/>
        </p:spPr>
        <p:txBody>
          <a:bodyPr wrap="square">
            <a:spAutoFit/>
          </a:bodyPr>
          <a:lstStyle/>
          <a:p>
            <a:r>
              <a:rPr lang="en-IN" sz="1200" b="1" dirty="0">
                <a:highlight>
                  <a:srgbClr val="00FFFF"/>
                </a:highlight>
              </a:rPr>
              <a:t>Payer-</a:t>
            </a:r>
            <a:r>
              <a:rPr lang="en-IN" sz="1200" b="1" dirty="0" err="1">
                <a:highlight>
                  <a:srgbClr val="00FFFF"/>
                </a:highlight>
              </a:rPr>
              <a:t>pubKey</a:t>
            </a:r>
            <a:endParaRPr lang="en-IN" sz="1200" b="1" dirty="0">
              <a:highlight>
                <a:srgbClr val="00FFFF"/>
              </a:highlight>
            </a:endParaRPr>
          </a:p>
        </p:txBody>
      </p:sp>
      <p:sp>
        <p:nvSpPr>
          <p:cNvPr id="66" name="Rectangle 65">
            <a:extLst>
              <a:ext uri="{FF2B5EF4-FFF2-40B4-BE49-F238E27FC236}">
                <a16:creationId xmlns:a16="http://schemas.microsoft.com/office/drawing/2014/main" id="{ABA8098A-F586-1B8F-4913-22FA185F649F}"/>
              </a:ext>
            </a:extLst>
          </p:cNvPr>
          <p:cNvSpPr/>
          <p:nvPr/>
        </p:nvSpPr>
        <p:spPr>
          <a:xfrm>
            <a:off x="12807046" y="184505"/>
            <a:ext cx="649736" cy="47897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IN" sz="1050" b="0" dirty="0">
                <a:solidFill>
                  <a:schemeClr val="tx1"/>
                </a:solidFill>
                <a:effectLst/>
                <a:latin typeface="Consolas" panose="020B0609020204030204" pitchFamily="49" charset="0"/>
              </a:rPr>
              <a:t>faucet</a:t>
            </a:r>
          </a:p>
        </p:txBody>
      </p:sp>
      <p:cxnSp>
        <p:nvCxnSpPr>
          <p:cNvPr id="67" name="Straight Connector 66">
            <a:extLst>
              <a:ext uri="{FF2B5EF4-FFF2-40B4-BE49-F238E27FC236}">
                <a16:creationId xmlns:a16="http://schemas.microsoft.com/office/drawing/2014/main" id="{EBA2A758-6D47-8ED4-5373-034D6D9C66BA}"/>
              </a:ext>
            </a:extLst>
          </p:cNvPr>
          <p:cNvCxnSpPr>
            <a:cxnSpLocks/>
          </p:cNvCxnSpPr>
          <p:nvPr/>
        </p:nvCxnSpPr>
        <p:spPr>
          <a:xfrm>
            <a:off x="13086668" y="684894"/>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Straight Arrow Connector 69">
            <a:extLst>
              <a:ext uri="{FF2B5EF4-FFF2-40B4-BE49-F238E27FC236}">
                <a16:creationId xmlns:a16="http://schemas.microsoft.com/office/drawing/2014/main" id="{CA911342-2481-BE93-283C-9E260967BEA6}"/>
              </a:ext>
            </a:extLst>
          </p:cNvPr>
          <p:cNvCxnSpPr>
            <a:cxnSpLocks/>
          </p:cNvCxnSpPr>
          <p:nvPr/>
        </p:nvCxnSpPr>
        <p:spPr>
          <a:xfrm flipH="1">
            <a:off x="520834" y="3883018"/>
            <a:ext cx="10921056" cy="5033"/>
          </a:xfrm>
          <a:prstGeom prst="straightConnector1">
            <a:avLst/>
          </a:prstGeom>
          <a:ln w="38100">
            <a:prstDash val="dash"/>
            <a:tailEnd type="triangle"/>
          </a:ln>
        </p:spPr>
        <p:style>
          <a:lnRef idx="2">
            <a:schemeClr val="accent4"/>
          </a:lnRef>
          <a:fillRef idx="0">
            <a:schemeClr val="accent4"/>
          </a:fillRef>
          <a:effectRef idx="1">
            <a:schemeClr val="accent4"/>
          </a:effectRef>
          <a:fontRef idx="minor">
            <a:schemeClr val="tx1"/>
          </a:fontRef>
        </p:style>
      </p:cxnSp>
      <p:sp>
        <p:nvSpPr>
          <p:cNvPr id="76" name="TextBox 75">
            <a:extLst>
              <a:ext uri="{FF2B5EF4-FFF2-40B4-BE49-F238E27FC236}">
                <a16:creationId xmlns:a16="http://schemas.microsoft.com/office/drawing/2014/main" id="{896F72EE-B9DE-DD11-EF0F-33B47123BA1E}"/>
              </a:ext>
            </a:extLst>
          </p:cNvPr>
          <p:cNvSpPr txBox="1"/>
          <p:nvPr/>
        </p:nvSpPr>
        <p:spPr>
          <a:xfrm>
            <a:off x="439488" y="4296308"/>
            <a:ext cx="9865879" cy="307777"/>
          </a:xfrm>
          <a:prstGeom prst="rect">
            <a:avLst/>
          </a:prstGeom>
          <a:noFill/>
        </p:spPr>
        <p:txBody>
          <a:bodyPr wrap="square">
            <a:spAutoFit/>
          </a:bodyPr>
          <a:lstStyle/>
          <a:p>
            <a:r>
              <a:rPr lang="en-IN" sz="1400" b="1" dirty="0">
                <a:effectLst/>
                <a:highlight>
                  <a:srgbClr val="C0C0C0"/>
                </a:highlight>
                <a:latin typeface="Consolas" panose="020B0609020204030204" pitchFamily="49" charset="0"/>
              </a:rPr>
              <a:t>createAssociatedTokenAccountIdempotent</a:t>
            </a:r>
            <a:r>
              <a:rPr lang="en-IN" sz="1400" b="0" dirty="0">
                <a:effectLst/>
                <a:highlight>
                  <a:srgbClr val="C0C0C0"/>
                </a:highlight>
                <a:latin typeface="Consolas" panose="020B0609020204030204" pitchFamily="49" charset="0"/>
              </a:rPr>
              <a:t>(</a:t>
            </a:r>
            <a:r>
              <a:rPr lang="en-US" sz="1400" b="0" dirty="0">
                <a:effectLst/>
                <a:highlight>
                  <a:srgbClr val="C0C0C0"/>
                </a:highlight>
                <a:latin typeface="Consolas" panose="020B0609020204030204" pitchFamily="49" charset="0"/>
              </a:rPr>
              <a:t>payer, mint, </a:t>
            </a:r>
            <a:r>
              <a:rPr lang="en-US" sz="1400" b="1" dirty="0">
                <a:effectLst/>
                <a:highlight>
                  <a:srgbClr val="C0C0C0"/>
                </a:highlight>
                <a:latin typeface="Consolas" panose="020B0609020204030204" pitchFamily="49" charset="0"/>
              </a:rPr>
              <a:t>sourceWallet.publicKey</a:t>
            </a:r>
            <a:r>
              <a:rPr lang="en-US" sz="1400" b="0" dirty="0">
                <a:effectLst/>
                <a:highlight>
                  <a:srgbClr val="C0C0C0"/>
                </a:highlight>
                <a:latin typeface="Consolas" panose="020B0609020204030204" pitchFamily="49" charset="0"/>
              </a:rPr>
              <a:t>,TOKEN_2022_PROGRAM_ID</a:t>
            </a:r>
            <a:r>
              <a:rPr lang="en-IN" sz="1400" b="0" dirty="0">
                <a:effectLst/>
                <a:highlight>
                  <a:srgbClr val="C0C0C0"/>
                </a:highlight>
                <a:latin typeface="Consolas" panose="020B0609020204030204" pitchFamily="49" charset="0"/>
              </a:rPr>
              <a:t>)</a:t>
            </a:r>
          </a:p>
        </p:txBody>
      </p:sp>
      <p:sp>
        <p:nvSpPr>
          <p:cNvPr id="77" name="TextBox 76">
            <a:extLst>
              <a:ext uri="{FF2B5EF4-FFF2-40B4-BE49-F238E27FC236}">
                <a16:creationId xmlns:a16="http://schemas.microsoft.com/office/drawing/2014/main" id="{2D1A79AC-489C-1028-8803-0DC67DA633DF}"/>
              </a:ext>
            </a:extLst>
          </p:cNvPr>
          <p:cNvSpPr txBox="1"/>
          <p:nvPr/>
        </p:nvSpPr>
        <p:spPr>
          <a:xfrm>
            <a:off x="7079210" y="4050201"/>
            <a:ext cx="4960469" cy="307777"/>
          </a:xfrm>
          <a:prstGeom prst="rect">
            <a:avLst/>
          </a:prstGeom>
          <a:noFill/>
        </p:spPr>
        <p:txBody>
          <a:bodyPr wrap="square">
            <a:spAutoFit/>
          </a:bodyPr>
          <a:lstStyle/>
          <a:p>
            <a:r>
              <a:rPr lang="en-US" sz="1400" b="0" i="0" dirty="0">
                <a:effectLst/>
                <a:highlight>
                  <a:srgbClr val="FFFF00"/>
                </a:highlight>
                <a:latin typeface="Aptos Display" panose="020B0004020202020204" pitchFamily="34" charset="0"/>
              </a:rPr>
              <a:t>Create and initialize a new associated source token account</a:t>
            </a:r>
            <a:endParaRPr lang="en-IN" sz="1400" dirty="0">
              <a:highlight>
                <a:srgbClr val="FFFF00"/>
              </a:highlight>
              <a:latin typeface="Aptos Display" panose="020B0004020202020204" pitchFamily="34" charset="0"/>
            </a:endParaRPr>
          </a:p>
        </p:txBody>
      </p:sp>
      <p:sp>
        <p:nvSpPr>
          <p:cNvPr id="82" name="TextBox 81">
            <a:extLst>
              <a:ext uri="{FF2B5EF4-FFF2-40B4-BE49-F238E27FC236}">
                <a16:creationId xmlns:a16="http://schemas.microsoft.com/office/drawing/2014/main" id="{46EE2FE5-C62D-7F79-D179-9A718F1B6BC5}"/>
              </a:ext>
            </a:extLst>
          </p:cNvPr>
          <p:cNvSpPr txBox="1"/>
          <p:nvPr/>
        </p:nvSpPr>
        <p:spPr>
          <a:xfrm>
            <a:off x="416372" y="3246138"/>
            <a:ext cx="10300070" cy="307777"/>
          </a:xfrm>
          <a:prstGeom prst="rect">
            <a:avLst/>
          </a:prstGeom>
          <a:noFill/>
        </p:spPr>
        <p:txBody>
          <a:bodyPr wrap="square">
            <a:spAutoFit/>
          </a:bodyPr>
          <a:lstStyle/>
          <a:p>
            <a:r>
              <a:rPr lang="en-IN" sz="1400" b="1" dirty="0" err="1">
                <a:highlight>
                  <a:srgbClr val="C0C0C0"/>
                </a:highlight>
                <a:latin typeface="Aptos Display" panose="020B0004020202020204" pitchFamily="34" charset="0"/>
              </a:rPr>
              <a:t>createMintAccount</a:t>
            </a:r>
            <a:r>
              <a:rPr lang="en-IN" sz="1400" dirty="0">
                <a:highlight>
                  <a:srgbClr val="C0C0C0"/>
                </a:highlight>
                <a:latin typeface="Aptos Display" panose="020B0004020202020204" pitchFamily="34" charset="0"/>
              </a:rPr>
              <a:t>(payer, </a:t>
            </a:r>
            <a:r>
              <a:rPr lang="en-IN" sz="1200" dirty="0">
                <a:highlight>
                  <a:srgbClr val="C0C0C0"/>
                </a:highlight>
                <a:latin typeface="Aptos Display" panose="020B0004020202020204" pitchFamily="34" charset="0"/>
              </a:rPr>
              <a:t>TOKEN_2022_PROGRAM_ID</a:t>
            </a:r>
            <a:r>
              <a:rPr lang="en-IN" sz="1400" dirty="0">
                <a:highlight>
                  <a:srgbClr val="C0C0C0"/>
                </a:highlight>
                <a:latin typeface="Aptos Display" panose="020B0004020202020204" pitchFamily="34" charset="0"/>
              </a:rPr>
              <a:t>, </a:t>
            </a:r>
            <a:r>
              <a:rPr lang="en-IN" sz="1400" b="1" dirty="0">
                <a:highlight>
                  <a:srgbClr val="C0C0C0"/>
                </a:highlight>
                <a:latin typeface="Aptos Display" panose="020B0004020202020204" pitchFamily="34" charset="0"/>
              </a:rPr>
              <a:t>mint</a:t>
            </a:r>
            <a:r>
              <a:rPr lang="en-IN" sz="1400" dirty="0">
                <a:highlight>
                  <a:srgbClr val="C0C0C0"/>
                </a:highlight>
                <a:latin typeface="Aptos Display" panose="020B0004020202020204" pitchFamily="34" charset="0"/>
              </a:rPr>
              <a:t> , </a:t>
            </a:r>
            <a:r>
              <a:rPr lang="en-IN" sz="1400" b="1" dirty="0" err="1">
                <a:highlight>
                  <a:srgbClr val="C0C0C0"/>
                </a:highlight>
                <a:latin typeface="Aptos Display" panose="020B0004020202020204" pitchFamily="34" charset="0"/>
              </a:rPr>
              <a:t>transferfeeconfigauthority</a:t>
            </a:r>
            <a:r>
              <a:rPr lang="en-IN" sz="1400" dirty="0">
                <a:highlight>
                  <a:srgbClr val="C0C0C0"/>
                </a:highlight>
                <a:latin typeface="Aptos Display" panose="020B0004020202020204" pitchFamily="34" charset="0"/>
              </a:rPr>
              <a:t>, </a:t>
            </a:r>
            <a:r>
              <a:rPr lang="en-IN" sz="1400" b="1" dirty="0" err="1">
                <a:highlight>
                  <a:srgbClr val="C0C0C0"/>
                </a:highlight>
                <a:latin typeface="Aptos Display" panose="020B0004020202020204" pitchFamily="34" charset="0"/>
              </a:rPr>
              <a:t>mintAuthority</a:t>
            </a:r>
            <a:r>
              <a:rPr lang="en-IN" sz="1400" dirty="0">
                <a:highlight>
                  <a:srgbClr val="C0C0C0"/>
                </a:highlight>
                <a:latin typeface="Aptos Display" panose="020B0004020202020204" pitchFamily="34" charset="0"/>
              </a:rPr>
              <a:t>, </a:t>
            </a:r>
            <a:r>
              <a:rPr lang="en-US" sz="1400" b="1" dirty="0" err="1">
                <a:solidFill>
                  <a:schemeClr val="tx1"/>
                </a:solidFill>
                <a:highlight>
                  <a:srgbClr val="C0C0C0"/>
                </a:highlight>
              </a:rPr>
              <a:t>withdrawWithheldAuthority</a:t>
            </a:r>
            <a:r>
              <a:rPr lang="en-US" sz="1400" b="1" dirty="0">
                <a:highlight>
                  <a:srgbClr val="C0C0C0"/>
                </a:highlight>
              </a:rPr>
              <a:t>, 1%, 9</a:t>
            </a:r>
            <a:r>
              <a:rPr lang="en-IN" sz="1400" dirty="0">
                <a:highlight>
                  <a:srgbClr val="C0C0C0"/>
                </a:highlight>
                <a:latin typeface="Aptos Display" panose="020B0004020202020204" pitchFamily="34" charset="0"/>
              </a:rPr>
              <a:t>)</a:t>
            </a:r>
          </a:p>
        </p:txBody>
      </p:sp>
      <p:sp>
        <p:nvSpPr>
          <p:cNvPr id="83" name="TextBox 82">
            <a:extLst>
              <a:ext uri="{FF2B5EF4-FFF2-40B4-BE49-F238E27FC236}">
                <a16:creationId xmlns:a16="http://schemas.microsoft.com/office/drawing/2014/main" id="{91CB1983-8386-92F2-875B-FC1D1DC6A1B9}"/>
              </a:ext>
            </a:extLst>
          </p:cNvPr>
          <p:cNvSpPr txBox="1"/>
          <p:nvPr/>
        </p:nvSpPr>
        <p:spPr>
          <a:xfrm>
            <a:off x="3711996" y="4646062"/>
            <a:ext cx="2376869" cy="307777"/>
          </a:xfrm>
          <a:prstGeom prst="rect">
            <a:avLst/>
          </a:prstGeom>
          <a:noFill/>
        </p:spPr>
        <p:txBody>
          <a:bodyPr wrap="none" rtlCol="0">
            <a:spAutoFit/>
          </a:bodyPr>
          <a:lstStyle/>
          <a:p>
            <a:r>
              <a:rPr lang="en-US" sz="1400" b="1" dirty="0">
                <a:solidFill>
                  <a:srgbClr val="C00000"/>
                </a:solidFill>
              </a:rPr>
              <a:t>Source token account pubKey</a:t>
            </a:r>
            <a:endParaRPr lang="en-IN" sz="1400" b="1" dirty="0">
              <a:solidFill>
                <a:srgbClr val="C00000"/>
              </a:solidFill>
            </a:endParaRPr>
          </a:p>
        </p:txBody>
      </p:sp>
      <p:sp>
        <p:nvSpPr>
          <p:cNvPr id="87" name="TextBox 86">
            <a:extLst>
              <a:ext uri="{FF2B5EF4-FFF2-40B4-BE49-F238E27FC236}">
                <a16:creationId xmlns:a16="http://schemas.microsoft.com/office/drawing/2014/main" id="{EB86DED4-0603-F355-204F-968BEF6B014B}"/>
              </a:ext>
            </a:extLst>
          </p:cNvPr>
          <p:cNvSpPr txBox="1"/>
          <p:nvPr/>
        </p:nvSpPr>
        <p:spPr>
          <a:xfrm>
            <a:off x="738343" y="5237280"/>
            <a:ext cx="7779204" cy="307778"/>
          </a:xfrm>
          <a:prstGeom prst="rect">
            <a:avLst/>
          </a:prstGeom>
          <a:noFill/>
        </p:spPr>
        <p:txBody>
          <a:bodyPr wrap="square">
            <a:spAutoFit/>
          </a:bodyPr>
          <a:lstStyle/>
          <a:p>
            <a:r>
              <a:rPr lang="en-IN" sz="1400" b="1" dirty="0" err="1">
                <a:highlight>
                  <a:srgbClr val="C0C0C0"/>
                </a:highlight>
              </a:rPr>
              <a:t>mintTo</a:t>
            </a:r>
            <a:r>
              <a:rPr lang="en-IN" sz="1400" dirty="0">
                <a:highlight>
                  <a:srgbClr val="C0C0C0"/>
                </a:highlight>
              </a:rPr>
              <a:t>(payer, </a:t>
            </a:r>
            <a:r>
              <a:rPr lang="en-IN" sz="1400" b="1" dirty="0">
                <a:highlight>
                  <a:srgbClr val="C0C0C0"/>
                </a:highlight>
              </a:rPr>
              <a:t>mint</a:t>
            </a:r>
            <a:r>
              <a:rPr lang="en-IN" sz="1400" dirty="0">
                <a:highlight>
                  <a:srgbClr val="C0C0C0"/>
                </a:highlight>
              </a:rPr>
              <a:t> ,</a:t>
            </a:r>
            <a:r>
              <a:rPr lang="en-IN" sz="1400" b="1" dirty="0">
                <a:highlight>
                  <a:srgbClr val="C0C0C0"/>
                </a:highlight>
              </a:rPr>
              <a:t>sourceAccount</a:t>
            </a:r>
            <a:r>
              <a:rPr lang="en-IN" sz="1400" dirty="0">
                <a:highlight>
                  <a:srgbClr val="C0C0C0"/>
                </a:highlight>
              </a:rPr>
              <a:t>,</a:t>
            </a:r>
            <a:r>
              <a:rPr lang="en-IN" sz="1400" b="1" dirty="0">
                <a:highlight>
                  <a:srgbClr val="C0C0C0"/>
                </a:highlight>
              </a:rPr>
              <a:t>mintAuthority</a:t>
            </a:r>
            <a:r>
              <a:rPr lang="en-IN" sz="1400" dirty="0">
                <a:highlight>
                  <a:srgbClr val="C0C0C0"/>
                </a:highlight>
              </a:rPr>
              <a:t>,</a:t>
            </a:r>
            <a:r>
              <a:rPr lang="en-IN" sz="1400" b="1" dirty="0">
                <a:highlight>
                  <a:srgbClr val="C0C0C0"/>
                </a:highlight>
              </a:rPr>
              <a:t>1,000,000</a:t>
            </a:r>
            <a:r>
              <a:rPr lang="en-IN" sz="1400" dirty="0">
                <a:highlight>
                  <a:srgbClr val="C0C0C0"/>
                </a:highlight>
              </a:rPr>
              <a:t>, TOKEN_2022_PROGRAM_ID)</a:t>
            </a:r>
          </a:p>
        </p:txBody>
      </p:sp>
      <p:sp>
        <p:nvSpPr>
          <p:cNvPr id="88" name="TextBox 87">
            <a:extLst>
              <a:ext uri="{FF2B5EF4-FFF2-40B4-BE49-F238E27FC236}">
                <a16:creationId xmlns:a16="http://schemas.microsoft.com/office/drawing/2014/main" id="{6A8FBAB8-6782-5F8A-9909-9837C1A18DB0}"/>
              </a:ext>
            </a:extLst>
          </p:cNvPr>
          <p:cNvSpPr txBox="1"/>
          <p:nvPr/>
        </p:nvSpPr>
        <p:spPr>
          <a:xfrm>
            <a:off x="9190818" y="5261608"/>
            <a:ext cx="2454859" cy="307777"/>
          </a:xfrm>
          <a:prstGeom prst="rect">
            <a:avLst/>
          </a:prstGeom>
          <a:noFill/>
        </p:spPr>
        <p:txBody>
          <a:bodyPr wrap="square">
            <a:spAutoFit/>
          </a:bodyPr>
          <a:lstStyle/>
          <a:p>
            <a:r>
              <a:rPr lang="en-US" sz="1400" b="0" i="0" dirty="0">
                <a:effectLst/>
                <a:highlight>
                  <a:srgbClr val="FFFF00"/>
                </a:highlight>
                <a:latin typeface="Aptos Display" panose="020B0004020202020204" pitchFamily="34" charset="0"/>
              </a:rPr>
              <a:t>Mint tokens to </a:t>
            </a:r>
            <a:r>
              <a:rPr lang="en-US" sz="1400" dirty="0">
                <a:highlight>
                  <a:srgbClr val="FFFF00"/>
                </a:highlight>
                <a:latin typeface="Aptos Display" panose="020B0004020202020204" pitchFamily="34" charset="0"/>
              </a:rPr>
              <a:t>source </a:t>
            </a:r>
            <a:r>
              <a:rPr lang="en-US" sz="1400" b="0" i="0" dirty="0">
                <a:effectLst/>
                <a:highlight>
                  <a:srgbClr val="FFFF00"/>
                </a:highlight>
                <a:latin typeface="Aptos Display" panose="020B0004020202020204" pitchFamily="34" charset="0"/>
              </a:rPr>
              <a:t>account</a:t>
            </a:r>
            <a:endParaRPr lang="en-IN" sz="1400" dirty="0">
              <a:highlight>
                <a:srgbClr val="FFFF00"/>
              </a:highlight>
              <a:latin typeface="Aptos Display" panose="020B0004020202020204" pitchFamily="34" charset="0"/>
            </a:endParaRPr>
          </a:p>
        </p:txBody>
      </p:sp>
      <p:sp>
        <p:nvSpPr>
          <p:cNvPr id="91" name="TextBox 90">
            <a:extLst>
              <a:ext uri="{FF2B5EF4-FFF2-40B4-BE49-F238E27FC236}">
                <a16:creationId xmlns:a16="http://schemas.microsoft.com/office/drawing/2014/main" id="{039FE8F8-7D02-E7AF-87B9-DD548CF22D55}"/>
              </a:ext>
            </a:extLst>
          </p:cNvPr>
          <p:cNvSpPr txBox="1"/>
          <p:nvPr/>
        </p:nvSpPr>
        <p:spPr>
          <a:xfrm>
            <a:off x="6127429" y="6049334"/>
            <a:ext cx="1778820" cy="307777"/>
          </a:xfrm>
          <a:prstGeom prst="rect">
            <a:avLst/>
          </a:prstGeom>
          <a:noFill/>
        </p:spPr>
        <p:txBody>
          <a:bodyPr wrap="none" rtlCol="0">
            <a:spAutoFit/>
          </a:bodyPr>
          <a:lstStyle/>
          <a:p>
            <a:r>
              <a:rPr lang="en-US" sz="1400" b="1" dirty="0">
                <a:solidFill>
                  <a:srgbClr val="C00000"/>
                </a:solidFill>
              </a:rPr>
              <a:t>Transaction signature</a:t>
            </a:r>
            <a:endParaRPr lang="en-IN" sz="1400" b="1" dirty="0">
              <a:solidFill>
                <a:srgbClr val="C00000"/>
              </a:solidFill>
            </a:endParaRPr>
          </a:p>
        </p:txBody>
      </p:sp>
      <p:sp>
        <p:nvSpPr>
          <p:cNvPr id="92" name="TextBox 91">
            <a:extLst>
              <a:ext uri="{FF2B5EF4-FFF2-40B4-BE49-F238E27FC236}">
                <a16:creationId xmlns:a16="http://schemas.microsoft.com/office/drawing/2014/main" id="{B2941E3F-9199-FED7-1C60-F46DDD42A3A8}"/>
              </a:ext>
            </a:extLst>
          </p:cNvPr>
          <p:cNvSpPr txBox="1"/>
          <p:nvPr/>
        </p:nvSpPr>
        <p:spPr>
          <a:xfrm>
            <a:off x="2058089" y="1029662"/>
            <a:ext cx="1524029" cy="276999"/>
          </a:xfrm>
          <a:prstGeom prst="rect">
            <a:avLst/>
          </a:prstGeom>
          <a:noFill/>
        </p:spPr>
        <p:txBody>
          <a:bodyPr wrap="square" rtlCol="0">
            <a:spAutoFit/>
          </a:bodyPr>
          <a:lstStyle/>
          <a:p>
            <a:r>
              <a:rPr lang="en-US" sz="1200" b="1" dirty="0" err="1">
                <a:highlight>
                  <a:srgbClr val="00FFFF"/>
                </a:highlight>
              </a:rPr>
              <a:t>mintAuthoritPubKey</a:t>
            </a:r>
            <a:endParaRPr lang="en-IN" sz="1200" b="1" dirty="0">
              <a:highlight>
                <a:srgbClr val="00FFFF"/>
              </a:highlight>
            </a:endParaRPr>
          </a:p>
        </p:txBody>
      </p:sp>
      <p:cxnSp>
        <p:nvCxnSpPr>
          <p:cNvPr id="93" name="Straight Arrow Connector 92">
            <a:extLst>
              <a:ext uri="{FF2B5EF4-FFF2-40B4-BE49-F238E27FC236}">
                <a16:creationId xmlns:a16="http://schemas.microsoft.com/office/drawing/2014/main" id="{DD6DC179-5014-B8BD-057E-AC8D838D305E}"/>
              </a:ext>
            </a:extLst>
          </p:cNvPr>
          <p:cNvCxnSpPr>
            <a:cxnSpLocks/>
          </p:cNvCxnSpPr>
          <p:nvPr/>
        </p:nvCxnSpPr>
        <p:spPr>
          <a:xfrm flipH="1">
            <a:off x="518423" y="4980998"/>
            <a:ext cx="10835013" cy="9425"/>
          </a:xfrm>
          <a:prstGeom prst="straightConnector1">
            <a:avLst/>
          </a:prstGeom>
          <a:ln w="38100">
            <a:prstDash val="dash"/>
            <a:tailEnd type="triangle"/>
          </a:ln>
        </p:spPr>
        <p:style>
          <a:lnRef idx="2">
            <a:schemeClr val="accent4"/>
          </a:lnRef>
          <a:fillRef idx="0">
            <a:schemeClr val="accent4"/>
          </a:fillRef>
          <a:effectRef idx="1">
            <a:schemeClr val="accent4"/>
          </a:effectRef>
          <a:fontRef idx="minor">
            <a:schemeClr val="tx1"/>
          </a:fontRef>
        </p:style>
      </p:cxnSp>
      <p:cxnSp>
        <p:nvCxnSpPr>
          <p:cNvPr id="95" name="Straight Arrow Connector 94">
            <a:extLst>
              <a:ext uri="{FF2B5EF4-FFF2-40B4-BE49-F238E27FC236}">
                <a16:creationId xmlns:a16="http://schemas.microsoft.com/office/drawing/2014/main" id="{8200FE8B-480F-6A23-279F-CED4F78E8A7A}"/>
              </a:ext>
            </a:extLst>
          </p:cNvPr>
          <p:cNvCxnSpPr>
            <a:cxnSpLocks/>
          </p:cNvCxnSpPr>
          <p:nvPr/>
        </p:nvCxnSpPr>
        <p:spPr>
          <a:xfrm flipH="1">
            <a:off x="4173145" y="6072448"/>
            <a:ext cx="7180291" cy="0"/>
          </a:xfrm>
          <a:prstGeom prst="straightConnector1">
            <a:avLst/>
          </a:prstGeom>
          <a:ln w="38100">
            <a:prstDash val="dash"/>
            <a:tailEnd type="triangle"/>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3A45B7FA-B508-C111-3D8F-832D5317F01B}"/>
              </a:ext>
            </a:extLst>
          </p:cNvPr>
          <p:cNvSpPr txBox="1"/>
          <p:nvPr/>
        </p:nvSpPr>
        <p:spPr>
          <a:xfrm>
            <a:off x="6577653" y="691370"/>
            <a:ext cx="2384963" cy="276999"/>
          </a:xfrm>
          <a:prstGeom prst="rect">
            <a:avLst/>
          </a:prstGeom>
          <a:noFill/>
        </p:spPr>
        <p:txBody>
          <a:bodyPr wrap="square" rtlCol="0">
            <a:spAutoFit/>
          </a:bodyPr>
          <a:lstStyle/>
          <a:p>
            <a:r>
              <a:rPr lang="en-US" sz="1200" b="1" dirty="0" err="1">
                <a:highlight>
                  <a:srgbClr val="00FFFF"/>
                </a:highlight>
              </a:rPr>
              <a:t>transferFeeConfigAuthorityPubKey</a:t>
            </a:r>
            <a:endParaRPr lang="en-IN" sz="1200" b="1" dirty="0">
              <a:highlight>
                <a:srgbClr val="00FFFF"/>
              </a:highlight>
            </a:endParaRPr>
          </a:p>
        </p:txBody>
      </p:sp>
      <p:cxnSp>
        <p:nvCxnSpPr>
          <p:cNvPr id="11" name="Straight Arrow Connector 10">
            <a:extLst>
              <a:ext uri="{FF2B5EF4-FFF2-40B4-BE49-F238E27FC236}">
                <a16:creationId xmlns:a16="http://schemas.microsoft.com/office/drawing/2014/main" id="{9624259B-B014-ED3D-D5C6-08FEB1456866}"/>
              </a:ext>
            </a:extLst>
          </p:cNvPr>
          <p:cNvCxnSpPr>
            <a:cxnSpLocks/>
          </p:cNvCxnSpPr>
          <p:nvPr/>
        </p:nvCxnSpPr>
        <p:spPr>
          <a:xfrm flipH="1" flipV="1">
            <a:off x="518423" y="2451032"/>
            <a:ext cx="12568245" cy="15272"/>
          </a:xfrm>
          <a:prstGeom prst="straightConnector1">
            <a:avLst/>
          </a:prstGeom>
          <a:ln w="38100">
            <a:solidFill>
              <a:schemeClr val="accent6"/>
            </a:solidFill>
            <a:prstDash val="dash"/>
            <a:tailEnd type="triangle"/>
          </a:ln>
        </p:spPr>
        <p:style>
          <a:lnRef idx="2">
            <a:schemeClr val="accent4"/>
          </a:lnRef>
          <a:fillRef idx="0">
            <a:schemeClr val="accent4"/>
          </a:fillRef>
          <a:effectRef idx="1">
            <a:schemeClr val="accent4"/>
          </a:effectRef>
          <a:fontRef idx="minor">
            <a:schemeClr val="tx1"/>
          </a:fontRef>
        </p:style>
      </p:cxnSp>
      <p:sp>
        <p:nvSpPr>
          <p:cNvPr id="15" name="TextBox 14">
            <a:extLst>
              <a:ext uri="{FF2B5EF4-FFF2-40B4-BE49-F238E27FC236}">
                <a16:creationId xmlns:a16="http://schemas.microsoft.com/office/drawing/2014/main" id="{CA799060-A331-9854-5F9C-EC63B1D847CD}"/>
              </a:ext>
            </a:extLst>
          </p:cNvPr>
          <p:cNvSpPr txBox="1"/>
          <p:nvPr/>
        </p:nvSpPr>
        <p:spPr>
          <a:xfrm>
            <a:off x="784051" y="751944"/>
            <a:ext cx="1483355" cy="276999"/>
          </a:xfrm>
          <a:prstGeom prst="rect">
            <a:avLst/>
          </a:prstGeom>
          <a:noFill/>
        </p:spPr>
        <p:txBody>
          <a:bodyPr wrap="none" rtlCol="0">
            <a:spAutoFit/>
          </a:bodyPr>
          <a:lstStyle/>
          <a:p>
            <a:r>
              <a:rPr lang="en-US" sz="1200" b="1" dirty="0" err="1">
                <a:highlight>
                  <a:srgbClr val="00FFFF"/>
                </a:highlight>
              </a:rPr>
              <a:t>mintAccountPubKey</a:t>
            </a:r>
            <a:endParaRPr lang="en-IN" sz="1200" b="1" dirty="0">
              <a:highlight>
                <a:srgbClr val="00FFFF"/>
              </a:highlight>
            </a:endParaRPr>
          </a:p>
        </p:txBody>
      </p:sp>
      <p:sp>
        <p:nvSpPr>
          <p:cNvPr id="19" name="TextBox 18">
            <a:extLst>
              <a:ext uri="{FF2B5EF4-FFF2-40B4-BE49-F238E27FC236}">
                <a16:creationId xmlns:a16="http://schemas.microsoft.com/office/drawing/2014/main" id="{0380FAD6-CE63-DBEE-8B75-4A543C17EC09}"/>
              </a:ext>
            </a:extLst>
          </p:cNvPr>
          <p:cNvSpPr txBox="1"/>
          <p:nvPr/>
        </p:nvSpPr>
        <p:spPr>
          <a:xfrm>
            <a:off x="8436407" y="1037289"/>
            <a:ext cx="2487412" cy="276999"/>
          </a:xfrm>
          <a:prstGeom prst="rect">
            <a:avLst/>
          </a:prstGeom>
          <a:noFill/>
        </p:spPr>
        <p:txBody>
          <a:bodyPr wrap="none" rtlCol="0">
            <a:spAutoFit/>
          </a:bodyPr>
          <a:lstStyle/>
          <a:p>
            <a:r>
              <a:rPr lang="en-US" sz="1200" b="1" dirty="0" err="1">
                <a:highlight>
                  <a:srgbClr val="00FFFF"/>
                </a:highlight>
              </a:rPr>
              <a:t>withdrawWithheldAuthorityPubKey</a:t>
            </a:r>
            <a:endParaRPr lang="en-IN" sz="1200" b="1" dirty="0">
              <a:highlight>
                <a:srgbClr val="00FFFF"/>
              </a:highlight>
            </a:endParaRPr>
          </a:p>
        </p:txBody>
      </p:sp>
      <p:sp>
        <p:nvSpPr>
          <p:cNvPr id="21" name="TextBox 20">
            <a:extLst>
              <a:ext uri="{FF2B5EF4-FFF2-40B4-BE49-F238E27FC236}">
                <a16:creationId xmlns:a16="http://schemas.microsoft.com/office/drawing/2014/main" id="{0859BED3-2823-B44D-56BD-984FED6B18F1}"/>
              </a:ext>
            </a:extLst>
          </p:cNvPr>
          <p:cNvSpPr txBox="1"/>
          <p:nvPr/>
        </p:nvSpPr>
        <p:spPr>
          <a:xfrm>
            <a:off x="2711280" y="2181669"/>
            <a:ext cx="2762533" cy="276999"/>
          </a:xfrm>
          <a:prstGeom prst="rect">
            <a:avLst/>
          </a:prstGeom>
          <a:noFill/>
        </p:spPr>
        <p:txBody>
          <a:bodyPr wrap="square" rtlCol="0">
            <a:spAutoFit/>
          </a:bodyPr>
          <a:lstStyle/>
          <a:p>
            <a:r>
              <a:rPr lang="en-US" sz="1200" b="1" dirty="0">
                <a:solidFill>
                  <a:srgbClr val="C00000"/>
                </a:solidFill>
              </a:rPr>
              <a:t>2 sol deposited on payer wallet </a:t>
            </a:r>
            <a:endParaRPr lang="en-IN" sz="1200" b="1" dirty="0">
              <a:solidFill>
                <a:srgbClr val="C00000"/>
              </a:solidFill>
            </a:endParaRPr>
          </a:p>
        </p:txBody>
      </p:sp>
      <p:sp>
        <p:nvSpPr>
          <p:cNvPr id="26" name="TextBox 25">
            <a:extLst>
              <a:ext uri="{FF2B5EF4-FFF2-40B4-BE49-F238E27FC236}">
                <a16:creationId xmlns:a16="http://schemas.microsoft.com/office/drawing/2014/main" id="{020EB384-C44A-FF41-06D4-EB549AE434DB}"/>
              </a:ext>
            </a:extLst>
          </p:cNvPr>
          <p:cNvSpPr txBox="1"/>
          <p:nvPr/>
        </p:nvSpPr>
        <p:spPr>
          <a:xfrm>
            <a:off x="2690499" y="3658095"/>
            <a:ext cx="1553630" cy="276999"/>
          </a:xfrm>
          <a:prstGeom prst="rect">
            <a:avLst/>
          </a:prstGeom>
          <a:noFill/>
        </p:spPr>
        <p:txBody>
          <a:bodyPr wrap="none" rtlCol="0">
            <a:spAutoFit/>
          </a:bodyPr>
          <a:lstStyle/>
          <a:p>
            <a:r>
              <a:rPr lang="en-US" sz="1200" b="1" dirty="0">
                <a:solidFill>
                  <a:srgbClr val="C00000"/>
                </a:solidFill>
              </a:rPr>
              <a:t>Transaction signature</a:t>
            </a:r>
            <a:endParaRPr lang="en-IN" sz="1200" b="1" dirty="0">
              <a:solidFill>
                <a:srgbClr val="C00000"/>
              </a:solidFill>
            </a:endParaRPr>
          </a:p>
        </p:txBody>
      </p:sp>
      <p:grpSp>
        <p:nvGrpSpPr>
          <p:cNvPr id="52" name="Group 51">
            <a:extLst>
              <a:ext uri="{FF2B5EF4-FFF2-40B4-BE49-F238E27FC236}">
                <a16:creationId xmlns:a16="http://schemas.microsoft.com/office/drawing/2014/main" id="{04807035-83B4-D9B2-436C-84C74A31106A}"/>
              </a:ext>
            </a:extLst>
          </p:cNvPr>
          <p:cNvGrpSpPr/>
          <p:nvPr/>
        </p:nvGrpSpPr>
        <p:grpSpPr>
          <a:xfrm>
            <a:off x="-1072126" y="1895180"/>
            <a:ext cx="498021" cy="504639"/>
            <a:chOff x="-1072126" y="1895180"/>
            <a:chExt cx="498021" cy="504639"/>
          </a:xfrm>
        </p:grpSpPr>
        <p:sp>
          <p:nvSpPr>
            <p:cNvPr id="45" name="Rectangle: Rounded Corners 44">
              <a:extLst>
                <a:ext uri="{FF2B5EF4-FFF2-40B4-BE49-F238E27FC236}">
                  <a16:creationId xmlns:a16="http://schemas.microsoft.com/office/drawing/2014/main" id="{19B6DAB0-A197-32AA-5D99-42702E489EDF}"/>
                </a:ext>
              </a:extLst>
            </p:cNvPr>
            <p:cNvSpPr/>
            <p:nvPr/>
          </p:nvSpPr>
          <p:spPr>
            <a:xfrm>
              <a:off x="-1072126" y="1895180"/>
              <a:ext cx="498021" cy="504639"/>
            </a:xfrm>
            <a:prstGeom prst="roundRect">
              <a:avLst>
                <a:gd name="adj" fmla="val 32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TextBox 38">
              <a:extLst>
                <a:ext uri="{FF2B5EF4-FFF2-40B4-BE49-F238E27FC236}">
                  <a16:creationId xmlns:a16="http://schemas.microsoft.com/office/drawing/2014/main" id="{249F3AB6-955B-7D46-955B-9612B48A168C}"/>
                </a:ext>
              </a:extLst>
            </p:cNvPr>
            <p:cNvSpPr txBox="1"/>
            <p:nvPr/>
          </p:nvSpPr>
          <p:spPr>
            <a:xfrm>
              <a:off x="-970382" y="1970705"/>
              <a:ext cx="359394" cy="369332"/>
            </a:xfrm>
            <a:prstGeom prst="rect">
              <a:avLst/>
            </a:prstGeom>
            <a:noFill/>
          </p:spPr>
          <p:txBody>
            <a:bodyPr wrap="none" rtlCol="0">
              <a:spAutoFit/>
            </a:bodyPr>
            <a:lstStyle/>
            <a:p>
              <a:r>
                <a:rPr lang="en-US" dirty="0"/>
                <a:t>1.</a:t>
              </a:r>
              <a:endParaRPr lang="en-IN" dirty="0"/>
            </a:p>
          </p:txBody>
        </p:sp>
      </p:grpSp>
      <p:grpSp>
        <p:nvGrpSpPr>
          <p:cNvPr id="53" name="Group 52">
            <a:extLst>
              <a:ext uri="{FF2B5EF4-FFF2-40B4-BE49-F238E27FC236}">
                <a16:creationId xmlns:a16="http://schemas.microsoft.com/office/drawing/2014/main" id="{D6EB24B9-72B8-1EEA-7352-003CBD9178BA}"/>
              </a:ext>
            </a:extLst>
          </p:cNvPr>
          <p:cNvGrpSpPr/>
          <p:nvPr/>
        </p:nvGrpSpPr>
        <p:grpSpPr>
          <a:xfrm>
            <a:off x="-1072871" y="3219611"/>
            <a:ext cx="498021" cy="504639"/>
            <a:chOff x="-1072126" y="1895180"/>
            <a:chExt cx="498021" cy="504639"/>
          </a:xfrm>
        </p:grpSpPr>
        <p:sp>
          <p:nvSpPr>
            <p:cNvPr id="54" name="Rectangle: Rounded Corners 53">
              <a:extLst>
                <a:ext uri="{FF2B5EF4-FFF2-40B4-BE49-F238E27FC236}">
                  <a16:creationId xmlns:a16="http://schemas.microsoft.com/office/drawing/2014/main" id="{73FE5C72-EBF8-5741-DCBF-481ECB7B2586}"/>
                </a:ext>
              </a:extLst>
            </p:cNvPr>
            <p:cNvSpPr/>
            <p:nvPr/>
          </p:nvSpPr>
          <p:spPr>
            <a:xfrm>
              <a:off x="-1072126" y="1895180"/>
              <a:ext cx="498021" cy="504639"/>
            </a:xfrm>
            <a:prstGeom prst="roundRect">
              <a:avLst>
                <a:gd name="adj" fmla="val 32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5" name="TextBox 54">
              <a:extLst>
                <a:ext uri="{FF2B5EF4-FFF2-40B4-BE49-F238E27FC236}">
                  <a16:creationId xmlns:a16="http://schemas.microsoft.com/office/drawing/2014/main" id="{F28D81C9-AB6F-366E-2476-536918037002}"/>
                </a:ext>
              </a:extLst>
            </p:cNvPr>
            <p:cNvSpPr txBox="1"/>
            <p:nvPr/>
          </p:nvSpPr>
          <p:spPr>
            <a:xfrm>
              <a:off x="-970382" y="1970705"/>
              <a:ext cx="359394" cy="369332"/>
            </a:xfrm>
            <a:prstGeom prst="rect">
              <a:avLst/>
            </a:prstGeom>
            <a:noFill/>
          </p:spPr>
          <p:txBody>
            <a:bodyPr wrap="none" rtlCol="0">
              <a:spAutoFit/>
            </a:bodyPr>
            <a:lstStyle/>
            <a:p>
              <a:r>
                <a:rPr lang="en-US" dirty="0"/>
                <a:t>2.</a:t>
              </a:r>
              <a:endParaRPr lang="en-IN" dirty="0"/>
            </a:p>
          </p:txBody>
        </p:sp>
      </p:grpSp>
      <p:grpSp>
        <p:nvGrpSpPr>
          <p:cNvPr id="57" name="Group 56">
            <a:extLst>
              <a:ext uri="{FF2B5EF4-FFF2-40B4-BE49-F238E27FC236}">
                <a16:creationId xmlns:a16="http://schemas.microsoft.com/office/drawing/2014/main" id="{027E2116-E7B6-715E-9B4D-40D4ADB23335}"/>
              </a:ext>
            </a:extLst>
          </p:cNvPr>
          <p:cNvGrpSpPr/>
          <p:nvPr/>
        </p:nvGrpSpPr>
        <p:grpSpPr>
          <a:xfrm>
            <a:off x="-1073269" y="4351765"/>
            <a:ext cx="498021" cy="504639"/>
            <a:chOff x="-1072126" y="1895180"/>
            <a:chExt cx="498021" cy="504639"/>
          </a:xfrm>
        </p:grpSpPr>
        <p:sp>
          <p:nvSpPr>
            <p:cNvPr id="58" name="Rectangle: Rounded Corners 57">
              <a:extLst>
                <a:ext uri="{FF2B5EF4-FFF2-40B4-BE49-F238E27FC236}">
                  <a16:creationId xmlns:a16="http://schemas.microsoft.com/office/drawing/2014/main" id="{664BBAAF-6E0F-E015-992A-E989D9FB4FDD}"/>
                </a:ext>
              </a:extLst>
            </p:cNvPr>
            <p:cNvSpPr/>
            <p:nvPr/>
          </p:nvSpPr>
          <p:spPr>
            <a:xfrm>
              <a:off x="-1072126" y="1895180"/>
              <a:ext cx="498021" cy="504639"/>
            </a:xfrm>
            <a:prstGeom prst="roundRect">
              <a:avLst>
                <a:gd name="adj" fmla="val 32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9" name="TextBox 58">
              <a:extLst>
                <a:ext uri="{FF2B5EF4-FFF2-40B4-BE49-F238E27FC236}">
                  <a16:creationId xmlns:a16="http://schemas.microsoft.com/office/drawing/2014/main" id="{D60827CB-A78C-BEF7-AE06-47BA2CE6295A}"/>
                </a:ext>
              </a:extLst>
            </p:cNvPr>
            <p:cNvSpPr txBox="1"/>
            <p:nvPr/>
          </p:nvSpPr>
          <p:spPr>
            <a:xfrm>
              <a:off x="-970382" y="1970705"/>
              <a:ext cx="359394" cy="369332"/>
            </a:xfrm>
            <a:prstGeom prst="rect">
              <a:avLst/>
            </a:prstGeom>
            <a:noFill/>
          </p:spPr>
          <p:txBody>
            <a:bodyPr wrap="none" rtlCol="0">
              <a:spAutoFit/>
            </a:bodyPr>
            <a:lstStyle/>
            <a:p>
              <a:r>
                <a:rPr lang="en-US" dirty="0"/>
                <a:t>3.</a:t>
              </a:r>
              <a:endParaRPr lang="en-IN" dirty="0"/>
            </a:p>
          </p:txBody>
        </p:sp>
      </p:grpSp>
      <p:grpSp>
        <p:nvGrpSpPr>
          <p:cNvPr id="60" name="Group 59">
            <a:extLst>
              <a:ext uri="{FF2B5EF4-FFF2-40B4-BE49-F238E27FC236}">
                <a16:creationId xmlns:a16="http://schemas.microsoft.com/office/drawing/2014/main" id="{4FA69948-225D-8412-A58A-AF11E04A6144}"/>
              </a:ext>
            </a:extLst>
          </p:cNvPr>
          <p:cNvGrpSpPr/>
          <p:nvPr/>
        </p:nvGrpSpPr>
        <p:grpSpPr>
          <a:xfrm>
            <a:off x="-1072554" y="5429148"/>
            <a:ext cx="498021" cy="504639"/>
            <a:chOff x="-1072126" y="1895180"/>
            <a:chExt cx="498021" cy="504639"/>
          </a:xfrm>
        </p:grpSpPr>
        <p:sp>
          <p:nvSpPr>
            <p:cNvPr id="61" name="Rectangle: Rounded Corners 60">
              <a:extLst>
                <a:ext uri="{FF2B5EF4-FFF2-40B4-BE49-F238E27FC236}">
                  <a16:creationId xmlns:a16="http://schemas.microsoft.com/office/drawing/2014/main" id="{ADD2E5AC-480E-667C-76E9-D0E15F6FE362}"/>
                </a:ext>
              </a:extLst>
            </p:cNvPr>
            <p:cNvSpPr/>
            <p:nvPr/>
          </p:nvSpPr>
          <p:spPr>
            <a:xfrm>
              <a:off x="-1072126" y="1895180"/>
              <a:ext cx="498021" cy="504639"/>
            </a:xfrm>
            <a:prstGeom prst="roundRect">
              <a:avLst>
                <a:gd name="adj" fmla="val 32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2" name="TextBox 61">
              <a:extLst>
                <a:ext uri="{FF2B5EF4-FFF2-40B4-BE49-F238E27FC236}">
                  <a16:creationId xmlns:a16="http://schemas.microsoft.com/office/drawing/2014/main" id="{7D16AFD5-845D-0D95-ECD7-1375CB2B770D}"/>
                </a:ext>
              </a:extLst>
            </p:cNvPr>
            <p:cNvSpPr txBox="1"/>
            <p:nvPr/>
          </p:nvSpPr>
          <p:spPr>
            <a:xfrm>
              <a:off x="-970382" y="1970705"/>
              <a:ext cx="359394" cy="369332"/>
            </a:xfrm>
            <a:prstGeom prst="rect">
              <a:avLst/>
            </a:prstGeom>
            <a:noFill/>
          </p:spPr>
          <p:txBody>
            <a:bodyPr wrap="none" rtlCol="0">
              <a:spAutoFit/>
            </a:bodyPr>
            <a:lstStyle/>
            <a:p>
              <a:r>
                <a:rPr lang="en-US" dirty="0"/>
                <a:t>4.</a:t>
              </a:r>
              <a:endParaRPr lang="en-IN" dirty="0"/>
            </a:p>
          </p:txBody>
        </p:sp>
      </p:grpSp>
      <p:sp>
        <p:nvSpPr>
          <p:cNvPr id="63" name="Callout: Right Arrow 62">
            <a:extLst>
              <a:ext uri="{FF2B5EF4-FFF2-40B4-BE49-F238E27FC236}">
                <a16:creationId xmlns:a16="http://schemas.microsoft.com/office/drawing/2014/main" id="{14B033C3-2B0D-1ECC-34D7-7601F8A86F4F}"/>
              </a:ext>
            </a:extLst>
          </p:cNvPr>
          <p:cNvSpPr/>
          <p:nvPr/>
        </p:nvSpPr>
        <p:spPr>
          <a:xfrm>
            <a:off x="-2480933" y="3982730"/>
            <a:ext cx="1351643" cy="1242707"/>
          </a:xfrm>
          <a:prstGeom prst="rightArrowCallou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Source token account created</a:t>
            </a:r>
            <a:endParaRPr lang="en-IN" sz="1200" dirty="0"/>
          </a:p>
        </p:txBody>
      </p:sp>
      <p:sp>
        <p:nvSpPr>
          <p:cNvPr id="64" name="Callout: Right Arrow 63">
            <a:extLst>
              <a:ext uri="{FF2B5EF4-FFF2-40B4-BE49-F238E27FC236}">
                <a16:creationId xmlns:a16="http://schemas.microsoft.com/office/drawing/2014/main" id="{018E3578-C469-8B7D-A8DD-6FA11C73A897}"/>
              </a:ext>
            </a:extLst>
          </p:cNvPr>
          <p:cNvSpPr/>
          <p:nvPr/>
        </p:nvSpPr>
        <p:spPr>
          <a:xfrm>
            <a:off x="-2480217" y="5225437"/>
            <a:ext cx="1351170" cy="1242707"/>
          </a:xfrm>
          <a:prstGeom prst="rightArrowCallou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1,000,000 Token mint to source token account</a:t>
            </a:r>
            <a:endParaRPr lang="en-IN" sz="1200" dirty="0"/>
          </a:p>
        </p:txBody>
      </p:sp>
      <p:sp>
        <p:nvSpPr>
          <p:cNvPr id="65" name="TextBox 64">
            <a:extLst>
              <a:ext uri="{FF2B5EF4-FFF2-40B4-BE49-F238E27FC236}">
                <a16:creationId xmlns:a16="http://schemas.microsoft.com/office/drawing/2014/main" id="{90B35C1B-9265-A9B7-5C20-79947883B000}"/>
              </a:ext>
            </a:extLst>
          </p:cNvPr>
          <p:cNvSpPr txBox="1"/>
          <p:nvPr/>
        </p:nvSpPr>
        <p:spPr>
          <a:xfrm>
            <a:off x="3393795" y="749618"/>
            <a:ext cx="1606017" cy="276999"/>
          </a:xfrm>
          <a:prstGeom prst="rect">
            <a:avLst/>
          </a:prstGeom>
          <a:noFill/>
        </p:spPr>
        <p:txBody>
          <a:bodyPr wrap="none" rtlCol="0">
            <a:spAutoFit/>
          </a:bodyPr>
          <a:lstStyle/>
          <a:p>
            <a:r>
              <a:rPr lang="en-US" sz="1200" b="1" dirty="0" err="1">
                <a:highlight>
                  <a:srgbClr val="00FFFF"/>
                </a:highlight>
              </a:rPr>
              <a:t>sourceAccountPubKey</a:t>
            </a:r>
            <a:endParaRPr lang="en-IN" sz="1200" b="1" dirty="0">
              <a:highlight>
                <a:srgbClr val="00FFFF"/>
              </a:highlight>
            </a:endParaRPr>
          </a:p>
        </p:txBody>
      </p:sp>
      <p:sp>
        <p:nvSpPr>
          <p:cNvPr id="68" name="TextBox 67">
            <a:extLst>
              <a:ext uri="{FF2B5EF4-FFF2-40B4-BE49-F238E27FC236}">
                <a16:creationId xmlns:a16="http://schemas.microsoft.com/office/drawing/2014/main" id="{B5D06BFD-B41C-E77E-D582-E3FFCBDD7F3B}"/>
              </a:ext>
            </a:extLst>
          </p:cNvPr>
          <p:cNvSpPr txBox="1"/>
          <p:nvPr/>
        </p:nvSpPr>
        <p:spPr>
          <a:xfrm>
            <a:off x="4815777" y="1037289"/>
            <a:ext cx="1911229" cy="276999"/>
          </a:xfrm>
          <a:prstGeom prst="rect">
            <a:avLst/>
          </a:prstGeom>
          <a:noFill/>
        </p:spPr>
        <p:txBody>
          <a:bodyPr wrap="none" rtlCol="0">
            <a:spAutoFit/>
          </a:bodyPr>
          <a:lstStyle/>
          <a:p>
            <a:r>
              <a:rPr lang="en-US" sz="1200" b="1" dirty="0" err="1">
                <a:highlight>
                  <a:srgbClr val="00FFFF"/>
                </a:highlight>
              </a:rPr>
              <a:t>destinationAccountPubKey</a:t>
            </a:r>
            <a:endParaRPr lang="en-IN" sz="1200" b="1" dirty="0">
              <a:highlight>
                <a:srgbClr val="00FFFF"/>
              </a:highlight>
            </a:endParaRPr>
          </a:p>
        </p:txBody>
      </p:sp>
    </p:spTree>
    <p:extLst>
      <p:ext uri="{BB962C8B-B14F-4D97-AF65-F5344CB8AC3E}">
        <p14:creationId xmlns:p14="http://schemas.microsoft.com/office/powerpoint/2010/main" val="1254132239"/>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1F3692-8012-42EB-B6B9-34DE0FF69DD3}"/>
              </a:ext>
            </a:extLst>
          </p:cNvPr>
          <p:cNvSpPr/>
          <p:nvPr/>
        </p:nvSpPr>
        <p:spPr>
          <a:xfrm>
            <a:off x="80273" y="152399"/>
            <a:ext cx="832759" cy="5007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Payer</a:t>
            </a:r>
          </a:p>
          <a:p>
            <a:pPr algn="ctr"/>
            <a:r>
              <a:rPr lang="en-US" sz="1400" dirty="0">
                <a:solidFill>
                  <a:schemeClr val="tx1"/>
                </a:solidFill>
              </a:rPr>
              <a:t>(Signer)</a:t>
            </a:r>
            <a:endParaRPr lang="en-IN" sz="1400" dirty="0">
              <a:solidFill>
                <a:schemeClr val="tx1"/>
              </a:solidFill>
            </a:endParaRPr>
          </a:p>
        </p:txBody>
      </p:sp>
      <p:sp>
        <p:nvSpPr>
          <p:cNvPr id="4" name="Rectangle 3">
            <a:extLst>
              <a:ext uri="{FF2B5EF4-FFF2-40B4-BE49-F238E27FC236}">
                <a16:creationId xmlns:a16="http://schemas.microsoft.com/office/drawing/2014/main" id="{31E7B378-FE2D-8BA2-2B78-33BDE3D85B23}"/>
              </a:ext>
            </a:extLst>
          </p:cNvPr>
          <p:cNvSpPr/>
          <p:nvPr/>
        </p:nvSpPr>
        <p:spPr>
          <a:xfrm>
            <a:off x="2263660" y="157667"/>
            <a:ext cx="1051846" cy="5018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Mint authority</a:t>
            </a:r>
            <a:endParaRPr lang="en-IN" sz="1400" dirty="0">
              <a:solidFill>
                <a:schemeClr val="tx1"/>
              </a:solidFill>
            </a:endParaRPr>
          </a:p>
        </p:txBody>
      </p:sp>
      <p:sp>
        <p:nvSpPr>
          <p:cNvPr id="6" name="Rectangle 5">
            <a:extLst>
              <a:ext uri="{FF2B5EF4-FFF2-40B4-BE49-F238E27FC236}">
                <a16:creationId xmlns:a16="http://schemas.microsoft.com/office/drawing/2014/main" id="{A1E18052-A75F-B8CE-FEF2-FCFD7B3879CE}"/>
              </a:ext>
            </a:extLst>
          </p:cNvPr>
          <p:cNvSpPr/>
          <p:nvPr/>
        </p:nvSpPr>
        <p:spPr>
          <a:xfrm>
            <a:off x="10923819" y="174174"/>
            <a:ext cx="1796140" cy="47897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IN" sz="1050" b="0" dirty="0">
                <a:solidFill>
                  <a:schemeClr val="tx1"/>
                </a:solidFill>
                <a:effectLst/>
                <a:latin typeface="Consolas" panose="020B0609020204030204" pitchFamily="49" charset="0"/>
              </a:rPr>
              <a:t>TOKEN_2022_PROGRAM_ID</a:t>
            </a:r>
          </a:p>
        </p:txBody>
      </p:sp>
      <p:sp>
        <p:nvSpPr>
          <p:cNvPr id="8" name="Rectangle 7">
            <a:extLst>
              <a:ext uri="{FF2B5EF4-FFF2-40B4-BE49-F238E27FC236}">
                <a16:creationId xmlns:a16="http://schemas.microsoft.com/office/drawing/2014/main" id="{30D81DBA-968F-00E1-BB4E-E598CA314293}"/>
              </a:ext>
            </a:extLst>
          </p:cNvPr>
          <p:cNvSpPr/>
          <p:nvPr/>
        </p:nvSpPr>
        <p:spPr>
          <a:xfrm>
            <a:off x="8855533" y="151299"/>
            <a:ext cx="1981200" cy="50820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schemeClr val="tx1"/>
                </a:solidFill>
              </a:rPr>
              <a:t>withdrawWithheldAuthority</a:t>
            </a:r>
            <a:endParaRPr lang="en-IN" sz="1200" dirty="0">
              <a:solidFill>
                <a:schemeClr val="tx1"/>
              </a:solidFill>
            </a:endParaRPr>
          </a:p>
        </p:txBody>
      </p:sp>
      <p:sp>
        <p:nvSpPr>
          <p:cNvPr id="9" name="Rectangle 8">
            <a:extLst>
              <a:ext uri="{FF2B5EF4-FFF2-40B4-BE49-F238E27FC236}">
                <a16:creationId xmlns:a16="http://schemas.microsoft.com/office/drawing/2014/main" id="{2E3B2E58-5ADE-A026-9171-4E7628C11C8E}"/>
              </a:ext>
            </a:extLst>
          </p:cNvPr>
          <p:cNvSpPr/>
          <p:nvPr/>
        </p:nvSpPr>
        <p:spPr>
          <a:xfrm>
            <a:off x="959280" y="151301"/>
            <a:ext cx="1212404" cy="50183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Mint account</a:t>
            </a:r>
          </a:p>
          <a:p>
            <a:pPr algn="ctr"/>
            <a:r>
              <a:rPr lang="en-US" sz="1400" dirty="0">
                <a:solidFill>
                  <a:schemeClr val="tx1"/>
                </a:solidFill>
              </a:rPr>
              <a:t>(token)</a:t>
            </a:r>
            <a:endParaRPr lang="en-IN" sz="1400" dirty="0">
              <a:solidFill>
                <a:schemeClr val="tx1"/>
              </a:solidFill>
            </a:endParaRPr>
          </a:p>
        </p:txBody>
      </p:sp>
      <p:sp>
        <p:nvSpPr>
          <p:cNvPr id="10" name="Rectangle 9">
            <a:extLst>
              <a:ext uri="{FF2B5EF4-FFF2-40B4-BE49-F238E27FC236}">
                <a16:creationId xmlns:a16="http://schemas.microsoft.com/office/drawing/2014/main" id="{F5CDC2B8-2034-1F30-1690-F19CF92EA39D}"/>
              </a:ext>
            </a:extLst>
          </p:cNvPr>
          <p:cNvSpPr/>
          <p:nvPr/>
        </p:nvSpPr>
        <p:spPr>
          <a:xfrm>
            <a:off x="6607634" y="163288"/>
            <a:ext cx="2200285" cy="48985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transferFeeConfigAuthority</a:t>
            </a:r>
          </a:p>
        </p:txBody>
      </p:sp>
      <p:cxnSp>
        <p:nvCxnSpPr>
          <p:cNvPr id="12" name="Straight Connector 11">
            <a:extLst>
              <a:ext uri="{FF2B5EF4-FFF2-40B4-BE49-F238E27FC236}">
                <a16:creationId xmlns:a16="http://schemas.microsoft.com/office/drawing/2014/main" id="{1035411E-800C-7708-4473-6E03AFAD71DB}"/>
              </a:ext>
            </a:extLst>
          </p:cNvPr>
          <p:cNvCxnSpPr>
            <a:cxnSpLocks/>
          </p:cNvCxnSpPr>
          <p:nvPr/>
        </p:nvCxnSpPr>
        <p:spPr>
          <a:xfrm>
            <a:off x="496652" y="740224"/>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A0C985E3-F395-6184-B2D9-6D1A28E1837B}"/>
              </a:ext>
            </a:extLst>
          </p:cNvPr>
          <p:cNvCxnSpPr>
            <a:cxnSpLocks/>
          </p:cNvCxnSpPr>
          <p:nvPr/>
        </p:nvCxnSpPr>
        <p:spPr>
          <a:xfrm>
            <a:off x="2697590" y="642257"/>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68C1BA7-5BAB-6AD1-A5B0-BA0B4CD53884}"/>
              </a:ext>
            </a:extLst>
          </p:cNvPr>
          <p:cNvCxnSpPr>
            <a:cxnSpLocks/>
          </p:cNvCxnSpPr>
          <p:nvPr/>
        </p:nvCxnSpPr>
        <p:spPr>
          <a:xfrm>
            <a:off x="3995718" y="659507"/>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5C1FA94C-2EC5-EC61-2EAE-69F9D6951F99}"/>
              </a:ext>
            </a:extLst>
          </p:cNvPr>
          <p:cNvCxnSpPr>
            <a:cxnSpLocks/>
          </p:cNvCxnSpPr>
          <p:nvPr/>
        </p:nvCxnSpPr>
        <p:spPr>
          <a:xfrm>
            <a:off x="7720010" y="659507"/>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DFD6716A-28EA-A15C-F5C3-8ABDDBAE32A1}"/>
              </a:ext>
            </a:extLst>
          </p:cNvPr>
          <p:cNvCxnSpPr>
            <a:cxnSpLocks/>
          </p:cNvCxnSpPr>
          <p:nvPr/>
        </p:nvCxnSpPr>
        <p:spPr>
          <a:xfrm>
            <a:off x="1565482" y="642257"/>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6815F116-66D8-9FD5-EB2C-0B629801FC49}"/>
              </a:ext>
            </a:extLst>
          </p:cNvPr>
          <p:cNvCxnSpPr>
            <a:cxnSpLocks/>
          </p:cNvCxnSpPr>
          <p:nvPr/>
        </p:nvCxnSpPr>
        <p:spPr>
          <a:xfrm>
            <a:off x="5725208" y="642257"/>
            <a:ext cx="0" cy="565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0448D466-91FA-B356-AF59-95B4B9F1CC6F}"/>
              </a:ext>
            </a:extLst>
          </p:cNvPr>
          <p:cNvCxnSpPr>
            <a:cxnSpLocks/>
          </p:cNvCxnSpPr>
          <p:nvPr/>
        </p:nvCxnSpPr>
        <p:spPr>
          <a:xfrm>
            <a:off x="9516154" y="642257"/>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02DD16D8-2E7A-BC9F-6BFF-C084E2ECA891}"/>
              </a:ext>
            </a:extLst>
          </p:cNvPr>
          <p:cNvCxnSpPr>
            <a:cxnSpLocks/>
          </p:cNvCxnSpPr>
          <p:nvPr/>
        </p:nvCxnSpPr>
        <p:spPr>
          <a:xfrm>
            <a:off x="11486468" y="653139"/>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58AAAB6D-CA4A-40F2-14AA-63D84E0D32A3}"/>
              </a:ext>
            </a:extLst>
          </p:cNvPr>
          <p:cNvCxnSpPr>
            <a:cxnSpLocks/>
          </p:cNvCxnSpPr>
          <p:nvPr/>
        </p:nvCxnSpPr>
        <p:spPr>
          <a:xfrm>
            <a:off x="526171" y="1964028"/>
            <a:ext cx="10992677"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8A893EBC-0F59-0CFA-4B33-0CCB819600B6}"/>
              </a:ext>
            </a:extLst>
          </p:cNvPr>
          <p:cNvSpPr txBox="1"/>
          <p:nvPr/>
        </p:nvSpPr>
        <p:spPr>
          <a:xfrm>
            <a:off x="476892" y="1339615"/>
            <a:ext cx="7457240" cy="584775"/>
          </a:xfrm>
          <a:prstGeom prst="rect">
            <a:avLst/>
          </a:prstGeom>
          <a:noFill/>
        </p:spPr>
        <p:txBody>
          <a:bodyPr wrap="square">
            <a:spAutoFit/>
          </a:bodyPr>
          <a:lstStyle/>
          <a:p>
            <a:r>
              <a:rPr lang="en-IN" dirty="0">
                <a:highlight>
                  <a:srgbClr val="C0C0C0"/>
                </a:highlight>
                <a:latin typeface="Consolas" panose="020B0609020204030204" pitchFamily="49" charset="0"/>
              </a:rPr>
              <a:t> </a:t>
            </a:r>
            <a:r>
              <a:rPr lang="en-IN" sz="1400" b="1" dirty="0">
                <a:highlight>
                  <a:srgbClr val="C0C0C0"/>
                </a:highlight>
                <a:latin typeface="Consolas" panose="020B0609020204030204" pitchFamily="49" charset="0"/>
              </a:rPr>
              <a:t>createAssociatedTokenAccountIdempotent</a:t>
            </a:r>
            <a:r>
              <a:rPr lang="en-IN" sz="1400" dirty="0">
                <a:highlight>
                  <a:srgbClr val="C0C0C0"/>
                </a:highlight>
                <a:latin typeface="Consolas" panose="020B0609020204030204" pitchFamily="49" charset="0"/>
              </a:rPr>
              <a:t>( payer, </a:t>
            </a:r>
            <a:r>
              <a:rPr lang="en-IN" sz="1400" b="1" dirty="0">
                <a:highlight>
                  <a:srgbClr val="C0C0C0"/>
                </a:highlight>
                <a:latin typeface="Consolas" panose="020B0609020204030204" pitchFamily="49" charset="0"/>
              </a:rPr>
              <a:t>mint</a:t>
            </a:r>
            <a:r>
              <a:rPr lang="en-IN" sz="1400" dirty="0">
                <a:highlight>
                  <a:srgbClr val="C0C0C0"/>
                </a:highlight>
                <a:latin typeface="Consolas" panose="020B0609020204030204" pitchFamily="49" charset="0"/>
              </a:rPr>
              <a:t>, </a:t>
            </a:r>
            <a:r>
              <a:rPr lang="en-IN" sz="1400" b="1" dirty="0" err="1">
                <a:highlight>
                  <a:srgbClr val="C0C0C0"/>
                </a:highlight>
                <a:latin typeface="Consolas" panose="020B0609020204030204" pitchFamily="49" charset="0"/>
              </a:rPr>
              <a:t>destinationWallet.publicKey</a:t>
            </a:r>
            <a:r>
              <a:rPr lang="en-IN" sz="1400" dirty="0">
                <a:highlight>
                  <a:srgbClr val="C0C0C0"/>
                </a:highlight>
                <a:latin typeface="Consolas" panose="020B0609020204030204" pitchFamily="49" charset="0"/>
              </a:rPr>
              <a:t>, </a:t>
            </a:r>
            <a:r>
              <a:rPr lang="en-IN" sz="1200" dirty="0">
                <a:highlight>
                  <a:srgbClr val="C0C0C0"/>
                </a:highlight>
                <a:latin typeface="Consolas" panose="020B0609020204030204" pitchFamily="49" charset="0"/>
              </a:rPr>
              <a:t>TOKEN_2022_PROGRAM_ID</a:t>
            </a:r>
            <a:r>
              <a:rPr lang="en-IN" sz="1400" dirty="0">
                <a:highlight>
                  <a:srgbClr val="C0C0C0"/>
                </a:highlight>
                <a:latin typeface="Consolas" panose="020B0609020204030204" pitchFamily="49" charset="0"/>
              </a:rPr>
              <a:t>);</a:t>
            </a:r>
          </a:p>
        </p:txBody>
      </p:sp>
      <p:sp>
        <p:nvSpPr>
          <p:cNvPr id="37" name="TextBox 36">
            <a:extLst>
              <a:ext uri="{FF2B5EF4-FFF2-40B4-BE49-F238E27FC236}">
                <a16:creationId xmlns:a16="http://schemas.microsoft.com/office/drawing/2014/main" id="{93F1D297-235F-EE9E-13A6-A85BA60DB70F}"/>
              </a:ext>
            </a:extLst>
          </p:cNvPr>
          <p:cNvSpPr txBox="1"/>
          <p:nvPr/>
        </p:nvSpPr>
        <p:spPr>
          <a:xfrm>
            <a:off x="6762867" y="1586599"/>
            <a:ext cx="4767975" cy="307777"/>
          </a:xfrm>
          <a:prstGeom prst="rect">
            <a:avLst/>
          </a:prstGeom>
          <a:noFill/>
        </p:spPr>
        <p:txBody>
          <a:bodyPr wrap="square">
            <a:spAutoFit/>
          </a:bodyPr>
          <a:lstStyle/>
          <a:p>
            <a:r>
              <a:rPr lang="en-US" sz="1400" b="0" i="0" dirty="0">
                <a:effectLst/>
                <a:highlight>
                  <a:srgbClr val="FFFF00"/>
                </a:highlight>
                <a:latin typeface="Aptos Display" panose="020B0004020202020204" pitchFamily="34" charset="0"/>
              </a:rPr>
              <a:t>Create and initialize a new associated destination token account</a:t>
            </a:r>
            <a:endParaRPr lang="en-IN" sz="1400" dirty="0">
              <a:highlight>
                <a:srgbClr val="FFFF00"/>
              </a:highlight>
              <a:latin typeface="Aptos Display" panose="020B0004020202020204" pitchFamily="34" charset="0"/>
            </a:endParaRPr>
          </a:p>
        </p:txBody>
      </p:sp>
      <p:sp>
        <p:nvSpPr>
          <p:cNvPr id="39" name="Rectangle 38">
            <a:extLst>
              <a:ext uri="{FF2B5EF4-FFF2-40B4-BE49-F238E27FC236}">
                <a16:creationId xmlns:a16="http://schemas.microsoft.com/office/drawing/2014/main" id="{1CBEFEE2-7561-47E4-E7C9-186265EA13AD}"/>
              </a:ext>
            </a:extLst>
          </p:cNvPr>
          <p:cNvSpPr/>
          <p:nvPr/>
        </p:nvSpPr>
        <p:spPr>
          <a:xfrm>
            <a:off x="3437044" y="157667"/>
            <a:ext cx="1336421" cy="5018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Source account</a:t>
            </a:r>
          </a:p>
          <a:p>
            <a:pPr algn="ctr"/>
            <a:r>
              <a:rPr lang="en-US" sz="1400" dirty="0">
                <a:solidFill>
                  <a:schemeClr val="tx1"/>
                </a:solidFill>
              </a:rPr>
              <a:t>(token account)</a:t>
            </a:r>
            <a:endParaRPr lang="en-IN" sz="1400" dirty="0">
              <a:solidFill>
                <a:schemeClr val="tx1"/>
              </a:solidFill>
            </a:endParaRPr>
          </a:p>
        </p:txBody>
      </p:sp>
      <p:sp>
        <p:nvSpPr>
          <p:cNvPr id="42" name="Rectangle 41">
            <a:extLst>
              <a:ext uri="{FF2B5EF4-FFF2-40B4-BE49-F238E27FC236}">
                <a16:creationId xmlns:a16="http://schemas.microsoft.com/office/drawing/2014/main" id="{A180A6A1-FC07-4AF3-2AFC-F10B7D0AA13D}"/>
              </a:ext>
            </a:extLst>
          </p:cNvPr>
          <p:cNvSpPr/>
          <p:nvPr/>
        </p:nvSpPr>
        <p:spPr>
          <a:xfrm>
            <a:off x="4820884" y="151299"/>
            <a:ext cx="1763683" cy="5018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destination account</a:t>
            </a:r>
          </a:p>
          <a:p>
            <a:pPr algn="ctr"/>
            <a:r>
              <a:rPr lang="en-US" sz="1400" dirty="0">
                <a:solidFill>
                  <a:schemeClr val="tx1"/>
                </a:solidFill>
              </a:rPr>
              <a:t>(token account)</a:t>
            </a:r>
            <a:endParaRPr lang="en-IN" sz="1400" dirty="0">
              <a:solidFill>
                <a:schemeClr val="tx1"/>
              </a:solidFill>
            </a:endParaRPr>
          </a:p>
        </p:txBody>
      </p:sp>
      <p:sp>
        <p:nvSpPr>
          <p:cNvPr id="51" name="TextBox 50">
            <a:extLst>
              <a:ext uri="{FF2B5EF4-FFF2-40B4-BE49-F238E27FC236}">
                <a16:creationId xmlns:a16="http://schemas.microsoft.com/office/drawing/2014/main" id="{272B618D-6329-F009-C5BF-9C39ABD2E81C}"/>
              </a:ext>
            </a:extLst>
          </p:cNvPr>
          <p:cNvSpPr txBox="1"/>
          <p:nvPr/>
        </p:nvSpPr>
        <p:spPr>
          <a:xfrm>
            <a:off x="3936943" y="3262461"/>
            <a:ext cx="8333001" cy="310066"/>
          </a:xfrm>
          <a:prstGeom prst="rect">
            <a:avLst/>
          </a:prstGeom>
          <a:noFill/>
        </p:spPr>
        <p:txBody>
          <a:bodyPr wrap="square">
            <a:spAutoFit/>
          </a:bodyPr>
          <a:lstStyle/>
          <a:p>
            <a:r>
              <a:rPr lang="en-IN" sz="1400" b="1" dirty="0" err="1">
                <a:highlight>
                  <a:srgbClr val="C0C0C0"/>
                </a:highlight>
              </a:rPr>
              <a:t>transferCheckedWithFee</a:t>
            </a:r>
            <a:r>
              <a:rPr lang="en-IN" sz="1400" dirty="0">
                <a:highlight>
                  <a:srgbClr val="C0C0C0"/>
                </a:highlight>
              </a:rPr>
              <a:t>( </a:t>
            </a:r>
            <a:r>
              <a:rPr lang="en-IN" sz="1400" b="1" dirty="0" err="1">
                <a:highlight>
                  <a:srgbClr val="C0C0C0"/>
                </a:highlight>
              </a:rPr>
              <a:t>sourceAccount</a:t>
            </a:r>
            <a:r>
              <a:rPr lang="en-IN" sz="1400" dirty="0">
                <a:highlight>
                  <a:srgbClr val="C0C0C0"/>
                </a:highlight>
              </a:rPr>
              <a:t>, mint,  </a:t>
            </a:r>
            <a:r>
              <a:rPr lang="en-IN" sz="1400" b="1" dirty="0" err="1">
                <a:highlight>
                  <a:srgbClr val="C0C0C0"/>
                </a:highlight>
              </a:rPr>
              <a:t>destinationAccount</a:t>
            </a:r>
            <a:r>
              <a:rPr lang="en-IN" sz="1400" dirty="0">
                <a:highlight>
                  <a:srgbClr val="C0C0C0"/>
                </a:highlight>
              </a:rPr>
              <a:t>,  1000, 9, 9)</a:t>
            </a:r>
          </a:p>
        </p:txBody>
      </p:sp>
      <p:cxnSp>
        <p:nvCxnSpPr>
          <p:cNvPr id="52" name="Straight Arrow Connector 51">
            <a:extLst>
              <a:ext uri="{FF2B5EF4-FFF2-40B4-BE49-F238E27FC236}">
                <a16:creationId xmlns:a16="http://schemas.microsoft.com/office/drawing/2014/main" id="{12C7A808-682D-F785-D308-05DD787E855D}"/>
              </a:ext>
            </a:extLst>
          </p:cNvPr>
          <p:cNvCxnSpPr>
            <a:cxnSpLocks/>
          </p:cNvCxnSpPr>
          <p:nvPr/>
        </p:nvCxnSpPr>
        <p:spPr>
          <a:xfrm>
            <a:off x="3995048" y="3592288"/>
            <a:ext cx="7414538" cy="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A2408077-F2A6-D026-E4D9-11479AC5BBD7}"/>
              </a:ext>
            </a:extLst>
          </p:cNvPr>
          <p:cNvCxnSpPr>
            <a:cxnSpLocks/>
          </p:cNvCxnSpPr>
          <p:nvPr/>
        </p:nvCxnSpPr>
        <p:spPr>
          <a:xfrm>
            <a:off x="3995048" y="3788229"/>
            <a:ext cx="1707677"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A69860D6-9C65-2A96-4341-502DCDFB3007}"/>
              </a:ext>
            </a:extLst>
          </p:cNvPr>
          <p:cNvSpPr txBox="1"/>
          <p:nvPr/>
        </p:nvSpPr>
        <p:spPr>
          <a:xfrm>
            <a:off x="3936943" y="3748706"/>
            <a:ext cx="652743" cy="369332"/>
          </a:xfrm>
          <a:prstGeom prst="rect">
            <a:avLst/>
          </a:prstGeom>
          <a:noFill/>
        </p:spPr>
        <p:txBody>
          <a:bodyPr wrap="none" rtlCol="0">
            <a:spAutoFit/>
          </a:bodyPr>
          <a:lstStyle/>
          <a:p>
            <a:r>
              <a:rPr lang="en-US" dirty="0"/>
              <a:t>1000</a:t>
            </a:r>
            <a:endParaRPr lang="en-IN" dirty="0"/>
          </a:p>
        </p:txBody>
      </p:sp>
      <p:sp>
        <p:nvSpPr>
          <p:cNvPr id="62" name="TextBox 61">
            <a:extLst>
              <a:ext uri="{FF2B5EF4-FFF2-40B4-BE49-F238E27FC236}">
                <a16:creationId xmlns:a16="http://schemas.microsoft.com/office/drawing/2014/main" id="{320A6868-C4E5-4875-A06B-2CF0C4564002}"/>
              </a:ext>
            </a:extLst>
          </p:cNvPr>
          <p:cNvSpPr txBox="1"/>
          <p:nvPr/>
        </p:nvSpPr>
        <p:spPr>
          <a:xfrm>
            <a:off x="5277043" y="3781486"/>
            <a:ext cx="535724" cy="369332"/>
          </a:xfrm>
          <a:prstGeom prst="rect">
            <a:avLst/>
          </a:prstGeom>
          <a:noFill/>
        </p:spPr>
        <p:txBody>
          <a:bodyPr wrap="none" rtlCol="0">
            <a:spAutoFit/>
          </a:bodyPr>
          <a:lstStyle/>
          <a:p>
            <a:r>
              <a:rPr lang="en-US" dirty="0"/>
              <a:t>991</a:t>
            </a:r>
            <a:endParaRPr lang="en-IN" dirty="0"/>
          </a:p>
        </p:txBody>
      </p:sp>
      <p:sp>
        <p:nvSpPr>
          <p:cNvPr id="63" name="TextBox 62">
            <a:extLst>
              <a:ext uri="{FF2B5EF4-FFF2-40B4-BE49-F238E27FC236}">
                <a16:creationId xmlns:a16="http://schemas.microsoft.com/office/drawing/2014/main" id="{4DF33D47-654D-691E-7AB9-8877810026F8}"/>
              </a:ext>
            </a:extLst>
          </p:cNvPr>
          <p:cNvSpPr txBox="1"/>
          <p:nvPr/>
        </p:nvSpPr>
        <p:spPr>
          <a:xfrm>
            <a:off x="5750377" y="3866562"/>
            <a:ext cx="1317488" cy="276999"/>
          </a:xfrm>
          <a:prstGeom prst="rect">
            <a:avLst/>
          </a:prstGeom>
          <a:noFill/>
        </p:spPr>
        <p:txBody>
          <a:bodyPr wrap="square" rtlCol="0">
            <a:spAutoFit/>
          </a:bodyPr>
          <a:lstStyle/>
          <a:p>
            <a:r>
              <a:rPr lang="en-US" sz="1200" dirty="0"/>
              <a:t>+ (Fee = 9 token)</a:t>
            </a:r>
            <a:endParaRPr lang="en-IN" sz="1200" dirty="0"/>
          </a:p>
        </p:txBody>
      </p:sp>
      <p:cxnSp>
        <p:nvCxnSpPr>
          <p:cNvPr id="68" name="Straight Arrow Connector 67">
            <a:extLst>
              <a:ext uri="{FF2B5EF4-FFF2-40B4-BE49-F238E27FC236}">
                <a16:creationId xmlns:a16="http://schemas.microsoft.com/office/drawing/2014/main" id="{30EAE55F-30D1-E98E-2A27-1981479281E3}"/>
              </a:ext>
            </a:extLst>
          </p:cNvPr>
          <p:cNvCxnSpPr>
            <a:cxnSpLocks/>
          </p:cNvCxnSpPr>
          <p:nvPr/>
        </p:nvCxnSpPr>
        <p:spPr>
          <a:xfrm flipH="1">
            <a:off x="496652" y="2481943"/>
            <a:ext cx="10989816" cy="0"/>
          </a:xfrm>
          <a:prstGeom prst="straightConnector1">
            <a:avLst/>
          </a:prstGeom>
          <a:ln w="38100">
            <a:solidFill>
              <a:srgbClr val="00B050"/>
            </a:solidFill>
            <a:prstDash val="dash"/>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86872E99-865E-E1E8-883B-DC1A4DA279FE}"/>
              </a:ext>
            </a:extLst>
          </p:cNvPr>
          <p:cNvSpPr txBox="1"/>
          <p:nvPr/>
        </p:nvSpPr>
        <p:spPr>
          <a:xfrm>
            <a:off x="5699637" y="2198788"/>
            <a:ext cx="2736455" cy="307777"/>
          </a:xfrm>
          <a:prstGeom prst="rect">
            <a:avLst/>
          </a:prstGeom>
          <a:noFill/>
        </p:spPr>
        <p:txBody>
          <a:bodyPr wrap="none" rtlCol="0">
            <a:spAutoFit/>
          </a:bodyPr>
          <a:lstStyle/>
          <a:p>
            <a:r>
              <a:rPr lang="en-US" sz="1400" b="1" dirty="0">
                <a:solidFill>
                  <a:srgbClr val="C00000"/>
                </a:solidFill>
              </a:rPr>
              <a:t>Destination token account pubKey</a:t>
            </a:r>
            <a:endParaRPr lang="en-IN" sz="1400" b="1" dirty="0">
              <a:solidFill>
                <a:srgbClr val="C00000"/>
              </a:solidFill>
            </a:endParaRPr>
          </a:p>
        </p:txBody>
      </p:sp>
      <p:cxnSp>
        <p:nvCxnSpPr>
          <p:cNvPr id="72" name="Straight Arrow Connector 71">
            <a:extLst>
              <a:ext uri="{FF2B5EF4-FFF2-40B4-BE49-F238E27FC236}">
                <a16:creationId xmlns:a16="http://schemas.microsoft.com/office/drawing/2014/main" id="{E9B44DBE-38C3-9626-4697-A8C057FF46BC}"/>
              </a:ext>
            </a:extLst>
          </p:cNvPr>
          <p:cNvCxnSpPr/>
          <p:nvPr/>
        </p:nvCxnSpPr>
        <p:spPr>
          <a:xfrm flipH="1">
            <a:off x="3995048" y="4506686"/>
            <a:ext cx="7491420" cy="0"/>
          </a:xfrm>
          <a:prstGeom prst="straightConnector1">
            <a:avLst/>
          </a:prstGeom>
          <a:ln w="38100">
            <a:solidFill>
              <a:srgbClr val="00B050"/>
            </a:solidFill>
            <a:prstDash val="dash"/>
            <a:tailEnd type="triangle"/>
          </a:ln>
        </p:spPr>
        <p:style>
          <a:lnRef idx="3">
            <a:schemeClr val="dk1"/>
          </a:lnRef>
          <a:fillRef idx="0">
            <a:schemeClr val="dk1"/>
          </a:fillRef>
          <a:effectRef idx="2">
            <a:schemeClr val="dk1"/>
          </a:effectRef>
          <a:fontRef idx="minor">
            <a:schemeClr val="tx1"/>
          </a:fontRef>
        </p:style>
      </p:cxnSp>
      <p:sp>
        <p:nvSpPr>
          <p:cNvPr id="73" name="TextBox 72">
            <a:extLst>
              <a:ext uri="{FF2B5EF4-FFF2-40B4-BE49-F238E27FC236}">
                <a16:creationId xmlns:a16="http://schemas.microsoft.com/office/drawing/2014/main" id="{8106E4FC-E0FB-B17C-0B96-9E624BCCF6CF}"/>
              </a:ext>
            </a:extLst>
          </p:cNvPr>
          <p:cNvSpPr txBox="1"/>
          <p:nvPr/>
        </p:nvSpPr>
        <p:spPr>
          <a:xfrm>
            <a:off x="6013464" y="4455987"/>
            <a:ext cx="1000402" cy="307777"/>
          </a:xfrm>
          <a:prstGeom prst="rect">
            <a:avLst/>
          </a:prstGeom>
          <a:noFill/>
        </p:spPr>
        <p:txBody>
          <a:bodyPr wrap="none" rtlCol="0">
            <a:spAutoFit/>
          </a:bodyPr>
          <a:lstStyle/>
          <a:p>
            <a:r>
              <a:rPr lang="en-US" sz="1400" b="1" dirty="0">
                <a:solidFill>
                  <a:srgbClr val="C00000"/>
                </a:solidFill>
              </a:rPr>
              <a:t>TransferSig</a:t>
            </a:r>
            <a:endParaRPr lang="en-IN" sz="1400" b="1" dirty="0">
              <a:solidFill>
                <a:srgbClr val="C00000"/>
              </a:solidFill>
            </a:endParaRPr>
          </a:p>
        </p:txBody>
      </p:sp>
      <p:sp>
        <p:nvSpPr>
          <p:cNvPr id="2" name="TextBox 1">
            <a:extLst>
              <a:ext uri="{FF2B5EF4-FFF2-40B4-BE49-F238E27FC236}">
                <a16:creationId xmlns:a16="http://schemas.microsoft.com/office/drawing/2014/main" id="{8D4B4EC3-322B-A419-E4AB-AE0A25CC9AF8}"/>
              </a:ext>
            </a:extLst>
          </p:cNvPr>
          <p:cNvSpPr txBox="1"/>
          <p:nvPr/>
        </p:nvSpPr>
        <p:spPr>
          <a:xfrm>
            <a:off x="7284997" y="3625595"/>
            <a:ext cx="4201471" cy="307777"/>
          </a:xfrm>
          <a:prstGeom prst="rect">
            <a:avLst/>
          </a:prstGeom>
          <a:noFill/>
        </p:spPr>
        <p:txBody>
          <a:bodyPr wrap="none" rtlCol="0">
            <a:spAutoFit/>
          </a:bodyPr>
          <a:lstStyle/>
          <a:p>
            <a:r>
              <a:rPr lang="en-US" sz="1400" dirty="0">
                <a:highlight>
                  <a:srgbClr val="FFFF00"/>
                </a:highlight>
              </a:rPr>
              <a:t>Transfer token from source to destination token </a:t>
            </a:r>
            <a:r>
              <a:rPr lang="en-US" sz="1400" dirty="0" err="1">
                <a:highlight>
                  <a:srgbClr val="FFFF00"/>
                </a:highlight>
              </a:rPr>
              <a:t>acount</a:t>
            </a:r>
            <a:endParaRPr lang="en-IN" sz="1400" dirty="0">
              <a:highlight>
                <a:srgbClr val="FFFF00"/>
              </a:highlight>
            </a:endParaRPr>
          </a:p>
        </p:txBody>
      </p:sp>
      <p:grpSp>
        <p:nvGrpSpPr>
          <p:cNvPr id="13" name="Group 12">
            <a:extLst>
              <a:ext uri="{FF2B5EF4-FFF2-40B4-BE49-F238E27FC236}">
                <a16:creationId xmlns:a16="http://schemas.microsoft.com/office/drawing/2014/main" id="{50E3912F-8496-3B2B-CEAD-95C22F8D03F2}"/>
              </a:ext>
            </a:extLst>
          </p:cNvPr>
          <p:cNvGrpSpPr/>
          <p:nvPr/>
        </p:nvGrpSpPr>
        <p:grpSpPr>
          <a:xfrm>
            <a:off x="-734791" y="1642056"/>
            <a:ext cx="498021" cy="504639"/>
            <a:chOff x="-1072126" y="1895180"/>
            <a:chExt cx="498021" cy="504639"/>
          </a:xfrm>
        </p:grpSpPr>
        <p:sp>
          <p:nvSpPr>
            <p:cNvPr id="15" name="Rectangle: Rounded Corners 14">
              <a:extLst>
                <a:ext uri="{FF2B5EF4-FFF2-40B4-BE49-F238E27FC236}">
                  <a16:creationId xmlns:a16="http://schemas.microsoft.com/office/drawing/2014/main" id="{E24FF93E-2CA2-C018-8361-E093C815D2E0}"/>
                </a:ext>
              </a:extLst>
            </p:cNvPr>
            <p:cNvSpPr/>
            <p:nvPr/>
          </p:nvSpPr>
          <p:spPr>
            <a:xfrm>
              <a:off x="-1072126" y="1895180"/>
              <a:ext cx="498021" cy="504639"/>
            </a:xfrm>
            <a:prstGeom prst="roundRect">
              <a:avLst>
                <a:gd name="adj" fmla="val 32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E238F670-AE63-B6D4-FA20-5916E698A596}"/>
                </a:ext>
              </a:extLst>
            </p:cNvPr>
            <p:cNvSpPr txBox="1"/>
            <p:nvPr/>
          </p:nvSpPr>
          <p:spPr>
            <a:xfrm>
              <a:off x="-970382" y="1970705"/>
              <a:ext cx="359394" cy="369332"/>
            </a:xfrm>
            <a:prstGeom prst="rect">
              <a:avLst/>
            </a:prstGeom>
            <a:noFill/>
          </p:spPr>
          <p:txBody>
            <a:bodyPr wrap="none" rtlCol="0">
              <a:spAutoFit/>
            </a:bodyPr>
            <a:lstStyle/>
            <a:p>
              <a:r>
                <a:rPr lang="en-US" dirty="0"/>
                <a:t>5.</a:t>
              </a:r>
              <a:endParaRPr lang="en-IN" dirty="0"/>
            </a:p>
          </p:txBody>
        </p:sp>
      </p:grpSp>
      <p:sp>
        <p:nvSpPr>
          <p:cNvPr id="20" name="Callout: Right Arrow 19">
            <a:extLst>
              <a:ext uri="{FF2B5EF4-FFF2-40B4-BE49-F238E27FC236}">
                <a16:creationId xmlns:a16="http://schemas.microsoft.com/office/drawing/2014/main" id="{DA34D24B-2608-58F6-19C2-685D60C1E62F}"/>
              </a:ext>
            </a:extLst>
          </p:cNvPr>
          <p:cNvSpPr/>
          <p:nvPr/>
        </p:nvSpPr>
        <p:spPr>
          <a:xfrm>
            <a:off x="-2212681" y="1263858"/>
            <a:ext cx="1464137" cy="1242707"/>
          </a:xfrm>
          <a:prstGeom prst="rightArrowCallou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Destination token account created</a:t>
            </a:r>
            <a:endParaRPr lang="en-IN" sz="1200" dirty="0"/>
          </a:p>
        </p:txBody>
      </p:sp>
      <p:sp>
        <p:nvSpPr>
          <p:cNvPr id="22" name="Thought Bubble: Cloud 21">
            <a:extLst>
              <a:ext uri="{FF2B5EF4-FFF2-40B4-BE49-F238E27FC236}">
                <a16:creationId xmlns:a16="http://schemas.microsoft.com/office/drawing/2014/main" id="{F6305C1A-5D1D-DA63-9187-B762B9184F41}"/>
              </a:ext>
            </a:extLst>
          </p:cNvPr>
          <p:cNvSpPr/>
          <p:nvPr/>
        </p:nvSpPr>
        <p:spPr>
          <a:xfrm>
            <a:off x="6414970" y="4873004"/>
            <a:ext cx="3038324" cy="1723114"/>
          </a:xfrm>
          <a:prstGeom prst="cloudCallout">
            <a:avLst>
              <a:gd name="adj1" fmla="val -86398"/>
              <a:gd name="adj2" fmla="val -5900"/>
            </a:avLst>
          </a:prstGeom>
        </p:spPr>
        <p:style>
          <a:lnRef idx="3">
            <a:schemeClr val="lt1"/>
          </a:lnRef>
          <a:fillRef idx="1">
            <a:schemeClr val="accent3"/>
          </a:fillRef>
          <a:effectRef idx="1">
            <a:schemeClr val="accent3"/>
          </a:effectRef>
          <a:fontRef idx="minor">
            <a:schemeClr val="lt1"/>
          </a:fontRef>
        </p:style>
        <p:txBody>
          <a:bodyPr rtlCol="0" anchor="ctr"/>
          <a:lstStyle/>
          <a:p>
            <a:pPr algn="r"/>
            <a:r>
              <a:rPr lang="en-US" sz="1400" dirty="0"/>
              <a:t>Decimal = 9</a:t>
            </a:r>
          </a:p>
          <a:p>
            <a:pPr algn="r"/>
            <a:r>
              <a:rPr lang="en-US" sz="1400" dirty="0">
                <a:solidFill>
                  <a:schemeClr val="tx1"/>
                </a:solidFill>
                <a:highlight>
                  <a:srgbClr val="FFFF00"/>
                </a:highlight>
              </a:rPr>
              <a:t>Fee basis = 1%</a:t>
            </a:r>
          </a:p>
          <a:p>
            <a:pPr algn="r"/>
            <a:r>
              <a:rPr lang="en-US" sz="1400" dirty="0"/>
              <a:t>Max. fee = 9</a:t>
            </a:r>
          </a:p>
          <a:p>
            <a:pPr algn="r"/>
            <a:r>
              <a:rPr lang="en-US" sz="1400" dirty="0"/>
              <a:t>Transfer amount= 1000</a:t>
            </a:r>
          </a:p>
          <a:p>
            <a:pPr algn="ctr"/>
            <a:endParaRPr lang="en-IN" dirty="0"/>
          </a:p>
        </p:txBody>
      </p:sp>
      <p:grpSp>
        <p:nvGrpSpPr>
          <p:cNvPr id="24" name="Group 23">
            <a:extLst>
              <a:ext uri="{FF2B5EF4-FFF2-40B4-BE49-F238E27FC236}">
                <a16:creationId xmlns:a16="http://schemas.microsoft.com/office/drawing/2014/main" id="{7F46772F-A254-41F6-05E0-3999B4D85032}"/>
              </a:ext>
            </a:extLst>
          </p:cNvPr>
          <p:cNvGrpSpPr/>
          <p:nvPr/>
        </p:nvGrpSpPr>
        <p:grpSpPr>
          <a:xfrm>
            <a:off x="-1465497" y="3461513"/>
            <a:ext cx="498021" cy="504639"/>
            <a:chOff x="-1072126" y="1895180"/>
            <a:chExt cx="498021" cy="504639"/>
          </a:xfrm>
        </p:grpSpPr>
        <p:sp>
          <p:nvSpPr>
            <p:cNvPr id="25" name="Rectangle: Rounded Corners 24">
              <a:extLst>
                <a:ext uri="{FF2B5EF4-FFF2-40B4-BE49-F238E27FC236}">
                  <a16:creationId xmlns:a16="http://schemas.microsoft.com/office/drawing/2014/main" id="{8B33B24A-7BCB-62E1-88FD-CAD4A458AD1A}"/>
                </a:ext>
              </a:extLst>
            </p:cNvPr>
            <p:cNvSpPr/>
            <p:nvPr/>
          </p:nvSpPr>
          <p:spPr>
            <a:xfrm>
              <a:off x="-1072126" y="1895180"/>
              <a:ext cx="498021" cy="504639"/>
            </a:xfrm>
            <a:prstGeom prst="roundRect">
              <a:avLst>
                <a:gd name="adj" fmla="val 32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TextBox 25">
              <a:extLst>
                <a:ext uri="{FF2B5EF4-FFF2-40B4-BE49-F238E27FC236}">
                  <a16:creationId xmlns:a16="http://schemas.microsoft.com/office/drawing/2014/main" id="{9B2445E8-3B0D-B7EB-E7B7-4A55678B8220}"/>
                </a:ext>
              </a:extLst>
            </p:cNvPr>
            <p:cNvSpPr txBox="1"/>
            <p:nvPr/>
          </p:nvSpPr>
          <p:spPr>
            <a:xfrm>
              <a:off x="-970382" y="1970705"/>
              <a:ext cx="359394" cy="369332"/>
            </a:xfrm>
            <a:prstGeom prst="rect">
              <a:avLst/>
            </a:prstGeom>
            <a:noFill/>
          </p:spPr>
          <p:txBody>
            <a:bodyPr wrap="none" rtlCol="0">
              <a:spAutoFit/>
            </a:bodyPr>
            <a:lstStyle/>
            <a:p>
              <a:r>
                <a:rPr lang="en-US" dirty="0"/>
                <a:t>6.</a:t>
              </a:r>
              <a:endParaRPr lang="en-IN" dirty="0"/>
            </a:p>
          </p:txBody>
        </p:sp>
      </p:grpSp>
      <p:sp>
        <p:nvSpPr>
          <p:cNvPr id="27" name="Callout: Up Arrow 26">
            <a:extLst>
              <a:ext uri="{FF2B5EF4-FFF2-40B4-BE49-F238E27FC236}">
                <a16:creationId xmlns:a16="http://schemas.microsoft.com/office/drawing/2014/main" id="{781426D3-737E-4ECB-A3EF-F3776E5C4666}"/>
              </a:ext>
            </a:extLst>
          </p:cNvPr>
          <p:cNvSpPr/>
          <p:nvPr/>
        </p:nvSpPr>
        <p:spPr>
          <a:xfrm>
            <a:off x="-2451405" y="3966151"/>
            <a:ext cx="2461126" cy="1542019"/>
          </a:xfrm>
          <a:prstGeom prst="upArrowCallou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0" i="0" dirty="0">
                <a:solidFill>
                  <a:schemeClr val="tx1"/>
                </a:solidFill>
                <a:effectLst/>
                <a:latin typeface="Inter"/>
              </a:rPr>
              <a:t>One important thing to understand about fees is that they are pooled at the recipient account, rather than a central fee vault.</a:t>
            </a:r>
            <a:endParaRPr lang="en-IN" sz="1200" dirty="0">
              <a:solidFill>
                <a:schemeClr val="tx1"/>
              </a:solidFill>
            </a:endParaRPr>
          </a:p>
        </p:txBody>
      </p:sp>
    </p:spTree>
    <p:extLst>
      <p:ext uri="{BB962C8B-B14F-4D97-AF65-F5344CB8AC3E}">
        <p14:creationId xmlns:p14="http://schemas.microsoft.com/office/powerpoint/2010/main" val="218543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1F3692-8012-42EB-B6B9-34DE0FF69DD3}"/>
              </a:ext>
            </a:extLst>
          </p:cNvPr>
          <p:cNvSpPr/>
          <p:nvPr/>
        </p:nvSpPr>
        <p:spPr>
          <a:xfrm>
            <a:off x="80273" y="152399"/>
            <a:ext cx="832759" cy="5007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Payer</a:t>
            </a:r>
          </a:p>
          <a:p>
            <a:pPr algn="ctr"/>
            <a:r>
              <a:rPr lang="en-US" sz="1400" dirty="0">
                <a:solidFill>
                  <a:schemeClr val="tx1"/>
                </a:solidFill>
              </a:rPr>
              <a:t>(Signer)</a:t>
            </a:r>
            <a:endParaRPr lang="en-IN" sz="1400" dirty="0">
              <a:solidFill>
                <a:schemeClr val="tx1"/>
              </a:solidFill>
            </a:endParaRPr>
          </a:p>
        </p:txBody>
      </p:sp>
      <p:sp>
        <p:nvSpPr>
          <p:cNvPr id="4" name="Rectangle 3">
            <a:extLst>
              <a:ext uri="{FF2B5EF4-FFF2-40B4-BE49-F238E27FC236}">
                <a16:creationId xmlns:a16="http://schemas.microsoft.com/office/drawing/2014/main" id="{31E7B378-FE2D-8BA2-2B78-33BDE3D85B23}"/>
              </a:ext>
            </a:extLst>
          </p:cNvPr>
          <p:cNvSpPr/>
          <p:nvPr/>
        </p:nvSpPr>
        <p:spPr>
          <a:xfrm>
            <a:off x="2263660" y="157667"/>
            <a:ext cx="1051846" cy="5018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Mint authority</a:t>
            </a:r>
            <a:endParaRPr lang="en-IN" sz="1400" dirty="0">
              <a:solidFill>
                <a:schemeClr val="tx1"/>
              </a:solidFill>
            </a:endParaRPr>
          </a:p>
        </p:txBody>
      </p:sp>
      <p:sp>
        <p:nvSpPr>
          <p:cNvPr id="6" name="Rectangle 5">
            <a:extLst>
              <a:ext uri="{FF2B5EF4-FFF2-40B4-BE49-F238E27FC236}">
                <a16:creationId xmlns:a16="http://schemas.microsoft.com/office/drawing/2014/main" id="{A1E18052-A75F-B8CE-FEF2-FCFD7B3879CE}"/>
              </a:ext>
            </a:extLst>
          </p:cNvPr>
          <p:cNvSpPr/>
          <p:nvPr/>
        </p:nvSpPr>
        <p:spPr>
          <a:xfrm>
            <a:off x="10923819" y="174174"/>
            <a:ext cx="1796140" cy="47897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IN" sz="1050" b="0" dirty="0">
                <a:solidFill>
                  <a:schemeClr val="tx1"/>
                </a:solidFill>
                <a:effectLst/>
                <a:latin typeface="Consolas" panose="020B0609020204030204" pitchFamily="49" charset="0"/>
              </a:rPr>
              <a:t>TOKEN_2022_PROGRAM_ID</a:t>
            </a:r>
          </a:p>
        </p:txBody>
      </p:sp>
      <p:sp>
        <p:nvSpPr>
          <p:cNvPr id="8" name="Rectangle 7">
            <a:extLst>
              <a:ext uri="{FF2B5EF4-FFF2-40B4-BE49-F238E27FC236}">
                <a16:creationId xmlns:a16="http://schemas.microsoft.com/office/drawing/2014/main" id="{30D81DBA-968F-00E1-BB4E-E598CA314293}"/>
              </a:ext>
            </a:extLst>
          </p:cNvPr>
          <p:cNvSpPr/>
          <p:nvPr/>
        </p:nvSpPr>
        <p:spPr>
          <a:xfrm>
            <a:off x="8855533" y="151299"/>
            <a:ext cx="1981200" cy="50820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schemeClr val="tx1"/>
                </a:solidFill>
              </a:rPr>
              <a:t>withdrawWithheldAuthority</a:t>
            </a:r>
            <a:endParaRPr lang="en-IN" sz="1200" dirty="0">
              <a:solidFill>
                <a:schemeClr val="tx1"/>
              </a:solidFill>
            </a:endParaRPr>
          </a:p>
        </p:txBody>
      </p:sp>
      <p:sp>
        <p:nvSpPr>
          <p:cNvPr id="9" name="Rectangle 8">
            <a:extLst>
              <a:ext uri="{FF2B5EF4-FFF2-40B4-BE49-F238E27FC236}">
                <a16:creationId xmlns:a16="http://schemas.microsoft.com/office/drawing/2014/main" id="{2E3B2E58-5ADE-A026-9171-4E7628C11C8E}"/>
              </a:ext>
            </a:extLst>
          </p:cNvPr>
          <p:cNvSpPr/>
          <p:nvPr/>
        </p:nvSpPr>
        <p:spPr>
          <a:xfrm>
            <a:off x="959280" y="151301"/>
            <a:ext cx="1212404" cy="50183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Mint account</a:t>
            </a:r>
          </a:p>
          <a:p>
            <a:pPr algn="ctr"/>
            <a:r>
              <a:rPr lang="en-US" sz="1400" dirty="0">
                <a:solidFill>
                  <a:schemeClr val="tx1"/>
                </a:solidFill>
              </a:rPr>
              <a:t>(token)</a:t>
            </a:r>
            <a:endParaRPr lang="en-IN" sz="1400" dirty="0">
              <a:solidFill>
                <a:schemeClr val="tx1"/>
              </a:solidFill>
            </a:endParaRPr>
          </a:p>
        </p:txBody>
      </p:sp>
      <p:sp>
        <p:nvSpPr>
          <p:cNvPr id="10" name="Rectangle 9">
            <a:extLst>
              <a:ext uri="{FF2B5EF4-FFF2-40B4-BE49-F238E27FC236}">
                <a16:creationId xmlns:a16="http://schemas.microsoft.com/office/drawing/2014/main" id="{F5CDC2B8-2034-1F30-1690-F19CF92EA39D}"/>
              </a:ext>
            </a:extLst>
          </p:cNvPr>
          <p:cNvSpPr/>
          <p:nvPr/>
        </p:nvSpPr>
        <p:spPr>
          <a:xfrm>
            <a:off x="6607634" y="163288"/>
            <a:ext cx="2200285" cy="48985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transferFeeConfigAuthority</a:t>
            </a:r>
          </a:p>
        </p:txBody>
      </p:sp>
      <p:cxnSp>
        <p:nvCxnSpPr>
          <p:cNvPr id="12" name="Straight Connector 11">
            <a:extLst>
              <a:ext uri="{FF2B5EF4-FFF2-40B4-BE49-F238E27FC236}">
                <a16:creationId xmlns:a16="http://schemas.microsoft.com/office/drawing/2014/main" id="{1035411E-800C-7708-4473-6E03AFAD71DB}"/>
              </a:ext>
            </a:extLst>
          </p:cNvPr>
          <p:cNvCxnSpPr>
            <a:cxnSpLocks/>
          </p:cNvCxnSpPr>
          <p:nvPr/>
        </p:nvCxnSpPr>
        <p:spPr>
          <a:xfrm>
            <a:off x="496652" y="740224"/>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A0C985E3-F395-6184-B2D9-6D1A28E1837B}"/>
              </a:ext>
            </a:extLst>
          </p:cNvPr>
          <p:cNvCxnSpPr>
            <a:cxnSpLocks/>
          </p:cNvCxnSpPr>
          <p:nvPr/>
        </p:nvCxnSpPr>
        <p:spPr>
          <a:xfrm>
            <a:off x="2741133" y="740224"/>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68C1BA7-5BAB-6AD1-A5B0-BA0B4CD53884}"/>
              </a:ext>
            </a:extLst>
          </p:cNvPr>
          <p:cNvCxnSpPr>
            <a:cxnSpLocks/>
          </p:cNvCxnSpPr>
          <p:nvPr/>
        </p:nvCxnSpPr>
        <p:spPr>
          <a:xfrm>
            <a:off x="4028376" y="740224"/>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5C1FA94C-2EC5-EC61-2EAE-69F9D6951F99}"/>
              </a:ext>
            </a:extLst>
          </p:cNvPr>
          <p:cNvCxnSpPr>
            <a:cxnSpLocks/>
          </p:cNvCxnSpPr>
          <p:nvPr/>
        </p:nvCxnSpPr>
        <p:spPr>
          <a:xfrm>
            <a:off x="7665582" y="740224"/>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DFD6716A-28EA-A15C-F5C3-8ABDDBAE32A1}"/>
              </a:ext>
            </a:extLst>
          </p:cNvPr>
          <p:cNvCxnSpPr>
            <a:cxnSpLocks/>
          </p:cNvCxnSpPr>
          <p:nvPr/>
        </p:nvCxnSpPr>
        <p:spPr>
          <a:xfrm>
            <a:off x="1565482" y="740224"/>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0448D466-91FA-B356-AF59-95B4B9F1CC6F}"/>
              </a:ext>
            </a:extLst>
          </p:cNvPr>
          <p:cNvCxnSpPr>
            <a:cxnSpLocks/>
          </p:cNvCxnSpPr>
          <p:nvPr/>
        </p:nvCxnSpPr>
        <p:spPr>
          <a:xfrm>
            <a:off x="9799183" y="740224"/>
            <a:ext cx="0" cy="5573486"/>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02DD16D8-2E7A-BC9F-6BFF-C084E2ECA891}"/>
              </a:ext>
            </a:extLst>
          </p:cNvPr>
          <p:cNvCxnSpPr>
            <a:cxnSpLocks/>
          </p:cNvCxnSpPr>
          <p:nvPr/>
        </p:nvCxnSpPr>
        <p:spPr>
          <a:xfrm>
            <a:off x="11813039" y="642257"/>
            <a:ext cx="0" cy="5573486"/>
          </a:xfrm>
          <a:prstGeom prst="line">
            <a:avLst/>
          </a:prstGeom>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1CBEFEE2-7561-47E4-E7C9-186265EA13AD}"/>
              </a:ext>
            </a:extLst>
          </p:cNvPr>
          <p:cNvSpPr/>
          <p:nvPr/>
        </p:nvSpPr>
        <p:spPr>
          <a:xfrm>
            <a:off x="3437044" y="157667"/>
            <a:ext cx="2194283" cy="5018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tx1"/>
                </a:solidFill>
              </a:rPr>
              <a:t>feeVaultAccount</a:t>
            </a:r>
          </a:p>
          <a:p>
            <a:pPr algn="ctr"/>
            <a:r>
              <a:rPr lang="en-US" sz="1400" dirty="0">
                <a:solidFill>
                  <a:schemeClr val="tx1"/>
                </a:solidFill>
              </a:rPr>
              <a:t>(token account)</a:t>
            </a:r>
            <a:endParaRPr lang="en-IN" sz="1400" dirty="0">
              <a:solidFill>
                <a:schemeClr val="tx1"/>
              </a:solidFill>
            </a:endParaRPr>
          </a:p>
        </p:txBody>
      </p:sp>
      <p:cxnSp>
        <p:nvCxnSpPr>
          <p:cNvPr id="11" name="Straight Arrow Connector 10">
            <a:extLst>
              <a:ext uri="{FF2B5EF4-FFF2-40B4-BE49-F238E27FC236}">
                <a16:creationId xmlns:a16="http://schemas.microsoft.com/office/drawing/2014/main" id="{8E6374A6-B0CD-7704-D09D-B7711A5937D9}"/>
              </a:ext>
            </a:extLst>
          </p:cNvPr>
          <p:cNvCxnSpPr>
            <a:cxnSpLocks/>
          </p:cNvCxnSpPr>
          <p:nvPr/>
        </p:nvCxnSpPr>
        <p:spPr>
          <a:xfrm>
            <a:off x="9799183" y="2133600"/>
            <a:ext cx="2013856"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3F003599-4309-496C-388A-AE86C9FF13DB}"/>
              </a:ext>
            </a:extLst>
          </p:cNvPr>
          <p:cNvSpPr txBox="1"/>
          <p:nvPr/>
        </p:nvSpPr>
        <p:spPr>
          <a:xfrm>
            <a:off x="7607083" y="1379342"/>
            <a:ext cx="5610239" cy="307777"/>
          </a:xfrm>
          <a:prstGeom prst="rect">
            <a:avLst/>
          </a:prstGeom>
          <a:noFill/>
        </p:spPr>
        <p:txBody>
          <a:bodyPr wrap="square">
            <a:spAutoFit/>
          </a:bodyPr>
          <a:lstStyle/>
          <a:p>
            <a:r>
              <a:rPr lang="en-US" sz="1400" b="0" i="0" dirty="0">
                <a:effectLst/>
                <a:highlight>
                  <a:srgbClr val="FFFF00"/>
                </a:highlight>
                <a:latin typeface="Inter"/>
              </a:rPr>
              <a:t>Fetch all token accounts that are associated with our mint</a:t>
            </a:r>
            <a:endParaRPr lang="en-IN" sz="1400" dirty="0">
              <a:highlight>
                <a:srgbClr val="FFFF00"/>
              </a:highlight>
            </a:endParaRPr>
          </a:p>
        </p:txBody>
      </p:sp>
      <p:cxnSp>
        <p:nvCxnSpPr>
          <p:cNvPr id="21" name="Straight Arrow Connector 20">
            <a:extLst>
              <a:ext uri="{FF2B5EF4-FFF2-40B4-BE49-F238E27FC236}">
                <a16:creationId xmlns:a16="http://schemas.microsoft.com/office/drawing/2014/main" id="{3FFBF932-8C3E-99CA-E5AB-CA9E1205C028}"/>
              </a:ext>
            </a:extLst>
          </p:cNvPr>
          <p:cNvCxnSpPr>
            <a:cxnSpLocks/>
          </p:cNvCxnSpPr>
          <p:nvPr/>
        </p:nvCxnSpPr>
        <p:spPr>
          <a:xfrm flipH="1">
            <a:off x="9799183" y="2688772"/>
            <a:ext cx="1913846" cy="0"/>
          </a:xfrm>
          <a:prstGeom prst="straightConnector1">
            <a:avLst/>
          </a:prstGeom>
          <a:ln w="38100">
            <a:solidFill>
              <a:srgbClr val="00B05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78F511A4-1686-59A7-1DF0-059E9980A666}"/>
              </a:ext>
            </a:extLst>
          </p:cNvPr>
          <p:cNvCxnSpPr>
            <a:cxnSpLocks/>
          </p:cNvCxnSpPr>
          <p:nvPr/>
        </p:nvCxnSpPr>
        <p:spPr>
          <a:xfrm>
            <a:off x="496652" y="3984172"/>
            <a:ext cx="11316387"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9A47508F-14D5-C220-D484-AE1099B1DD7E}"/>
              </a:ext>
            </a:extLst>
          </p:cNvPr>
          <p:cNvSpPr txBox="1"/>
          <p:nvPr/>
        </p:nvSpPr>
        <p:spPr>
          <a:xfrm>
            <a:off x="737530" y="3674429"/>
            <a:ext cx="8699738" cy="307777"/>
          </a:xfrm>
          <a:prstGeom prst="rect">
            <a:avLst/>
          </a:prstGeom>
          <a:noFill/>
        </p:spPr>
        <p:txBody>
          <a:bodyPr wrap="square">
            <a:spAutoFit/>
          </a:bodyPr>
          <a:lstStyle/>
          <a:p>
            <a:r>
              <a:rPr lang="en-IN" sz="1400" b="1" i="0" dirty="0">
                <a:solidFill>
                  <a:srgbClr val="7030A0"/>
                </a:solidFill>
                <a:effectLst/>
                <a:highlight>
                  <a:srgbClr val="C0C0C0"/>
                </a:highlight>
                <a:latin typeface="ui-monospace"/>
              </a:rPr>
              <a:t>createAssociatedTokenAccountIdempotent</a:t>
            </a:r>
            <a:r>
              <a:rPr lang="en-IN" sz="1400" b="0" i="0" dirty="0">
                <a:effectLst/>
                <a:highlight>
                  <a:srgbClr val="C0C0C0"/>
                </a:highlight>
                <a:latin typeface="ui-monospace"/>
              </a:rPr>
              <a:t> (payer, mint, </a:t>
            </a:r>
            <a:r>
              <a:rPr lang="en-IN" sz="1400" b="1" i="0" dirty="0">
                <a:effectLst/>
                <a:highlight>
                  <a:srgbClr val="C0C0C0"/>
                </a:highlight>
                <a:latin typeface="ui-monospace"/>
              </a:rPr>
              <a:t>feeVault.publicKey</a:t>
            </a:r>
            <a:r>
              <a:rPr lang="en-IN" sz="1400" b="0" i="0" dirty="0">
                <a:effectLst/>
                <a:highlight>
                  <a:srgbClr val="C0C0C0"/>
                </a:highlight>
                <a:latin typeface="ui-monospace"/>
              </a:rPr>
              <a:t>, {}, TOKEN_2022_PROGRAM_ID);</a:t>
            </a:r>
            <a:endParaRPr lang="en-IN" sz="1400" dirty="0">
              <a:highlight>
                <a:srgbClr val="C0C0C0"/>
              </a:highlight>
            </a:endParaRPr>
          </a:p>
        </p:txBody>
      </p:sp>
      <p:cxnSp>
        <p:nvCxnSpPr>
          <p:cNvPr id="31" name="Straight Arrow Connector 30">
            <a:extLst>
              <a:ext uri="{FF2B5EF4-FFF2-40B4-BE49-F238E27FC236}">
                <a16:creationId xmlns:a16="http://schemas.microsoft.com/office/drawing/2014/main" id="{76AE5FB7-AEF7-279D-F2C4-22898D98AC71}"/>
              </a:ext>
            </a:extLst>
          </p:cNvPr>
          <p:cNvCxnSpPr>
            <a:cxnSpLocks/>
          </p:cNvCxnSpPr>
          <p:nvPr/>
        </p:nvCxnSpPr>
        <p:spPr>
          <a:xfrm flipH="1">
            <a:off x="496652" y="4735287"/>
            <a:ext cx="11316387" cy="12676"/>
          </a:xfrm>
          <a:prstGeom prst="straightConnector1">
            <a:avLst/>
          </a:prstGeom>
          <a:ln w="38100">
            <a:solidFill>
              <a:srgbClr val="00B050"/>
            </a:solidFill>
            <a:prstDash val="sysDash"/>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25E78721-DD60-5896-16C1-F1260366D7B9}"/>
              </a:ext>
            </a:extLst>
          </p:cNvPr>
          <p:cNvSpPr txBox="1"/>
          <p:nvPr/>
        </p:nvSpPr>
        <p:spPr>
          <a:xfrm>
            <a:off x="4945392" y="4461476"/>
            <a:ext cx="2009204" cy="307777"/>
          </a:xfrm>
          <a:prstGeom prst="rect">
            <a:avLst/>
          </a:prstGeom>
          <a:noFill/>
        </p:spPr>
        <p:txBody>
          <a:bodyPr wrap="none" rtlCol="0">
            <a:spAutoFit/>
          </a:bodyPr>
          <a:lstStyle/>
          <a:p>
            <a:r>
              <a:rPr lang="en-US" sz="1400" b="1" dirty="0">
                <a:solidFill>
                  <a:srgbClr val="FF0000"/>
                </a:solidFill>
              </a:rPr>
              <a:t>feeVaultAccount pubKey</a:t>
            </a:r>
            <a:endParaRPr lang="en-IN" sz="1400" b="1" dirty="0">
              <a:solidFill>
                <a:srgbClr val="FF0000"/>
              </a:solidFill>
            </a:endParaRPr>
          </a:p>
        </p:txBody>
      </p:sp>
      <p:sp>
        <p:nvSpPr>
          <p:cNvPr id="34" name="TextBox 33">
            <a:extLst>
              <a:ext uri="{FF2B5EF4-FFF2-40B4-BE49-F238E27FC236}">
                <a16:creationId xmlns:a16="http://schemas.microsoft.com/office/drawing/2014/main" id="{DD23B235-1B25-27D9-F62B-EB7E0A4FCC7D}"/>
              </a:ext>
            </a:extLst>
          </p:cNvPr>
          <p:cNvSpPr txBox="1"/>
          <p:nvPr/>
        </p:nvSpPr>
        <p:spPr>
          <a:xfrm>
            <a:off x="8973254" y="3672459"/>
            <a:ext cx="2699713" cy="307777"/>
          </a:xfrm>
          <a:prstGeom prst="rect">
            <a:avLst/>
          </a:prstGeom>
          <a:noFill/>
        </p:spPr>
        <p:txBody>
          <a:bodyPr wrap="none" rtlCol="0">
            <a:spAutoFit/>
          </a:bodyPr>
          <a:lstStyle/>
          <a:p>
            <a:r>
              <a:rPr lang="en-US" sz="1400" dirty="0">
                <a:highlight>
                  <a:srgbClr val="FFFF00"/>
                </a:highlight>
              </a:rPr>
              <a:t>Creating token account to hold fee</a:t>
            </a:r>
            <a:endParaRPr lang="en-IN" sz="1400" dirty="0">
              <a:highlight>
                <a:srgbClr val="FFFF00"/>
              </a:highlight>
            </a:endParaRPr>
          </a:p>
        </p:txBody>
      </p:sp>
      <p:sp>
        <p:nvSpPr>
          <p:cNvPr id="36" name="TextBox 35">
            <a:extLst>
              <a:ext uri="{FF2B5EF4-FFF2-40B4-BE49-F238E27FC236}">
                <a16:creationId xmlns:a16="http://schemas.microsoft.com/office/drawing/2014/main" id="{46EEFA78-1C9F-BD40-DB97-206CA458EBAC}"/>
              </a:ext>
            </a:extLst>
          </p:cNvPr>
          <p:cNvSpPr txBox="1"/>
          <p:nvPr/>
        </p:nvSpPr>
        <p:spPr>
          <a:xfrm>
            <a:off x="2152970" y="5475721"/>
            <a:ext cx="12021310" cy="307777"/>
          </a:xfrm>
          <a:prstGeom prst="rect">
            <a:avLst/>
          </a:prstGeom>
          <a:noFill/>
        </p:spPr>
        <p:txBody>
          <a:bodyPr wrap="square">
            <a:spAutoFit/>
          </a:bodyPr>
          <a:lstStyle/>
          <a:p>
            <a:r>
              <a:rPr lang="en-IN" sz="1400" b="1" dirty="0">
                <a:solidFill>
                  <a:srgbClr val="7030A0"/>
                </a:solidFill>
                <a:highlight>
                  <a:srgbClr val="C0C0C0"/>
                </a:highlight>
              </a:rPr>
              <a:t>withdrawWithheldTokensFromAccounts </a:t>
            </a:r>
            <a:r>
              <a:rPr lang="en-IN" sz="1400" dirty="0">
                <a:highlight>
                  <a:srgbClr val="C0C0C0"/>
                </a:highlight>
              </a:rPr>
              <a:t>(  payer, mint, </a:t>
            </a:r>
            <a:r>
              <a:rPr lang="en-IN" sz="1400" b="1" dirty="0">
                <a:highlight>
                  <a:srgbClr val="C0C0C0"/>
                </a:highlight>
              </a:rPr>
              <a:t>feeVaultAccount</a:t>
            </a:r>
            <a:r>
              <a:rPr lang="en-IN" sz="1400" dirty="0">
                <a:highlight>
                  <a:srgbClr val="C0C0C0"/>
                </a:highlight>
              </a:rPr>
              <a:t>, </a:t>
            </a:r>
            <a:r>
              <a:rPr lang="en-IN" sz="1400" b="1" dirty="0">
                <a:highlight>
                  <a:srgbClr val="C0C0C0"/>
                </a:highlight>
              </a:rPr>
              <a:t>withdrawWithheldAuthority</a:t>
            </a:r>
            <a:r>
              <a:rPr lang="en-IN" sz="1400" dirty="0">
                <a:highlight>
                  <a:srgbClr val="C0C0C0"/>
                </a:highlight>
              </a:rPr>
              <a:t>, </a:t>
            </a:r>
            <a:r>
              <a:rPr lang="en-IN" sz="1400" b="1" dirty="0">
                <a:highlight>
                  <a:srgbClr val="C0C0C0"/>
                </a:highlight>
              </a:rPr>
              <a:t>accountsToWithdrawFrom</a:t>
            </a:r>
            <a:r>
              <a:rPr lang="en-IN" sz="1400" dirty="0">
                <a:highlight>
                  <a:srgbClr val="C0C0C0"/>
                </a:highlight>
              </a:rPr>
              <a:t>)</a:t>
            </a:r>
          </a:p>
        </p:txBody>
      </p:sp>
      <p:cxnSp>
        <p:nvCxnSpPr>
          <p:cNvPr id="37" name="Straight Arrow Connector 36">
            <a:extLst>
              <a:ext uri="{FF2B5EF4-FFF2-40B4-BE49-F238E27FC236}">
                <a16:creationId xmlns:a16="http://schemas.microsoft.com/office/drawing/2014/main" id="{0791A04F-8D14-F479-1F7A-BC37814DCE30}"/>
              </a:ext>
            </a:extLst>
          </p:cNvPr>
          <p:cNvCxnSpPr>
            <a:cxnSpLocks/>
          </p:cNvCxnSpPr>
          <p:nvPr/>
        </p:nvCxnSpPr>
        <p:spPr>
          <a:xfrm>
            <a:off x="9799183" y="5823857"/>
            <a:ext cx="20227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E8743A4A-7489-FB8B-788F-5B34B5D2C0DB}"/>
              </a:ext>
            </a:extLst>
          </p:cNvPr>
          <p:cNvSpPr txBox="1"/>
          <p:nvPr/>
        </p:nvSpPr>
        <p:spPr>
          <a:xfrm>
            <a:off x="7607083" y="1830460"/>
            <a:ext cx="4214806" cy="276999"/>
          </a:xfrm>
          <a:prstGeom prst="rect">
            <a:avLst/>
          </a:prstGeom>
          <a:noFill/>
        </p:spPr>
        <p:txBody>
          <a:bodyPr wrap="square">
            <a:spAutoFit/>
          </a:bodyPr>
          <a:lstStyle/>
          <a:p>
            <a:r>
              <a:rPr lang="en-US" sz="1200" b="1" dirty="0">
                <a:effectLst/>
                <a:highlight>
                  <a:srgbClr val="C0C0C0"/>
                </a:highlight>
                <a:latin typeface="Consolas" panose="020B0609020204030204" pitchFamily="49" charset="0"/>
              </a:rPr>
              <a:t>getProgramAccounts</a:t>
            </a:r>
            <a:r>
              <a:rPr lang="en-US" sz="1200" b="0" dirty="0">
                <a:effectLst/>
                <a:highlight>
                  <a:srgbClr val="C0C0C0"/>
                </a:highlight>
                <a:latin typeface="Consolas" panose="020B0609020204030204" pitchFamily="49" charset="0"/>
              </a:rPr>
              <a:t>(TOKEN_2022_PROGRAM_ID, </a:t>
            </a:r>
            <a:r>
              <a:rPr lang="en-US" sz="1200" b="1" dirty="0">
                <a:effectLst/>
                <a:highlight>
                  <a:srgbClr val="C0C0C0"/>
                </a:highlight>
                <a:latin typeface="Consolas" panose="020B0609020204030204" pitchFamily="49" charset="0"/>
              </a:rPr>
              <a:t>mint</a:t>
            </a:r>
            <a:r>
              <a:rPr lang="en-US" sz="1200" b="0" dirty="0">
                <a:effectLst/>
                <a:highlight>
                  <a:srgbClr val="C0C0C0"/>
                </a:highlight>
                <a:latin typeface="Consolas" panose="020B0609020204030204" pitchFamily="49" charset="0"/>
              </a:rPr>
              <a:t>)</a:t>
            </a:r>
          </a:p>
        </p:txBody>
      </p:sp>
      <p:grpSp>
        <p:nvGrpSpPr>
          <p:cNvPr id="22" name="Group 21">
            <a:extLst>
              <a:ext uri="{FF2B5EF4-FFF2-40B4-BE49-F238E27FC236}">
                <a16:creationId xmlns:a16="http://schemas.microsoft.com/office/drawing/2014/main" id="{31B7F039-2E76-E5E9-B632-26B751B8149F}"/>
              </a:ext>
            </a:extLst>
          </p:cNvPr>
          <p:cNvGrpSpPr/>
          <p:nvPr/>
        </p:nvGrpSpPr>
        <p:grpSpPr>
          <a:xfrm>
            <a:off x="-734791" y="1642056"/>
            <a:ext cx="498021" cy="504639"/>
            <a:chOff x="-1072126" y="1895180"/>
            <a:chExt cx="498021" cy="504639"/>
          </a:xfrm>
        </p:grpSpPr>
        <p:sp>
          <p:nvSpPr>
            <p:cNvPr id="23" name="Rectangle: Rounded Corners 22">
              <a:extLst>
                <a:ext uri="{FF2B5EF4-FFF2-40B4-BE49-F238E27FC236}">
                  <a16:creationId xmlns:a16="http://schemas.microsoft.com/office/drawing/2014/main" id="{327F650B-8AE4-F8A2-C6D1-2C7BD659AAA6}"/>
                </a:ext>
              </a:extLst>
            </p:cNvPr>
            <p:cNvSpPr/>
            <p:nvPr/>
          </p:nvSpPr>
          <p:spPr>
            <a:xfrm>
              <a:off x="-1072126" y="1895180"/>
              <a:ext cx="498021" cy="504639"/>
            </a:xfrm>
            <a:prstGeom prst="roundRect">
              <a:avLst>
                <a:gd name="adj" fmla="val 32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96EC2174-01AF-F7B5-9EDE-19C4668F9716}"/>
                </a:ext>
              </a:extLst>
            </p:cNvPr>
            <p:cNvSpPr txBox="1"/>
            <p:nvPr/>
          </p:nvSpPr>
          <p:spPr>
            <a:xfrm>
              <a:off x="-970382" y="1970705"/>
              <a:ext cx="359394" cy="369332"/>
            </a:xfrm>
            <a:prstGeom prst="rect">
              <a:avLst/>
            </a:prstGeom>
            <a:noFill/>
          </p:spPr>
          <p:txBody>
            <a:bodyPr wrap="none" rtlCol="0">
              <a:spAutoFit/>
            </a:bodyPr>
            <a:lstStyle/>
            <a:p>
              <a:r>
                <a:rPr lang="en-US" dirty="0"/>
                <a:t>7.</a:t>
              </a:r>
              <a:endParaRPr lang="en-IN" dirty="0"/>
            </a:p>
          </p:txBody>
        </p:sp>
      </p:grpSp>
      <p:sp>
        <p:nvSpPr>
          <p:cNvPr id="26" name="Callout: Right Arrow 25">
            <a:extLst>
              <a:ext uri="{FF2B5EF4-FFF2-40B4-BE49-F238E27FC236}">
                <a16:creationId xmlns:a16="http://schemas.microsoft.com/office/drawing/2014/main" id="{AEAC66CC-AC32-2AB4-92F8-8B862B5CCFDC}"/>
              </a:ext>
            </a:extLst>
          </p:cNvPr>
          <p:cNvSpPr/>
          <p:nvPr/>
        </p:nvSpPr>
        <p:spPr>
          <a:xfrm>
            <a:off x="-2368582" y="2637795"/>
            <a:ext cx="1527502" cy="2573965"/>
          </a:xfrm>
          <a:prstGeom prst="rightArrowCallou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we create a new wallet, </a:t>
            </a:r>
            <a:r>
              <a:rPr lang="en-US" sz="1200" b="1" dirty="0">
                <a:solidFill>
                  <a:schemeClr val="tx1"/>
                </a:solidFill>
              </a:rPr>
              <a:t>feeVault</a:t>
            </a:r>
            <a:r>
              <a:rPr lang="en-US" sz="1200" dirty="0">
                <a:solidFill>
                  <a:schemeClr val="tx1"/>
                </a:solidFill>
              </a:rPr>
              <a:t> (and associated token account, feeVaultAccount), to hold the fees we are withdrawing.</a:t>
            </a:r>
            <a:endParaRPr lang="en-IN" sz="1200" dirty="0">
              <a:solidFill>
                <a:schemeClr val="tx1"/>
              </a:solidFill>
            </a:endParaRPr>
          </a:p>
        </p:txBody>
      </p:sp>
      <p:sp>
        <p:nvSpPr>
          <p:cNvPr id="32" name="TextBox 31">
            <a:extLst>
              <a:ext uri="{FF2B5EF4-FFF2-40B4-BE49-F238E27FC236}">
                <a16:creationId xmlns:a16="http://schemas.microsoft.com/office/drawing/2014/main" id="{0EF4DA7E-8495-D1AE-567D-F47DB24BA231}"/>
              </a:ext>
            </a:extLst>
          </p:cNvPr>
          <p:cNvSpPr txBox="1"/>
          <p:nvPr/>
        </p:nvSpPr>
        <p:spPr>
          <a:xfrm>
            <a:off x="9986018" y="2415710"/>
            <a:ext cx="1727011" cy="276999"/>
          </a:xfrm>
          <a:prstGeom prst="rect">
            <a:avLst/>
          </a:prstGeom>
          <a:noFill/>
        </p:spPr>
        <p:txBody>
          <a:bodyPr wrap="none" rtlCol="0">
            <a:spAutoFit/>
          </a:bodyPr>
          <a:lstStyle/>
          <a:p>
            <a:r>
              <a:rPr lang="en-US" sz="1200" b="1" dirty="0">
                <a:solidFill>
                  <a:srgbClr val="C00000"/>
                </a:solidFill>
              </a:rPr>
              <a:t>Get array of all accounts</a:t>
            </a:r>
            <a:endParaRPr lang="en-IN" sz="1200" b="1" dirty="0">
              <a:solidFill>
                <a:srgbClr val="C00000"/>
              </a:solidFill>
            </a:endParaRPr>
          </a:p>
        </p:txBody>
      </p:sp>
      <p:grpSp>
        <p:nvGrpSpPr>
          <p:cNvPr id="35" name="Group 34">
            <a:extLst>
              <a:ext uri="{FF2B5EF4-FFF2-40B4-BE49-F238E27FC236}">
                <a16:creationId xmlns:a16="http://schemas.microsoft.com/office/drawing/2014/main" id="{7400EC87-0C11-C11F-3FEF-283B9859B7F4}"/>
              </a:ext>
            </a:extLst>
          </p:cNvPr>
          <p:cNvGrpSpPr/>
          <p:nvPr/>
        </p:nvGrpSpPr>
        <p:grpSpPr>
          <a:xfrm>
            <a:off x="-782234" y="3672459"/>
            <a:ext cx="498021" cy="504639"/>
            <a:chOff x="-1072126" y="1895180"/>
            <a:chExt cx="498021" cy="504639"/>
          </a:xfrm>
        </p:grpSpPr>
        <p:sp>
          <p:nvSpPr>
            <p:cNvPr id="38" name="Rectangle: Rounded Corners 37">
              <a:extLst>
                <a:ext uri="{FF2B5EF4-FFF2-40B4-BE49-F238E27FC236}">
                  <a16:creationId xmlns:a16="http://schemas.microsoft.com/office/drawing/2014/main" id="{C9418CE1-1453-83C6-1517-B9DD51F3D67A}"/>
                </a:ext>
              </a:extLst>
            </p:cNvPr>
            <p:cNvSpPr/>
            <p:nvPr/>
          </p:nvSpPr>
          <p:spPr>
            <a:xfrm>
              <a:off x="-1072126" y="1895180"/>
              <a:ext cx="498021" cy="504639"/>
            </a:xfrm>
            <a:prstGeom prst="roundRect">
              <a:avLst>
                <a:gd name="adj" fmla="val 32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TextBox 39">
              <a:extLst>
                <a:ext uri="{FF2B5EF4-FFF2-40B4-BE49-F238E27FC236}">
                  <a16:creationId xmlns:a16="http://schemas.microsoft.com/office/drawing/2014/main" id="{FE30EC99-1ABA-386F-6356-9B72F9315365}"/>
                </a:ext>
              </a:extLst>
            </p:cNvPr>
            <p:cNvSpPr txBox="1"/>
            <p:nvPr/>
          </p:nvSpPr>
          <p:spPr>
            <a:xfrm>
              <a:off x="-970382" y="1970705"/>
              <a:ext cx="359394" cy="369332"/>
            </a:xfrm>
            <a:prstGeom prst="rect">
              <a:avLst/>
            </a:prstGeom>
            <a:noFill/>
          </p:spPr>
          <p:txBody>
            <a:bodyPr wrap="none" rtlCol="0">
              <a:spAutoFit/>
            </a:bodyPr>
            <a:lstStyle/>
            <a:p>
              <a:r>
                <a:rPr lang="en-US" dirty="0"/>
                <a:t>8.</a:t>
              </a:r>
              <a:endParaRPr lang="en-IN" dirty="0"/>
            </a:p>
          </p:txBody>
        </p:sp>
      </p:grpSp>
      <p:sp>
        <p:nvSpPr>
          <p:cNvPr id="46" name="TextBox 45">
            <a:extLst>
              <a:ext uri="{FF2B5EF4-FFF2-40B4-BE49-F238E27FC236}">
                <a16:creationId xmlns:a16="http://schemas.microsoft.com/office/drawing/2014/main" id="{177030A5-5C0A-3EB9-84CE-BC5B626F2651}"/>
              </a:ext>
            </a:extLst>
          </p:cNvPr>
          <p:cNvSpPr txBox="1"/>
          <p:nvPr/>
        </p:nvSpPr>
        <p:spPr>
          <a:xfrm>
            <a:off x="3535112" y="722388"/>
            <a:ext cx="1674241" cy="276999"/>
          </a:xfrm>
          <a:prstGeom prst="rect">
            <a:avLst/>
          </a:prstGeom>
          <a:noFill/>
        </p:spPr>
        <p:txBody>
          <a:bodyPr wrap="none" rtlCol="0">
            <a:spAutoFit/>
          </a:bodyPr>
          <a:lstStyle/>
          <a:p>
            <a:r>
              <a:rPr lang="en-US" sz="1200" dirty="0">
                <a:highlight>
                  <a:srgbClr val="00FFFF"/>
                </a:highlight>
              </a:rPr>
              <a:t>feeVaultAccountPubKey</a:t>
            </a:r>
            <a:endParaRPr lang="en-IN" sz="1200" dirty="0">
              <a:highlight>
                <a:srgbClr val="00FFFF"/>
              </a:highlight>
            </a:endParaRPr>
          </a:p>
        </p:txBody>
      </p:sp>
      <p:sp>
        <p:nvSpPr>
          <p:cNvPr id="48" name="TextBox 47">
            <a:extLst>
              <a:ext uri="{FF2B5EF4-FFF2-40B4-BE49-F238E27FC236}">
                <a16:creationId xmlns:a16="http://schemas.microsoft.com/office/drawing/2014/main" id="{1786005F-F61C-C9BC-CF8F-C7F6A16F5E6C}"/>
              </a:ext>
            </a:extLst>
          </p:cNvPr>
          <p:cNvSpPr txBox="1"/>
          <p:nvPr/>
        </p:nvSpPr>
        <p:spPr>
          <a:xfrm>
            <a:off x="9816258" y="2735328"/>
            <a:ext cx="2040949" cy="276999"/>
          </a:xfrm>
          <a:prstGeom prst="rect">
            <a:avLst/>
          </a:prstGeom>
          <a:noFill/>
        </p:spPr>
        <p:txBody>
          <a:bodyPr wrap="square">
            <a:spAutoFit/>
          </a:bodyPr>
          <a:lstStyle/>
          <a:p>
            <a:r>
              <a:rPr lang="en-IN" sz="1200" b="1" dirty="0">
                <a:solidFill>
                  <a:srgbClr val="C00000"/>
                </a:solidFill>
              </a:rPr>
              <a:t>[accountsToWithdrawFrom]</a:t>
            </a:r>
          </a:p>
        </p:txBody>
      </p:sp>
      <p:sp>
        <p:nvSpPr>
          <p:cNvPr id="49" name="Callout: Right Arrow 48">
            <a:extLst>
              <a:ext uri="{FF2B5EF4-FFF2-40B4-BE49-F238E27FC236}">
                <a16:creationId xmlns:a16="http://schemas.microsoft.com/office/drawing/2014/main" id="{B7D7B264-D49E-E05D-2287-16B918E6B3B6}"/>
              </a:ext>
            </a:extLst>
          </p:cNvPr>
          <p:cNvSpPr/>
          <p:nvPr/>
        </p:nvSpPr>
        <p:spPr>
          <a:xfrm>
            <a:off x="-2368584" y="5211760"/>
            <a:ext cx="1527499" cy="1500355"/>
          </a:xfrm>
          <a:prstGeom prst="rightArrowCallou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0" i="0" dirty="0">
                <a:solidFill>
                  <a:schemeClr val="tx1"/>
                </a:solidFill>
                <a:effectLst/>
                <a:latin typeface="Inter"/>
              </a:rPr>
              <a:t>withdraw fees from the accounts we found</a:t>
            </a:r>
            <a:endParaRPr lang="en-IN" sz="1200" dirty="0">
              <a:solidFill>
                <a:schemeClr val="tx1"/>
              </a:solidFill>
            </a:endParaRPr>
          </a:p>
        </p:txBody>
      </p:sp>
      <p:grpSp>
        <p:nvGrpSpPr>
          <p:cNvPr id="50" name="Group 49">
            <a:extLst>
              <a:ext uri="{FF2B5EF4-FFF2-40B4-BE49-F238E27FC236}">
                <a16:creationId xmlns:a16="http://schemas.microsoft.com/office/drawing/2014/main" id="{20CB757D-D544-9261-1F77-D8DB7AC2BD6E}"/>
              </a:ext>
            </a:extLst>
          </p:cNvPr>
          <p:cNvGrpSpPr/>
          <p:nvPr/>
        </p:nvGrpSpPr>
        <p:grpSpPr>
          <a:xfrm>
            <a:off x="-804692" y="5684389"/>
            <a:ext cx="498021" cy="504639"/>
            <a:chOff x="-1072126" y="1895180"/>
            <a:chExt cx="498021" cy="504639"/>
          </a:xfrm>
        </p:grpSpPr>
        <p:sp>
          <p:nvSpPr>
            <p:cNvPr id="51" name="Rectangle: Rounded Corners 50">
              <a:extLst>
                <a:ext uri="{FF2B5EF4-FFF2-40B4-BE49-F238E27FC236}">
                  <a16:creationId xmlns:a16="http://schemas.microsoft.com/office/drawing/2014/main" id="{6323CE5C-4013-2985-C7EE-5CAC5AA20F04}"/>
                </a:ext>
              </a:extLst>
            </p:cNvPr>
            <p:cNvSpPr/>
            <p:nvPr/>
          </p:nvSpPr>
          <p:spPr>
            <a:xfrm>
              <a:off x="-1072126" y="1895180"/>
              <a:ext cx="498021" cy="504639"/>
            </a:xfrm>
            <a:prstGeom prst="roundRect">
              <a:avLst>
                <a:gd name="adj" fmla="val 32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2" name="TextBox 51">
              <a:extLst>
                <a:ext uri="{FF2B5EF4-FFF2-40B4-BE49-F238E27FC236}">
                  <a16:creationId xmlns:a16="http://schemas.microsoft.com/office/drawing/2014/main" id="{3F5898EC-288F-1EAD-A82D-C562CF7A6998}"/>
                </a:ext>
              </a:extLst>
            </p:cNvPr>
            <p:cNvSpPr txBox="1"/>
            <p:nvPr/>
          </p:nvSpPr>
          <p:spPr>
            <a:xfrm>
              <a:off x="-970382" y="1970705"/>
              <a:ext cx="359394" cy="369332"/>
            </a:xfrm>
            <a:prstGeom prst="rect">
              <a:avLst/>
            </a:prstGeom>
            <a:noFill/>
          </p:spPr>
          <p:txBody>
            <a:bodyPr wrap="none" rtlCol="0">
              <a:spAutoFit/>
            </a:bodyPr>
            <a:lstStyle/>
            <a:p>
              <a:r>
                <a:rPr lang="en-US" dirty="0"/>
                <a:t>9.</a:t>
              </a:r>
              <a:endParaRPr lang="en-IN" dirty="0"/>
            </a:p>
          </p:txBody>
        </p:sp>
      </p:grpSp>
      <p:sp>
        <p:nvSpPr>
          <p:cNvPr id="54" name="TextBox 53">
            <a:extLst>
              <a:ext uri="{FF2B5EF4-FFF2-40B4-BE49-F238E27FC236}">
                <a16:creationId xmlns:a16="http://schemas.microsoft.com/office/drawing/2014/main" id="{2F6FA5C4-AEE4-3E4C-02A1-8A6CF8D56854}"/>
              </a:ext>
            </a:extLst>
          </p:cNvPr>
          <p:cNvSpPr txBox="1"/>
          <p:nvPr/>
        </p:nvSpPr>
        <p:spPr>
          <a:xfrm>
            <a:off x="9714486" y="6140765"/>
            <a:ext cx="2771097" cy="307777"/>
          </a:xfrm>
          <a:prstGeom prst="rect">
            <a:avLst/>
          </a:prstGeom>
          <a:noFill/>
        </p:spPr>
        <p:txBody>
          <a:bodyPr wrap="square">
            <a:spAutoFit/>
          </a:bodyPr>
          <a:lstStyle/>
          <a:p>
            <a:r>
              <a:rPr lang="en-IN" sz="1400" b="1" i="0" dirty="0">
                <a:solidFill>
                  <a:srgbClr val="C00000"/>
                </a:solidFill>
                <a:effectLst/>
                <a:latin typeface="Consolas" panose="020B0609020204030204" pitchFamily="49" charset="0"/>
              </a:rPr>
              <a:t>Transaction Signature</a:t>
            </a:r>
            <a:endParaRPr lang="en-IN" sz="1400" b="1" dirty="0">
              <a:solidFill>
                <a:srgbClr val="C00000"/>
              </a:solidFill>
            </a:endParaRPr>
          </a:p>
        </p:txBody>
      </p:sp>
      <p:cxnSp>
        <p:nvCxnSpPr>
          <p:cNvPr id="55" name="Straight Arrow Connector 54">
            <a:extLst>
              <a:ext uri="{FF2B5EF4-FFF2-40B4-BE49-F238E27FC236}">
                <a16:creationId xmlns:a16="http://schemas.microsoft.com/office/drawing/2014/main" id="{8F3D1C76-6C0F-0423-6CB2-B7CE5EB3CE1D}"/>
              </a:ext>
            </a:extLst>
          </p:cNvPr>
          <p:cNvCxnSpPr>
            <a:cxnSpLocks/>
          </p:cNvCxnSpPr>
          <p:nvPr/>
        </p:nvCxnSpPr>
        <p:spPr>
          <a:xfrm flipH="1" flipV="1">
            <a:off x="9799183" y="6129246"/>
            <a:ext cx="2022706" cy="20028"/>
          </a:xfrm>
          <a:prstGeom prst="straightConnector1">
            <a:avLst/>
          </a:prstGeom>
          <a:ln w="38100">
            <a:solidFill>
              <a:srgbClr val="00B050"/>
            </a:solidFill>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588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73928D-4D15-9E68-D0B9-9F44610CAFFA}"/>
              </a:ext>
            </a:extLst>
          </p:cNvPr>
          <p:cNvPicPr>
            <a:picLocks noChangeAspect="1"/>
          </p:cNvPicPr>
          <p:nvPr/>
        </p:nvPicPr>
        <p:blipFill>
          <a:blip r:embed="rId2"/>
          <a:stretch>
            <a:fillRect/>
          </a:stretch>
        </p:blipFill>
        <p:spPr>
          <a:xfrm>
            <a:off x="304800" y="308417"/>
            <a:ext cx="7924800" cy="1030526"/>
          </a:xfrm>
          <a:prstGeom prst="rect">
            <a:avLst/>
          </a:prstGeom>
        </p:spPr>
      </p:pic>
      <p:sp>
        <p:nvSpPr>
          <p:cNvPr id="7" name="TextBox 6">
            <a:extLst>
              <a:ext uri="{FF2B5EF4-FFF2-40B4-BE49-F238E27FC236}">
                <a16:creationId xmlns:a16="http://schemas.microsoft.com/office/drawing/2014/main" id="{9C2ABD7E-4D8C-8195-C7E7-BB9CAD5770B5}"/>
              </a:ext>
            </a:extLst>
          </p:cNvPr>
          <p:cNvSpPr txBox="1"/>
          <p:nvPr/>
        </p:nvSpPr>
        <p:spPr>
          <a:xfrm>
            <a:off x="1219200" y="1371474"/>
            <a:ext cx="6096000" cy="369332"/>
          </a:xfrm>
          <a:prstGeom prst="rect">
            <a:avLst/>
          </a:prstGeom>
          <a:noFill/>
        </p:spPr>
        <p:txBody>
          <a:bodyPr wrap="square">
            <a:spAutoFit/>
          </a:bodyPr>
          <a:lstStyle/>
          <a:p>
            <a:r>
              <a:rPr lang="en-US" b="0" dirty="0">
                <a:effectLst/>
                <a:latin typeface="Consolas" panose="020B0609020204030204" pitchFamily="49" charset="0"/>
              </a:rPr>
              <a:t>Initialize connection to local Solana node</a:t>
            </a:r>
          </a:p>
        </p:txBody>
      </p:sp>
      <p:pic>
        <p:nvPicPr>
          <p:cNvPr id="9" name="Picture 8">
            <a:extLst>
              <a:ext uri="{FF2B5EF4-FFF2-40B4-BE49-F238E27FC236}">
                <a16:creationId xmlns:a16="http://schemas.microsoft.com/office/drawing/2014/main" id="{A988D62D-D8CB-ADF7-21AC-EC861231E091}"/>
              </a:ext>
            </a:extLst>
          </p:cNvPr>
          <p:cNvPicPr>
            <a:picLocks noChangeAspect="1"/>
          </p:cNvPicPr>
          <p:nvPr/>
        </p:nvPicPr>
        <p:blipFill>
          <a:blip r:embed="rId3"/>
          <a:stretch>
            <a:fillRect/>
          </a:stretch>
        </p:blipFill>
        <p:spPr>
          <a:xfrm>
            <a:off x="304800" y="2826668"/>
            <a:ext cx="6096000" cy="3722915"/>
          </a:xfrm>
          <a:prstGeom prst="rect">
            <a:avLst/>
          </a:prstGeom>
        </p:spPr>
      </p:pic>
      <p:sp>
        <p:nvSpPr>
          <p:cNvPr id="11" name="TextBox 10">
            <a:extLst>
              <a:ext uri="{FF2B5EF4-FFF2-40B4-BE49-F238E27FC236}">
                <a16:creationId xmlns:a16="http://schemas.microsoft.com/office/drawing/2014/main" id="{8F63AFF9-D784-1B32-5265-98216CC5434B}"/>
              </a:ext>
            </a:extLst>
          </p:cNvPr>
          <p:cNvSpPr txBox="1"/>
          <p:nvPr/>
        </p:nvSpPr>
        <p:spPr>
          <a:xfrm>
            <a:off x="6400800" y="3105834"/>
            <a:ext cx="5388429" cy="646331"/>
          </a:xfrm>
          <a:prstGeom prst="rect">
            <a:avLst/>
          </a:prstGeom>
          <a:noFill/>
        </p:spPr>
        <p:txBody>
          <a:bodyPr wrap="square">
            <a:spAutoFit/>
          </a:bodyPr>
          <a:lstStyle/>
          <a:p>
            <a:pPr algn="ctr"/>
            <a:r>
              <a:rPr lang="en-US" b="0" i="1" dirty="0">
                <a:effectLst/>
                <a:latin typeface="Consolas" panose="020B0609020204030204" pitchFamily="49" charset="0"/>
              </a:rPr>
              <a:t>Generate keys for payer, mint authority, and mint</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B83B657D-9BDF-9151-7EAC-85664EA538DA}"/>
              </a:ext>
            </a:extLst>
          </p:cNvPr>
          <p:cNvSpPr txBox="1"/>
          <p:nvPr/>
        </p:nvSpPr>
        <p:spPr>
          <a:xfrm>
            <a:off x="6433456" y="3885936"/>
            <a:ext cx="5519058" cy="646331"/>
          </a:xfrm>
          <a:prstGeom prst="rect">
            <a:avLst/>
          </a:prstGeom>
          <a:noFill/>
        </p:spPr>
        <p:txBody>
          <a:bodyPr wrap="square" rtlCol="0">
            <a:spAutoFit/>
          </a:bodyPr>
          <a:lstStyle/>
          <a:p>
            <a:r>
              <a:rPr lang="en-US" dirty="0"/>
              <a:t>Payer (Signer) : DJFBE6eAQrCu1KMbxXM8pXJSBwgVUZacb7pquVT2swrY</a:t>
            </a:r>
            <a:endParaRPr lang="en-IN" dirty="0"/>
          </a:p>
        </p:txBody>
      </p:sp>
      <p:sp>
        <p:nvSpPr>
          <p:cNvPr id="13" name="TextBox 12">
            <a:extLst>
              <a:ext uri="{FF2B5EF4-FFF2-40B4-BE49-F238E27FC236}">
                <a16:creationId xmlns:a16="http://schemas.microsoft.com/office/drawing/2014/main" id="{9790EFDF-E0E7-41F2-591B-1EEA448FBC31}"/>
              </a:ext>
            </a:extLst>
          </p:cNvPr>
          <p:cNvSpPr txBox="1"/>
          <p:nvPr/>
        </p:nvSpPr>
        <p:spPr>
          <a:xfrm>
            <a:off x="6433456" y="4908593"/>
            <a:ext cx="5519058" cy="646331"/>
          </a:xfrm>
          <a:prstGeom prst="rect">
            <a:avLst/>
          </a:prstGeom>
          <a:noFill/>
        </p:spPr>
        <p:txBody>
          <a:bodyPr wrap="square" rtlCol="0">
            <a:spAutoFit/>
          </a:bodyPr>
          <a:lstStyle/>
          <a:p>
            <a:r>
              <a:rPr lang="en-US" dirty="0"/>
              <a:t>Mint authority : 3jctKrsSqq5mafKRmprBHvNvkB5N6M7hQ3B16ZfAvT6h</a:t>
            </a:r>
            <a:endParaRPr lang="en-IN" dirty="0"/>
          </a:p>
        </p:txBody>
      </p:sp>
      <p:sp>
        <p:nvSpPr>
          <p:cNvPr id="14" name="TextBox 13">
            <a:extLst>
              <a:ext uri="{FF2B5EF4-FFF2-40B4-BE49-F238E27FC236}">
                <a16:creationId xmlns:a16="http://schemas.microsoft.com/office/drawing/2014/main" id="{DB45DFC4-13E0-15D7-7D83-0B798CF9E5A7}"/>
              </a:ext>
            </a:extLst>
          </p:cNvPr>
          <p:cNvSpPr txBox="1"/>
          <p:nvPr/>
        </p:nvSpPr>
        <p:spPr>
          <a:xfrm>
            <a:off x="6433456" y="5801222"/>
            <a:ext cx="5519058" cy="646331"/>
          </a:xfrm>
          <a:prstGeom prst="rect">
            <a:avLst/>
          </a:prstGeom>
          <a:noFill/>
        </p:spPr>
        <p:txBody>
          <a:bodyPr wrap="square" rtlCol="0">
            <a:spAutoFit/>
          </a:bodyPr>
          <a:lstStyle/>
          <a:p>
            <a:r>
              <a:rPr lang="en-US" dirty="0"/>
              <a:t>Mint (mint account): EcCbkoR9j3K5HkVSjq4XzmEaXo4Sg9YEchhJTdfB5Xd7</a:t>
            </a:r>
            <a:endParaRPr lang="en-IN" dirty="0"/>
          </a:p>
        </p:txBody>
      </p:sp>
    </p:spTree>
    <p:extLst>
      <p:ext uri="{BB962C8B-B14F-4D97-AF65-F5344CB8AC3E}">
        <p14:creationId xmlns:p14="http://schemas.microsoft.com/office/powerpoint/2010/main" val="105921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CD9E98-7B4E-987D-32E3-9644EC2CD9F1}"/>
              </a:ext>
            </a:extLst>
          </p:cNvPr>
          <p:cNvPicPr>
            <a:picLocks noChangeAspect="1"/>
          </p:cNvPicPr>
          <p:nvPr/>
        </p:nvPicPr>
        <p:blipFill>
          <a:blip r:embed="rId2"/>
          <a:stretch>
            <a:fillRect/>
          </a:stretch>
        </p:blipFill>
        <p:spPr>
          <a:xfrm>
            <a:off x="337457" y="152401"/>
            <a:ext cx="11517086" cy="1796142"/>
          </a:xfrm>
          <a:prstGeom prst="rect">
            <a:avLst/>
          </a:prstGeom>
        </p:spPr>
      </p:pic>
      <p:sp>
        <p:nvSpPr>
          <p:cNvPr id="8" name="TextBox 7">
            <a:extLst>
              <a:ext uri="{FF2B5EF4-FFF2-40B4-BE49-F238E27FC236}">
                <a16:creationId xmlns:a16="http://schemas.microsoft.com/office/drawing/2014/main" id="{0479B0CB-BF0A-AC4B-8462-B1E02BA43184}"/>
              </a:ext>
            </a:extLst>
          </p:cNvPr>
          <p:cNvSpPr txBox="1"/>
          <p:nvPr/>
        </p:nvSpPr>
        <p:spPr>
          <a:xfrm>
            <a:off x="195943" y="2558534"/>
            <a:ext cx="8512628" cy="369332"/>
          </a:xfrm>
          <a:prstGeom prst="rect">
            <a:avLst/>
          </a:prstGeom>
          <a:noFill/>
        </p:spPr>
        <p:txBody>
          <a:bodyPr wrap="square">
            <a:spAutoFit/>
          </a:bodyPr>
          <a:lstStyle/>
          <a:p>
            <a:r>
              <a:rPr lang="en-IN" dirty="0" err="1"/>
              <a:t>transferFeeConfigAuthority</a:t>
            </a:r>
            <a:r>
              <a:rPr lang="en-IN" dirty="0"/>
              <a:t> : DjW2tVS11HUYB7W14w9fVuAm4fnPVt53RQEXwkgTcVd6</a:t>
            </a:r>
          </a:p>
        </p:txBody>
      </p:sp>
      <p:sp>
        <p:nvSpPr>
          <p:cNvPr id="9" name="TextBox 8">
            <a:extLst>
              <a:ext uri="{FF2B5EF4-FFF2-40B4-BE49-F238E27FC236}">
                <a16:creationId xmlns:a16="http://schemas.microsoft.com/office/drawing/2014/main" id="{866F5619-6AE7-C420-C20D-DDB907F0A7F9}"/>
              </a:ext>
            </a:extLst>
          </p:cNvPr>
          <p:cNvSpPr txBox="1"/>
          <p:nvPr/>
        </p:nvSpPr>
        <p:spPr>
          <a:xfrm>
            <a:off x="195943" y="4181288"/>
            <a:ext cx="8512628" cy="369332"/>
          </a:xfrm>
          <a:prstGeom prst="rect">
            <a:avLst/>
          </a:prstGeom>
          <a:noFill/>
        </p:spPr>
        <p:txBody>
          <a:bodyPr wrap="square">
            <a:spAutoFit/>
          </a:bodyPr>
          <a:lstStyle/>
          <a:p>
            <a:r>
              <a:rPr lang="en-IN" dirty="0"/>
              <a:t>withdrawWithheldAuthority : Aay2oWkCW4auEXAWnPa2zANCjthtDRUJFqrPiWrcN3KY</a:t>
            </a:r>
          </a:p>
        </p:txBody>
      </p:sp>
      <p:sp>
        <p:nvSpPr>
          <p:cNvPr id="10" name="TextBox 9">
            <a:extLst>
              <a:ext uri="{FF2B5EF4-FFF2-40B4-BE49-F238E27FC236}">
                <a16:creationId xmlns:a16="http://schemas.microsoft.com/office/drawing/2014/main" id="{50C3C49F-48C5-201E-9AF5-EF851F7A9974}"/>
              </a:ext>
            </a:extLst>
          </p:cNvPr>
          <p:cNvSpPr txBox="1"/>
          <p:nvPr/>
        </p:nvSpPr>
        <p:spPr>
          <a:xfrm>
            <a:off x="195943" y="2189202"/>
            <a:ext cx="9210470" cy="369332"/>
          </a:xfrm>
          <a:prstGeom prst="rect">
            <a:avLst/>
          </a:prstGeom>
          <a:noFill/>
        </p:spPr>
        <p:txBody>
          <a:bodyPr wrap="none" rtlCol="0">
            <a:spAutoFit/>
          </a:bodyPr>
          <a:lstStyle/>
          <a:p>
            <a:r>
              <a:rPr lang="en-US" b="1" dirty="0"/>
              <a:t>transferFeeConfigAuthority</a:t>
            </a:r>
            <a:r>
              <a:rPr lang="en-US" dirty="0"/>
              <a:t> : </a:t>
            </a:r>
            <a:r>
              <a:rPr lang="en-US" b="1" i="0" dirty="0">
                <a:effectLst/>
                <a:latin typeface="Inter"/>
              </a:rPr>
              <a:t>The authority that will be used to control the transfer fee settings</a:t>
            </a:r>
            <a:r>
              <a:rPr lang="en-US" b="0" i="0" dirty="0">
                <a:solidFill>
                  <a:srgbClr val="58626D"/>
                </a:solidFill>
                <a:effectLst/>
                <a:latin typeface="Inter"/>
              </a:rPr>
              <a:t>.</a:t>
            </a:r>
            <a:endParaRPr lang="en-IN" dirty="0"/>
          </a:p>
        </p:txBody>
      </p:sp>
      <p:sp>
        <p:nvSpPr>
          <p:cNvPr id="11" name="TextBox 10">
            <a:extLst>
              <a:ext uri="{FF2B5EF4-FFF2-40B4-BE49-F238E27FC236}">
                <a16:creationId xmlns:a16="http://schemas.microsoft.com/office/drawing/2014/main" id="{43CE193A-BEF6-B6F8-0F49-3CEB01850250}"/>
              </a:ext>
            </a:extLst>
          </p:cNvPr>
          <p:cNvSpPr txBox="1"/>
          <p:nvPr/>
        </p:nvSpPr>
        <p:spPr>
          <a:xfrm>
            <a:off x="195943" y="3745469"/>
            <a:ext cx="8571642" cy="369332"/>
          </a:xfrm>
          <a:prstGeom prst="rect">
            <a:avLst/>
          </a:prstGeom>
          <a:noFill/>
        </p:spPr>
        <p:txBody>
          <a:bodyPr wrap="none" rtlCol="0">
            <a:spAutoFit/>
          </a:bodyPr>
          <a:lstStyle/>
          <a:p>
            <a:r>
              <a:rPr lang="en-US" b="1" dirty="0"/>
              <a:t>withdrawWithheldAuthority</a:t>
            </a:r>
            <a:r>
              <a:rPr lang="en-US" dirty="0"/>
              <a:t> : </a:t>
            </a:r>
            <a:r>
              <a:rPr lang="en-US" b="1" i="0" dirty="0">
                <a:solidFill>
                  <a:srgbClr val="58626D"/>
                </a:solidFill>
                <a:effectLst/>
                <a:latin typeface="Inter"/>
              </a:rPr>
              <a:t>The authority that will be used to withdraw fees collected</a:t>
            </a:r>
            <a:r>
              <a:rPr lang="en-US" b="0" i="0" dirty="0">
                <a:solidFill>
                  <a:srgbClr val="58626D"/>
                </a:solidFill>
                <a:effectLst/>
                <a:latin typeface="Inter"/>
              </a:rPr>
              <a:t>.</a:t>
            </a:r>
            <a:endParaRPr lang="en-IN" dirty="0"/>
          </a:p>
        </p:txBody>
      </p:sp>
    </p:spTree>
    <p:extLst>
      <p:ext uri="{BB962C8B-B14F-4D97-AF65-F5344CB8AC3E}">
        <p14:creationId xmlns:p14="http://schemas.microsoft.com/office/powerpoint/2010/main" val="255390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30A746-98EF-9BEB-7FCE-E906B21BC011}"/>
              </a:ext>
            </a:extLst>
          </p:cNvPr>
          <p:cNvPicPr>
            <a:picLocks noChangeAspect="1"/>
          </p:cNvPicPr>
          <p:nvPr/>
        </p:nvPicPr>
        <p:blipFill>
          <a:blip r:embed="rId2"/>
          <a:stretch>
            <a:fillRect/>
          </a:stretch>
        </p:blipFill>
        <p:spPr>
          <a:xfrm>
            <a:off x="381000" y="581901"/>
            <a:ext cx="4887686" cy="2281042"/>
          </a:xfrm>
          <a:prstGeom prst="rect">
            <a:avLst/>
          </a:prstGeom>
        </p:spPr>
      </p:pic>
      <p:sp>
        <p:nvSpPr>
          <p:cNvPr id="7" name="TextBox 6">
            <a:extLst>
              <a:ext uri="{FF2B5EF4-FFF2-40B4-BE49-F238E27FC236}">
                <a16:creationId xmlns:a16="http://schemas.microsoft.com/office/drawing/2014/main" id="{DCF8BAD0-4E1F-7690-8318-7D7C4BFD898A}"/>
              </a:ext>
            </a:extLst>
          </p:cNvPr>
          <p:cNvSpPr txBox="1"/>
          <p:nvPr/>
        </p:nvSpPr>
        <p:spPr>
          <a:xfrm>
            <a:off x="5532373" y="257153"/>
            <a:ext cx="6096000" cy="923330"/>
          </a:xfrm>
          <a:prstGeom prst="rect">
            <a:avLst/>
          </a:prstGeom>
          <a:noFill/>
        </p:spPr>
        <p:txBody>
          <a:bodyPr wrap="square">
            <a:spAutoFit/>
          </a:bodyPr>
          <a:lstStyle/>
          <a:p>
            <a:r>
              <a:rPr lang="en-US" b="1" dirty="0">
                <a:effectLst/>
                <a:latin typeface="ui-monospace"/>
              </a:rPr>
              <a:t>Define the extensions to be used by the mint.</a:t>
            </a:r>
          </a:p>
          <a:p>
            <a:endParaRPr lang="en-US" b="1" dirty="0">
              <a:effectLst/>
              <a:latin typeface="ui-monospace"/>
            </a:endParaRPr>
          </a:p>
          <a:p>
            <a:r>
              <a:rPr lang="en-US" b="1" dirty="0">
                <a:effectLst/>
                <a:latin typeface="ui-monospace"/>
              </a:rPr>
              <a:t>Calculate the length of the mint.</a:t>
            </a:r>
            <a:endParaRPr lang="en-IN" b="1" dirty="0"/>
          </a:p>
        </p:txBody>
      </p:sp>
      <p:sp>
        <p:nvSpPr>
          <p:cNvPr id="9" name="TextBox 8">
            <a:extLst>
              <a:ext uri="{FF2B5EF4-FFF2-40B4-BE49-F238E27FC236}">
                <a16:creationId xmlns:a16="http://schemas.microsoft.com/office/drawing/2014/main" id="{3BF0F91D-4EE5-9D15-5932-D2C135875D2B}"/>
              </a:ext>
            </a:extLst>
          </p:cNvPr>
          <p:cNvSpPr txBox="1"/>
          <p:nvPr/>
        </p:nvSpPr>
        <p:spPr>
          <a:xfrm>
            <a:off x="5497286" y="1260757"/>
            <a:ext cx="6096000" cy="923330"/>
          </a:xfrm>
          <a:prstGeom prst="rect">
            <a:avLst/>
          </a:prstGeom>
          <a:noFill/>
        </p:spPr>
        <p:txBody>
          <a:bodyPr wrap="square">
            <a:spAutoFit/>
          </a:bodyPr>
          <a:lstStyle/>
          <a:p>
            <a:pPr algn="l"/>
            <a:r>
              <a:rPr lang="en-US" b="0" i="0" dirty="0">
                <a:effectLst/>
                <a:latin typeface="SegoeUIVariable"/>
              </a:rPr>
              <a:t>The size of a mint account is crucial because it affects the amount of storage required on the Solana blockchain.</a:t>
            </a:r>
          </a:p>
          <a:p>
            <a:pPr algn="l"/>
            <a:endParaRPr lang="en-US" b="0" i="0" dirty="0">
              <a:effectLst/>
              <a:latin typeface="SegoeUIVariable"/>
            </a:endParaRPr>
          </a:p>
        </p:txBody>
      </p:sp>
      <p:pic>
        <p:nvPicPr>
          <p:cNvPr id="11" name="Picture 10">
            <a:extLst>
              <a:ext uri="{FF2B5EF4-FFF2-40B4-BE49-F238E27FC236}">
                <a16:creationId xmlns:a16="http://schemas.microsoft.com/office/drawing/2014/main" id="{FE64A5A8-8E07-CE33-A23F-C0E4041C8720}"/>
              </a:ext>
            </a:extLst>
          </p:cNvPr>
          <p:cNvPicPr>
            <a:picLocks noChangeAspect="1"/>
          </p:cNvPicPr>
          <p:nvPr/>
        </p:nvPicPr>
        <p:blipFill>
          <a:blip r:embed="rId3"/>
          <a:stretch>
            <a:fillRect/>
          </a:stretch>
        </p:blipFill>
        <p:spPr>
          <a:xfrm>
            <a:off x="380999" y="3313283"/>
            <a:ext cx="4887685" cy="1454659"/>
          </a:xfrm>
          <a:prstGeom prst="rect">
            <a:avLst/>
          </a:prstGeom>
        </p:spPr>
      </p:pic>
      <p:sp>
        <p:nvSpPr>
          <p:cNvPr id="12" name="TextBox 11">
            <a:extLst>
              <a:ext uri="{FF2B5EF4-FFF2-40B4-BE49-F238E27FC236}">
                <a16:creationId xmlns:a16="http://schemas.microsoft.com/office/drawing/2014/main" id="{727D40E9-5AD1-E366-E8E6-7751E1C24C93}"/>
              </a:ext>
            </a:extLst>
          </p:cNvPr>
          <p:cNvSpPr txBox="1"/>
          <p:nvPr/>
        </p:nvSpPr>
        <p:spPr>
          <a:xfrm>
            <a:off x="5349745" y="3233645"/>
            <a:ext cx="6461256" cy="1477328"/>
          </a:xfrm>
          <a:prstGeom prst="rect">
            <a:avLst/>
          </a:prstGeom>
          <a:noFill/>
        </p:spPr>
        <p:txBody>
          <a:bodyPr wrap="none" rtlCol="0">
            <a:spAutoFit/>
          </a:bodyPr>
          <a:lstStyle/>
          <a:p>
            <a:r>
              <a:rPr lang="en-US" b="1" dirty="0"/>
              <a:t>Decimal</a:t>
            </a:r>
            <a:r>
              <a:rPr lang="en-US" dirty="0"/>
              <a:t> : define </a:t>
            </a:r>
            <a:r>
              <a:rPr lang="en-US" dirty="0" err="1"/>
              <a:t>lamport</a:t>
            </a:r>
            <a:r>
              <a:rPr lang="en-US" dirty="0"/>
              <a:t> and sol relation (1sol = 1 billion </a:t>
            </a:r>
            <a:r>
              <a:rPr lang="en-US" dirty="0" err="1"/>
              <a:t>lamports</a:t>
            </a:r>
            <a:r>
              <a:rPr lang="en-US" dirty="0"/>
              <a:t>)</a:t>
            </a:r>
          </a:p>
          <a:p>
            <a:endParaRPr lang="en-US" dirty="0"/>
          </a:p>
          <a:p>
            <a:r>
              <a:rPr lang="en-IN" b="1" dirty="0" err="1"/>
              <a:t>feeBasisPoints</a:t>
            </a:r>
            <a:r>
              <a:rPr lang="en-IN" dirty="0"/>
              <a:t> : percentage of transfer as fee.</a:t>
            </a:r>
          </a:p>
          <a:p>
            <a:endParaRPr lang="en-IN" dirty="0"/>
          </a:p>
          <a:p>
            <a:r>
              <a:rPr lang="en-IN" b="1" dirty="0" err="1"/>
              <a:t>maxFee</a:t>
            </a:r>
            <a:r>
              <a:rPr lang="en-IN" dirty="0"/>
              <a:t> : max. fee can be charged.</a:t>
            </a:r>
          </a:p>
        </p:txBody>
      </p:sp>
      <p:pic>
        <p:nvPicPr>
          <p:cNvPr id="14" name="Picture 13">
            <a:extLst>
              <a:ext uri="{FF2B5EF4-FFF2-40B4-BE49-F238E27FC236}">
                <a16:creationId xmlns:a16="http://schemas.microsoft.com/office/drawing/2014/main" id="{399B23F7-C513-04DA-075A-E706D899059F}"/>
              </a:ext>
            </a:extLst>
          </p:cNvPr>
          <p:cNvPicPr>
            <a:picLocks noChangeAspect="1"/>
          </p:cNvPicPr>
          <p:nvPr/>
        </p:nvPicPr>
        <p:blipFill>
          <a:blip r:embed="rId4"/>
          <a:stretch>
            <a:fillRect/>
          </a:stretch>
        </p:blipFill>
        <p:spPr>
          <a:xfrm>
            <a:off x="380996" y="4994589"/>
            <a:ext cx="6945090" cy="1079248"/>
          </a:xfrm>
          <a:prstGeom prst="rect">
            <a:avLst/>
          </a:prstGeom>
        </p:spPr>
      </p:pic>
      <p:sp>
        <p:nvSpPr>
          <p:cNvPr id="15" name="TextBox 14">
            <a:extLst>
              <a:ext uri="{FF2B5EF4-FFF2-40B4-BE49-F238E27FC236}">
                <a16:creationId xmlns:a16="http://schemas.microsoft.com/office/drawing/2014/main" id="{35196E86-1DE3-301C-7C61-498938946E5E}"/>
              </a:ext>
            </a:extLst>
          </p:cNvPr>
          <p:cNvSpPr txBox="1"/>
          <p:nvPr/>
        </p:nvSpPr>
        <p:spPr>
          <a:xfrm>
            <a:off x="7478486" y="5009269"/>
            <a:ext cx="4560736" cy="1200329"/>
          </a:xfrm>
          <a:prstGeom prst="rect">
            <a:avLst/>
          </a:prstGeom>
          <a:noFill/>
        </p:spPr>
        <p:txBody>
          <a:bodyPr wrap="none" rtlCol="0">
            <a:spAutoFit/>
          </a:bodyPr>
          <a:lstStyle/>
          <a:p>
            <a:r>
              <a:rPr lang="en-US" b="1" dirty="0" err="1"/>
              <a:t>mintAmount</a:t>
            </a:r>
            <a:r>
              <a:rPr lang="en-US" dirty="0"/>
              <a:t> : how many token we want mint.</a:t>
            </a:r>
          </a:p>
          <a:p>
            <a:endParaRPr lang="en-US" dirty="0"/>
          </a:p>
          <a:p>
            <a:r>
              <a:rPr lang="en-US" b="1" dirty="0" err="1"/>
              <a:t>transferAmount</a:t>
            </a:r>
            <a:r>
              <a:rPr lang="en-US" dirty="0"/>
              <a:t> : how many token we want to </a:t>
            </a:r>
          </a:p>
          <a:p>
            <a:r>
              <a:rPr lang="en-US" dirty="0"/>
              <a:t>transfer</a:t>
            </a:r>
            <a:endParaRPr lang="en-IN" dirty="0"/>
          </a:p>
        </p:txBody>
      </p:sp>
      <p:sp>
        <p:nvSpPr>
          <p:cNvPr id="17" name="Rectangle 2">
            <a:extLst>
              <a:ext uri="{FF2B5EF4-FFF2-40B4-BE49-F238E27FC236}">
                <a16:creationId xmlns:a16="http://schemas.microsoft.com/office/drawing/2014/main" id="{6EA5FBF3-4E84-F501-57F2-6D97675E149F}"/>
              </a:ext>
            </a:extLst>
          </p:cNvPr>
          <p:cNvSpPr>
            <a:spLocks noChangeArrowheads="1"/>
          </p:cNvSpPr>
          <p:nvPr/>
        </p:nvSpPr>
        <p:spPr bwMode="auto">
          <a:xfrm>
            <a:off x="5463465" y="2066718"/>
            <a:ext cx="646125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Inter"/>
              </a:rPr>
              <a:t>The </a:t>
            </a:r>
            <a:r>
              <a:rPr kumimoji="0" lang="en-US" altLang="en-US" sz="1600" b="0" i="0" u="none" strike="noStrike" cap="none" normalizeH="0" baseline="0" dirty="0">
                <a:ln>
                  <a:noFill/>
                </a:ln>
                <a:effectLst/>
                <a:latin typeface="var(--type__mono--fontfamily)"/>
              </a:rPr>
              <a:t>extension</a:t>
            </a:r>
            <a:r>
              <a:rPr kumimoji="0" lang="en-US" altLang="en-US" sz="1600" b="0" i="0" u="none" strike="noStrike" cap="none" normalizeH="0" baseline="0" dirty="0">
                <a:ln>
                  <a:noFill/>
                </a:ln>
                <a:effectLst/>
                <a:latin typeface="Inter"/>
              </a:rPr>
              <a:t> array calculates how much space is needed for our Token-2022 accounts (mint accounts are no longer all 165 bytes--they vary based on the extensions used).</a:t>
            </a:r>
            <a:endParaRPr kumimoji="0" lang="en-US" altLang="en-US" sz="1600" b="0" i="0" u="none" strike="noStrike" cap="none" normalizeH="0" baseline="0" dirty="0">
              <a:ln>
                <a:noFill/>
              </a:ln>
              <a:effectLst/>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en-US" sz="1600" dirty="0" err="1">
                <a:latin typeface="Arial" panose="020B0604020202020204" pitchFamily="34" charset="0"/>
              </a:rPr>
              <a:t>mintLen</a:t>
            </a:r>
            <a:r>
              <a:rPr lang="en-US" altLang="en-US" sz="1600" dirty="0">
                <a:latin typeface="Arial" panose="020B0604020202020204" pitchFamily="34" charset="0"/>
              </a:rPr>
              <a:t> : 278</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7573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826BCB-8557-0215-7894-D05CD88F2842}"/>
              </a:ext>
            </a:extLst>
          </p:cNvPr>
          <p:cNvPicPr>
            <a:picLocks noChangeAspect="1"/>
          </p:cNvPicPr>
          <p:nvPr/>
        </p:nvPicPr>
        <p:blipFill>
          <a:blip r:embed="rId2"/>
          <a:stretch>
            <a:fillRect/>
          </a:stretch>
        </p:blipFill>
        <p:spPr>
          <a:xfrm>
            <a:off x="953088" y="809612"/>
            <a:ext cx="10285824" cy="1084502"/>
          </a:xfrm>
          <a:prstGeom prst="rect">
            <a:avLst/>
          </a:prstGeom>
        </p:spPr>
      </p:pic>
      <p:sp>
        <p:nvSpPr>
          <p:cNvPr id="7" name="TextBox 6">
            <a:extLst>
              <a:ext uri="{FF2B5EF4-FFF2-40B4-BE49-F238E27FC236}">
                <a16:creationId xmlns:a16="http://schemas.microsoft.com/office/drawing/2014/main" id="{ED7F872C-4845-8EB9-88AF-FC1F0D99B6D1}"/>
              </a:ext>
            </a:extLst>
          </p:cNvPr>
          <p:cNvSpPr txBox="1"/>
          <p:nvPr/>
        </p:nvSpPr>
        <p:spPr>
          <a:xfrm>
            <a:off x="3341915" y="261257"/>
            <a:ext cx="4495799" cy="369332"/>
          </a:xfrm>
          <a:prstGeom prst="rect">
            <a:avLst/>
          </a:prstGeom>
          <a:noFill/>
        </p:spPr>
        <p:txBody>
          <a:bodyPr wrap="square">
            <a:spAutoFit/>
          </a:bodyPr>
          <a:lstStyle/>
          <a:p>
            <a:r>
              <a:rPr lang="en-US" b="0" dirty="0">
                <a:effectLst/>
                <a:latin typeface="Consolas" panose="020B0609020204030204" pitchFamily="49" charset="0"/>
              </a:rPr>
              <a:t>Calculate the fee for the transfer</a:t>
            </a:r>
          </a:p>
        </p:txBody>
      </p:sp>
    </p:spTree>
    <p:extLst>
      <p:ext uri="{BB962C8B-B14F-4D97-AF65-F5344CB8AC3E}">
        <p14:creationId xmlns:p14="http://schemas.microsoft.com/office/powerpoint/2010/main" val="200856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2F3AE1-40F4-D990-5486-994F222BE1F8}"/>
              </a:ext>
            </a:extLst>
          </p:cNvPr>
          <p:cNvPicPr>
            <a:picLocks noChangeAspect="1"/>
          </p:cNvPicPr>
          <p:nvPr/>
        </p:nvPicPr>
        <p:blipFill>
          <a:blip r:embed="rId2"/>
          <a:stretch>
            <a:fillRect/>
          </a:stretch>
        </p:blipFill>
        <p:spPr>
          <a:xfrm>
            <a:off x="740229" y="881196"/>
            <a:ext cx="10972800" cy="991148"/>
          </a:xfrm>
          <a:prstGeom prst="rect">
            <a:avLst/>
          </a:prstGeom>
        </p:spPr>
      </p:pic>
      <p:sp>
        <p:nvSpPr>
          <p:cNvPr id="7" name="TextBox 6">
            <a:extLst>
              <a:ext uri="{FF2B5EF4-FFF2-40B4-BE49-F238E27FC236}">
                <a16:creationId xmlns:a16="http://schemas.microsoft.com/office/drawing/2014/main" id="{3F3C9454-B3E6-D245-FF75-0ED8EE72F3F5}"/>
              </a:ext>
            </a:extLst>
          </p:cNvPr>
          <p:cNvSpPr txBox="1"/>
          <p:nvPr/>
        </p:nvSpPr>
        <p:spPr>
          <a:xfrm>
            <a:off x="1153886" y="351749"/>
            <a:ext cx="8458200" cy="369332"/>
          </a:xfrm>
          <a:prstGeom prst="rect">
            <a:avLst/>
          </a:prstGeom>
          <a:noFill/>
        </p:spPr>
        <p:txBody>
          <a:bodyPr wrap="square">
            <a:spAutoFit/>
          </a:bodyPr>
          <a:lstStyle/>
          <a:p>
            <a:r>
              <a:rPr lang="en-US" b="0" i="0" dirty="0">
                <a:effectLst/>
                <a:latin typeface="Inter"/>
              </a:rPr>
              <a:t>airdrop some SOL to our payer account. This is necessary to pay for the transaction fees.</a:t>
            </a:r>
            <a:endParaRPr lang="en-IN" dirty="0"/>
          </a:p>
        </p:txBody>
      </p:sp>
    </p:spTree>
    <p:extLst>
      <p:ext uri="{BB962C8B-B14F-4D97-AF65-F5344CB8AC3E}">
        <p14:creationId xmlns:p14="http://schemas.microsoft.com/office/powerpoint/2010/main" val="246238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A3AF09-D893-3A28-C729-1A2F880CCB00}"/>
              </a:ext>
            </a:extLst>
          </p:cNvPr>
          <p:cNvSpPr txBox="1"/>
          <p:nvPr/>
        </p:nvSpPr>
        <p:spPr>
          <a:xfrm>
            <a:off x="2008811" y="367660"/>
            <a:ext cx="3299169" cy="369332"/>
          </a:xfrm>
          <a:prstGeom prst="rect">
            <a:avLst/>
          </a:prstGeom>
          <a:noFill/>
        </p:spPr>
        <p:txBody>
          <a:bodyPr wrap="square">
            <a:spAutoFit/>
          </a:bodyPr>
          <a:lstStyle/>
          <a:p>
            <a:r>
              <a:rPr lang="en-IN" b="1" i="0" dirty="0">
                <a:solidFill>
                  <a:srgbClr val="58626D"/>
                </a:solidFill>
                <a:effectLst/>
                <a:latin typeface="Inter"/>
              </a:rPr>
              <a:t>creating our new token : </a:t>
            </a:r>
            <a:endParaRPr lang="en-IN" b="1" dirty="0"/>
          </a:p>
        </p:txBody>
      </p:sp>
      <p:pic>
        <p:nvPicPr>
          <p:cNvPr id="11" name="Picture 10">
            <a:extLst>
              <a:ext uri="{FF2B5EF4-FFF2-40B4-BE49-F238E27FC236}">
                <a16:creationId xmlns:a16="http://schemas.microsoft.com/office/drawing/2014/main" id="{5B7723D3-F863-DA79-E627-53F08E44D511}"/>
              </a:ext>
            </a:extLst>
          </p:cNvPr>
          <p:cNvPicPr>
            <a:picLocks noChangeAspect="1"/>
          </p:cNvPicPr>
          <p:nvPr/>
        </p:nvPicPr>
        <p:blipFill>
          <a:blip r:embed="rId2"/>
          <a:stretch>
            <a:fillRect/>
          </a:stretch>
        </p:blipFill>
        <p:spPr>
          <a:xfrm>
            <a:off x="0" y="857321"/>
            <a:ext cx="7696200" cy="5220094"/>
          </a:xfrm>
          <a:prstGeom prst="rect">
            <a:avLst/>
          </a:prstGeom>
        </p:spPr>
      </p:pic>
      <p:sp>
        <p:nvSpPr>
          <p:cNvPr id="7" name="TextBox 6">
            <a:extLst>
              <a:ext uri="{FF2B5EF4-FFF2-40B4-BE49-F238E27FC236}">
                <a16:creationId xmlns:a16="http://schemas.microsoft.com/office/drawing/2014/main" id="{F58D6548-41F2-53AA-7CF4-618A0B186BD5}"/>
              </a:ext>
            </a:extLst>
          </p:cNvPr>
          <p:cNvSpPr txBox="1"/>
          <p:nvPr/>
        </p:nvSpPr>
        <p:spPr>
          <a:xfrm>
            <a:off x="7696200" y="186481"/>
            <a:ext cx="3967857" cy="3416320"/>
          </a:xfrm>
          <a:prstGeom prst="rect">
            <a:avLst/>
          </a:prstGeom>
          <a:noFill/>
        </p:spPr>
        <p:txBody>
          <a:bodyPr wrap="square" rtlCol="0">
            <a:spAutoFit/>
          </a:bodyPr>
          <a:lstStyle/>
          <a:p>
            <a:r>
              <a:rPr lang="en-US" dirty="0"/>
              <a:t>1: Fetch the minimum balance need to exempt an account of </a:t>
            </a:r>
            <a:r>
              <a:rPr lang="en-US" u="sng" dirty="0" err="1"/>
              <a:t>dataLength</a:t>
            </a:r>
            <a:r>
              <a:rPr lang="en-US" dirty="0"/>
              <a:t> size from rent .</a:t>
            </a:r>
          </a:p>
          <a:p>
            <a:r>
              <a:rPr lang="en-US" dirty="0"/>
              <a:t>First, we must calculate the minimum balance needed to create the new token. This is done by passing our </a:t>
            </a:r>
            <a:r>
              <a:rPr lang="en-US" dirty="0" err="1"/>
              <a:t>mintLen</a:t>
            </a:r>
            <a:r>
              <a:rPr lang="en-US" dirty="0"/>
              <a:t> into the </a:t>
            </a:r>
            <a:r>
              <a:rPr lang="en-US" dirty="0" err="1"/>
              <a:t>getMinimumBalanceForRentExemption</a:t>
            </a:r>
            <a:r>
              <a:rPr lang="en-US" dirty="0"/>
              <a:t> function. This will ensure our token mint account has adequate space for the extensions we use.</a:t>
            </a:r>
          </a:p>
          <a:p>
            <a:endParaRPr lang="en-IN" dirty="0"/>
          </a:p>
        </p:txBody>
      </p:sp>
      <p:sp>
        <p:nvSpPr>
          <p:cNvPr id="10" name="TextBox 9">
            <a:extLst>
              <a:ext uri="{FF2B5EF4-FFF2-40B4-BE49-F238E27FC236}">
                <a16:creationId xmlns:a16="http://schemas.microsoft.com/office/drawing/2014/main" id="{BCEBC47D-488B-86E5-C962-DA84BA59D930}"/>
              </a:ext>
            </a:extLst>
          </p:cNvPr>
          <p:cNvSpPr txBox="1"/>
          <p:nvPr/>
        </p:nvSpPr>
        <p:spPr>
          <a:xfrm>
            <a:off x="7696200" y="3316010"/>
            <a:ext cx="4383525" cy="3139321"/>
          </a:xfrm>
          <a:prstGeom prst="rect">
            <a:avLst/>
          </a:prstGeom>
          <a:noFill/>
        </p:spPr>
        <p:txBody>
          <a:bodyPr wrap="square" rtlCol="0">
            <a:spAutoFit/>
          </a:bodyPr>
          <a:lstStyle/>
          <a:p>
            <a:r>
              <a:rPr lang="en-US" dirty="0"/>
              <a:t>2: Generate a transaction instruction that creates a </a:t>
            </a:r>
            <a:r>
              <a:rPr lang="en-US" b="1" dirty="0"/>
              <a:t>new mint account</a:t>
            </a:r>
            <a:r>
              <a:rPr lang="en-US" dirty="0"/>
              <a:t>.</a:t>
            </a:r>
          </a:p>
          <a:p>
            <a:endParaRPr lang="en-US" dirty="0"/>
          </a:p>
          <a:p>
            <a:r>
              <a:rPr lang="en-US" dirty="0"/>
              <a:t>3: </a:t>
            </a:r>
            <a:r>
              <a:rPr lang="en-IN" b="0" i="0" dirty="0">
                <a:effectLst/>
                <a:latin typeface="Segoe WPC"/>
              </a:rPr>
              <a:t>Construct an </a:t>
            </a:r>
            <a:r>
              <a:rPr lang="en-IN" i="0" u="sng" dirty="0" err="1">
                <a:effectLst/>
                <a:latin typeface="Segoe WPC"/>
              </a:rPr>
              <a:t>InitializeTransferFeeConfig</a:t>
            </a:r>
            <a:r>
              <a:rPr lang="en-IN" b="0" i="0" dirty="0">
                <a:effectLst/>
                <a:latin typeface="Segoe WPC"/>
              </a:rPr>
              <a:t> instruction.</a:t>
            </a:r>
          </a:p>
          <a:p>
            <a:endParaRPr lang="en-IN" dirty="0">
              <a:latin typeface="Segoe WPC"/>
            </a:endParaRPr>
          </a:p>
          <a:p>
            <a:r>
              <a:rPr lang="en-IN" dirty="0">
                <a:latin typeface="Segoe WPC"/>
              </a:rPr>
              <a:t>4: </a:t>
            </a:r>
            <a:r>
              <a:rPr lang="en-IN" b="0" i="0" dirty="0">
                <a:effectLst/>
                <a:latin typeface="Segoe WPC"/>
              </a:rPr>
              <a:t>Construct an </a:t>
            </a:r>
            <a:r>
              <a:rPr lang="en-IN" b="0" i="0" u="sng" dirty="0" err="1">
                <a:effectLst/>
                <a:latin typeface="Segoe WPC"/>
              </a:rPr>
              <a:t>InitializeMint</a:t>
            </a:r>
            <a:r>
              <a:rPr lang="en-IN" b="0" i="0" dirty="0">
                <a:effectLst/>
                <a:latin typeface="Segoe WPC"/>
              </a:rPr>
              <a:t> instruction.</a:t>
            </a:r>
          </a:p>
          <a:p>
            <a:endParaRPr lang="en-IN" dirty="0">
              <a:latin typeface="Segoe WPC"/>
            </a:endParaRPr>
          </a:p>
          <a:p>
            <a:r>
              <a:rPr lang="en-IN" dirty="0">
                <a:latin typeface="Segoe WPC"/>
              </a:rPr>
              <a:t>5: </a:t>
            </a:r>
            <a:r>
              <a:rPr lang="en-US" b="0" i="0" dirty="0">
                <a:effectLst/>
                <a:latin typeface="Segoe WPC"/>
              </a:rPr>
              <a:t>Sign, send and confirm a transaction.</a:t>
            </a:r>
          </a:p>
          <a:p>
            <a:endParaRPr lang="en-US" dirty="0">
              <a:latin typeface="Segoe WPC"/>
            </a:endParaRPr>
          </a:p>
          <a:p>
            <a:r>
              <a:rPr lang="en-US" dirty="0">
                <a:latin typeface="Segoe WPC"/>
              </a:rPr>
              <a:t>6:</a:t>
            </a:r>
            <a:endParaRPr lang="en-IN" dirty="0"/>
          </a:p>
        </p:txBody>
      </p:sp>
    </p:spTree>
    <p:extLst>
      <p:ext uri="{BB962C8B-B14F-4D97-AF65-F5344CB8AC3E}">
        <p14:creationId xmlns:p14="http://schemas.microsoft.com/office/powerpoint/2010/main" val="341496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7CCDF-5A11-B8A6-14F0-5CA66F123CE2}"/>
              </a:ext>
            </a:extLst>
          </p:cNvPr>
          <p:cNvSpPr txBox="1"/>
          <p:nvPr/>
        </p:nvSpPr>
        <p:spPr>
          <a:xfrm>
            <a:off x="3646448" y="423746"/>
            <a:ext cx="2937984" cy="369332"/>
          </a:xfrm>
          <a:prstGeom prst="rect">
            <a:avLst/>
          </a:prstGeom>
          <a:noFill/>
        </p:spPr>
        <p:txBody>
          <a:bodyPr wrap="none" rtlCol="0">
            <a:spAutoFit/>
          </a:bodyPr>
          <a:lstStyle/>
          <a:p>
            <a:r>
              <a:rPr lang="en-US" dirty="0"/>
              <a:t>Mint token to source account</a:t>
            </a:r>
            <a:endParaRPr lang="en-IN" dirty="0"/>
          </a:p>
        </p:txBody>
      </p:sp>
      <p:pic>
        <p:nvPicPr>
          <p:cNvPr id="6" name="Picture 5">
            <a:extLst>
              <a:ext uri="{FF2B5EF4-FFF2-40B4-BE49-F238E27FC236}">
                <a16:creationId xmlns:a16="http://schemas.microsoft.com/office/drawing/2014/main" id="{AB04C9AC-69F7-4539-6315-31363EECFF2B}"/>
              </a:ext>
            </a:extLst>
          </p:cNvPr>
          <p:cNvPicPr>
            <a:picLocks noChangeAspect="1"/>
          </p:cNvPicPr>
          <p:nvPr/>
        </p:nvPicPr>
        <p:blipFill>
          <a:blip r:embed="rId2"/>
          <a:stretch>
            <a:fillRect/>
          </a:stretch>
        </p:blipFill>
        <p:spPr>
          <a:xfrm>
            <a:off x="401758" y="793078"/>
            <a:ext cx="11050544" cy="1475857"/>
          </a:xfrm>
          <a:prstGeom prst="rect">
            <a:avLst/>
          </a:prstGeom>
        </p:spPr>
      </p:pic>
      <p:sp>
        <p:nvSpPr>
          <p:cNvPr id="7" name="TextBox 6">
            <a:extLst>
              <a:ext uri="{FF2B5EF4-FFF2-40B4-BE49-F238E27FC236}">
                <a16:creationId xmlns:a16="http://schemas.microsoft.com/office/drawing/2014/main" id="{FBAD6074-FB3C-4F92-4DF1-C6EAFB0DA72B}"/>
              </a:ext>
            </a:extLst>
          </p:cNvPr>
          <p:cNvSpPr txBox="1"/>
          <p:nvPr/>
        </p:nvSpPr>
        <p:spPr>
          <a:xfrm>
            <a:off x="267629" y="2453601"/>
            <a:ext cx="11664176" cy="2031325"/>
          </a:xfrm>
          <a:prstGeom prst="rect">
            <a:avLst/>
          </a:prstGeom>
          <a:noFill/>
        </p:spPr>
        <p:txBody>
          <a:bodyPr wrap="square" rtlCol="0">
            <a:spAutoFit/>
          </a:bodyPr>
          <a:lstStyle/>
          <a:p>
            <a:r>
              <a:rPr lang="en-US" b="0" i="0" dirty="0">
                <a:effectLst/>
                <a:latin typeface="Inter"/>
              </a:rPr>
              <a:t>we're creating a new keypair(wallet) for the token owner and setting up a source account(token account) for our mint. </a:t>
            </a:r>
          </a:p>
          <a:p>
            <a:endParaRPr lang="en-US" dirty="0">
              <a:latin typeface="Inter"/>
            </a:endParaRPr>
          </a:p>
          <a:p>
            <a:r>
              <a:rPr lang="en-US" dirty="0"/>
              <a:t>The </a:t>
            </a:r>
            <a:r>
              <a:rPr lang="en-US" b="1" dirty="0" err="1"/>
              <a:t>createAssociatedTokenAccountIdempotent</a:t>
            </a:r>
            <a:r>
              <a:rPr lang="en-US" dirty="0"/>
              <a:t> function is used to initialize a new associated token account to hold tokens from our newly created mint. We will use this </a:t>
            </a:r>
            <a:r>
              <a:rPr lang="en-US" b="1" dirty="0" err="1"/>
              <a:t>sourceAccount</a:t>
            </a:r>
            <a:r>
              <a:rPr lang="en-US" dirty="0"/>
              <a:t> to transfer tokens later.</a:t>
            </a:r>
          </a:p>
          <a:p>
            <a:endParaRPr lang="en-US" dirty="0"/>
          </a:p>
          <a:p>
            <a:r>
              <a:rPr lang="en-US" dirty="0"/>
              <a:t>Then, using the </a:t>
            </a:r>
            <a:r>
              <a:rPr lang="en-US" dirty="0" err="1"/>
              <a:t>mintTo</a:t>
            </a:r>
            <a:r>
              <a:rPr lang="en-US" dirty="0"/>
              <a:t> function, we mint tokens to our source account. We log the returned signature and a URL for viewing the transaction on Solana Explorer.</a:t>
            </a:r>
            <a:endParaRPr lang="en-IN" dirty="0"/>
          </a:p>
        </p:txBody>
      </p:sp>
    </p:spTree>
    <p:extLst>
      <p:ext uri="{BB962C8B-B14F-4D97-AF65-F5344CB8AC3E}">
        <p14:creationId xmlns:p14="http://schemas.microsoft.com/office/powerpoint/2010/main" val="1374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021B0D-7DEC-5AC0-C088-74C43B86C758}"/>
              </a:ext>
            </a:extLst>
          </p:cNvPr>
          <p:cNvPicPr>
            <a:picLocks noChangeAspect="1"/>
          </p:cNvPicPr>
          <p:nvPr/>
        </p:nvPicPr>
        <p:blipFill>
          <a:blip r:embed="rId2"/>
          <a:stretch>
            <a:fillRect/>
          </a:stretch>
        </p:blipFill>
        <p:spPr>
          <a:xfrm>
            <a:off x="261257" y="158679"/>
            <a:ext cx="11495313" cy="3411835"/>
          </a:xfrm>
          <a:prstGeom prst="rect">
            <a:avLst/>
          </a:prstGeom>
        </p:spPr>
      </p:pic>
      <p:sp>
        <p:nvSpPr>
          <p:cNvPr id="7" name="TextBox 6">
            <a:extLst>
              <a:ext uri="{FF2B5EF4-FFF2-40B4-BE49-F238E27FC236}">
                <a16:creationId xmlns:a16="http://schemas.microsoft.com/office/drawing/2014/main" id="{3D9ED89C-8357-2E3C-018C-88E4EF2B504D}"/>
              </a:ext>
            </a:extLst>
          </p:cNvPr>
          <p:cNvSpPr txBox="1"/>
          <p:nvPr/>
        </p:nvSpPr>
        <p:spPr>
          <a:xfrm>
            <a:off x="0" y="3788228"/>
            <a:ext cx="12083143" cy="952367"/>
          </a:xfrm>
          <a:prstGeom prst="rect">
            <a:avLst/>
          </a:prstGeom>
          <a:noFill/>
        </p:spPr>
        <p:txBody>
          <a:bodyPr wrap="square" rtlCol="0">
            <a:spAutoFit/>
          </a:bodyPr>
          <a:lstStyle/>
          <a:p>
            <a:r>
              <a:rPr lang="en-US" dirty="0"/>
              <a:t>Similar to the previous step, we create a new Wallet, </a:t>
            </a:r>
            <a:r>
              <a:rPr lang="en-US" b="1" dirty="0" err="1"/>
              <a:t>destinationOwner</a:t>
            </a:r>
            <a:r>
              <a:rPr lang="en-US" dirty="0"/>
              <a:t>, and a new associated token account, </a:t>
            </a:r>
            <a:r>
              <a:rPr lang="en-US" b="1" dirty="0" err="1"/>
              <a:t>destinationAccount</a:t>
            </a:r>
            <a:r>
              <a:rPr lang="en-US" dirty="0"/>
              <a:t>, to define where our funds will go. Then we call a function new to Token-2022, </a:t>
            </a:r>
            <a:r>
              <a:rPr lang="en-US" b="1" dirty="0" err="1"/>
              <a:t>transferCheckedWithFee</a:t>
            </a:r>
            <a:r>
              <a:rPr lang="en-US" dirty="0"/>
              <a:t>, to transfer tokens from our </a:t>
            </a:r>
            <a:r>
              <a:rPr lang="en-US" b="1" dirty="0" err="1"/>
              <a:t>sourceAccount</a:t>
            </a:r>
            <a:r>
              <a:rPr lang="en-US" dirty="0"/>
              <a:t> to our </a:t>
            </a:r>
            <a:r>
              <a:rPr lang="en-US" b="1" dirty="0" err="1"/>
              <a:t>destinationAccount</a:t>
            </a:r>
            <a:r>
              <a:rPr lang="en-US" dirty="0"/>
              <a:t>. </a:t>
            </a:r>
            <a:endParaRPr lang="en-IN" dirty="0"/>
          </a:p>
        </p:txBody>
      </p:sp>
    </p:spTree>
    <p:extLst>
      <p:ext uri="{BB962C8B-B14F-4D97-AF65-F5344CB8AC3E}">
        <p14:creationId xmlns:p14="http://schemas.microsoft.com/office/powerpoint/2010/main" val="415555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1274</Words>
  <Application>Microsoft Office PowerPoint</Application>
  <PresentationFormat>Widescreen</PresentationFormat>
  <Paragraphs>169</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Aptos Display</vt:lpstr>
      <vt:lpstr>Arial</vt:lpstr>
      <vt:lpstr>Calibri</vt:lpstr>
      <vt:lpstr>Calibri Light</vt:lpstr>
      <vt:lpstr>Consolas</vt:lpstr>
      <vt:lpstr>Inter</vt:lpstr>
      <vt:lpstr>Segoe WPC</vt:lpstr>
      <vt:lpstr>SegoeUIVariable</vt:lpstr>
      <vt:lpstr>ui-monospace</vt:lpstr>
      <vt:lpstr>var(--type__mono--fontfamily)</vt:lpstr>
      <vt:lpstr>Office Theme</vt:lpstr>
      <vt:lpstr>Transfer fee extension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ankur pachauri</dc:creator>
  <cp:lastModifiedBy>ankur pachauri</cp:lastModifiedBy>
  <cp:revision>24</cp:revision>
  <dcterms:created xsi:type="dcterms:W3CDTF">2024-07-08T06:04:12Z</dcterms:created>
  <dcterms:modified xsi:type="dcterms:W3CDTF">2024-07-09T12:51:10Z</dcterms:modified>
</cp:coreProperties>
</file>