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11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24000" cy="32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1T14:13:13.47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33,'0'-5,"0"-2,0 0,0 2,0 1,0 2,0 0,0 2,0 0,0 10,0 4,0 5,0-2,0-2,0 0,0-3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DC4B-51F0-DB90-4FC5-EFA715C1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E7EE-153F-F622-1CBE-62FBEA9C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F17C-F9FA-6D84-CB7C-B8E0E66B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8CC4-DEDE-322B-2E04-5EE09C70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506F-96C6-D421-C34D-9750C70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842D-A951-CC91-0402-9381DC94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0455-D03C-2E29-AA69-C6566044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2B7B-2EB1-6052-5FE4-45AD0F3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A06D-BF60-498F-D38C-3A6AA24E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5540-7783-705A-22FA-E5706459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9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1034D-5704-74AA-91E7-9BC096B75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783B8-4441-9D4D-24E3-B5DA36DF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83F3-A021-80BE-EF94-95E2023C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D77E-E078-0C59-C643-E4360BBB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4D4E-2BE7-4D4D-1039-F09C6441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2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39DD-88CD-28D6-22B7-E9D9F5A7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5056-436B-9FB7-A45E-0CAFF98A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EF54-AEF1-E307-7AE5-E7872ED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D96E-E170-D901-BFC5-EE5BE32F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0F54-1AB1-8E2F-D9DB-7F3462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35A3-F82E-A48A-A93B-3402A1A0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C119-EC45-BFEF-32C6-B5FD4A2E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372B-95FD-DE82-23B8-175558A3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6485-1031-69BF-E83B-5DFBF52A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7AAD-BE9C-A89D-8020-0E0DEB19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9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3B90-2A25-9E06-C3D0-35C6BA4F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260C-9BC7-8123-3541-1815DBFC8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82DF6-1357-C8BB-9B99-D922D9C4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19DA-CD88-2531-6B27-FE7B47AB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5B1F2-DCED-D605-9029-7338EB8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9192-166D-1361-1DB6-C556903D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5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DC2B-BFB9-84BC-5029-E5E7B3E7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75FA-BAB5-A9BA-478D-72F1073A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A291-6371-2BEC-F7C5-CFF0DC84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FF625-AB0C-D200-2155-D288C0EEE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82837-9F46-4C41-0F1A-9DC17BCC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E4307-4332-CD2A-08CD-0CF6695A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F628-1C64-127A-7963-2F412810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D0170-BFAF-4803-0625-4D5CB03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C56D-3593-B4AF-DBD1-0B4B2477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D1DE4-C5F2-0690-771C-93C2DF7D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69F4C-E9A6-CFF4-2ABF-C463070F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3741A-6EDD-4F46-EF25-8B185EB4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FE057-87FB-D423-FC54-3784408B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75D36-B30C-F481-85F1-B3F22999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202FB-A5B3-826C-EB0E-39D59B9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9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3F29-61C5-E079-ED66-356E4BF0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0D35-5F3B-1573-7C24-31E0228C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E224-16DB-4C17-A1F5-5B39DCA7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2498-54F7-7CB7-A88F-EC36AFA5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EFC2F-28AF-ACA2-239D-2D2B87CD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A897E-E002-0707-3531-CE93C952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9CA-97AF-2261-AE3B-4F6B6A7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2F547-5DA0-42FA-F455-D9911E082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1455B-D8F0-6996-C7F3-8209AC4D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5FA3E-9CFF-8EA8-3CD6-67CC1896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64A5-F5DE-ACF1-37BD-71925D04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1C10-C899-084E-CA70-C40D9E5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316B5-E730-0124-6093-1229A60C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DC35-5547-9A45-3103-A93790EA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9DC-605E-289F-6E4F-39BA51D7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EAEC-75FC-48B3-AD97-4B795F6FD90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09FF-1101-C94B-CC14-3662088B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251-6B6D-7598-616B-FC37DA39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FA71-4B61-481B-AA59-FBC2E4589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B472D-31C7-F431-769F-DA514F4E6216}"/>
              </a:ext>
            </a:extLst>
          </p:cNvPr>
          <p:cNvSpPr txBox="1"/>
          <p:nvPr/>
        </p:nvSpPr>
        <p:spPr>
          <a:xfrm>
            <a:off x="2035630" y="1850570"/>
            <a:ext cx="84799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MetadataPointer extension now enables a Mint Account to specify the address of its corresponding Metadata Account. This flexibility allows the Mint Account to point to any account owned by a program that implements the Token Metadata Interface.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4AA2E0-6328-4105-0DEF-796A29C51CAD}"/>
                  </a:ext>
                </a:extLst>
              </p14:cNvPr>
              <p14:cNvContentPartPr/>
              <p14:nvPr/>
            </p14:nvContentPartPr>
            <p14:xfrm>
              <a:off x="4935823" y="1174920"/>
              <a:ext cx="360" cy="3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4AA2E0-6328-4105-0DEF-796A29C51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7183" y="1121280"/>
                <a:ext cx="1800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29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B029CE-3452-5796-5BC6-9CEA78340C76}"/>
              </a:ext>
            </a:extLst>
          </p:cNvPr>
          <p:cNvSpPr/>
          <p:nvPr/>
        </p:nvSpPr>
        <p:spPr>
          <a:xfrm>
            <a:off x="261257" y="141516"/>
            <a:ext cx="1110343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  <a:p>
            <a:pPr algn="ctr"/>
            <a:r>
              <a:rPr lang="en-US" dirty="0"/>
              <a:t>(wallet)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4B0332-0D60-14AB-5EF5-5106696B5C39}"/>
              </a:ext>
            </a:extLst>
          </p:cNvPr>
          <p:cNvSpPr/>
          <p:nvPr/>
        </p:nvSpPr>
        <p:spPr>
          <a:xfrm>
            <a:off x="2819400" y="141516"/>
            <a:ext cx="1436915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Mint account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6E92AA-0952-4720-0757-351D2CD2647B}"/>
              </a:ext>
            </a:extLst>
          </p:cNvPr>
          <p:cNvSpPr/>
          <p:nvPr/>
        </p:nvSpPr>
        <p:spPr>
          <a:xfrm>
            <a:off x="8512628" y="141516"/>
            <a:ext cx="2688771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TOKEN_PROGRAM_2022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CF9789-CDBF-80BB-696A-DD17B762264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6429" y="751116"/>
            <a:ext cx="0" cy="6106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B92F-CB9E-A4E9-074F-E94AD161C7B0}"/>
              </a:ext>
            </a:extLst>
          </p:cNvPr>
          <p:cNvCxnSpPr>
            <a:cxnSpLocks/>
          </p:cNvCxnSpPr>
          <p:nvPr/>
        </p:nvCxnSpPr>
        <p:spPr>
          <a:xfrm flipH="1">
            <a:off x="9851568" y="446316"/>
            <a:ext cx="5445" cy="636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A66DBB-88B7-EFAA-AC45-3DA098541A9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37858" y="751116"/>
            <a:ext cx="0" cy="5965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2FAFDC-C9D1-7981-51DA-7C2174D1FF86}"/>
              </a:ext>
            </a:extLst>
          </p:cNvPr>
          <p:cNvCxnSpPr/>
          <p:nvPr/>
        </p:nvCxnSpPr>
        <p:spPr>
          <a:xfrm>
            <a:off x="849086" y="3940629"/>
            <a:ext cx="89807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27A41A-C3BC-2EBA-3453-356395939B11}"/>
              </a:ext>
            </a:extLst>
          </p:cNvPr>
          <p:cNvSpPr txBox="1"/>
          <p:nvPr/>
        </p:nvSpPr>
        <p:spPr>
          <a:xfrm>
            <a:off x="304800" y="827314"/>
            <a:ext cx="113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payerPubKey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9F00E-4CFF-D252-E563-552983CA5E51}"/>
              </a:ext>
            </a:extLst>
          </p:cNvPr>
          <p:cNvSpPr txBox="1"/>
          <p:nvPr/>
        </p:nvSpPr>
        <p:spPr>
          <a:xfrm>
            <a:off x="3015343" y="783771"/>
            <a:ext cx="106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mintPubKey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2E63E2B-E8A1-3F45-BD61-578E7F1D8921}"/>
              </a:ext>
            </a:extLst>
          </p:cNvPr>
          <p:cNvSpPr/>
          <p:nvPr/>
        </p:nvSpPr>
        <p:spPr>
          <a:xfrm>
            <a:off x="5627914" y="141514"/>
            <a:ext cx="2231571" cy="2340429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TokenMetadata = {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mint: mint.publicKey,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name: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symbol: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uri: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additionalMetadata: [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  ["key", "value"],.....      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]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EC8E8-0F7F-1FEC-9921-393133FB6636}"/>
              </a:ext>
            </a:extLst>
          </p:cNvPr>
          <p:cNvSpPr txBox="1"/>
          <p:nvPr/>
        </p:nvSpPr>
        <p:spPr>
          <a:xfrm>
            <a:off x="892629" y="3505198"/>
            <a:ext cx="6183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C0C0C0"/>
                </a:highlight>
              </a:rPr>
              <a:t>createMintAccount (payer, </a:t>
            </a:r>
            <a:r>
              <a:rPr lang="en-IN" sz="1400" b="1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TOKEN_2022_PROGRAM_ID, TokenMetadata)</a:t>
            </a:r>
          </a:p>
          <a:p>
            <a:endParaRPr lang="en-IN" sz="1400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D7E19-80C2-645D-947F-153D9EA4FA75}"/>
              </a:ext>
            </a:extLst>
          </p:cNvPr>
          <p:cNvCxnSpPr>
            <a:cxnSpLocks/>
          </p:cNvCxnSpPr>
          <p:nvPr/>
        </p:nvCxnSpPr>
        <p:spPr>
          <a:xfrm flipH="1">
            <a:off x="816429" y="4691743"/>
            <a:ext cx="9024257" cy="0"/>
          </a:xfrm>
          <a:prstGeom prst="straightConnector1">
            <a:avLst/>
          </a:prstGeom>
          <a:ln w="3810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7D44E-7E3C-E9A4-1830-3B00A93885EA}"/>
              </a:ext>
            </a:extLst>
          </p:cNvPr>
          <p:cNvSpPr txBox="1"/>
          <p:nvPr/>
        </p:nvSpPr>
        <p:spPr>
          <a:xfrm>
            <a:off x="3548743" y="4321628"/>
            <a:ext cx="108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mintPubKey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ED599-87A4-C1CF-AFA3-E8B7C69795CA}"/>
              </a:ext>
            </a:extLst>
          </p:cNvPr>
          <p:cNvSpPr txBox="1"/>
          <p:nvPr/>
        </p:nvSpPr>
        <p:spPr>
          <a:xfrm>
            <a:off x="8077201" y="4005942"/>
            <a:ext cx="179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Creating mint account</a:t>
            </a:r>
            <a:endParaRPr lang="en-IN" sz="1400" dirty="0">
              <a:highlight>
                <a:srgbClr val="FFFF00"/>
              </a:highligh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995C46-6EFD-10C9-124C-1898806014AF}"/>
              </a:ext>
            </a:extLst>
          </p:cNvPr>
          <p:cNvCxnSpPr/>
          <p:nvPr/>
        </p:nvCxnSpPr>
        <p:spPr>
          <a:xfrm>
            <a:off x="849086" y="5747657"/>
            <a:ext cx="89807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0FA12B-AD81-21DE-6FE4-50BF6A30230B}"/>
              </a:ext>
            </a:extLst>
          </p:cNvPr>
          <p:cNvSpPr txBox="1"/>
          <p:nvPr/>
        </p:nvSpPr>
        <p:spPr>
          <a:xfrm>
            <a:off x="762000" y="5344887"/>
            <a:ext cx="673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highlight>
                  <a:srgbClr val="C0C0C0"/>
                </a:highlight>
              </a:rPr>
              <a:t>initializedMetadataPointer</a:t>
            </a:r>
            <a:r>
              <a:rPr lang="en-US" sz="1400" b="1" dirty="0">
                <a:highlight>
                  <a:srgbClr val="C0C0C0"/>
                </a:highlight>
              </a:rPr>
              <a:t>(</a:t>
            </a:r>
            <a:r>
              <a:rPr lang="en-US" sz="1400" b="1" dirty="0" err="1">
                <a:highlight>
                  <a:srgbClr val="C0C0C0"/>
                </a:highlight>
              </a:rPr>
              <a:t>minPubKey</a:t>
            </a:r>
            <a:r>
              <a:rPr lang="en-US" sz="1400" b="1" dirty="0">
                <a:highlight>
                  <a:srgbClr val="C0C0C0"/>
                </a:highlight>
              </a:rPr>
              <a:t>, payer, mintPubKey,TOKEN_2022_PROGRAM_ID)</a:t>
            </a:r>
            <a:endParaRPr lang="en-IN" sz="1400" b="1" dirty="0">
              <a:highlight>
                <a:srgbClr val="C0C0C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FF8E6-52FB-0C62-2872-E12882796BDC}"/>
              </a:ext>
            </a:extLst>
          </p:cNvPr>
          <p:cNvSpPr txBox="1"/>
          <p:nvPr/>
        </p:nvSpPr>
        <p:spPr>
          <a:xfrm>
            <a:off x="3189514" y="5751063"/>
            <a:ext cx="6760030" cy="31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 the metadata pointer, setting our mint as our metadata account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F85CBB-1B37-8115-9957-C6FA6C6EA06E}"/>
              </a:ext>
            </a:extLst>
          </p:cNvPr>
          <p:cNvCxnSpPr>
            <a:cxnSpLocks/>
          </p:cNvCxnSpPr>
          <p:nvPr/>
        </p:nvCxnSpPr>
        <p:spPr>
          <a:xfrm flipH="1">
            <a:off x="827315" y="6542314"/>
            <a:ext cx="9024257" cy="0"/>
          </a:xfrm>
          <a:prstGeom prst="straightConnector1">
            <a:avLst/>
          </a:prstGeom>
          <a:ln w="3810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7B156B-05BD-E518-5955-FFF22EB26D41}"/>
              </a:ext>
            </a:extLst>
          </p:cNvPr>
          <p:cNvSpPr txBox="1"/>
          <p:nvPr/>
        </p:nvSpPr>
        <p:spPr>
          <a:xfrm>
            <a:off x="5127172" y="6248399"/>
            <a:ext cx="89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Signature</a:t>
            </a:r>
            <a:endParaRPr lang="en-IN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B029CE-3452-5796-5BC6-9CEA78340C76}"/>
              </a:ext>
            </a:extLst>
          </p:cNvPr>
          <p:cNvSpPr/>
          <p:nvPr/>
        </p:nvSpPr>
        <p:spPr>
          <a:xfrm>
            <a:off x="261257" y="141516"/>
            <a:ext cx="1110343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  <a:p>
            <a:pPr algn="ctr"/>
            <a:r>
              <a:rPr lang="en-US" dirty="0"/>
              <a:t>(wallet)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4B0332-0D60-14AB-5EF5-5106696B5C39}"/>
              </a:ext>
            </a:extLst>
          </p:cNvPr>
          <p:cNvSpPr/>
          <p:nvPr/>
        </p:nvSpPr>
        <p:spPr>
          <a:xfrm>
            <a:off x="2819400" y="141516"/>
            <a:ext cx="1436915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Mint account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6E92AA-0952-4720-0757-351D2CD2647B}"/>
              </a:ext>
            </a:extLst>
          </p:cNvPr>
          <p:cNvSpPr/>
          <p:nvPr/>
        </p:nvSpPr>
        <p:spPr>
          <a:xfrm>
            <a:off x="8512628" y="141516"/>
            <a:ext cx="2688771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TOKEN_PROGRAM_2022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CF9789-CDBF-80BB-696A-DD17B762264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6429" y="751116"/>
            <a:ext cx="0" cy="6106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B92F-CB9E-A4E9-074F-E94AD161C7B0}"/>
              </a:ext>
            </a:extLst>
          </p:cNvPr>
          <p:cNvCxnSpPr>
            <a:cxnSpLocks/>
          </p:cNvCxnSpPr>
          <p:nvPr/>
        </p:nvCxnSpPr>
        <p:spPr>
          <a:xfrm flipH="1">
            <a:off x="9851568" y="446316"/>
            <a:ext cx="5445" cy="636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A66DBB-88B7-EFAA-AC45-3DA098541A9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37858" y="751116"/>
            <a:ext cx="0" cy="5965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2FAFDC-C9D1-7981-51DA-7C2174D1FF86}"/>
              </a:ext>
            </a:extLst>
          </p:cNvPr>
          <p:cNvCxnSpPr/>
          <p:nvPr/>
        </p:nvCxnSpPr>
        <p:spPr>
          <a:xfrm>
            <a:off x="849086" y="3940629"/>
            <a:ext cx="89807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27A41A-C3BC-2EBA-3453-356395939B11}"/>
              </a:ext>
            </a:extLst>
          </p:cNvPr>
          <p:cNvSpPr txBox="1"/>
          <p:nvPr/>
        </p:nvSpPr>
        <p:spPr>
          <a:xfrm>
            <a:off x="304800" y="827314"/>
            <a:ext cx="113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payerPubKEy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9F00E-4CFF-D252-E563-552983CA5E51}"/>
              </a:ext>
            </a:extLst>
          </p:cNvPr>
          <p:cNvSpPr txBox="1"/>
          <p:nvPr/>
        </p:nvSpPr>
        <p:spPr>
          <a:xfrm>
            <a:off x="3015343" y="783771"/>
            <a:ext cx="106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mintPubKEy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2E63E2B-E8A1-3F45-BD61-578E7F1D8921}"/>
              </a:ext>
            </a:extLst>
          </p:cNvPr>
          <p:cNvSpPr/>
          <p:nvPr/>
        </p:nvSpPr>
        <p:spPr>
          <a:xfrm>
            <a:off x="5192486" y="141514"/>
            <a:ext cx="2666999" cy="2340429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metadata:TokenMetadata = {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mint: mint.publicKey,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name: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symbol: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uri: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additionalMetadata: [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  ["key", "value"],.....      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]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D7E19-80C2-645D-947F-153D9EA4FA75}"/>
              </a:ext>
            </a:extLst>
          </p:cNvPr>
          <p:cNvCxnSpPr>
            <a:cxnSpLocks/>
          </p:cNvCxnSpPr>
          <p:nvPr/>
        </p:nvCxnSpPr>
        <p:spPr>
          <a:xfrm flipH="1">
            <a:off x="816429" y="4691743"/>
            <a:ext cx="9024257" cy="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995C46-6EFD-10C9-124C-1898806014AF}"/>
              </a:ext>
            </a:extLst>
          </p:cNvPr>
          <p:cNvCxnSpPr/>
          <p:nvPr/>
        </p:nvCxnSpPr>
        <p:spPr>
          <a:xfrm>
            <a:off x="849086" y="5747657"/>
            <a:ext cx="89807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F85CBB-1B37-8115-9957-C6FA6C6EA06E}"/>
              </a:ext>
            </a:extLst>
          </p:cNvPr>
          <p:cNvCxnSpPr>
            <a:cxnSpLocks/>
          </p:cNvCxnSpPr>
          <p:nvPr/>
        </p:nvCxnSpPr>
        <p:spPr>
          <a:xfrm flipH="1">
            <a:off x="827315" y="6542314"/>
            <a:ext cx="9024257" cy="0"/>
          </a:xfrm>
          <a:prstGeom prst="straightConnector1">
            <a:avLst/>
          </a:prstGeom>
          <a:ln w="3810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72B49A-CE11-6CDD-E2FF-4893D95C58E6}"/>
              </a:ext>
            </a:extLst>
          </p:cNvPr>
          <p:cNvSpPr txBox="1"/>
          <p:nvPr/>
        </p:nvSpPr>
        <p:spPr>
          <a:xfrm>
            <a:off x="794657" y="3614057"/>
            <a:ext cx="5620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highlight>
                  <a:srgbClr val="C0C0C0"/>
                </a:highlight>
              </a:rPr>
              <a:t>initialializedmetadataAccount</a:t>
            </a:r>
            <a:r>
              <a:rPr lang="en-US" sz="1400" b="1" dirty="0">
                <a:highlight>
                  <a:srgbClr val="C0C0C0"/>
                </a:highlight>
              </a:rPr>
              <a:t>(</a:t>
            </a:r>
            <a:r>
              <a:rPr lang="en-US" sz="1400" b="1" dirty="0" err="1">
                <a:highlight>
                  <a:srgbClr val="C0C0C0"/>
                </a:highlight>
              </a:rPr>
              <a:t>program_id</a:t>
            </a:r>
            <a:r>
              <a:rPr lang="en-US" sz="1400" b="1" dirty="0">
                <a:highlight>
                  <a:srgbClr val="C0C0C0"/>
                </a:highlight>
              </a:rPr>
              <a:t>, payer, </a:t>
            </a:r>
            <a:r>
              <a:rPr lang="en-US" sz="1400" b="1" dirty="0" err="1">
                <a:highlight>
                  <a:srgbClr val="C0C0C0"/>
                </a:highlight>
              </a:rPr>
              <a:t>mintPubKey,metadata</a:t>
            </a:r>
            <a:r>
              <a:rPr lang="en-US" sz="1400" b="1" dirty="0">
                <a:highlight>
                  <a:srgbClr val="C0C0C0"/>
                </a:highlight>
              </a:rPr>
              <a:t>)</a:t>
            </a:r>
            <a:endParaRPr lang="en-IN" sz="1400" b="1" dirty="0">
              <a:highlight>
                <a:srgbClr val="C0C0C0"/>
              </a:highlight>
            </a:endParaRP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E3C1B2A0-67CE-8E69-0C3C-B80028A0AC63}"/>
              </a:ext>
            </a:extLst>
          </p:cNvPr>
          <p:cNvSpPr/>
          <p:nvPr/>
        </p:nvSpPr>
        <p:spPr>
          <a:xfrm>
            <a:off x="-2906485" y="500743"/>
            <a:ext cx="2906486" cy="1132114"/>
          </a:xfrm>
          <a:prstGeom prst="rightArrowCallout">
            <a:avLst>
              <a:gd name="adj1" fmla="val 23077"/>
              <a:gd name="adj2" fmla="val 25000"/>
              <a:gd name="adj3" fmla="val 61539"/>
              <a:gd name="adj4" fmla="val 717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mintAuthority</a:t>
            </a:r>
            <a:r>
              <a:rPr lang="en-US" dirty="0"/>
              <a:t> =</a:t>
            </a:r>
          </a:p>
          <a:p>
            <a:r>
              <a:rPr lang="en-US" dirty="0" err="1"/>
              <a:t>updateAuthority</a:t>
            </a:r>
            <a:r>
              <a:rPr lang="en-US" dirty="0"/>
              <a:t> = payer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FD9E-34E3-588F-C5D5-C372F796C44B}"/>
              </a:ext>
            </a:extLst>
          </p:cNvPr>
          <p:cNvSpPr txBox="1"/>
          <p:nvPr/>
        </p:nvSpPr>
        <p:spPr>
          <a:xfrm>
            <a:off x="9840686" y="805542"/>
            <a:ext cx="133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Program_ID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72512-FBFB-990B-0C96-241D1B73EDD1}"/>
              </a:ext>
            </a:extLst>
          </p:cNvPr>
          <p:cNvSpPr txBox="1"/>
          <p:nvPr/>
        </p:nvSpPr>
        <p:spPr>
          <a:xfrm>
            <a:off x="7336973" y="3570904"/>
            <a:ext cx="3265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effectLst/>
                <a:highlight>
                  <a:srgbClr val="FFFF00"/>
                </a:highlight>
                <a:latin typeface="SFMono-Regular"/>
              </a:rPr>
              <a:t>initialize Metadata Account data</a:t>
            </a:r>
            <a:endParaRPr lang="en-IN" sz="1400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11CE8-E4C8-62C6-6968-1B23F13458F2}"/>
              </a:ext>
            </a:extLst>
          </p:cNvPr>
          <p:cNvSpPr txBox="1"/>
          <p:nvPr/>
        </p:nvSpPr>
        <p:spPr>
          <a:xfrm>
            <a:off x="5225143" y="4376056"/>
            <a:ext cx="87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signature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DE03E-A16E-1A25-EB47-46D934F750E2}"/>
              </a:ext>
            </a:extLst>
          </p:cNvPr>
          <p:cNvSpPr txBox="1"/>
          <p:nvPr/>
        </p:nvSpPr>
        <p:spPr>
          <a:xfrm>
            <a:off x="805544" y="5377933"/>
            <a:ext cx="4702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 err="1">
                <a:highlight>
                  <a:srgbClr val="C0C0C0"/>
                </a:highlight>
              </a:rPr>
              <a:t>UpdateFieldInstruction</a:t>
            </a:r>
            <a:r>
              <a:rPr lang="en-IN" sz="1400" b="1" dirty="0">
                <a:highlight>
                  <a:srgbClr val="C0C0C0"/>
                </a:highlight>
              </a:rPr>
              <a:t>(payer .mint, </a:t>
            </a:r>
            <a:r>
              <a:rPr lang="en-IN" sz="1400" b="1" dirty="0" err="1">
                <a:highlight>
                  <a:srgbClr val="C0C0C0"/>
                </a:highlight>
              </a:rPr>
              <a:t>program_id,field,value</a:t>
            </a:r>
            <a:r>
              <a:rPr lang="en-IN" sz="1400" b="1" dirty="0">
                <a:highlight>
                  <a:srgbClr val="C0C0C0"/>
                </a:highlight>
              </a:rPr>
              <a:t>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74277-9437-6FFC-4E86-720848CDA24F}"/>
              </a:ext>
            </a:extLst>
          </p:cNvPr>
          <p:cNvSpPr txBox="1"/>
          <p:nvPr/>
        </p:nvSpPr>
        <p:spPr>
          <a:xfrm>
            <a:off x="8403772" y="5367047"/>
            <a:ext cx="1763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effectLst/>
                <a:highlight>
                  <a:srgbClr val="FFFF00"/>
                </a:highlight>
                <a:latin typeface="SFMono-Regular"/>
              </a:rPr>
              <a:t>update metadata</a:t>
            </a:r>
            <a:endParaRPr lang="en-IN" sz="1400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93B74D-0BC0-53E2-E2BA-39616A08BA8F}"/>
              </a:ext>
            </a:extLst>
          </p:cNvPr>
          <p:cNvSpPr txBox="1"/>
          <p:nvPr/>
        </p:nvSpPr>
        <p:spPr>
          <a:xfrm>
            <a:off x="5192485" y="6117771"/>
            <a:ext cx="87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signature</a:t>
            </a:r>
            <a:endParaRPr lang="en-IN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B029CE-3452-5796-5BC6-9CEA78340C76}"/>
              </a:ext>
            </a:extLst>
          </p:cNvPr>
          <p:cNvSpPr/>
          <p:nvPr/>
        </p:nvSpPr>
        <p:spPr>
          <a:xfrm>
            <a:off x="261257" y="141516"/>
            <a:ext cx="1110343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  <a:p>
            <a:pPr algn="ctr"/>
            <a:r>
              <a:rPr lang="en-US" dirty="0"/>
              <a:t>(wallet)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4B0332-0D60-14AB-5EF5-5106696B5C39}"/>
              </a:ext>
            </a:extLst>
          </p:cNvPr>
          <p:cNvSpPr/>
          <p:nvPr/>
        </p:nvSpPr>
        <p:spPr>
          <a:xfrm>
            <a:off x="2819400" y="141516"/>
            <a:ext cx="1436915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Mint account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6E92AA-0952-4720-0757-351D2CD2647B}"/>
              </a:ext>
            </a:extLst>
          </p:cNvPr>
          <p:cNvSpPr/>
          <p:nvPr/>
        </p:nvSpPr>
        <p:spPr>
          <a:xfrm>
            <a:off x="8512628" y="141516"/>
            <a:ext cx="2688771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TOKEN_PROGRAM_2022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CF9789-CDBF-80BB-696A-DD17B762264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6429" y="751116"/>
            <a:ext cx="0" cy="6106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B92F-CB9E-A4E9-074F-E94AD161C7B0}"/>
              </a:ext>
            </a:extLst>
          </p:cNvPr>
          <p:cNvCxnSpPr>
            <a:cxnSpLocks/>
          </p:cNvCxnSpPr>
          <p:nvPr/>
        </p:nvCxnSpPr>
        <p:spPr>
          <a:xfrm flipH="1">
            <a:off x="9851568" y="446316"/>
            <a:ext cx="5445" cy="6368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A66DBB-88B7-EFAA-AC45-3DA098541A9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37858" y="751116"/>
            <a:ext cx="0" cy="5965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27A41A-C3BC-2EBA-3453-356395939B11}"/>
              </a:ext>
            </a:extLst>
          </p:cNvPr>
          <p:cNvSpPr txBox="1"/>
          <p:nvPr/>
        </p:nvSpPr>
        <p:spPr>
          <a:xfrm>
            <a:off x="304800" y="827314"/>
            <a:ext cx="113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payerPubKEy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9F00E-4CFF-D252-E563-552983CA5E51}"/>
              </a:ext>
            </a:extLst>
          </p:cNvPr>
          <p:cNvSpPr txBox="1"/>
          <p:nvPr/>
        </p:nvSpPr>
        <p:spPr>
          <a:xfrm>
            <a:off x="3015343" y="783771"/>
            <a:ext cx="106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mintPubKEy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2E63E2B-E8A1-3F45-BD61-578E7F1D8921}"/>
              </a:ext>
            </a:extLst>
          </p:cNvPr>
          <p:cNvSpPr/>
          <p:nvPr/>
        </p:nvSpPr>
        <p:spPr>
          <a:xfrm>
            <a:off x="5192486" y="141514"/>
            <a:ext cx="2666999" cy="2340429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metadata:TokenMetadata = {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mint: mint.publicKey,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name: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symbol: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uri: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additionalMetadata: [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  ["key", "value"],.....       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]</a:t>
            </a:r>
          </a:p>
          <a:p>
            <a:r>
              <a:rPr lang="en-IN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F85CBB-1B37-8115-9957-C6FA6C6EA06E}"/>
              </a:ext>
            </a:extLst>
          </p:cNvPr>
          <p:cNvCxnSpPr>
            <a:cxnSpLocks/>
          </p:cNvCxnSpPr>
          <p:nvPr/>
        </p:nvCxnSpPr>
        <p:spPr>
          <a:xfrm flipH="1">
            <a:off x="783772" y="4778828"/>
            <a:ext cx="9024257" cy="0"/>
          </a:xfrm>
          <a:prstGeom prst="straightConnector1">
            <a:avLst/>
          </a:prstGeom>
          <a:ln w="38100" cmpd="sng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E3C1B2A0-67CE-8E69-0C3C-B80028A0AC63}"/>
              </a:ext>
            </a:extLst>
          </p:cNvPr>
          <p:cNvSpPr/>
          <p:nvPr/>
        </p:nvSpPr>
        <p:spPr>
          <a:xfrm>
            <a:off x="-2906485" y="500743"/>
            <a:ext cx="2906486" cy="1132114"/>
          </a:xfrm>
          <a:prstGeom prst="rightArrowCallout">
            <a:avLst>
              <a:gd name="adj1" fmla="val 23077"/>
              <a:gd name="adj2" fmla="val 25000"/>
              <a:gd name="adj3" fmla="val 61539"/>
              <a:gd name="adj4" fmla="val 717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mintAuthority</a:t>
            </a:r>
            <a:r>
              <a:rPr lang="en-US" dirty="0"/>
              <a:t> =</a:t>
            </a:r>
          </a:p>
          <a:p>
            <a:r>
              <a:rPr lang="en-US" dirty="0" err="1"/>
              <a:t>updateAuthority</a:t>
            </a:r>
            <a:r>
              <a:rPr lang="en-US" dirty="0"/>
              <a:t> = payer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CFD9E-34E3-588F-C5D5-C372F796C44B}"/>
              </a:ext>
            </a:extLst>
          </p:cNvPr>
          <p:cNvSpPr txBox="1"/>
          <p:nvPr/>
        </p:nvSpPr>
        <p:spPr>
          <a:xfrm>
            <a:off x="9840686" y="805542"/>
            <a:ext cx="133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00FFFF"/>
                </a:highlight>
              </a:rPr>
              <a:t>Program_ID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93B74D-0BC0-53E2-E2BA-39616A08BA8F}"/>
              </a:ext>
            </a:extLst>
          </p:cNvPr>
          <p:cNvSpPr txBox="1"/>
          <p:nvPr/>
        </p:nvSpPr>
        <p:spPr>
          <a:xfrm>
            <a:off x="4267200" y="4441371"/>
            <a:ext cx="125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metadata.json</a:t>
            </a:r>
            <a:endParaRPr lang="en-IN" sz="14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EDE11-B805-8681-46E5-D8E35AC73EBA}"/>
              </a:ext>
            </a:extLst>
          </p:cNvPr>
          <p:cNvCxnSpPr/>
          <p:nvPr/>
        </p:nvCxnSpPr>
        <p:spPr>
          <a:xfrm>
            <a:off x="892629" y="4125686"/>
            <a:ext cx="8915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CF48D9-AAA2-7604-BA3B-7E2ADED826FF}"/>
              </a:ext>
            </a:extLst>
          </p:cNvPr>
          <p:cNvSpPr txBox="1"/>
          <p:nvPr/>
        </p:nvSpPr>
        <p:spPr>
          <a:xfrm>
            <a:off x="903514" y="3788228"/>
            <a:ext cx="2178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highlight>
                  <a:srgbClr val="C0C0C0"/>
                </a:highlight>
              </a:rPr>
              <a:t>getMetaData</a:t>
            </a:r>
            <a:r>
              <a:rPr lang="en-US" sz="1400" b="1" dirty="0">
                <a:highlight>
                  <a:srgbClr val="C0C0C0"/>
                </a:highlight>
              </a:rPr>
              <a:t>(</a:t>
            </a:r>
            <a:r>
              <a:rPr lang="en-US" sz="1400" b="1" dirty="0" err="1">
                <a:highlight>
                  <a:srgbClr val="C0C0C0"/>
                </a:highlight>
              </a:rPr>
              <a:t>mintPubKey</a:t>
            </a:r>
            <a:r>
              <a:rPr lang="en-US" sz="1400" b="1" dirty="0">
                <a:highlight>
                  <a:srgbClr val="C0C0C0"/>
                </a:highlight>
              </a:rPr>
              <a:t>)</a:t>
            </a:r>
            <a:endParaRPr lang="en-IN" sz="1400" b="1" dirty="0">
              <a:highlight>
                <a:srgbClr val="C0C0C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18F72-82DD-7383-C2FD-9D45318077C6}"/>
              </a:ext>
            </a:extLst>
          </p:cNvPr>
          <p:cNvSpPr txBox="1"/>
          <p:nvPr/>
        </p:nvSpPr>
        <p:spPr>
          <a:xfrm>
            <a:off x="7870372" y="3788619"/>
            <a:ext cx="2090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effectLst/>
                <a:highlight>
                  <a:srgbClr val="FFFF00"/>
                </a:highlight>
                <a:latin typeface="Diatype"/>
              </a:rPr>
              <a:t>read the Metadata</a:t>
            </a:r>
            <a:endParaRPr lang="en-IN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548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Consolas</vt:lpstr>
      <vt:lpstr>Diatype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ankur pachauri</dc:creator>
  <cp:lastModifiedBy>ankur pachauri</cp:lastModifiedBy>
  <cp:revision>3</cp:revision>
  <dcterms:created xsi:type="dcterms:W3CDTF">2024-07-11T13:00:59Z</dcterms:created>
  <dcterms:modified xsi:type="dcterms:W3CDTF">2024-07-11T14:16:15Z</dcterms:modified>
</cp:coreProperties>
</file>