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8" r:id="rId4"/>
    <p:sldId id="265" r:id="rId5"/>
    <p:sldId id="266" r:id="rId6"/>
    <p:sldId id="261" r:id="rId7"/>
    <p:sldId id="263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696200" cy="1470025"/>
          </a:xfrm>
        </p:spPr>
        <p:txBody>
          <a:bodyPr/>
          <a:lstStyle/>
          <a:p>
            <a:pPr eaLnBrk="1" hangingPunct="1"/>
            <a:r>
              <a:rPr lang="en-US" sz="6000" dirty="0" err="1" smtClean="0">
                <a:latin typeface="Calibri" pitchFamily="34" charset="0"/>
              </a:rPr>
              <a:t>MultiDraw</a:t>
            </a:r>
            <a:endParaRPr lang="en-US" sz="6000" dirty="0" smtClean="0">
              <a:latin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64008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</a:rPr>
              <a:t>TEAM 1</a:t>
            </a:r>
            <a:r>
              <a:rPr lang="en-US" sz="2400" dirty="0" smtClean="0">
                <a:latin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Joseph Trapani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Ben Helppi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Satpreet Singh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Mark D'Souza</a:t>
            </a:r>
          </a:p>
          <a:p>
            <a:pPr>
              <a:lnSpc>
                <a:spcPct val="90000"/>
              </a:lnSpc>
            </a:pPr>
            <a:r>
              <a:rPr lang="sv-SE" sz="2400" dirty="0" smtClean="0">
                <a:latin typeface="Calibri" pitchFamily="34" charset="0"/>
              </a:rPr>
              <a:t>Amanda Parker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304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Software Engineering Languages &amp; Tools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Calibri" pitchFamily="34" charset="0"/>
              </a:rPr>
              <a:t>Spring 2009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400" kern="0" dirty="0">
              <a:latin typeface="Calibri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Calibri" pitchFamily="34" charset="0"/>
              </a:rPr>
              <a:t>Final-Project</a:t>
            </a:r>
            <a:endParaRPr lang="en-US" sz="2400" kern="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Technology Choice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/>
          <a:lstStyle/>
          <a:p>
            <a:r>
              <a:rPr lang="en-US" dirty="0" smtClean="0"/>
              <a:t>We had considered:</a:t>
            </a:r>
          </a:p>
          <a:p>
            <a:pPr lvl="1"/>
            <a:r>
              <a:rPr lang="en-US" dirty="0" smtClean="0"/>
              <a:t>Java RMI</a:t>
            </a:r>
          </a:p>
          <a:p>
            <a:pPr lvl="1"/>
            <a:r>
              <a:rPr lang="en-US" dirty="0" smtClean="0"/>
              <a:t>XML / SOAP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Chose: Sockets</a:t>
            </a:r>
          </a:p>
          <a:p>
            <a:pPr lvl="1"/>
            <a:r>
              <a:rPr lang="en-US" dirty="0" smtClean="0"/>
              <a:t>for their simplicity (learning curve)</a:t>
            </a:r>
          </a:p>
          <a:p>
            <a:pPr lvl="1"/>
            <a:r>
              <a:rPr lang="en-US" dirty="0" smtClean="0"/>
              <a:t>get a real feel for distributed system 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>
                <a:latin typeface="Calibri" pitchFamily="34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Continued with </a:t>
            </a:r>
            <a:r>
              <a:rPr lang="en-US" b="1" dirty="0" smtClean="0"/>
              <a:t>MVC </a:t>
            </a:r>
            <a:r>
              <a:rPr lang="en-US" dirty="0" smtClean="0"/>
              <a:t>as was used in </a:t>
            </a:r>
            <a:r>
              <a:rPr lang="en-US" i="1" dirty="0" smtClean="0"/>
              <a:t>ObjectDraw</a:t>
            </a:r>
          </a:p>
          <a:p>
            <a:r>
              <a:rPr lang="en-US" dirty="0" smtClean="0"/>
              <a:t>Distributed System consists of interacting components: </a:t>
            </a:r>
          </a:p>
          <a:p>
            <a:pPr lvl="1"/>
            <a:r>
              <a:rPr lang="en-US" dirty="0" smtClean="0"/>
              <a:t>Multiple instances of </a:t>
            </a:r>
            <a:r>
              <a:rPr lang="en-US" dirty="0" err="1" smtClean="0"/>
              <a:t>MultiDraw</a:t>
            </a:r>
            <a:r>
              <a:rPr lang="en-US" dirty="0" smtClean="0"/>
              <a:t> stand-alone</a:t>
            </a:r>
          </a:p>
          <a:p>
            <a:pPr lvl="1"/>
            <a:r>
              <a:rPr lang="en-US" dirty="0" smtClean="0"/>
              <a:t>Defined a custom interface / protocol over Java sockets</a:t>
            </a:r>
          </a:p>
          <a:p>
            <a:r>
              <a:rPr lang="en-US" dirty="0" smtClean="0"/>
              <a:t>Networking model:</a:t>
            </a:r>
          </a:p>
          <a:p>
            <a:pPr lvl="1"/>
            <a:r>
              <a:rPr lang="en-US" dirty="0" smtClean="0"/>
              <a:t>Pure P2P system, connection done in a semi client/server fashion before peer is fully connected.</a:t>
            </a:r>
            <a:endParaRPr lang="en-US" dirty="0" smtClean="0"/>
          </a:p>
          <a:p>
            <a:r>
              <a:rPr lang="en-US" dirty="0" smtClean="0"/>
              <a:t>Dynamic loading accommodated separately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Starting a collaboration</a:t>
            </a:r>
            <a:br>
              <a:rPr lang="en-US" dirty="0" smtClean="0"/>
            </a:br>
            <a:r>
              <a:rPr lang="en-US" dirty="0" smtClean="0"/>
              <a:t>[Client-Server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Owner</a:t>
            </a:r>
          </a:p>
          <a:p>
            <a:pPr algn="ctr"/>
            <a:r>
              <a:rPr lang="en-US" b="1" dirty="0" smtClean="0"/>
              <a:t>(Server)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 User</a:t>
            </a:r>
          </a:p>
          <a:p>
            <a:pPr algn="ctr"/>
            <a:r>
              <a:rPr lang="en-US" b="1" dirty="0" smtClean="0"/>
              <a:t>(Client)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828800" y="20574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16764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Connect to server’s socket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Listening on open server-socket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133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Accepts connection; makes I/O streams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22860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accepted, makes I/O streams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828800" y="40386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2600" y="46482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Accepts session join request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28800" y="5029200"/>
            <a:ext cx="5486400" cy="15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50292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Sends list of currently connected clients &amp; canvas-state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76400" y="6248400"/>
            <a:ext cx="5638800" cy="158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58674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Periodic canvas event updates, etc…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9800" y="51054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50"/>
                </a:solidFill>
              </a:rPr>
              <a:t>Makes I/O streams to new peers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36576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Sends session join request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messages</a:t>
            </a:r>
            <a:br>
              <a:rPr lang="en-US" dirty="0" smtClean="0"/>
            </a:br>
            <a:r>
              <a:rPr lang="en-US" dirty="0" smtClean="0"/>
              <a:t>[P2P communication]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1219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User1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7600" y="19050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User2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User4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4800" y="4800600"/>
            <a:ext cx="1219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User3</a:t>
            </a:r>
          </a:p>
          <a:p>
            <a:pPr algn="ctr"/>
            <a:r>
              <a:rPr lang="en-US" b="1" dirty="0" smtClean="0"/>
              <a:t>(Peer)</a:t>
            </a:r>
          </a:p>
          <a:p>
            <a:pPr algn="ctr"/>
            <a:endParaRPr lang="en-US" dirty="0"/>
          </a:p>
        </p:txBody>
      </p:sp>
      <p:cxnSp>
        <p:nvCxnSpPr>
          <p:cNvPr id="21" name="Curved Connector 20"/>
          <p:cNvCxnSpPr>
            <a:stCxn id="5" idx="3"/>
            <a:endCxn id="6" idx="1"/>
          </p:cNvCxnSpPr>
          <p:nvPr/>
        </p:nvCxnSpPr>
        <p:spPr>
          <a:xfrm>
            <a:off x="1524000" y="2628900"/>
            <a:ext cx="5943600" cy="3810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18" idx="0"/>
          </p:cNvCxnSpPr>
          <p:nvPr/>
        </p:nvCxnSpPr>
        <p:spPr>
          <a:xfrm>
            <a:off x="1524000" y="2628900"/>
            <a:ext cx="6553200" cy="2171700"/>
          </a:xfrm>
          <a:prstGeom prst="curvedConnector2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" idx="3"/>
            <a:endCxn id="19" idx="3"/>
          </p:cNvCxnSpPr>
          <p:nvPr/>
        </p:nvCxnSpPr>
        <p:spPr>
          <a:xfrm>
            <a:off x="1524000" y="2628900"/>
            <a:ext cx="1588" cy="2933700"/>
          </a:xfrm>
          <a:prstGeom prst="curvedConnector3">
            <a:avLst>
              <a:gd name="adj1" fmla="val 14395466"/>
            </a:avLst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1"/>
            <a:endCxn id="19" idx="3"/>
          </p:cNvCxnSpPr>
          <p:nvPr/>
        </p:nvCxnSpPr>
        <p:spPr>
          <a:xfrm rot="10800000" flipV="1">
            <a:off x="1524000" y="2667000"/>
            <a:ext cx="5943600" cy="28956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6" idx="1"/>
            <a:endCxn id="18" idx="1"/>
          </p:cNvCxnSpPr>
          <p:nvPr/>
        </p:nvCxnSpPr>
        <p:spPr>
          <a:xfrm rot="10800000" flipV="1">
            <a:off x="7467600" y="2667000"/>
            <a:ext cx="1588" cy="2895600"/>
          </a:xfrm>
          <a:prstGeom prst="curvedConnector3">
            <a:avLst>
              <a:gd name="adj1" fmla="val 14395466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9" idx="3"/>
            <a:endCxn id="18" idx="1"/>
          </p:cNvCxnSpPr>
          <p:nvPr/>
        </p:nvCxnSpPr>
        <p:spPr>
          <a:xfrm>
            <a:off x="1524000" y="5562600"/>
            <a:ext cx="5943600" cy="15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19812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Chat Message sent out to all known peers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5638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P2P Network is </a:t>
            </a:r>
            <a:r>
              <a:rPr lang="en-US" sz="1600" dirty="0" smtClean="0"/>
              <a:t>fully connected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Schedule: Actual vs. Intended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 smtClean="0">
                <a:latin typeface="Calibri" pitchFamily="34" charset="0"/>
              </a:rPr>
              <a:t>Lorem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Ipsum</a:t>
            </a: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alibri" pitchFamily="34" charset="0"/>
                <a:cs typeface="Times New Roman" pitchFamily="18" charset="0"/>
              </a:rPr>
              <a:t>Lessons Learnt/Conclusions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Sockets didn’t work as expected. </a:t>
            </a:r>
            <a:r>
              <a:rPr lang="en-US" sz="2400" dirty="0" smtClean="0"/>
              <a:t> Jav</a:t>
            </a:r>
            <a:r>
              <a:rPr lang="en-US" sz="2400" dirty="0" smtClean="0"/>
              <a:t>a support for asynchronous operations is non-</a:t>
            </a:r>
            <a:r>
              <a:rPr lang="en-US" sz="2400" dirty="0" err="1" smtClean="0"/>
              <a:t>existant</a:t>
            </a:r>
            <a:r>
              <a:rPr lang="en-US" sz="2400" dirty="0" smtClean="0"/>
              <a:t>.  But Object streams were an easy to use.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Underestimated work on reflection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On-boarding group members to common set of code took longer </a:t>
            </a:r>
            <a:r>
              <a:rPr lang="en-US" sz="2400" smtClean="0"/>
              <a:t>than expected.</a:t>
            </a:r>
            <a:endParaRPr lang="en-US" sz="2400" dirty="0" smtClean="0"/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Viva la </a:t>
            </a:r>
            <a:r>
              <a:rPr lang="en-US" sz="6000" dirty="0" err="1" smtClean="0">
                <a:latin typeface="Calibri" pitchFamily="34" charset="0"/>
                <a:cs typeface="Times New Roman" pitchFamily="18" charset="0"/>
              </a:rPr>
              <a:t>Collaboracíon</a:t>
            </a:r>
            <a:r>
              <a:rPr lang="en-US" sz="6000" dirty="0" smtClean="0">
                <a:latin typeface="Calibri" pitchFamily="34" charset="0"/>
                <a:cs typeface="Times New Roman" pitchFamily="18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>
              <a:buFontTx/>
              <a:buChar char="-"/>
              <a:defRPr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624840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alibri" pitchFamily="34" charset="0"/>
              </a:rPr>
              <a:t>Live demo follows…</a:t>
            </a:r>
            <a:endParaRPr lang="en-US" sz="2400" b="1" dirty="0">
              <a:solidFill>
                <a:schemeClr val="accent2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259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MultiDraw</vt:lpstr>
      <vt:lpstr>Technology Choice</vt:lpstr>
      <vt:lpstr>Architecture</vt:lpstr>
      <vt:lpstr>Starting a collaboration [Client-Server communication]</vt:lpstr>
      <vt:lpstr>Chat messages [P2P communication]</vt:lpstr>
      <vt:lpstr>Schedule: Actual vs. Intended</vt:lpstr>
      <vt:lpstr>Lessons Learnt/Conclusions</vt:lpstr>
      <vt:lpstr>Viva la Collaboracíon!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/>
  <cp:lastModifiedBy>bmhelppi</cp:lastModifiedBy>
  <cp:revision>31</cp:revision>
  <dcterms:created xsi:type="dcterms:W3CDTF">2006-08-16T00:00:00Z</dcterms:created>
  <dcterms:modified xsi:type="dcterms:W3CDTF">2009-05-06T00:56:39Z</dcterms:modified>
</cp:coreProperties>
</file>