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A2545CF-24B8-4B7D-955B-CD8A7A19C241}" type="datetimeFigureOut">
              <a:rPr lang="en-US" smtClean="0"/>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93EE7-2DF7-4F07-A222-BFCF8D6B69AF}" type="slidenum">
              <a:rPr lang="en-US" smtClean="0"/>
              <a:t>‹#›</a:t>
            </a:fld>
            <a:endParaRPr lang="en-US"/>
          </a:p>
        </p:txBody>
      </p:sp>
    </p:spTree>
    <p:extLst>
      <p:ext uri="{BB962C8B-B14F-4D97-AF65-F5344CB8AC3E}">
        <p14:creationId xmlns:p14="http://schemas.microsoft.com/office/powerpoint/2010/main" val="3917235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2545CF-24B8-4B7D-955B-CD8A7A19C241}" type="datetimeFigureOut">
              <a:rPr lang="en-US" smtClean="0"/>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93EE7-2DF7-4F07-A222-BFCF8D6B69AF}" type="slidenum">
              <a:rPr lang="en-US" smtClean="0"/>
              <a:t>‹#›</a:t>
            </a:fld>
            <a:endParaRPr lang="en-US"/>
          </a:p>
        </p:txBody>
      </p:sp>
    </p:spTree>
    <p:extLst>
      <p:ext uri="{BB962C8B-B14F-4D97-AF65-F5344CB8AC3E}">
        <p14:creationId xmlns:p14="http://schemas.microsoft.com/office/powerpoint/2010/main" val="734255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2545CF-24B8-4B7D-955B-CD8A7A19C241}" type="datetimeFigureOut">
              <a:rPr lang="en-US" smtClean="0"/>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93EE7-2DF7-4F07-A222-BFCF8D6B69A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74041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2545CF-24B8-4B7D-955B-CD8A7A19C241}" type="datetimeFigureOut">
              <a:rPr lang="en-US" smtClean="0"/>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93EE7-2DF7-4F07-A222-BFCF8D6B69AF}" type="slidenum">
              <a:rPr lang="en-US" smtClean="0"/>
              <a:t>‹#›</a:t>
            </a:fld>
            <a:endParaRPr lang="en-US"/>
          </a:p>
        </p:txBody>
      </p:sp>
    </p:spTree>
    <p:extLst>
      <p:ext uri="{BB962C8B-B14F-4D97-AF65-F5344CB8AC3E}">
        <p14:creationId xmlns:p14="http://schemas.microsoft.com/office/powerpoint/2010/main" val="2422853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2545CF-24B8-4B7D-955B-CD8A7A19C241}" type="datetimeFigureOut">
              <a:rPr lang="en-US" smtClean="0"/>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93EE7-2DF7-4F07-A222-BFCF8D6B69A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26998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2545CF-24B8-4B7D-955B-CD8A7A19C241}" type="datetimeFigureOut">
              <a:rPr lang="en-US" smtClean="0"/>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93EE7-2DF7-4F07-A222-BFCF8D6B69AF}" type="slidenum">
              <a:rPr lang="en-US" smtClean="0"/>
              <a:t>‹#›</a:t>
            </a:fld>
            <a:endParaRPr lang="en-US"/>
          </a:p>
        </p:txBody>
      </p:sp>
    </p:spTree>
    <p:extLst>
      <p:ext uri="{BB962C8B-B14F-4D97-AF65-F5344CB8AC3E}">
        <p14:creationId xmlns:p14="http://schemas.microsoft.com/office/powerpoint/2010/main" val="1500825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2545CF-24B8-4B7D-955B-CD8A7A19C241}" type="datetimeFigureOut">
              <a:rPr lang="en-US" smtClean="0"/>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93EE7-2DF7-4F07-A222-BFCF8D6B69AF}" type="slidenum">
              <a:rPr lang="en-US" smtClean="0"/>
              <a:t>‹#›</a:t>
            </a:fld>
            <a:endParaRPr lang="en-US"/>
          </a:p>
        </p:txBody>
      </p:sp>
    </p:spTree>
    <p:extLst>
      <p:ext uri="{BB962C8B-B14F-4D97-AF65-F5344CB8AC3E}">
        <p14:creationId xmlns:p14="http://schemas.microsoft.com/office/powerpoint/2010/main" val="2243952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2545CF-24B8-4B7D-955B-CD8A7A19C241}" type="datetimeFigureOut">
              <a:rPr lang="en-US" smtClean="0"/>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93EE7-2DF7-4F07-A222-BFCF8D6B69AF}" type="slidenum">
              <a:rPr lang="en-US" smtClean="0"/>
              <a:t>‹#›</a:t>
            </a:fld>
            <a:endParaRPr lang="en-US"/>
          </a:p>
        </p:txBody>
      </p:sp>
    </p:spTree>
    <p:extLst>
      <p:ext uri="{BB962C8B-B14F-4D97-AF65-F5344CB8AC3E}">
        <p14:creationId xmlns:p14="http://schemas.microsoft.com/office/powerpoint/2010/main" val="1680200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2545CF-24B8-4B7D-955B-CD8A7A19C241}" type="datetimeFigureOut">
              <a:rPr lang="en-US" smtClean="0"/>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93EE7-2DF7-4F07-A222-BFCF8D6B69AF}" type="slidenum">
              <a:rPr lang="en-US" smtClean="0"/>
              <a:t>‹#›</a:t>
            </a:fld>
            <a:endParaRPr lang="en-US"/>
          </a:p>
        </p:txBody>
      </p:sp>
    </p:spTree>
    <p:extLst>
      <p:ext uri="{BB962C8B-B14F-4D97-AF65-F5344CB8AC3E}">
        <p14:creationId xmlns:p14="http://schemas.microsoft.com/office/powerpoint/2010/main" val="85786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2545CF-24B8-4B7D-955B-CD8A7A19C241}" type="datetimeFigureOut">
              <a:rPr lang="en-US" smtClean="0"/>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93EE7-2DF7-4F07-A222-BFCF8D6B69AF}" type="slidenum">
              <a:rPr lang="en-US" smtClean="0"/>
              <a:t>‹#›</a:t>
            </a:fld>
            <a:endParaRPr lang="en-US"/>
          </a:p>
        </p:txBody>
      </p:sp>
    </p:spTree>
    <p:extLst>
      <p:ext uri="{BB962C8B-B14F-4D97-AF65-F5344CB8AC3E}">
        <p14:creationId xmlns:p14="http://schemas.microsoft.com/office/powerpoint/2010/main" val="1410683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2545CF-24B8-4B7D-955B-CD8A7A19C241}" type="datetimeFigureOut">
              <a:rPr lang="en-US" smtClean="0"/>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93EE7-2DF7-4F07-A222-BFCF8D6B69AF}" type="slidenum">
              <a:rPr lang="en-US" smtClean="0"/>
              <a:t>‹#›</a:t>
            </a:fld>
            <a:endParaRPr lang="en-US"/>
          </a:p>
        </p:txBody>
      </p:sp>
    </p:spTree>
    <p:extLst>
      <p:ext uri="{BB962C8B-B14F-4D97-AF65-F5344CB8AC3E}">
        <p14:creationId xmlns:p14="http://schemas.microsoft.com/office/powerpoint/2010/main" val="932605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2545CF-24B8-4B7D-955B-CD8A7A19C241}" type="datetimeFigureOut">
              <a:rPr lang="en-US" smtClean="0"/>
              <a:t>10/17/2020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893EE7-2DF7-4F07-A222-BFCF8D6B69AF}" type="slidenum">
              <a:rPr lang="en-US" smtClean="0"/>
              <a:t>‹#›</a:t>
            </a:fld>
            <a:endParaRPr lang="en-US"/>
          </a:p>
        </p:txBody>
      </p:sp>
    </p:spTree>
    <p:extLst>
      <p:ext uri="{BB962C8B-B14F-4D97-AF65-F5344CB8AC3E}">
        <p14:creationId xmlns:p14="http://schemas.microsoft.com/office/powerpoint/2010/main" val="1036240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2545CF-24B8-4B7D-955B-CD8A7A19C241}" type="datetimeFigureOut">
              <a:rPr lang="en-US" smtClean="0"/>
              <a:t>10/17/2020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893EE7-2DF7-4F07-A222-BFCF8D6B69AF}" type="slidenum">
              <a:rPr lang="en-US" smtClean="0"/>
              <a:t>‹#›</a:t>
            </a:fld>
            <a:endParaRPr lang="en-US"/>
          </a:p>
        </p:txBody>
      </p:sp>
    </p:spTree>
    <p:extLst>
      <p:ext uri="{BB962C8B-B14F-4D97-AF65-F5344CB8AC3E}">
        <p14:creationId xmlns:p14="http://schemas.microsoft.com/office/powerpoint/2010/main" val="1829835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2545CF-24B8-4B7D-955B-CD8A7A19C241}" type="datetimeFigureOut">
              <a:rPr lang="en-US" smtClean="0"/>
              <a:t>10/17/2020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893EE7-2DF7-4F07-A222-BFCF8D6B69AF}" type="slidenum">
              <a:rPr lang="en-US" smtClean="0"/>
              <a:t>‹#›</a:t>
            </a:fld>
            <a:endParaRPr lang="en-US"/>
          </a:p>
        </p:txBody>
      </p:sp>
    </p:spTree>
    <p:extLst>
      <p:ext uri="{BB962C8B-B14F-4D97-AF65-F5344CB8AC3E}">
        <p14:creationId xmlns:p14="http://schemas.microsoft.com/office/powerpoint/2010/main" val="3935899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2545CF-24B8-4B7D-955B-CD8A7A19C241}" type="datetimeFigureOut">
              <a:rPr lang="en-US" smtClean="0"/>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93EE7-2DF7-4F07-A222-BFCF8D6B69AF}" type="slidenum">
              <a:rPr lang="en-US" smtClean="0"/>
              <a:t>‹#›</a:t>
            </a:fld>
            <a:endParaRPr lang="en-US"/>
          </a:p>
        </p:txBody>
      </p:sp>
    </p:spTree>
    <p:extLst>
      <p:ext uri="{BB962C8B-B14F-4D97-AF65-F5344CB8AC3E}">
        <p14:creationId xmlns:p14="http://schemas.microsoft.com/office/powerpoint/2010/main" val="1730455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2545CF-24B8-4B7D-955B-CD8A7A19C241}" type="datetimeFigureOut">
              <a:rPr lang="en-US" smtClean="0"/>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93EE7-2DF7-4F07-A222-BFCF8D6B69AF}" type="slidenum">
              <a:rPr lang="en-US" smtClean="0"/>
              <a:t>‹#›</a:t>
            </a:fld>
            <a:endParaRPr lang="en-US"/>
          </a:p>
        </p:txBody>
      </p:sp>
    </p:spTree>
    <p:extLst>
      <p:ext uri="{BB962C8B-B14F-4D97-AF65-F5344CB8AC3E}">
        <p14:creationId xmlns:p14="http://schemas.microsoft.com/office/powerpoint/2010/main" val="2062852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A2545CF-24B8-4B7D-955B-CD8A7A19C241}" type="datetimeFigureOut">
              <a:rPr lang="en-US" smtClean="0"/>
              <a:t>10/17/2020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893EE7-2DF7-4F07-A222-BFCF8D6B69AF}" type="slidenum">
              <a:rPr lang="en-US" smtClean="0"/>
              <a:t>‹#›</a:t>
            </a:fld>
            <a:endParaRPr lang="en-US"/>
          </a:p>
        </p:txBody>
      </p:sp>
    </p:spTree>
    <p:extLst>
      <p:ext uri="{BB962C8B-B14F-4D97-AF65-F5344CB8AC3E}">
        <p14:creationId xmlns:p14="http://schemas.microsoft.com/office/powerpoint/2010/main" val="218181097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eeksforgeeks.org/stack-data-structur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structure and algorithm</a:t>
            </a:r>
            <a:endParaRPr lang="en-US" dirty="0"/>
          </a:p>
        </p:txBody>
      </p:sp>
    </p:spTree>
    <p:extLst>
      <p:ext uri="{BB962C8B-B14F-4D97-AF65-F5344CB8AC3E}">
        <p14:creationId xmlns:p14="http://schemas.microsoft.com/office/powerpoint/2010/main" val="40851550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Data </a:t>
            </a:r>
            <a:r>
              <a:rPr lang="en-US" dirty="0" err="1"/>
              <a:t>structueres</a:t>
            </a:r>
            <a:r>
              <a:rPr lang="en-US" dirty="0"/>
              <a:t> are processed by certain operations.</a:t>
            </a:r>
          </a:p>
          <a:p>
            <a:pPr lvl="0"/>
            <a:r>
              <a:rPr lang="en-US" dirty="0"/>
              <a:t>All type o operations is not possible with every data structure</a:t>
            </a:r>
            <a:r>
              <a:rPr lang="en-US" dirty="0" smtClean="0"/>
              <a:t>.</a:t>
            </a:r>
          </a:p>
          <a:p>
            <a:pPr lvl="0"/>
            <a:endParaRPr lang="en-US" dirty="0"/>
          </a:p>
          <a:p>
            <a:pPr lvl="0"/>
            <a:endParaRPr lang="en-US" dirty="0" smtClean="0"/>
          </a:p>
          <a:p>
            <a:pPr lvl="0"/>
            <a:endParaRPr lang="en-US" dirty="0"/>
          </a:p>
          <a:p>
            <a:pPr lvl="0"/>
            <a:endParaRPr lang="en-US" dirty="0"/>
          </a:p>
          <a:p>
            <a:r>
              <a:rPr lang="en-US" dirty="0"/>
              <a:t>Following the main operations that play major role in data structure.</a:t>
            </a:r>
          </a:p>
          <a:p>
            <a:endParaRPr lang="en-US" dirty="0"/>
          </a:p>
        </p:txBody>
      </p:sp>
    </p:spTree>
    <p:extLst>
      <p:ext uri="{BB962C8B-B14F-4D97-AF65-F5344CB8AC3E}">
        <p14:creationId xmlns:p14="http://schemas.microsoft.com/office/powerpoint/2010/main" val="41324682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18941" y="296214"/>
            <a:ext cx="10097036" cy="6439437"/>
          </a:xfrm>
        </p:spPr>
        <p:txBody>
          <a:bodyPr>
            <a:normAutofit/>
          </a:bodyPr>
          <a:lstStyle/>
          <a:p>
            <a:r>
              <a:rPr lang="en-US" b="1" dirty="0"/>
              <a:t>1)Traversing</a:t>
            </a:r>
            <a:r>
              <a:rPr lang="en-US" dirty="0"/>
              <a:t>:- this is the process of accessing visiting every element of structure exactly once.</a:t>
            </a:r>
          </a:p>
          <a:p>
            <a:r>
              <a:rPr lang="en-US" dirty="0"/>
              <a:t>2</a:t>
            </a:r>
            <a:r>
              <a:rPr lang="en-US" b="1" dirty="0"/>
              <a:t>)Searching</a:t>
            </a:r>
            <a:r>
              <a:rPr lang="en-US" dirty="0"/>
              <a:t>:- this means to find the location of the element with given key value in the  data structure.</a:t>
            </a:r>
          </a:p>
          <a:p>
            <a:r>
              <a:rPr lang="en-US" b="1" dirty="0"/>
              <a:t>3)Inserting:-</a:t>
            </a:r>
            <a:r>
              <a:rPr lang="en-US" dirty="0"/>
              <a:t> this means to add a new element in the structure at given location.</a:t>
            </a:r>
          </a:p>
          <a:p>
            <a:r>
              <a:rPr lang="en-US" dirty="0"/>
              <a:t>4</a:t>
            </a:r>
            <a:r>
              <a:rPr lang="en-US" b="1" dirty="0"/>
              <a:t>)Deleting:</a:t>
            </a:r>
            <a:r>
              <a:rPr lang="en-US" dirty="0"/>
              <a:t>- this refers to removing an element from the data structure.</a:t>
            </a:r>
          </a:p>
          <a:p>
            <a:r>
              <a:rPr lang="en-US" u="dotted" dirty="0"/>
              <a:t>Following two operations are used in </a:t>
            </a:r>
            <a:r>
              <a:rPr lang="en-US" b="1" u="dotted" dirty="0"/>
              <a:t>special</a:t>
            </a:r>
            <a:r>
              <a:rPr lang="en-US" u="dotted" dirty="0"/>
              <a:t> situation.</a:t>
            </a:r>
            <a:endParaRPr lang="en-US" dirty="0"/>
          </a:p>
          <a:p>
            <a:r>
              <a:rPr lang="en-US" b="1" dirty="0"/>
              <a:t>1)Sorting:-</a:t>
            </a:r>
            <a:r>
              <a:rPr lang="en-US" dirty="0"/>
              <a:t> this means to arrange the element in data structure In some logical order ascending (increasing) or descending (decreasing) depending on key value of element.</a:t>
            </a:r>
          </a:p>
          <a:p>
            <a:r>
              <a:rPr lang="en-US" dirty="0"/>
              <a:t>2)</a:t>
            </a:r>
            <a:r>
              <a:rPr lang="en-US" b="1" dirty="0"/>
              <a:t>Merging:-</a:t>
            </a:r>
            <a:r>
              <a:rPr lang="en-US" dirty="0"/>
              <a:t> this operation combines the element in </a:t>
            </a:r>
            <a:r>
              <a:rPr lang="en-US" dirty="0" err="1"/>
              <a:t>ttwo</a:t>
            </a:r>
            <a:r>
              <a:rPr lang="en-US" dirty="0"/>
              <a:t> different sorted </a:t>
            </a:r>
            <a:r>
              <a:rPr lang="en-US" dirty="0" err="1"/>
              <a:t>strutures</a:t>
            </a:r>
            <a:r>
              <a:rPr lang="en-US" dirty="0"/>
              <a:t> into a single sorted structure.</a:t>
            </a:r>
          </a:p>
          <a:p>
            <a:r>
              <a:rPr lang="en-US" b="1" dirty="0"/>
              <a:t>Others</a:t>
            </a:r>
            <a:r>
              <a:rPr lang="en-US" dirty="0"/>
              <a:t> data structure operations are</a:t>
            </a:r>
          </a:p>
          <a:p>
            <a:r>
              <a:rPr lang="en-US" b="1" dirty="0"/>
              <a:t>1)Copying:-</a:t>
            </a:r>
            <a:r>
              <a:rPr lang="en-US" dirty="0"/>
              <a:t>this means to copy the element of one structure into another data structure.</a:t>
            </a:r>
          </a:p>
          <a:p>
            <a:r>
              <a:rPr lang="en-US" b="1" dirty="0"/>
              <a:t>2)Concatenation:-</a:t>
            </a:r>
            <a:r>
              <a:rPr lang="en-US" dirty="0"/>
              <a:t> this operation combines elements of two structures (need not be sorted) into another data structure.</a:t>
            </a:r>
          </a:p>
          <a:p>
            <a:endParaRPr lang="en-US" dirty="0"/>
          </a:p>
        </p:txBody>
      </p:sp>
    </p:spTree>
    <p:extLst>
      <p:ext uri="{BB962C8B-B14F-4D97-AF65-F5344CB8AC3E}">
        <p14:creationId xmlns:p14="http://schemas.microsoft.com/office/powerpoint/2010/main" val="1453262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Data structure types:</a:t>
            </a:r>
            <a:endParaRPr lang="en-US" dirty="0"/>
          </a:p>
        </p:txBody>
      </p:sp>
    </p:spTree>
    <p:extLst>
      <p:ext uri="{BB962C8B-B14F-4D97-AF65-F5344CB8AC3E}">
        <p14:creationId xmlns:p14="http://schemas.microsoft.com/office/powerpoint/2010/main" val="33872945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573" y="223233"/>
            <a:ext cx="8596668" cy="1320800"/>
          </a:xfrm>
        </p:spPr>
        <p:txBody>
          <a:bodyPr/>
          <a:lstStyle/>
          <a:p>
            <a:r>
              <a:rPr lang="en-US" dirty="0"/>
              <a:t>Array Data Structure</a:t>
            </a:r>
            <a:br>
              <a:rPr lang="en-US" dirty="0"/>
            </a:br>
            <a:endParaRPr lang="en-US" dirty="0"/>
          </a:p>
        </p:txBody>
      </p:sp>
      <p:sp>
        <p:nvSpPr>
          <p:cNvPr id="3" name="Content Placeholder 2"/>
          <p:cNvSpPr>
            <a:spLocks noGrp="1"/>
          </p:cNvSpPr>
          <p:nvPr>
            <p:ph idx="1"/>
          </p:nvPr>
        </p:nvSpPr>
        <p:spPr>
          <a:xfrm>
            <a:off x="677334" y="1390919"/>
            <a:ext cx="8596668" cy="5467082"/>
          </a:xfrm>
        </p:spPr>
        <p:txBody>
          <a:bodyPr>
            <a:normAutofit/>
          </a:bodyPr>
          <a:lstStyle/>
          <a:p>
            <a:r>
              <a:rPr lang="en-US" dirty="0"/>
              <a:t>An array is a collection of items stored at contiguous memory locations. The idea is to store multiple items of the same type together. This makes it easier to calculate the position of each element by simply adding an offset to a base value, i.e., the memory location of the first element of the array (generally denoted by the name of the array).</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he </a:t>
            </a:r>
            <a:r>
              <a:rPr lang="en-US" dirty="0"/>
              <a:t>above image can be looked as a top-level view of a staircase where you are at the base of the staircase.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509" y="3813829"/>
            <a:ext cx="4086795" cy="1857634"/>
          </a:xfrm>
          <a:prstGeom prst="rect">
            <a:avLst/>
          </a:prstGeom>
        </p:spPr>
      </p:pic>
    </p:spTree>
    <p:extLst>
      <p:ext uri="{BB962C8B-B14F-4D97-AF65-F5344CB8AC3E}">
        <p14:creationId xmlns:p14="http://schemas.microsoft.com/office/powerpoint/2010/main" val="1409262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Data Structure</a:t>
            </a:r>
            <a:r>
              <a:rPr lang="en-US" b="1" dirty="0"/>
              <a:t/>
            </a:r>
            <a:br>
              <a:rPr lang="en-US" b="1" dirty="0"/>
            </a:br>
            <a:endParaRPr lang="en-US" dirty="0"/>
          </a:p>
        </p:txBody>
      </p:sp>
      <p:sp>
        <p:nvSpPr>
          <p:cNvPr id="3" name="Content Placeholder 2"/>
          <p:cNvSpPr>
            <a:spLocks noGrp="1"/>
          </p:cNvSpPr>
          <p:nvPr>
            <p:ph idx="1"/>
          </p:nvPr>
        </p:nvSpPr>
        <p:spPr>
          <a:xfrm>
            <a:off x="677333" y="1930400"/>
            <a:ext cx="9046215" cy="4199944"/>
          </a:xfrm>
        </p:spPr>
        <p:txBody>
          <a:bodyPr/>
          <a:lstStyle/>
          <a:p>
            <a:r>
              <a:rPr lang="en-US" dirty="0"/>
              <a:t>A linked list is a linear data structure, in which the elements are not stored at contiguous memory locations. The elements in a linked list are linked using pointers as shown in the below image:</a:t>
            </a:r>
          </a:p>
          <a:p>
            <a:endParaRPr lang="en-US" dirty="0" smtClean="0"/>
          </a:p>
          <a:p>
            <a:endParaRPr lang="en-US" dirty="0"/>
          </a:p>
          <a:p>
            <a:endParaRPr lang="en-US" dirty="0" smtClean="0"/>
          </a:p>
          <a:p>
            <a:endParaRPr lang="en-US" dirty="0"/>
          </a:p>
          <a:p>
            <a:endParaRPr lang="en-US" dirty="0" smtClean="0"/>
          </a:p>
          <a:p>
            <a:r>
              <a:rPr lang="en-US" dirty="0"/>
              <a:t>In simple words, a linked list consists of nodes where each node contains a data field and a reference(link) to the next node in the list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567" y="3137329"/>
            <a:ext cx="7230484" cy="1609950"/>
          </a:xfrm>
          <a:prstGeom prst="rect">
            <a:avLst/>
          </a:prstGeom>
        </p:spPr>
      </p:pic>
    </p:spTree>
    <p:extLst>
      <p:ext uri="{BB962C8B-B14F-4D97-AF65-F5344CB8AC3E}">
        <p14:creationId xmlns:p14="http://schemas.microsoft.com/office/powerpoint/2010/main" val="30193510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Data Structure</a:t>
            </a:r>
            <a:r>
              <a:rPr lang="en-US" b="1" dirty="0"/>
              <a:t/>
            </a:r>
            <a:br>
              <a:rPr lang="en-US" b="1" dirty="0"/>
            </a:br>
            <a:endParaRPr lang="en-US" dirty="0"/>
          </a:p>
        </p:txBody>
      </p:sp>
      <p:sp>
        <p:nvSpPr>
          <p:cNvPr id="3" name="Content Placeholder 2"/>
          <p:cNvSpPr>
            <a:spLocks noGrp="1"/>
          </p:cNvSpPr>
          <p:nvPr>
            <p:ph idx="1"/>
          </p:nvPr>
        </p:nvSpPr>
        <p:spPr>
          <a:xfrm>
            <a:off x="561423" y="1300767"/>
            <a:ext cx="9419703" cy="5396248"/>
          </a:xfrm>
        </p:spPr>
        <p:txBody>
          <a:bodyPr/>
          <a:lstStyle/>
          <a:p>
            <a:r>
              <a:rPr lang="en-US" dirty="0"/>
              <a:t>Stack is a linear data structure which follows a particular order in which the operations are performed. The order may be LIFO(Last In First Out) or FILO(First In Last Out</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a:t>There are many real-life examples of a stack. Consider an example of plates stacked over one another in the canteen. The plate which is at the top is the first one to be removed, i.e. the plate which has been placed at the bottommost position remains in the stack for the longest period of time. So, it can be simply seen to follow LIFO(Last In First Out)/FILO(First In Last Out) order.</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1069" y="2187396"/>
            <a:ext cx="7124700" cy="2457450"/>
          </a:xfrm>
          <a:prstGeom prst="rect">
            <a:avLst/>
          </a:prstGeom>
        </p:spPr>
      </p:pic>
    </p:spTree>
    <p:extLst>
      <p:ext uri="{BB962C8B-B14F-4D97-AF65-F5344CB8AC3E}">
        <p14:creationId xmlns:p14="http://schemas.microsoft.com/office/powerpoint/2010/main" val="897974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Data Structure</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A Queue is a linear structure which follows a particular order in which the operations are performed. The order is First In First Out (FIFO). A good example of a queue is any queue of consumers for a resource where the consumer that came first is served first. The difference between </a:t>
            </a:r>
            <a:r>
              <a:rPr lang="en-US" dirty="0">
                <a:hlinkClick r:id="rId2"/>
              </a:rPr>
              <a:t>stacks </a:t>
            </a:r>
            <a:r>
              <a:rPr lang="en-US" dirty="0"/>
              <a:t>and queues is in removing. In a stack we remove the item the most recently added; in a queue, we remove the item the least recently added.</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655" y="4100975"/>
            <a:ext cx="7058025" cy="2590800"/>
          </a:xfrm>
          <a:prstGeom prst="rect">
            <a:avLst/>
          </a:prstGeom>
        </p:spPr>
      </p:pic>
    </p:spTree>
    <p:extLst>
      <p:ext uri="{BB962C8B-B14F-4D97-AF65-F5344CB8AC3E}">
        <p14:creationId xmlns:p14="http://schemas.microsoft.com/office/powerpoint/2010/main" val="25916649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Tree Data Structure</a:t>
            </a:r>
            <a:r>
              <a:rPr lang="en-US" b="1" dirty="0"/>
              <a:t/>
            </a:r>
            <a:br>
              <a:rPr lang="en-US" b="1" dirty="0"/>
            </a:br>
            <a:endParaRPr lang="en-US" dirty="0"/>
          </a:p>
        </p:txBody>
      </p:sp>
      <p:sp>
        <p:nvSpPr>
          <p:cNvPr id="3" name="Content Placeholder 2"/>
          <p:cNvSpPr>
            <a:spLocks noGrp="1"/>
          </p:cNvSpPr>
          <p:nvPr>
            <p:ph idx="1"/>
          </p:nvPr>
        </p:nvSpPr>
        <p:spPr>
          <a:xfrm>
            <a:off x="677334" y="2160589"/>
            <a:ext cx="8596668" cy="4510667"/>
          </a:xfrm>
        </p:spPr>
        <p:txBody>
          <a:bodyPr/>
          <a:lstStyle/>
          <a:p>
            <a:pPr fontAlgn="base"/>
            <a:r>
              <a:rPr lang="en-US" dirty="0"/>
              <a:t>A tree whose elements have at most 2 children is called a binary tree. Since each element in a binary tree can have only 2 children, we typically name them the left and right </a:t>
            </a:r>
            <a:r>
              <a:rPr lang="en-US" dirty="0" smtClean="0"/>
              <a:t>child.</a:t>
            </a:r>
          </a:p>
          <a:p>
            <a:pPr marL="0" indent="0" fontAlgn="base">
              <a:buNone/>
            </a:pPr>
            <a:r>
              <a:rPr lang="en-US" dirty="0" smtClean="0"/>
              <a:t> A </a:t>
            </a:r>
            <a:r>
              <a:rPr lang="en-US" dirty="0"/>
              <a:t>Binary Tree node contains following parts.</a:t>
            </a:r>
          </a:p>
          <a:p>
            <a:pPr lvl="0" fontAlgn="base"/>
            <a:r>
              <a:rPr lang="en-US" dirty="0"/>
              <a:t>Data</a:t>
            </a:r>
          </a:p>
          <a:p>
            <a:pPr lvl="0" fontAlgn="base"/>
            <a:r>
              <a:rPr lang="en-US" dirty="0"/>
              <a:t>Pointer to left child</a:t>
            </a:r>
          </a:p>
          <a:p>
            <a:pPr lvl="0" fontAlgn="base"/>
            <a:r>
              <a:rPr lang="en-US" dirty="0"/>
              <a:t>Pointer to right child</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3048" y="3581862"/>
            <a:ext cx="4001058" cy="2991267"/>
          </a:xfrm>
          <a:prstGeom prst="rect">
            <a:avLst/>
          </a:prstGeom>
        </p:spPr>
      </p:pic>
    </p:spTree>
    <p:extLst>
      <p:ext uri="{BB962C8B-B14F-4D97-AF65-F5344CB8AC3E}">
        <p14:creationId xmlns:p14="http://schemas.microsoft.com/office/powerpoint/2010/main" val="4083355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Tree</a:t>
            </a:r>
            <a:br>
              <a:rPr lang="en-US" dirty="0"/>
            </a:br>
            <a:endParaRPr lang="en-US" dirty="0"/>
          </a:p>
        </p:txBody>
      </p:sp>
      <p:sp>
        <p:nvSpPr>
          <p:cNvPr id="3" name="Content Placeholder 2"/>
          <p:cNvSpPr>
            <a:spLocks noGrp="1"/>
          </p:cNvSpPr>
          <p:nvPr>
            <p:ph idx="1"/>
          </p:nvPr>
        </p:nvSpPr>
        <p:spPr>
          <a:xfrm>
            <a:off x="677333" y="1571223"/>
            <a:ext cx="9986373" cy="4470139"/>
          </a:xfrm>
        </p:spPr>
        <p:txBody>
          <a:bodyPr/>
          <a:lstStyle/>
          <a:p>
            <a:pPr fontAlgn="base"/>
            <a:r>
              <a:rPr lang="en-US" b="1" dirty="0"/>
              <a:t>Binary Search Tree</a:t>
            </a:r>
            <a:r>
              <a:rPr lang="en-US" dirty="0"/>
              <a:t> is a node-based binary tree data structure which has the following properties:</a:t>
            </a:r>
          </a:p>
          <a:p>
            <a:pPr lvl="0" fontAlgn="base"/>
            <a:r>
              <a:rPr lang="en-US" dirty="0"/>
              <a:t>The left </a:t>
            </a:r>
            <a:r>
              <a:rPr lang="en-US" dirty="0" err="1"/>
              <a:t>subtree</a:t>
            </a:r>
            <a:r>
              <a:rPr lang="en-US" dirty="0"/>
              <a:t> of a node contains only nodes with keys lesser than the node’s key.</a:t>
            </a:r>
          </a:p>
          <a:p>
            <a:pPr lvl="0" fontAlgn="base"/>
            <a:r>
              <a:rPr lang="en-US" dirty="0"/>
              <a:t>The right </a:t>
            </a:r>
            <a:r>
              <a:rPr lang="en-US" dirty="0" err="1"/>
              <a:t>subtree</a:t>
            </a:r>
            <a:r>
              <a:rPr lang="en-US" dirty="0"/>
              <a:t> of a node contains only nodes with keys greater than the node’s key.</a:t>
            </a:r>
          </a:p>
          <a:p>
            <a:pPr lvl="0" fontAlgn="base"/>
            <a:r>
              <a:rPr lang="en-US" dirty="0"/>
              <a:t>The left and right </a:t>
            </a:r>
            <a:r>
              <a:rPr lang="en-US" dirty="0" err="1"/>
              <a:t>subtree</a:t>
            </a:r>
            <a:r>
              <a:rPr lang="en-US" dirty="0"/>
              <a:t> each must also be a binary search tree.</a:t>
            </a:r>
          </a:p>
          <a:p>
            <a:r>
              <a:rPr lang="en-US" dirty="0"/>
              <a: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668" y="3501778"/>
            <a:ext cx="3171825" cy="2790825"/>
          </a:xfrm>
          <a:prstGeom prst="rect">
            <a:avLst/>
          </a:prstGeom>
        </p:spPr>
      </p:pic>
    </p:spTree>
    <p:extLst>
      <p:ext uri="{BB962C8B-B14F-4D97-AF65-F5344CB8AC3E}">
        <p14:creationId xmlns:p14="http://schemas.microsoft.com/office/powerpoint/2010/main" val="5601796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Data Structure</a:t>
            </a:r>
            <a:br>
              <a:rPr lang="en-US" dirty="0"/>
            </a:br>
            <a:endParaRPr lang="en-US" dirty="0"/>
          </a:p>
        </p:txBody>
      </p:sp>
      <p:sp>
        <p:nvSpPr>
          <p:cNvPr id="3" name="Content Placeholder 2"/>
          <p:cNvSpPr>
            <a:spLocks noGrp="1"/>
          </p:cNvSpPr>
          <p:nvPr>
            <p:ph idx="1"/>
          </p:nvPr>
        </p:nvSpPr>
        <p:spPr>
          <a:xfrm>
            <a:off x="316726" y="1671192"/>
            <a:ext cx="9806068" cy="4961428"/>
          </a:xfrm>
        </p:spPr>
        <p:txBody>
          <a:bodyPr/>
          <a:lstStyle/>
          <a:p>
            <a:pPr fontAlgn="base"/>
            <a:r>
              <a:rPr lang="en-US" dirty="0"/>
              <a:t>A Heap is a special Tree-based data structure in which the tree is a complete binary tree. Generally, Heaps can be of two types:</a:t>
            </a:r>
          </a:p>
          <a:p>
            <a:pPr lvl="0" fontAlgn="base"/>
            <a:r>
              <a:rPr lang="en-US" b="1" dirty="0"/>
              <a:t>Max-Heap</a:t>
            </a:r>
            <a:r>
              <a:rPr lang="en-US" dirty="0"/>
              <a:t>: In a Max-Heap the key present at the root node must be greatest among the keys present at all of it’s children. The same property must be recursively true for all sub-trees in that Binary Tree.</a:t>
            </a:r>
          </a:p>
          <a:p>
            <a:pPr lvl="0" fontAlgn="base"/>
            <a:r>
              <a:rPr lang="en-US" b="1" dirty="0"/>
              <a:t>Min-Heap</a:t>
            </a:r>
            <a:r>
              <a:rPr lang="en-US" dirty="0"/>
              <a:t>: In a Min-Heap the key present at the root node must be minimum among the keys present at all of it’s children. The same property must be recursively true for all sub-trees in that Binary Tree.</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7904" y="3915178"/>
            <a:ext cx="5563673" cy="2852669"/>
          </a:xfrm>
          <a:prstGeom prst="rect">
            <a:avLst/>
          </a:prstGeom>
        </p:spPr>
      </p:pic>
    </p:spTree>
    <p:extLst>
      <p:ext uri="{BB962C8B-B14F-4D97-AF65-F5344CB8AC3E}">
        <p14:creationId xmlns:p14="http://schemas.microsoft.com/office/powerpoint/2010/main" val="22660445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Data structure and algorithms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Data structure is the logical or </a:t>
            </a:r>
            <a:r>
              <a:rPr lang="en-US" dirty="0" err="1"/>
              <a:t>mathemathical</a:t>
            </a:r>
            <a:r>
              <a:rPr lang="en-US" dirty="0"/>
              <a:t> model of particular organization of data.</a:t>
            </a:r>
          </a:p>
          <a:p>
            <a:r>
              <a:rPr lang="en-US" dirty="0"/>
              <a:t>It is a construct that can be defined within a programming language to store collection of data.</a:t>
            </a:r>
          </a:p>
          <a:p>
            <a:r>
              <a:rPr lang="en-US" dirty="0"/>
              <a:t>Data structures are of two </a:t>
            </a:r>
            <a:r>
              <a:rPr lang="en-US" dirty="0" smtClean="0"/>
              <a:t>types:-</a:t>
            </a:r>
          </a:p>
          <a:p>
            <a:pPr lvl="2"/>
            <a:r>
              <a:rPr lang="en-US" b="1" dirty="0">
                <a:solidFill>
                  <a:srgbClr val="FF0000"/>
                </a:solidFill>
                <a:effectLst>
                  <a:outerShdw blurRad="12700" dist="38100" dir="2700000" algn="tl">
                    <a:schemeClr val="accent5">
                      <a:lumMod val="60000"/>
                      <a:lumOff val="40000"/>
                    </a:schemeClr>
                  </a:outerShdw>
                </a:effectLst>
              </a:rPr>
              <a:t>Linear Data </a:t>
            </a:r>
            <a:r>
              <a:rPr lang="en-US" b="1" dirty="0" smtClean="0">
                <a:solidFill>
                  <a:srgbClr val="FF0000"/>
                </a:solidFill>
                <a:effectLst>
                  <a:outerShdw blurRad="12700" dist="38100" dir="2700000" algn="tl">
                    <a:schemeClr val="accent5">
                      <a:lumMod val="60000"/>
                      <a:lumOff val="40000"/>
                    </a:schemeClr>
                  </a:outerShdw>
                </a:effectLst>
              </a:rPr>
              <a:t>Structures</a:t>
            </a:r>
          </a:p>
          <a:p>
            <a:pPr lvl="2"/>
            <a:r>
              <a:rPr lang="en-US" b="1" dirty="0">
                <a:solidFill>
                  <a:srgbClr val="FF0000"/>
                </a:solidFill>
                <a:effectLst>
                  <a:outerShdw blurRad="38100" dist="38100" dir="2700000" algn="tl">
                    <a:srgbClr val="000000">
                      <a:alpha val="43137"/>
                    </a:srgbClr>
                  </a:outerShdw>
                  <a:reflection blurRad="6350" stA="53000" endA="300" endPos="35500" dir="5400000" sy="-90000" algn="bl"/>
                </a:effectLst>
              </a:rPr>
              <a:t>Non-Linear (linked) data </a:t>
            </a:r>
            <a:r>
              <a:rPr lang="en-US" b="1" dirty="0" smtClean="0">
                <a:solidFill>
                  <a:srgbClr val="FF0000"/>
                </a:solidFill>
                <a:effectLst>
                  <a:outerShdw blurRad="38100" dist="38100" dir="2700000" algn="tl">
                    <a:srgbClr val="000000">
                      <a:alpha val="43137"/>
                    </a:srgbClr>
                  </a:outerShdw>
                  <a:reflection blurRad="6350" stA="53000" endA="300" endPos="35500" dir="5400000" sy="-90000" algn="bl"/>
                </a:effectLst>
              </a:rPr>
              <a:t>structures</a:t>
            </a:r>
          </a:p>
        </p:txBody>
      </p:sp>
    </p:spTree>
    <p:extLst>
      <p:ext uri="{BB962C8B-B14F-4D97-AF65-F5344CB8AC3E}">
        <p14:creationId xmlns:p14="http://schemas.microsoft.com/office/powerpoint/2010/main" val="38655486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Data Structure</a:t>
            </a:r>
            <a:r>
              <a:rPr lang="en-US" b="1" dirty="0"/>
              <a:t/>
            </a:r>
            <a:br>
              <a:rPr lang="en-US" b="1" dirty="0"/>
            </a:br>
            <a:endParaRPr lang="en-US" dirty="0"/>
          </a:p>
        </p:txBody>
      </p:sp>
      <p:sp>
        <p:nvSpPr>
          <p:cNvPr id="3" name="Content Placeholder 2"/>
          <p:cNvSpPr>
            <a:spLocks noGrp="1"/>
          </p:cNvSpPr>
          <p:nvPr>
            <p:ph idx="1"/>
          </p:nvPr>
        </p:nvSpPr>
        <p:spPr>
          <a:xfrm>
            <a:off x="677334" y="2160590"/>
            <a:ext cx="8596668" cy="1509890"/>
          </a:xfrm>
        </p:spPr>
        <p:txBody>
          <a:bodyPr/>
          <a:lstStyle/>
          <a:p>
            <a:r>
              <a:rPr lang="en-US" dirty="0" smtClean="0"/>
              <a:t>Hashing </a:t>
            </a:r>
            <a:r>
              <a:rPr lang="en-US" dirty="0"/>
              <a:t>is an important Data Structure which is designed to use a special function called the Hash function which is used to map a given value with a particular key for faster access of elements. The efficiency of mapping depends of the efficiency of the hash function used.</a:t>
            </a:r>
          </a:p>
          <a:p>
            <a:pPr marL="0" indent="0">
              <a:buNone/>
            </a:pPr>
            <a:endParaRPr lang="en-US" dirty="0"/>
          </a:p>
        </p:txBody>
      </p:sp>
      <p:sp>
        <p:nvSpPr>
          <p:cNvPr id="25" name="Rectangle 23"/>
          <p:cNvSpPr>
            <a:spLocks noChangeArrowheads="1"/>
          </p:cNvSpPr>
          <p:nvPr/>
        </p:nvSpPr>
        <p:spPr bwMode="auto">
          <a:xfrm>
            <a:off x="880186" y="3726853"/>
            <a:ext cx="29418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Let a hash function H(x) maps the value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25" descr="x"/>
          <p:cNvSpPr>
            <a:spLocks noChangeAspect="1" noChangeArrowheads="1"/>
          </p:cNvSpPr>
          <p:nvPr/>
        </p:nvSpPr>
        <p:spPr bwMode="auto">
          <a:xfrm>
            <a:off x="0" y="0"/>
            <a:ext cx="136525" cy="115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7" name="Rectangle 24"/>
          <p:cNvSpPr>
            <a:spLocks noChangeArrowheads="1"/>
          </p:cNvSpPr>
          <p:nvPr/>
        </p:nvSpPr>
        <p:spPr bwMode="auto">
          <a:xfrm>
            <a:off x="880186" y="4060226"/>
            <a:ext cx="8753211"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the index </a:t>
            </a:r>
            <a:r>
              <a:rPr kumimoji="0" lang="en-US" sz="12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x%10</a:t>
            </a:r>
            <a:r>
              <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in an Array. For example if the list of values is [11,12,13,14,15] it will be stored at positions {1,2,3,4,5} in the array or Hash table respectively.</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76" y="4360865"/>
            <a:ext cx="5980126" cy="2497135"/>
          </a:xfrm>
          <a:prstGeom prst="rect">
            <a:avLst/>
          </a:prstGeom>
        </p:spPr>
      </p:pic>
    </p:spTree>
    <p:extLst>
      <p:ext uri="{BB962C8B-B14F-4D97-AF65-F5344CB8AC3E}">
        <p14:creationId xmlns:p14="http://schemas.microsoft.com/office/powerpoint/2010/main" val="26457809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 Structure And Algorithms</a:t>
            </a:r>
            <a:r>
              <a:rPr lang="en-US" b="1" dirty="0"/>
              <a:t/>
            </a:r>
            <a:br>
              <a:rPr lang="en-US" b="1" dirty="0"/>
            </a:br>
            <a:endParaRPr lang="en-US" dirty="0"/>
          </a:p>
        </p:txBody>
      </p:sp>
      <p:sp>
        <p:nvSpPr>
          <p:cNvPr id="3" name="Content Placeholder 2"/>
          <p:cNvSpPr>
            <a:spLocks noGrp="1"/>
          </p:cNvSpPr>
          <p:nvPr>
            <p:ph idx="1"/>
          </p:nvPr>
        </p:nvSpPr>
        <p:spPr>
          <a:xfrm>
            <a:off x="929078" y="2568165"/>
            <a:ext cx="8093179" cy="4289835"/>
          </a:xfrm>
        </p:spPr>
        <p:txBody>
          <a:bodyPr/>
          <a:lstStyle/>
          <a:p>
            <a:pPr fontAlgn="base"/>
            <a:r>
              <a:rPr lang="en-US" dirty="0"/>
              <a:t>A Graph is a non-linear data structure consisting of nodes and edges. The nodes are sometimes also referred to as vertices and the edges are lines or arcs that connect any two nodes in the graph. More formally a Graph can be defined as,</a:t>
            </a:r>
          </a:p>
          <a:p>
            <a:pPr fontAlgn="base"/>
            <a:r>
              <a:rPr lang="en-US" i="1" dirty="0"/>
              <a:t>A Graph consists of a finite set of vertices(or nodes) and set of Edges which connect a pair of nodes.</a:t>
            </a:r>
            <a:endParaRPr lang="en-US" dirty="0"/>
          </a:p>
          <a:p>
            <a:pPr marL="0" indent="0">
              <a:buNone/>
            </a:pPr>
            <a:endParaRPr lang="en-US" b="1" dirty="0"/>
          </a:p>
        </p:txBody>
      </p:sp>
    </p:spTree>
    <p:extLst>
      <p:ext uri="{BB962C8B-B14F-4D97-AF65-F5344CB8AC3E}">
        <p14:creationId xmlns:p14="http://schemas.microsoft.com/office/powerpoint/2010/main" val="15021196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END </a:t>
            </a:r>
            <a:endParaRPr lang="en-US" dirty="0"/>
          </a:p>
        </p:txBody>
      </p:sp>
    </p:spTree>
    <p:extLst>
      <p:ext uri="{BB962C8B-B14F-4D97-AF65-F5344CB8AC3E}">
        <p14:creationId xmlns:p14="http://schemas.microsoft.com/office/powerpoint/2010/main" val="3858792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12700" dist="38100" dir="2700000" algn="tl">
                    <a:schemeClr val="accent5">
                      <a:lumMod val="60000"/>
                      <a:lumOff val="40000"/>
                    </a:schemeClr>
                  </a:outerShdw>
                </a:effectLst>
              </a:rPr>
              <a:t>Linear Data Structures:-</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dirty="0"/>
              <a:t>Linear data structures are the collections of components arranged straight line.</a:t>
            </a:r>
          </a:p>
          <a:p>
            <a:pPr lvl="0"/>
            <a:r>
              <a:rPr lang="en-US" dirty="0"/>
              <a:t>When we add new component or remove existing components linear data structures grow or shrink.</a:t>
            </a:r>
          </a:p>
          <a:p>
            <a:r>
              <a:rPr lang="en-US" dirty="0"/>
              <a:t>Ex:- of linear data structure are stack and queue.</a:t>
            </a:r>
          </a:p>
          <a:p>
            <a:endParaRPr lang="en-US" dirty="0"/>
          </a:p>
        </p:txBody>
      </p:sp>
    </p:spTree>
    <p:extLst>
      <p:ext uri="{BB962C8B-B14F-4D97-AF65-F5344CB8AC3E}">
        <p14:creationId xmlns:p14="http://schemas.microsoft.com/office/powerpoint/2010/main" val="2779465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eflection blurRad="6350" stA="53000" endA="300" endPos="35500" dir="5400000" sy="-90000" algn="bl"/>
                </a:effectLst>
              </a:rPr>
              <a:t>Non-Linear (linked) data structures</a:t>
            </a:r>
            <a:r>
              <a:rPr lang="en-US" dirty="0"/>
              <a:t/>
            </a:r>
            <a:br>
              <a:rPr lang="en-US" dirty="0"/>
            </a:br>
            <a:endParaRPr lang="en-US" dirty="0"/>
          </a:p>
        </p:txBody>
      </p:sp>
      <p:sp>
        <p:nvSpPr>
          <p:cNvPr id="3" name="Content Placeholder 2"/>
          <p:cNvSpPr>
            <a:spLocks noGrp="1"/>
          </p:cNvSpPr>
          <p:nvPr>
            <p:ph idx="1"/>
          </p:nvPr>
        </p:nvSpPr>
        <p:spPr>
          <a:xfrm>
            <a:off x="677334" y="2160589"/>
            <a:ext cx="8596668" cy="4330363"/>
          </a:xfrm>
        </p:spPr>
        <p:txBody>
          <a:bodyPr/>
          <a:lstStyle/>
          <a:p>
            <a:pPr lvl="0"/>
            <a:r>
              <a:rPr lang="en-US" dirty="0"/>
              <a:t>Non-linear data structures require separate blocked of storage together using pointer.</a:t>
            </a:r>
          </a:p>
          <a:p>
            <a:pPr lvl="0"/>
            <a:r>
              <a:rPr lang="en-US" dirty="0"/>
              <a:t>A pointer is a memory location of a black of storage.</a:t>
            </a:r>
          </a:p>
          <a:p>
            <a:r>
              <a:rPr lang="en-US" dirty="0"/>
              <a:t>following the pointers we can travel along an access path contained in a non-linear data representation.</a:t>
            </a:r>
          </a:p>
          <a:p>
            <a:r>
              <a:rPr lang="en-US" dirty="0"/>
              <a:t>Ex:- non-linear data structures are trees and graphs.</a:t>
            </a:r>
          </a:p>
          <a:p>
            <a:r>
              <a:rPr lang="en-US" dirty="0">
                <a:effectLst>
                  <a:outerShdw blurRad="38100" dist="25400" dir="5400000" algn="ctr">
                    <a:srgbClr val="6E747A">
                      <a:alpha val="43000"/>
                    </a:srgbClr>
                  </a:outerShdw>
                </a:effectLst>
              </a:rPr>
              <a:t>The study of data structure involves</a:t>
            </a:r>
            <a:r>
              <a:rPr lang="en-US" dirty="0" smtClean="0">
                <a:effectLst>
                  <a:outerShdw blurRad="38100" dist="25400" dir="5400000" algn="ctr">
                    <a:srgbClr val="6E747A">
                      <a:alpha val="43000"/>
                    </a:srgbClr>
                  </a:outerShdw>
                </a:effectLst>
              </a:rPr>
              <a:t>:-</a:t>
            </a:r>
          </a:p>
          <a:p>
            <a:pPr lvl="1"/>
            <a:r>
              <a:rPr lang="en-US" dirty="0" smtClean="0"/>
              <a:t>To </a:t>
            </a:r>
            <a:r>
              <a:rPr lang="en-US" dirty="0"/>
              <a:t>identify and develop useful </a:t>
            </a:r>
            <a:r>
              <a:rPr lang="en-US" dirty="0" err="1"/>
              <a:t>mathemathical</a:t>
            </a:r>
            <a:r>
              <a:rPr lang="en-US" dirty="0"/>
              <a:t> entities and operation</a:t>
            </a:r>
            <a:r>
              <a:rPr lang="en-US" dirty="0" smtClean="0"/>
              <a:t>.		</a:t>
            </a:r>
            <a:endParaRPr lang="en-US" dirty="0"/>
          </a:p>
          <a:p>
            <a:pPr lvl="1"/>
            <a:r>
              <a:rPr lang="en-US" dirty="0"/>
              <a:t>To determine what classes of problem can be solved by using these entries and operations.</a:t>
            </a:r>
          </a:p>
          <a:p>
            <a:endParaRPr lang="en-US" dirty="0"/>
          </a:p>
        </p:txBody>
      </p:sp>
    </p:spTree>
    <p:extLst>
      <p:ext uri="{BB962C8B-B14F-4D97-AF65-F5344CB8AC3E}">
        <p14:creationId xmlns:p14="http://schemas.microsoft.com/office/powerpoint/2010/main" val="1887706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WHAT IS A DATA?</a:t>
            </a:r>
            <a:r>
              <a:rPr lang="en-US" dirty="0"/>
              <a:t/>
            </a:r>
            <a:br>
              <a:rPr lang="en-US" dirty="0"/>
            </a:br>
            <a:endParaRPr lang="en-US" dirty="0"/>
          </a:p>
        </p:txBody>
      </p:sp>
      <p:sp>
        <p:nvSpPr>
          <p:cNvPr id="3" name="Content Placeholder 2"/>
          <p:cNvSpPr>
            <a:spLocks noGrp="1"/>
          </p:cNvSpPr>
          <p:nvPr>
            <p:ph type="subTitle" idx="1"/>
          </p:nvPr>
        </p:nvSpPr>
        <p:spPr/>
        <p:txBody>
          <a:bodyPr/>
          <a:lstStyle/>
          <a:p>
            <a:pPr lvl="0"/>
            <a:r>
              <a:rPr lang="en-US" dirty="0"/>
              <a:t>Any value or set of values is referred as data.</a:t>
            </a:r>
          </a:p>
          <a:p>
            <a:pPr lvl="0"/>
            <a:r>
              <a:rPr lang="en-US" dirty="0"/>
              <a:t>A data item refers to single unit of value. Also called as elementary data item.</a:t>
            </a:r>
          </a:p>
          <a:p>
            <a:endParaRPr lang="en-US" dirty="0"/>
          </a:p>
        </p:txBody>
      </p:sp>
    </p:spTree>
    <p:extLst>
      <p:ext uri="{BB962C8B-B14F-4D97-AF65-F5344CB8AC3E}">
        <p14:creationId xmlns:p14="http://schemas.microsoft.com/office/powerpoint/2010/main" val="3910673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Data :- collection of fact and figures.</a:t>
            </a:r>
            <a:r>
              <a:rPr lang="en-US" dirty="0"/>
              <a:t/>
            </a:r>
            <a:br>
              <a:rPr lang="en-US" dirty="0"/>
            </a:br>
            <a:endParaRPr lang="en-US" dirty="0"/>
          </a:p>
        </p:txBody>
      </p:sp>
      <p:sp>
        <p:nvSpPr>
          <p:cNvPr id="3" name="Content Placeholder 2"/>
          <p:cNvSpPr>
            <a:spLocks noGrp="1"/>
          </p:cNvSpPr>
          <p:nvPr>
            <p:ph idx="1"/>
          </p:nvPr>
        </p:nvSpPr>
        <p:spPr>
          <a:xfrm>
            <a:off x="896275" y="1761344"/>
            <a:ext cx="8596668" cy="4227332"/>
          </a:xfrm>
        </p:spPr>
        <p:txBody>
          <a:bodyPr>
            <a:normAutofit fontScale="92500" lnSpcReduction="20000"/>
          </a:bodyPr>
          <a:lstStyle/>
          <a:p>
            <a:pPr lvl="0"/>
            <a:r>
              <a:rPr lang="en-US" dirty="0"/>
              <a:t>Any data item that consists of more than one elementary data item is referred as group data item.</a:t>
            </a:r>
          </a:p>
          <a:p>
            <a:pPr lvl="0"/>
            <a:r>
              <a:rPr lang="en-US" dirty="0"/>
              <a:t>Field contains data.</a:t>
            </a:r>
          </a:p>
          <a:p>
            <a:pPr lvl="0"/>
            <a:r>
              <a:rPr lang="en-US" dirty="0"/>
              <a:t>Set fields any of entity is called record.</a:t>
            </a:r>
          </a:p>
          <a:p>
            <a:pPr lvl="0"/>
            <a:r>
              <a:rPr lang="en-US" dirty="0"/>
              <a:t>Set of record is referred as database.</a:t>
            </a:r>
          </a:p>
          <a:p>
            <a:pPr lvl="0"/>
            <a:r>
              <a:rPr lang="en-US" dirty="0"/>
              <a:t>Field is also called attribute of entity.</a:t>
            </a:r>
          </a:p>
          <a:p>
            <a:pPr lvl="0"/>
            <a:r>
              <a:rPr lang="en-US" dirty="0"/>
              <a:t>The end product of data processing is information.</a:t>
            </a:r>
          </a:p>
          <a:p>
            <a:pPr lvl="0"/>
            <a:r>
              <a:rPr lang="en-US" dirty="0"/>
              <a:t>the </a:t>
            </a:r>
            <a:r>
              <a:rPr lang="en-US" dirty="0" err="1"/>
              <a:t>processeddata</a:t>
            </a:r>
            <a:r>
              <a:rPr lang="en-US" dirty="0"/>
              <a:t> is called information.</a:t>
            </a:r>
          </a:p>
          <a:p>
            <a:pPr lvl="0"/>
            <a:r>
              <a:rPr lang="en-US" dirty="0"/>
              <a:t>The unit of information is bit.</a:t>
            </a:r>
          </a:p>
          <a:p>
            <a:pPr lvl="0"/>
            <a:r>
              <a:rPr lang="en-US" dirty="0"/>
              <a:t>One bit represents “on “ and “off” position of bit.</a:t>
            </a:r>
          </a:p>
          <a:p>
            <a:pPr lvl="0"/>
            <a:r>
              <a:rPr lang="en-US" dirty="0"/>
              <a:t>Data structure is logical or  </a:t>
            </a:r>
            <a:r>
              <a:rPr lang="en-US" dirty="0" err="1"/>
              <a:t>mathemathical</a:t>
            </a:r>
            <a:r>
              <a:rPr lang="en-US" dirty="0"/>
              <a:t> model of a particular organization of data.</a:t>
            </a:r>
          </a:p>
          <a:p>
            <a:r>
              <a:rPr lang="en-US" dirty="0"/>
              <a:t>The data should be simple to process whenever necessary</a:t>
            </a:r>
            <a:endParaRPr lang="en-US" dirty="0"/>
          </a:p>
        </p:txBody>
      </p:sp>
    </p:spTree>
    <p:extLst>
      <p:ext uri="{BB962C8B-B14F-4D97-AF65-F5344CB8AC3E}">
        <p14:creationId xmlns:p14="http://schemas.microsoft.com/office/powerpoint/2010/main" val="1382468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272" y="409063"/>
            <a:ext cx="8596668" cy="3222780"/>
          </a:xfrm>
        </p:spPr>
        <p:txBody>
          <a:bodyPr/>
          <a:lstStyle/>
          <a:p>
            <a:pPr lvl="1"/>
            <a:r>
              <a:rPr lang="en-US" dirty="0"/>
              <a:t>Ex:-</a:t>
            </a:r>
          </a:p>
          <a:p>
            <a:r>
              <a:rPr lang="en-US" b="1" u="sng" dirty="0"/>
              <a:t>Entity:-</a:t>
            </a:r>
            <a:endParaRPr lang="en-US" dirty="0"/>
          </a:p>
          <a:p>
            <a:pPr lvl="2"/>
            <a:r>
              <a:rPr lang="en-US" dirty="0" err="1" smtClean="0"/>
              <a:t>Student,book,employee,item</a:t>
            </a:r>
            <a:endParaRPr lang="en-US" dirty="0"/>
          </a:p>
          <a:p>
            <a:r>
              <a:rPr lang="en-US" b="1" u="sng" dirty="0"/>
              <a:t>Elementary data item</a:t>
            </a:r>
            <a:r>
              <a:rPr lang="en-US" b="1" u="sng" dirty="0" smtClean="0"/>
              <a:t>:-</a:t>
            </a:r>
            <a:endParaRPr lang="en-US" dirty="0"/>
          </a:p>
          <a:p>
            <a:pPr lvl="1"/>
            <a:r>
              <a:rPr lang="en-US" dirty="0" err="1" smtClean="0"/>
              <a:t>Rollno,marks</a:t>
            </a:r>
            <a:r>
              <a:rPr lang="en-US" dirty="0" smtClean="0"/>
              <a:t> </a:t>
            </a:r>
            <a:r>
              <a:rPr lang="en-US" dirty="0"/>
              <a:t>salary ,</a:t>
            </a:r>
            <a:r>
              <a:rPr lang="en-US" dirty="0" err="1"/>
              <a:t>item_code</a:t>
            </a:r>
            <a:r>
              <a:rPr lang="en-US" dirty="0"/>
              <a:t>.</a:t>
            </a:r>
          </a:p>
          <a:p>
            <a:r>
              <a:rPr lang="en-US" b="1" u="sng" dirty="0"/>
              <a:t>Grouped data item:-</a:t>
            </a:r>
            <a:endParaRPr lang="en-US" dirty="0"/>
          </a:p>
          <a:p>
            <a:pPr lvl="1"/>
            <a:r>
              <a:rPr lang="en-US" dirty="0" err="1"/>
              <a:t>Fullname,date_of_birth,Dt_joining</a:t>
            </a:r>
            <a:r>
              <a:rPr lang="en-US" dirty="0"/>
              <a:t>.</a:t>
            </a:r>
          </a:p>
          <a:p>
            <a:endParaRPr lang="en-US" dirty="0"/>
          </a:p>
        </p:txBody>
      </p:sp>
    </p:spTree>
    <p:extLst>
      <p:ext uri="{BB962C8B-B14F-4D97-AF65-F5344CB8AC3E}">
        <p14:creationId xmlns:p14="http://schemas.microsoft.com/office/powerpoint/2010/main" val="3544340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Data types:-</a:t>
            </a:r>
            <a:endParaRPr lang="en-US" dirty="0"/>
          </a:p>
        </p:txBody>
      </p:sp>
      <p:sp>
        <p:nvSpPr>
          <p:cNvPr id="3" name="Content Placeholder 2"/>
          <p:cNvSpPr>
            <a:spLocks noGrp="1"/>
          </p:cNvSpPr>
          <p:nvPr>
            <p:ph idx="1"/>
          </p:nvPr>
        </p:nvSpPr>
        <p:spPr>
          <a:xfrm>
            <a:off x="677334" y="1571223"/>
            <a:ext cx="8994700" cy="5009881"/>
          </a:xfrm>
        </p:spPr>
        <p:txBody>
          <a:bodyPr>
            <a:normAutofit/>
          </a:bodyPr>
          <a:lstStyle/>
          <a:p>
            <a:pPr lvl="0"/>
            <a:r>
              <a:rPr lang="en-US" dirty="0"/>
              <a:t>Each variable in algorithm has a data type.</a:t>
            </a:r>
          </a:p>
          <a:p>
            <a:pPr lvl="0"/>
            <a:r>
              <a:rPr lang="en-US" dirty="0"/>
              <a:t>Data type determines the code for storing data.</a:t>
            </a:r>
          </a:p>
          <a:p>
            <a:pPr lvl="1"/>
            <a:r>
              <a:rPr lang="en-US" sz="1800" b="1" u="sng" dirty="0"/>
              <a:t>Following four  categories:-</a:t>
            </a:r>
            <a:endParaRPr lang="en-US" sz="1800" b="1" dirty="0"/>
          </a:p>
          <a:p>
            <a:r>
              <a:rPr lang="en-US" b="1" dirty="0"/>
              <a:t> 1)character:-</a:t>
            </a:r>
            <a:endParaRPr lang="en-US" dirty="0"/>
          </a:p>
          <a:p>
            <a:pPr lvl="1"/>
            <a:r>
              <a:rPr lang="en-US" dirty="0"/>
              <a:t>It this type data is coded using some character code like ASCII or EBCEIC.</a:t>
            </a:r>
          </a:p>
          <a:p>
            <a:pPr lvl="1"/>
            <a:r>
              <a:rPr lang="en-US" dirty="0"/>
              <a:t>A single character is normally stored in a byte.</a:t>
            </a:r>
          </a:p>
          <a:p>
            <a:r>
              <a:rPr lang="en-US" b="1" dirty="0"/>
              <a:t>2)real:</a:t>
            </a:r>
            <a:endParaRPr lang="en-US" dirty="0"/>
          </a:p>
          <a:p>
            <a:pPr lvl="1"/>
            <a:r>
              <a:rPr lang="en-US" dirty="0"/>
              <a:t>This is numeric data type using the exponential form.</a:t>
            </a:r>
          </a:p>
          <a:p>
            <a:pPr lvl="1"/>
            <a:r>
              <a:rPr lang="en-US" dirty="0"/>
              <a:t>This represents floating point numbers.</a:t>
            </a:r>
          </a:p>
          <a:p>
            <a:r>
              <a:rPr lang="en-US" b="1" dirty="0"/>
              <a:t>3)integer:</a:t>
            </a:r>
            <a:endParaRPr lang="en-US" dirty="0"/>
          </a:p>
          <a:p>
            <a:pPr lvl="1"/>
            <a:r>
              <a:rPr lang="en-US" dirty="0"/>
              <a:t>This is also a numeric data type that holds </a:t>
            </a:r>
            <a:r>
              <a:rPr lang="en-US" dirty="0" err="1"/>
              <a:t>flxed</a:t>
            </a:r>
            <a:r>
              <a:rPr lang="en-US" dirty="0"/>
              <a:t>-point numbers.</a:t>
            </a:r>
          </a:p>
          <a:p>
            <a:r>
              <a:rPr lang="en-US" b="1" dirty="0"/>
              <a:t>4)logical:</a:t>
            </a:r>
            <a:endParaRPr lang="en-US" dirty="0"/>
          </a:p>
          <a:p>
            <a:pPr lvl="1"/>
            <a:r>
              <a:rPr lang="en-US" dirty="0"/>
              <a:t>This is special data type that </a:t>
            </a:r>
            <a:r>
              <a:rPr lang="en-US" dirty="0" err="1"/>
              <a:t>cantains</a:t>
            </a:r>
            <a:r>
              <a:rPr lang="en-US" dirty="0"/>
              <a:t> only the values true or false.</a:t>
            </a:r>
          </a:p>
          <a:p>
            <a:endParaRPr lang="en-US" dirty="0"/>
          </a:p>
        </p:txBody>
      </p:sp>
    </p:spTree>
    <p:extLst>
      <p:ext uri="{BB962C8B-B14F-4D97-AF65-F5344CB8AC3E}">
        <p14:creationId xmlns:p14="http://schemas.microsoft.com/office/powerpoint/2010/main" val="3181545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t>WHAT IS </a:t>
            </a:r>
            <a:r>
              <a:rPr lang="en-US" b="1" dirty="0" smtClean="0"/>
              <a:t>OPERATIONS?</a:t>
            </a:r>
            <a:endParaRPr lang="en-US" dirty="0"/>
          </a:p>
        </p:txBody>
      </p:sp>
    </p:spTree>
    <p:extLst>
      <p:ext uri="{BB962C8B-B14F-4D97-AF65-F5344CB8AC3E}">
        <p14:creationId xmlns:p14="http://schemas.microsoft.com/office/powerpoint/2010/main" val="3809365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41</TotalTime>
  <Words>1299</Words>
  <Application>Microsoft Office PowerPoint</Application>
  <PresentationFormat>Widescreen</PresentationFormat>
  <Paragraphs>133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Times New Roman</vt:lpstr>
      <vt:lpstr>Trebuchet MS</vt:lpstr>
      <vt:lpstr>Wingdings 3</vt:lpstr>
      <vt:lpstr>Facet</vt:lpstr>
      <vt:lpstr>Data structure and algorithm</vt:lpstr>
      <vt:lpstr>Data structure and algorithms </vt:lpstr>
      <vt:lpstr>Linear Data Structures:- </vt:lpstr>
      <vt:lpstr>Non-Linear (linked) data structures </vt:lpstr>
      <vt:lpstr>WHAT IS A DATA? </vt:lpstr>
      <vt:lpstr>Data :- collection of fact and figures. </vt:lpstr>
      <vt:lpstr>PowerPoint Presentation</vt:lpstr>
      <vt:lpstr>Data types:-</vt:lpstr>
      <vt:lpstr>WHAT IS OPERATIONS?</vt:lpstr>
      <vt:lpstr>PowerPoint Presentation</vt:lpstr>
      <vt:lpstr>PowerPoint Presentation</vt:lpstr>
      <vt:lpstr>Data structure types:</vt:lpstr>
      <vt:lpstr>Array Data Structure </vt:lpstr>
      <vt:lpstr>Linked List Data Structure </vt:lpstr>
      <vt:lpstr>Stack Data Structure </vt:lpstr>
      <vt:lpstr>Queue Data Structure </vt:lpstr>
      <vt:lpstr>Binary Tree Data Structure </vt:lpstr>
      <vt:lpstr>Binary Search Tree </vt:lpstr>
      <vt:lpstr>Heap Data Structure </vt:lpstr>
      <vt:lpstr>Hashing Data Structure </vt:lpstr>
      <vt:lpstr>Graph Data Structure And Algorithms </vt:lpstr>
      <vt:lpstr>END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algorithm</dc:title>
  <dc:creator>PCI 3</dc:creator>
  <cp:lastModifiedBy>PCI 3</cp:lastModifiedBy>
  <cp:revision>5</cp:revision>
  <dcterms:created xsi:type="dcterms:W3CDTF">2020-10-17T12:53:22Z</dcterms:created>
  <dcterms:modified xsi:type="dcterms:W3CDTF">2020-10-17T13:34:54Z</dcterms:modified>
</cp:coreProperties>
</file>