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61" r:id="rId4"/>
    <p:sldId id="256" r:id="rId5"/>
    <p:sldId id="258" r:id="rId6"/>
    <p:sldId id="262" r:id="rId7"/>
    <p:sldId id="265" r:id="rId8"/>
    <p:sldId id="266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84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customXml" Target="../customXml/item1.xml"/><Relationship Id="rId13" Type="http://schemas.openxmlformats.org/officeDocument/2006/relationships/customXmlProps" Target="../customXml/itemProps13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F86B-05C8-4F64-8B2D-FE705BE2D2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FBB6-330A-43B4-B111-366943BD19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F86B-05C8-4F64-8B2D-FE705BE2D2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FBB6-330A-43B4-B111-366943BD19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F86B-05C8-4F64-8B2D-FE705BE2D2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FBB6-330A-43B4-B111-366943BD19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F86B-05C8-4F64-8B2D-FE705BE2D2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FBB6-330A-43B4-B111-366943BD19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F86B-05C8-4F64-8B2D-FE705BE2D2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FBB6-330A-43B4-B111-366943BD19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F86B-05C8-4F64-8B2D-FE705BE2D2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FBB6-330A-43B4-B111-366943BD19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F86B-05C8-4F64-8B2D-FE705BE2D2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FBB6-330A-43B4-B111-366943BD19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F86B-05C8-4F64-8B2D-FE705BE2D2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FBB6-330A-43B4-B111-366943BD19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F86B-05C8-4F64-8B2D-FE705BE2D2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FBB6-330A-43B4-B111-366943BD19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F86B-05C8-4F64-8B2D-FE705BE2D2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FBB6-330A-43B4-B111-366943BD19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F86B-05C8-4F64-8B2D-FE705BE2D2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FBB6-330A-43B4-B111-366943BD19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F86B-05C8-4F64-8B2D-FE705BE2D2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FBB6-330A-43B4-B111-366943BD19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F86B-05C8-4F64-8B2D-FE705BE2D2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FBB6-330A-43B4-B111-366943BD19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F86B-05C8-4F64-8B2D-FE705BE2D2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FBB6-330A-43B4-B111-366943BD19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F86B-05C8-4F64-8B2D-FE705BE2D2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FBB6-330A-43B4-B111-366943BD19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F86B-05C8-4F64-8B2D-FE705BE2D2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FBB6-330A-43B4-B111-366943BD19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F86B-05C8-4F64-8B2D-FE705BE2D2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FBB6-330A-43B4-B111-366943BD19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F86B-05C8-4F64-8B2D-FE705BE2D2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FBB6-330A-43B4-B111-366943BD19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F86B-05C8-4F64-8B2D-FE705BE2D2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FBB6-330A-43B4-B111-366943BD19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F86B-05C8-4F64-8B2D-FE705BE2D2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FBB6-330A-43B4-B111-366943BD19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F86B-05C8-4F64-8B2D-FE705BE2D2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FBB6-330A-43B4-B111-366943BD19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F86B-05C8-4F64-8B2D-FE705BE2D2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FBB6-330A-43B4-B111-366943BD19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DF86B-05C8-4F64-8B2D-FE705BE2D2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6FBB6-330A-43B4-B111-366943BD19C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DF86B-05C8-4F64-8B2D-FE705BE2D2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6FBB6-330A-43B4-B111-366943BD19C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tags" Target="../tags/tag4.xml"/><Relationship Id="rId2" Type="http://schemas.openxmlformats.org/officeDocument/2006/relationships/image" Target="../media/image2.png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25000">
              <a:schemeClr val="accent3">
                <a:lumMod val="60000"/>
                <a:lumOff val="40000"/>
              </a:schemeClr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CB019B1-382A-4266-B25C-5B523AA43C14-1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230" y="1099820"/>
            <a:ext cx="11657330" cy="46583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25000">
              <a:schemeClr val="accent3">
                <a:lumMod val="60000"/>
                <a:lumOff val="40000"/>
              </a:schemeClr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341643" y="381838"/>
            <a:ext cx="2723104" cy="85410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tx2">
                  <a:lumMod val="7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LNFL</a:t>
            </a:r>
            <a:endParaRPr lang="en-US" altLang="zh-CN" sz="2400" dirty="0">
              <a:solidFill>
                <a:schemeClr val="tx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3387090" y="539115"/>
            <a:ext cx="7617460" cy="53975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90000">
                <a:schemeClr val="accent3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将</a:t>
            </a:r>
            <a:r>
              <a:rPr lang="en-US" altLang="zh-CN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AER</a:t>
            </a:r>
            <a:r>
              <a:rPr lang="zh-CN" altLang="en-US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数据库生成无格式的线参数（</a:t>
            </a:r>
            <a:r>
              <a:rPr lang="en-US" altLang="zh-CN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TAPE3</a:t>
            </a:r>
            <a:r>
              <a:rPr lang="zh-CN" altLang="en-US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），供</a:t>
            </a:r>
            <a:r>
              <a:rPr lang="en-US" altLang="zh-CN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LBLRTM</a:t>
            </a:r>
            <a:r>
              <a:rPr lang="zh-CN" altLang="en-US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使用</a:t>
            </a:r>
            <a:endParaRPr lang="zh-CN" altLang="en-US" dirty="0">
              <a:solidFill>
                <a:schemeClr val="tx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41630" y="1734185"/>
            <a:ext cx="11085830" cy="4023995"/>
            <a:chOff x="941" y="3886"/>
            <a:chExt cx="16793" cy="5457"/>
          </a:xfrm>
        </p:grpSpPr>
        <p:sp>
          <p:nvSpPr>
            <p:cNvPr id="2" name="矩形: 圆角 4"/>
            <p:cNvSpPr/>
            <p:nvPr>
              <p:custDataLst>
                <p:tags r:id="rId1"/>
              </p:custDataLst>
            </p:nvPr>
          </p:nvSpPr>
          <p:spPr>
            <a:xfrm>
              <a:off x="941" y="3886"/>
              <a:ext cx="16793" cy="5457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90000">
                  <a:schemeClr val="accent3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1.LNFL</a:t>
              </a:r>
              <a:r>
                <a:rPr lang="zh-CN" altLang="en-US" dirty="0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源码</a:t>
              </a:r>
              <a:r>
                <a:rPr lang="zh-CN" altLang="en-US" dirty="0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下载：https://github.com/AER-RC/LNFL#cloning-</a:t>
              </a:r>
              <a:endParaRPr lang="zh-CN" altLang="en-US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2.aer</a:t>
              </a:r>
              <a:r>
                <a:rPr lang="zh-CN" altLang="en-US" dirty="0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数据库</a:t>
              </a:r>
              <a:r>
                <a:rPr lang="zh-CN" altLang="en-US" dirty="0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下载：https://github.com/AER-RC/AER_Line_File</a:t>
              </a:r>
              <a:endParaRPr lang="zh-CN" altLang="en-US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3.</a:t>
              </a:r>
              <a:r>
                <a:rPr lang="zh-CN" altLang="en-US" dirty="0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传入服务器，</a:t>
              </a:r>
              <a:r>
                <a:rPr lang="zh-CN" altLang="en-US" dirty="0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解压</a:t>
              </a:r>
              <a:endParaRPr lang="zh-CN" altLang="en-US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4.</a:t>
              </a:r>
              <a:r>
                <a:rPr lang="zh-CN" altLang="en-US" dirty="0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确保</a:t>
              </a:r>
              <a:r>
                <a:rPr lang="en-US" altLang="zh-CN" dirty="0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LNFL</a:t>
              </a:r>
              <a:r>
                <a:rPr lang="zh-CN" altLang="en-US" dirty="0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文件夹下，aer_rt_utils文件夹中</a:t>
              </a:r>
              <a:r>
                <a:rPr lang="en-US" altLang="zh-CN" dirty="0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.f90</a:t>
              </a:r>
              <a:r>
                <a:rPr lang="zh-CN" altLang="en-US" dirty="0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文件存在（不存在的话去别人服务器上复制</a:t>
              </a:r>
              <a:r>
                <a:rPr lang="zh-CN" altLang="en-US" dirty="0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+mn-ea"/>
                </a:rPr>
                <a:t>/student/home/w951618802</a:t>
              </a:r>
              <a:r>
                <a:rPr lang="en-US" altLang="zh-CN" dirty="0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+mn-ea"/>
                </a:rPr>
                <a:t>/</a:t>
              </a:r>
              <a:r>
                <a:rPr lang="zh-CN" altLang="en-US" dirty="0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+mn-ea"/>
                </a:rPr>
                <a:t>LBLRTM/lnfl/</a:t>
              </a:r>
              <a:r>
                <a:rPr lang="zh-CN" altLang="en-US" dirty="0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+mn-ea"/>
                </a:rPr>
                <a:t>aer_rt_utils</a:t>
              </a:r>
              <a:r>
                <a:rPr lang="zh-CN" altLang="en-US" dirty="0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）</a:t>
              </a:r>
              <a:endParaRPr lang="zh-CN" altLang="en-US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5.</a:t>
              </a:r>
              <a:r>
                <a:rPr lang="zh-CN" altLang="en-US" dirty="0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进入</a:t>
              </a:r>
              <a:r>
                <a:rPr lang="en-US" altLang="zh-CN" dirty="0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build</a:t>
              </a:r>
              <a:r>
                <a:rPr lang="zh-CN" altLang="en-US" dirty="0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文件夹中，使用</a:t>
              </a:r>
              <a:r>
                <a:rPr lang="en-US" altLang="zh-CN" dirty="0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’gmake -f make_lnfl linuxINTELsgl’</a:t>
              </a:r>
              <a:r>
                <a:rPr lang="zh-CN" altLang="en-US" dirty="0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命令进行</a:t>
              </a:r>
              <a:r>
                <a:rPr lang="zh-CN" altLang="en-US" dirty="0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编译</a:t>
              </a:r>
              <a:endParaRPr lang="zh-CN" altLang="en-US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6.</a:t>
              </a:r>
              <a:r>
                <a:rPr lang="zh-CN" altLang="en-US" dirty="0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对</a:t>
              </a:r>
              <a:r>
                <a:rPr lang="en-US" altLang="zh-CN" dirty="0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LNFL</a:t>
              </a:r>
              <a:r>
                <a:rPr lang="zh-CN" altLang="en-US" dirty="0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的</a:t>
              </a:r>
              <a:r>
                <a:rPr lang="en-US" altLang="zh-CN" dirty="0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input</a:t>
              </a:r>
              <a:r>
                <a:rPr lang="zh-CN" altLang="en-US" dirty="0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文件</a:t>
              </a:r>
              <a:r>
                <a:rPr lang="en-US" altLang="zh-CN" dirty="0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TAPE5</a:t>
              </a:r>
              <a:r>
                <a:rPr lang="zh-CN" altLang="en-US" dirty="0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进行编写（可以先去别人服务器复制</a:t>
              </a:r>
              <a:r>
                <a:rPr lang="zh-CN" altLang="en-US" dirty="0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+mn-ea"/>
                </a:rPr>
                <a:t>/student/home/w951618802/try2p0/LNFL-master</a:t>
              </a:r>
              <a:r>
                <a:rPr lang="en-US" altLang="zh-CN" dirty="0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+mn-ea"/>
                </a:rPr>
                <a:t>/TAPE5</a:t>
              </a:r>
              <a:r>
                <a:rPr lang="zh-CN" altLang="en-US" dirty="0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）</a:t>
              </a:r>
              <a:endParaRPr lang="zh-CN" altLang="en-US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6.</a:t>
              </a:r>
              <a:r>
                <a:rPr lang="zh-CN" altLang="en-US" dirty="0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编译成功后，将aer_v_3.7数据库文件放到</a:t>
              </a:r>
              <a:r>
                <a:rPr lang="en-US" altLang="zh-CN" dirty="0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LNFL</a:t>
              </a:r>
              <a:r>
                <a:rPr lang="zh-CN" altLang="en-US" dirty="0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目录下（</a:t>
              </a:r>
              <a:r>
                <a:rPr lang="zh-CN" altLang="en-US" dirty="0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+mn-ea"/>
                </a:rPr>
                <a:t>/student/home/w951618802</a:t>
              </a:r>
              <a:r>
                <a:rPr lang="en-US" altLang="zh-CN" dirty="0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+mn-ea"/>
                </a:rPr>
                <a:t>/</a:t>
              </a:r>
              <a:r>
                <a:rPr lang="zh-CN" altLang="en-US" dirty="0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+mn-ea"/>
                </a:rPr>
                <a:t>LBLRTM/lnfl/run_examples/run_example_infrared/aer_v_3.7</a:t>
              </a:r>
              <a:r>
                <a:rPr lang="zh-CN" altLang="en-US" dirty="0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），使用‘./lnfl_v3.2_linux_intel_sgl aer_v_3.7’命令进行运行，成功后可以得到</a:t>
              </a:r>
              <a:r>
                <a:rPr lang="en-US" altLang="zh-CN" dirty="0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TAPE3</a:t>
              </a:r>
              <a:r>
                <a:rPr lang="zh-CN" altLang="en-US" dirty="0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文件</a:t>
              </a:r>
              <a:r>
                <a:rPr lang="zh-CN" altLang="en-US" dirty="0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等</a:t>
              </a:r>
              <a:endParaRPr lang="zh-CN" altLang="en-US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3" name="矩形: 圆角 3"/>
            <p:cNvSpPr/>
            <p:nvPr>
              <p:custDataLst>
                <p:tags r:id="rId2"/>
              </p:custDataLst>
            </p:nvPr>
          </p:nvSpPr>
          <p:spPr>
            <a:xfrm>
              <a:off x="942" y="3886"/>
              <a:ext cx="3884" cy="642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+mn-ea"/>
                </a:rPr>
                <a:t>LNFL</a:t>
              </a:r>
              <a:r>
                <a:rPr lang="zh-CN" altLang="en-US" sz="2400" dirty="0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+mn-ea"/>
                </a:rPr>
                <a:t>编译过程：</a:t>
              </a:r>
              <a:endParaRPr lang="en-US" altLang="zh-CN" sz="2400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25000">
              <a:schemeClr val="accent3">
                <a:lumMod val="60000"/>
                <a:lumOff val="40000"/>
              </a:schemeClr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3"/>
          <p:cNvSpPr/>
          <p:nvPr>
            <p:custDataLst>
              <p:tags r:id="rId1"/>
            </p:custDataLst>
          </p:nvPr>
        </p:nvSpPr>
        <p:spPr>
          <a:xfrm>
            <a:off x="342290" y="221615"/>
            <a:ext cx="2564007" cy="47341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tx2">
                  <a:lumMod val="7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LFNL</a:t>
            </a:r>
            <a:r>
              <a:rPr lang="zh-CN" altLang="en-US" sz="2400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的</a:t>
            </a:r>
            <a:r>
              <a:rPr lang="en-US" altLang="zh-CN" sz="2400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TAPE5</a:t>
            </a:r>
            <a:endParaRPr lang="en-US" altLang="zh-CN" sz="2400" dirty="0">
              <a:solidFill>
                <a:schemeClr val="tx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10" name="图片 9" descr="截屏2024-06-25 19.40.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90" y="695325"/>
            <a:ext cx="7560945" cy="4250690"/>
          </a:xfrm>
          <a:prstGeom prst="rect">
            <a:avLst/>
          </a:prstGeom>
        </p:spPr>
      </p:pic>
      <p:sp>
        <p:nvSpPr>
          <p:cNvPr id="11" name="矩形: 圆角 4"/>
          <p:cNvSpPr/>
          <p:nvPr>
            <p:custDataLst>
              <p:tags r:id="rId3"/>
            </p:custDataLst>
          </p:nvPr>
        </p:nvSpPr>
        <p:spPr>
          <a:xfrm>
            <a:off x="8063865" y="495935"/>
            <a:ext cx="4042410" cy="504317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90000">
                <a:schemeClr val="accent3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-457200" algn="l" fontAlgn="auto"/>
            <a:r>
              <a:rPr lang="zh-CN" altLang="en-US" dirty="0">
                <a:solidFill>
                  <a:schemeClr val="tx1"/>
                </a:solidFill>
                <a:highlight>
                  <a:srgbClr val="FFFF00"/>
                </a:highligh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行</a:t>
            </a:r>
            <a:r>
              <a:rPr lang="en-US" altLang="zh-CN" dirty="0">
                <a:solidFill>
                  <a:schemeClr val="tx1"/>
                </a:solidFill>
                <a:highlight>
                  <a:srgbClr val="FFFF00"/>
                </a:highligh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highlight>
                  <a:srgbClr val="FFFF00"/>
                </a:highligh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：</a:t>
            </a:r>
            <a:r>
              <a:rPr lang="zh-CN" altLang="en-US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文档注释，用户</a:t>
            </a:r>
            <a:r>
              <a:rPr lang="zh-CN" altLang="en-US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标识</a:t>
            </a:r>
            <a:endParaRPr lang="zh-CN" altLang="en-US" dirty="0">
              <a:solidFill>
                <a:schemeClr val="tx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indent="-457200" algn="l" fontAlgn="auto"/>
            <a:r>
              <a:rPr lang="zh-CN" altLang="en-US" dirty="0">
                <a:solidFill>
                  <a:schemeClr val="tx1"/>
                </a:solidFill>
                <a:highlight>
                  <a:srgbClr val="FFFF00"/>
                </a:highligh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行</a:t>
            </a:r>
            <a:r>
              <a:rPr lang="en-US" altLang="zh-CN" dirty="0">
                <a:solidFill>
                  <a:schemeClr val="tx1"/>
                </a:solidFill>
                <a:highlight>
                  <a:srgbClr val="FFFF00"/>
                </a:highligh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2:</a:t>
            </a:r>
            <a:r>
              <a:rPr lang="zh-CN" altLang="en-US" u="sng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光谱线数据库的</a:t>
            </a:r>
            <a:r>
              <a:rPr lang="zh-CN" altLang="en-US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波段范围（</a:t>
            </a:r>
            <a:r>
              <a:rPr lang="en-US" altLang="zh-CN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1-10</a:t>
            </a:r>
            <a:r>
              <a:rPr lang="zh-CN" altLang="en-US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列写小值，</a:t>
            </a:r>
            <a:r>
              <a:rPr lang="en-US" altLang="zh-CN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11-20</a:t>
            </a:r>
            <a:r>
              <a:rPr lang="zh-CN" altLang="en-US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列写大值，注意至少要比</a:t>
            </a:r>
            <a:r>
              <a:rPr lang="en-US" altLang="zh-CN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LBLRTM</a:t>
            </a:r>
            <a:r>
              <a:rPr lang="zh-CN" altLang="en-US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需要的波段左右各多</a:t>
            </a:r>
            <a:r>
              <a:rPr lang="en-US" altLang="zh-CN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25c</a:t>
            </a:r>
            <a:r>
              <a:rPr lang="en-US" altLang="zh-CN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m^{-1}</a:t>
            </a:r>
            <a:r>
              <a:rPr lang="zh-CN" altLang="en-US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）</a:t>
            </a:r>
            <a:endParaRPr lang="zh-CN" altLang="en-US" dirty="0">
              <a:solidFill>
                <a:schemeClr val="tx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indent="-457200" algn="l" fontAlgn="auto"/>
            <a:r>
              <a:rPr lang="zh-CN" altLang="en-US" dirty="0">
                <a:solidFill>
                  <a:schemeClr val="tx1"/>
                </a:solidFill>
                <a:highlight>
                  <a:srgbClr val="FFFF00"/>
                </a:highligh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行</a:t>
            </a:r>
            <a:r>
              <a:rPr lang="en-US" altLang="zh-CN" dirty="0">
                <a:solidFill>
                  <a:schemeClr val="tx1"/>
                </a:solidFill>
                <a:highlight>
                  <a:srgbClr val="FFFF00"/>
                </a:highligh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3:</a:t>
            </a:r>
            <a:r>
              <a:rPr lang="zh-CN" altLang="en-US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前</a:t>
            </a:r>
            <a:r>
              <a:rPr lang="en-US" altLang="zh-CN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47</a:t>
            </a:r>
            <a:r>
              <a:rPr lang="zh-CN" altLang="en-US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列用于选择考虑的分子（选择为</a:t>
            </a:r>
            <a:r>
              <a:rPr lang="en-US" altLang="zh-CN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，不选择为</a:t>
            </a:r>
            <a:r>
              <a:rPr lang="en-US" altLang="zh-CN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）</a:t>
            </a:r>
            <a:r>
              <a:rPr lang="en-US" altLang="zh-CN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,52-100</a:t>
            </a:r>
            <a:r>
              <a:rPr lang="zh-CN" altLang="en-US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列填写一些额外的</a:t>
            </a:r>
            <a:r>
              <a:rPr lang="en-US" altLang="zh-CN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LNFL</a:t>
            </a:r>
            <a:r>
              <a:rPr lang="zh-CN" altLang="en-US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设置（</a:t>
            </a:r>
            <a:r>
              <a:rPr lang="en-US" altLang="zh-CN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LNOUT</a:t>
            </a:r>
            <a:r>
              <a:rPr lang="zh-CN" altLang="en-US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：在</a:t>
            </a:r>
            <a:r>
              <a:rPr lang="en-US" altLang="zh-CN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TAPE7</a:t>
            </a:r>
            <a:r>
              <a:rPr lang="zh-CN" altLang="en-US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中提供</a:t>
            </a:r>
            <a:r>
              <a:rPr lang="en-US" altLang="zh-CN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TAPE3</a:t>
            </a:r>
            <a:r>
              <a:rPr lang="zh-CN" altLang="en-US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的格式化表达，以供</a:t>
            </a:r>
            <a:r>
              <a:rPr lang="zh-CN" altLang="en-US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阅读）</a:t>
            </a:r>
            <a:endParaRPr lang="zh-CN" altLang="en-US" dirty="0">
              <a:solidFill>
                <a:schemeClr val="tx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indent="-457200" algn="l" fontAlgn="auto"/>
            <a:r>
              <a:rPr lang="zh-CN" altLang="en-US" dirty="0">
                <a:solidFill>
                  <a:schemeClr val="tx1"/>
                </a:solidFill>
                <a:highlight>
                  <a:srgbClr val="FFFF00"/>
                </a:highligh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行</a:t>
            </a:r>
            <a:r>
              <a:rPr lang="en-US" altLang="zh-CN" dirty="0">
                <a:solidFill>
                  <a:schemeClr val="tx1"/>
                </a:solidFill>
                <a:highlight>
                  <a:srgbClr val="FFFF00"/>
                </a:highligh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4:</a:t>
            </a:r>
            <a:r>
              <a:rPr lang="zh-CN" altLang="en-US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如果行</a:t>
            </a:r>
            <a:r>
              <a:rPr lang="en-US" altLang="zh-CN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3</a:t>
            </a:r>
            <a:r>
              <a:rPr lang="zh-CN" altLang="en-US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设置部分选择了</a:t>
            </a:r>
            <a:r>
              <a:rPr lang="en-US" altLang="zh-CN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MRG2</a:t>
            </a:r>
            <a:r>
              <a:rPr lang="zh-CN" altLang="en-US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，可以在第四行对</a:t>
            </a:r>
            <a:r>
              <a:rPr lang="en-US" altLang="zh-CN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TAPE2</a:t>
            </a:r>
            <a:r>
              <a:rPr lang="zh-CN" altLang="en-US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进行设置，形式与行</a:t>
            </a:r>
            <a:r>
              <a:rPr lang="en-US" altLang="zh-CN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3</a:t>
            </a:r>
            <a:r>
              <a:rPr lang="zh-CN" altLang="en-US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类似，若没有设置</a:t>
            </a:r>
            <a:r>
              <a:rPr lang="en-US" altLang="zh-CN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MRG2</a:t>
            </a:r>
            <a:r>
              <a:rPr lang="zh-CN" altLang="en-US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，就</a:t>
            </a:r>
            <a:r>
              <a:rPr lang="zh-CN" altLang="en-US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略过</a:t>
            </a:r>
            <a:endParaRPr lang="zh-CN" altLang="en-US" dirty="0">
              <a:solidFill>
                <a:schemeClr val="tx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indent="-457200" algn="l" fontAlgn="auto"/>
            <a:r>
              <a:rPr lang="zh-CN" altLang="en-US" dirty="0">
                <a:solidFill>
                  <a:schemeClr val="tx1"/>
                </a:solidFill>
                <a:highlight>
                  <a:srgbClr val="FFFF00"/>
                </a:highligh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行</a:t>
            </a:r>
            <a:r>
              <a:rPr lang="en-US" altLang="zh-CN" dirty="0">
                <a:solidFill>
                  <a:schemeClr val="tx1"/>
                </a:solidFill>
                <a:highlight>
                  <a:srgbClr val="FFFF00"/>
                </a:highligh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5:</a:t>
            </a:r>
            <a:r>
              <a:rPr lang="zh-CN" altLang="en-US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如果行</a:t>
            </a:r>
            <a:r>
              <a:rPr lang="en-US" altLang="zh-CN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3</a:t>
            </a:r>
            <a:r>
              <a:rPr lang="zh-CN" altLang="en-US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设置部分选择了</a:t>
            </a:r>
            <a:r>
              <a:rPr lang="en-US" altLang="zh-CN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REJ</a:t>
            </a:r>
            <a:r>
              <a:rPr lang="zh-CN" altLang="en-US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，则需要在行</a:t>
            </a:r>
            <a:r>
              <a:rPr lang="en-US" altLang="zh-CN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5</a:t>
            </a:r>
            <a:r>
              <a:rPr lang="zh-CN" altLang="en-US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进行设置（如果不需要，这里应该是可以瞎</a:t>
            </a:r>
            <a:r>
              <a:rPr lang="zh-CN" altLang="en-US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填）</a:t>
            </a:r>
            <a:endParaRPr lang="zh-CN" altLang="en-US" dirty="0">
              <a:solidFill>
                <a:schemeClr val="tx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2" name="图片 1" descr="截屏2024-06-26 08.51.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030" y="1991995"/>
            <a:ext cx="2814320" cy="2323465"/>
          </a:xfrm>
          <a:prstGeom prst="rect">
            <a:avLst/>
          </a:prstGeom>
        </p:spPr>
      </p:pic>
      <p:pic>
        <p:nvPicPr>
          <p:cNvPr id="3" name="图片 2" descr="截屏2024-06-26 09.00.5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9350" y="1991995"/>
            <a:ext cx="3780790" cy="23234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25000">
              <a:schemeClr val="accent3">
                <a:lumMod val="60000"/>
                <a:lumOff val="40000"/>
              </a:schemeClr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341643" y="381838"/>
            <a:ext cx="2723104" cy="85410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tx2">
                  <a:lumMod val="7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LBLRTM</a:t>
            </a:r>
            <a:endParaRPr lang="en-US" altLang="zh-CN" sz="2400" dirty="0">
              <a:solidFill>
                <a:schemeClr val="tx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3387090" y="539115"/>
            <a:ext cx="7617460" cy="53975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90000">
                <a:schemeClr val="accent3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用于逐光谱线生成上行下行的透射率、辐射率</a:t>
            </a:r>
            <a:r>
              <a:rPr lang="zh-CN" altLang="en-US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等</a:t>
            </a:r>
            <a:endParaRPr lang="zh-CN" altLang="en-US" dirty="0">
              <a:solidFill>
                <a:schemeClr val="tx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41630" y="1734185"/>
            <a:ext cx="11085830" cy="4582945"/>
            <a:chOff x="941" y="3886"/>
            <a:chExt cx="16793" cy="6215"/>
          </a:xfrm>
        </p:grpSpPr>
        <p:sp>
          <p:nvSpPr>
            <p:cNvPr id="2" name="矩形: 圆角 4"/>
            <p:cNvSpPr/>
            <p:nvPr>
              <p:custDataLst>
                <p:tags r:id="rId1"/>
              </p:custDataLst>
            </p:nvPr>
          </p:nvSpPr>
          <p:spPr>
            <a:xfrm>
              <a:off x="941" y="3886"/>
              <a:ext cx="16793" cy="6215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90000">
                  <a:schemeClr val="accent3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1.LBLRTM</a:t>
              </a:r>
              <a:r>
                <a:rPr lang="zh-CN" altLang="en-US" dirty="0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源码</a:t>
              </a:r>
              <a:r>
                <a:rPr lang="zh-CN" altLang="en-US" dirty="0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下载：https://github.com/AER-RC/LBLRTM</a:t>
              </a:r>
              <a:endParaRPr lang="zh-CN" altLang="en-US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2.</a:t>
              </a:r>
              <a:r>
                <a:rPr lang="zh-CN" altLang="en-US" dirty="0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传入服务器，</a:t>
              </a:r>
              <a:r>
                <a:rPr lang="zh-CN" altLang="en-US" dirty="0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解压</a:t>
              </a:r>
              <a:endParaRPr lang="zh-CN" altLang="en-US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3.</a:t>
              </a:r>
              <a:r>
                <a:rPr lang="zh-CN" altLang="en-US" dirty="0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确保</a:t>
              </a:r>
              <a:r>
                <a:rPr lang="en-US" altLang="zh-CN" dirty="0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+mn-ea"/>
                </a:rPr>
                <a:t>LBLRTM</a:t>
              </a:r>
              <a:r>
                <a:rPr lang="zh-CN" altLang="en-US" dirty="0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文件夹下，aer_rt_utils文件夹中</a:t>
              </a:r>
              <a:r>
                <a:rPr lang="en-US" altLang="zh-CN" dirty="0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.f90</a:t>
              </a:r>
              <a:r>
                <a:rPr lang="zh-CN" altLang="en-US" dirty="0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文件存在（不存在的话去运行实例文件中对应位置</a:t>
              </a:r>
              <a:r>
                <a:rPr lang="zh-CN" altLang="en-US" dirty="0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复制https://github.com/AER-RC/LBLRTM/releases/tag/v12.17/lblrtm_v12.17.examples.tar）</a:t>
              </a:r>
              <a:endParaRPr lang="zh-CN" altLang="en-US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4.</a:t>
              </a:r>
              <a:r>
                <a:rPr lang="zh-CN" altLang="en-US" dirty="0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进入</a:t>
              </a:r>
              <a:r>
                <a:rPr lang="en-US" altLang="zh-CN" dirty="0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build</a:t>
              </a:r>
              <a:r>
                <a:rPr lang="zh-CN" altLang="en-US" dirty="0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文件夹中，使用</a:t>
              </a:r>
              <a:r>
                <a:rPr lang="en-US" altLang="zh-CN" dirty="0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’gmake -f make_lblrtm linuxINTELsgl’</a:t>
              </a:r>
              <a:r>
                <a:rPr lang="zh-CN" altLang="en-US" dirty="0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命令进行</a:t>
              </a:r>
              <a:r>
                <a:rPr lang="zh-CN" altLang="en-US" dirty="0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编译</a:t>
              </a:r>
              <a:endParaRPr lang="zh-CN" altLang="en-US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5.TAPE5</a:t>
              </a:r>
              <a:r>
                <a:rPr lang="zh-CN" altLang="en-US" dirty="0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输入文件可以使用trans_database_fixedgas_angle_giirs.f90程序制作（可以先去别人服务器复制</a:t>
              </a:r>
              <a:r>
                <a:rPr lang="zh-CN" altLang="en-US" dirty="0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+mn-ea"/>
                </a:rPr>
                <a:t>/student/home/w951618802/LBLRTM/lblrtm</a:t>
              </a:r>
              <a:r>
                <a:rPr lang="en-US" altLang="zh-CN" dirty="0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+mn-ea"/>
                </a:rPr>
                <a:t>/</a:t>
              </a:r>
              <a:r>
                <a:rPr lang="zh-CN" altLang="en-US" dirty="0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+mn-ea"/>
                </a:rPr>
                <a:t>trans_database_fixedgas_angle_giirs.f90</a:t>
              </a:r>
              <a:r>
                <a:rPr lang="zh-CN" altLang="en-US" dirty="0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）注意要将</a:t>
              </a:r>
              <a:r>
                <a:rPr lang="en-US" altLang="zh-CN" dirty="0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f90</a:t>
              </a:r>
              <a:r>
                <a:rPr lang="zh-CN" altLang="en-US" dirty="0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需要的</a:t>
              </a:r>
              <a:r>
                <a:rPr lang="en-US" altLang="zh-CN" dirty="0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profile</a:t>
              </a:r>
              <a:r>
                <a:rPr lang="zh-CN" altLang="en-US" dirty="0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文件</a:t>
              </a:r>
              <a:r>
                <a:rPr lang="zh-CN" altLang="en-US" dirty="0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链接好</a:t>
              </a:r>
              <a:endParaRPr lang="zh-CN" altLang="en-US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6.</a:t>
              </a:r>
              <a:r>
                <a:rPr lang="zh-CN" altLang="en-US" dirty="0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将</a:t>
              </a:r>
              <a:r>
                <a:rPr lang="en-US" altLang="zh-CN" dirty="0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LNFL</a:t>
              </a:r>
              <a:r>
                <a:rPr lang="zh-CN" altLang="en-US" dirty="0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制作好的</a:t>
              </a:r>
              <a:r>
                <a:rPr lang="en-US" altLang="zh-CN" dirty="0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TAPE3</a:t>
              </a:r>
              <a:r>
                <a:rPr lang="zh-CN" altLang="en-US" dirty="0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文件链接</a:t>
              </a:r>
              <a:r>
                <a:rPr lang="zh-CN" altLang="en-US" dirty="0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进来</a:t>
              </a:r>
              <a:endParaRPr lang="zh-CN" altLang="en-US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7.</a:t>
              </a:r>
              <a:r>
                <a:rPr lang="zh-CN" altLang="en-US" dirty="0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在</a:t>
              </a:r>
              <a:r>
                <a:rPr lang="en-US" altLang="zh-CN" dirty="0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LBLRTRM</a:t>
              </a:r>
              <a:r>
                <a:rPr lang="zh-CN" altLang="en-US" dirty="0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目录下运行：./lblrtm_v12.9_linux_intel_sgl TAPE3，运行成功显示</a:t>
              </a:r>
              <a:r>
                <a:rPr lang="en-US" altLang="zh-CN" dirty="0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LBLRTM ETIT</a:t>
              </a:r>
              <a:r>
                <a:rPr lang="zh-CN" altLang="en-US" dirty="0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（或者使用例子中的运行脚本比较</a:t>
              </a:r>
              <a:r>
                <a:rPr lang="zh-CN" altLang="en-US" dirty="0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方便）</a:t>
              </a:r>
              <a:endParaRPr lang="zh-CN" altLang="en-US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  <a:p>
              <a:pPr algn="l"/>
              <a:endParaRPr lang="zh-CN" altLang="en-US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3" name="矩形: 圆角 3"/>
            <p:cNvSpPr/>
            <p:nvPr>
              <p:custDataLst>
                <p:tags r:id="rId2"/>
              </p:custDataLst>
            </p:nvPr>
          </p:nvSpPr>
          <p:spPr>
            <a:xfrm>
              <a:off x="942" y="3886"/>
              <a:ext cx="3884" cy="642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+mn-ea"/>
                </a:rPr>
                <a:t>LBL</a:t>
              </a:r>
              <a:r>
                <a:rPr lang="zh-CN" altLang="en-US" sz="2400" dirty="0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+mn-ea"/>
                </a:rPr>
                <a:t>编译过程：</a:t>
              </a:r>
              <a:endParaRPr lang="en-US" altLang="zh-CN" sz="2400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25000">
              <a:schemeClr val="accent3">
                <a:lumMod val="60000"/>
                <a:lumOff val="40000"/>
              </a:schemeClr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截屏2024-06-27 11.27.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" y="2811780"/>
            <a:ext cx="10191750" cy="1600200"/>
          </a:xfrm>
          <a:prstGeom prst="rect">
            <a:avLst/>
          </a:prstGeom>
        </p:spPr>
      </p:pic>
      <p:sp>
        <p:nvSpPr>
          <p:cNvPr id="8" name="矩形: 圆角 4"/>
          <p:cNvSpPr/>
          <p:nvPr>
            <p:custDataLst>
              <p:tags r:id="rId2"/>
            </p:custDataLst>
          </p:nvPr>
        </p:nvSpPr>
        <p:spPr>
          <a:xfrm>
            <a:off x="723265" y="179070"/>
            <a:ext cx="7617460" cy="53975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90000">
                <a:schemeClr val="accent3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LBLRTM</a:t>
            </a:r>
            <a:r>
              <a:rPr lang="zh-CN" altLang="en-US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的</a:t>
            </a:r>
            <a:r>
              <a:rPr lang="en-US" altLang="zh-CN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TAPE5</a:t>
            </a:r>
            <a:r>
              <a:rPr lang="zh-CN" altLang="en-US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比较复杂，使用程序</a:t>
            </a:r>
            <a:r>
              <a:rPr lang="zh-CN" altLang="en-US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生成</a:t>
            </a:r>
            <a:endParaRPr lang="zh-CN" altLang="en-US" dirty="0">
              <a:solidFill>
                <a:schemeClr val="tx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9" name="矩形: 圆角 4"/>
          <p:cNvSpPr/>
          <p:nvPr>
            <p:custDataLst>
              <p:tags r:id="rId3"/>
            </p:custDataLst>
          </p:nvPr>
        </p:nvSpPr>
        <p:spPr>
          <a:xfrm>
            <a:off x="723265" y="848995"/>
            <a:ext cx="7617460" cy="1833245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90000">
                <a:schemeClr val="accent3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其中可修改：层数（</a:t>
            </a:r>
            <a:r>
              <a:rPr lang="en-US" altLang="zh-CN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lev</a:t>
            </a:r>
            <a:r>
              <a:rPr lang="zh-CN" altLang="en-US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），波段及分辨率（波数间隔应小于</a:t>
            </a:r>
            <a:r>
              <a:rPr lang="en-US" altLang="zh-CN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2000</a:t>
            </a:r>
            <a:r>
              <a:rPr lang="zh-CN" altLang="en-US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，设置分辨率时不可以直接写整型，应该是浮点数），角度，气体数量（可以多开）与种类（建议只留一个，其他的位置用</a:t>
            </a:r>
            <a:r>
              <a:rPr lang="en-US" altLang="zh-CN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blank</a:t>
            </a:r>
            <a:r>
              <a:rPr lang="zh-CN" altLang="en-US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i</a:t>
            </a:r>
            <a:r>
              <a:rPr lang="zh-CN" altLang="en-US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）填充，应该是方便</a:t>
            </a:r>
            <a:r>
              <a:rPr lang="zh-CN" altLang="en-US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读取）</a:t>
            </a:r>
            <a:endParaRPr lang="zh-CN" altLang="en-US" dirty="0">
              <a:solidFill>
                <a:schemeClr val="tx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algn="l"/>
            <a:endParaRPr lang="zh-CN" altLang="en-US" dirty="0">
              <a:solidFill>
                <a:schemeClr val="tx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algn="l"/>
            <a:r>
              <a:rPr lang="en-US" altLang="zh-CN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LBLRTM</a:t>
            </a:r>
            <a:r>
              <a:rPr lang="zh-CN" altLang="en-US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设置：</a:t>
            </a:r>
            <a:r>
              <a:rPr lang="en-US" altLang="zh-CN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AE</a:t>
            </a:r>
            <a:r>
              <a:rPr lang="zh-CN" altLang="en-US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控制气溶胶，</a:t>
            </a:r>
            <a:r>
              <a:rPr lang="en-US" altLang="zh-CN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EM</a:t>
            </a:r>
            <a:r>
              <a:rPr lang="zh-CN" altLang="en-US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控制输出</a:t>
            </a:r>
            <a:r>
              <a:rPr lang="en-US" altLang="zh-CN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OD</a:t>
            </a:r>
            <a:r>
              <a:rPr lang="zh-CN" altLang="en-US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还是辐射率透过率</a:t>
            </a:r>
            <a:r>
              <a:rPr lang="zh-CN" altLang="en-US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等</a:t>
            </a:r>
            <a:endParaRPr lang="zh-CN" altLang="en-US" dirty="0">
              <a:solidFill>
                <a:schemeClr val="tx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0" name="矩形: 圆角 4"/>
          <p:cNvSpPr/>
          <p:nvPr>
            <p:custDataLst>
              <p:tags r:id="rId4"/>
            </p:custDataLst>
          </p:nvPr>
        </p:nvSpPr>
        <p:spPr>
          <a:xfrm>
            <a:off x="8667750" y="117475"/>
            <a:ext cx="2531745" cy="2498725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90000">
                <a:schemeClr val="accent3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廓线的个数指的是每层大气上该气体浓度的水平分布点的数量（描述不请楚，你打开廓线文件看就知道了，行数是层数，列数是廓线</a:t>
            </a:r>
            <a:r>
              <a:rPr lang="zh-CN" altLang="en-US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数）</a:t>
            </a:r>
            <a:endParaRPr lang="zh-CN" altLang="en-US" dirty="0">
              <a:solidFill>
                <a:schemeClr val="tx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1" name="矩形: 圆角 4"/>
          <p:cNvSpPr/>
          <p:nvPr>
            <p:custDataLst>
              <p:tags r:id="rId5"/>
            </p:custDataLst>
          </p:nvPr>
        </p:nvSpPr>
        <p:spPr>
          <a:xfrm>
            <a:off x="784225" y="4361180"/>
            <a:ext cx="9165590" cy="598805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90000">
                <a:schemeClr val="accent3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LBLRTM</a:t>
            </a:r>
            <a:r>
              <a:rPr lang="zh-CN" altLang="en-US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设置说明文档在源码文件里的</a:t>
            </a:r>
            <a:r>
              <a:rPr lang="zh-CN" altLang="en-US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位置：</a:t>
            </a:r>
            <a:endParaRPr lang="zh-CN" altLang="en-US" dirty="0">
              <a:solidFill>
                <a:schemeClr val="tx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algn="l"/>
            <a:r>
              <a:rPr lang="zh-CN" altLang="en-US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LBLRTM-master/docs/html/lblrtm_instructions.html</a:t>
            </a:r>
            <a:endParaRPr lang="zh-CN" altLang="en-US" dirty="0">
              <a:solidFill>
                <a:schemeClr val="tx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84225" y="5087620"/>
            <a:ext cx="8663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r>
              <a:rPr lang="zh-CN" altLang="en-US"/>
              <a:t>啊</a:t>
            </a:r>
            <a:r>
              <a:rPr lang="en-US" altLang="zh-CN"/>
              <a:t>C</a:t>
            </a:r>
            <a:r>
              <a:rPr lang="zh-CN" altLang="en-US"/>
              <a:t>啊的，都是单位，对应气体的单位，所以几个气体就是几个</a:t>
            </a:r>
            <a:r>
              <a:rPr lang="zh-CN" altLang="en-US"/>
              <a:t>单位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25000">
              <a:schemeClr val="accent3">
                <a:lumMod val="60000"/>
                <a:lumOff val="40000"/>
              </a:schemeClr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4"/>
          <p:cNvSpPr/>
          <p:nvPr>
            <p:custDataLst>
              <p:tags r:id="rId1"/>
            </p:custDataLst>
          </p:nvPr>
        </p:nvSpPr>
        <p:spPr>
          <a:xfrm>
            <a:off x="723265" y="179070"/>
            <a:ext cx="5458460" cy="53975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90000">
                <a:schemeClr val="accent3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TAPE11</a:t>
            </a:r>
            <a:r>
              <a:rPr lang="zh-CN" altLang="en-US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（输出文件的结构、读取与</a:t>
            </a:r>
            <a:r>
              <a:rPr lang="zh-CN" altLang="en-US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绘制）</a:t>
            </a:r>
            <a:endParaRPr lang="zh-CN" altLang="en-US" dirty="0">
              <a:solidFill>
                <a:schemeClr val="tx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矩形: 圆角 4"/>
          <p:cNvSpPr/>
          <p:nvPr>
            <p:custDataLst>
              <p:tags r:id="rId2"/>
            </p:custDataLst>
          </p:nvPr>
        </p:nvSpPr>
        <p:spPr>
          <a:xfrm>
            <a:off x="723265" y="845820"/>
            <a:ext cx="8176895" cy="1443355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90000">
                <a:schemeClr val="accent3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TAPE5</a:t>
            </a:r>
            <a:r>
              <a:rPr lang="zh-CN" altLang="en-US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中设置只一种气体时，使用lblrtm_tape11_reader.m函数读取</a:t>
            </a:r>
            <a:r>
              <a:rPr lang="en-US" altLang="zh-CN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TAPE11</a:t>
            </a:r>
            <a:r>
              <a:rPr lang="zh-CN" altLang="en-US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或者</a:t>
            </a:r>
            <a:r>
              <a:rPr lang="en-US" altLang="zh-CN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ODint*</a:t>
            </a:r>
            <a:r>
              <a:rPr lang="zh-CN" altLang="en-US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文件，即可读出波数和对应的光学厚度（透过率，辐射亮度等具体看</a:t>
            </a:r>
            <a:r>
              <a:rPr lang="en-US" altLang="zh-CN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TAPE5</a:t>
            </a:r>
            <a:r>
              <a:rPr lang="zh-CN" altLang="en-US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的</a:t>
            </a:r>
            <a:r>
              <a:rPr lang="zh-CN" altLang="en-US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设置）</a:t>
            </a:r>
            <a:endParaRPr lang="zh-CN" altLang="en-US" dirty="0">
              <a:solidFill>
                <a:schemeClr val="tx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ECB019B1-382A-4266-B25C-5B523AA43C14-1">
      <extobjdata type="ECB019B1-382A-4266-B25C-5B523AA43C14" data="ewoJIkZpbGVJZCIgOiAiMzA2ODQwMDE5NzQyIiwKCSJHcm91cElkIiA6ICIxMjE0NzkxNjA2IiwKCSJJbWFnZSIgOiAiaVZCT1J3MEtHZ29BQUFBTlNVaEVVZ0FBQTk4QUFBR01DQVlBQUFERGRoSEFBQUFBQVhOU1IwSUFyczRjNlFBQUlBQkpSRUZVZUp6czNYbGNWUFgrUC9EWG1SbVFYVlFVRjBqMFlvZ2xnbURYSlVWeEJaZEtyMHRZZHUvVnRNeGR1L3JUckRUTjY1WHNxMWxoTHFXbEZhbWxtQ2hXS0tnb3VDQ2l1T0NXaWd1b0tEdXpuTjhmT0JQakRQc01NOE84bm85SGordWM4em5udkljN244K1o5NXpQQWhB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VkZ0Q2FZT2dJZ3ExN1JwQnllSHhyS21LbEhwSnBYWU9KbzZIaklmQ3BWWUlCWEVyUHo3eGRuWjJSZHlUUjBQRWRVTTIza3FEOXQ1b3ZxRHlUZVJHV3Zhb1lPVG8wbzJYNEF3RklKZ0IxRzBFd1hJVEIwWG1ROUJoQUtDVUNSQ0xJYUkySHlKL1Ayc2MrZnlUQjBYRVZVTjIzbXFETnQ1b3ZxRHlUZVJtV3JsN2VkaEl4TTJBT2duQ0lKRUpwWEN0b0V0cEZLcHFVTWpNNkpVcWxCU1hBeUZVZ2xSRkZVQWZsTXFsSk52WktSZE5uVnNSRlF4dHZOVUZXem5pZW9QSnQ5RVpxaGx5MEFIbTRhS1hSSUlmVzFzYk5DM2R5KzgwQ1VRclZvMGg3T3pzNm5ESXpPU2w1K1BtN2N5Y2ZMVWFjVCsvZ2RLU3VRUVJjUVhQbFNGM2IyYm1tL3ErSWhJUDdielZGVnM1NG5xRHliZlJHYW90WS8vQWtFUUY5dmIyMHNXTDV5SC9pRjk0T0xpREVGZ2xTVmRvaWdpTnk4UENZY1Q4ZTc4OTFGWVdLUVNSWEhaOVF1cDc1azZOaUxTaiswOFZRZmJlYUw2UVdMcUFJaElXOHVXTFIwa2dqaEdFQVRKNEVIOUVUcWdIeG8yZE9FWE1pcVhJQWh3Y1haRzM5NjlNS2gvWHdpQ0lKRklKSzk3ZUhqWW16bzJJdExGZHA2cWkrMDhVZjNBNUp2SXpOaTZOR3NHUWJDVHlXVG8xUEY1T0RweTBsdXFHanM3Ty9qN2RZU3RyUzFFd01iR3hybVpxV01pSWwxczU2bW0yTTRUV1RZbTMwUm1ScW1TTjRVbzJ0bmEycUs1TysrcFZEMHRtcnZEM3Q0T0VHR3JiQ0J6TTNVOFJLU0w3VHpWQnR0NUlzdkY1SnZJekVnbE5vNmlBSmxVS29HVGs1T3B3eUVMNCt6c0RCdVpEU0JBS29HVXN6WVJtU0cyODFRYmJPZUpMQmVUYnlJaUlpSWlJaUlqazVrNkFDS3lmUHYyN2NQOCtmT3JWUGJBZ1FOYXkranMzYnNYQ3hZc2dFd213NzU5KytEcTZxcjN1S1ZMbDJMSGpoMWEyMXhjWE9EajQ0T1JJMGVpYjkrK2xaWXY2OFNKRTVwLzc5eTVFNHNYTDlaYjdyWFhYc1BNbVRNcmZWOUVSUFVaMjNraW90cGo4azFFdGRha1NSTjA2ZEpGODFvdWx5TWxKUVgyOXZaNC92bm50Y3JLWk5yTlRuUjBOQUJBb1ZCZ3o1NDlDQThQci9CYXZyNithTktrQ1lxTGkzSGp4ZzBrSnljak9Ua1o0OGFOdy9UcDAzWEt0MnZYcnR3dmVtbzVPVGtBZ0tDZ0lMaTR1T2djVDBSazdkak9FeEhWSHBOdklxcTFvS0FnQkFVRmFWN2Z2WHNYWVdGaDhQRHdRR1JrWkxuSDNidDNEOGVPSGNNTEw3eUFwS1FrUkVkSFYvcWxiUHo0OGVqVHA0L21kV3hzTEJZc1dJRE5temRqNE1DQmFOKyt2VmI1U1pNbWFaWFhSLzJsYk42OGVXalRwazJGWlltSXJCSGJlU0tpMnVPWWJ5SXltZDI3ZDBNVVJRd2VQQmorL3Y2NGVQRWlMbDI2VksxekRCZ3dBRU9HREFFQXhNZkgxeWdPOVpleVJvMGExZWg0SWlMU2orMDhFZEZmbUh3VGtjbnMzcjBidHJhMjZOMjdOMEpEUXdFQXUzYnRxdlo1Zkh4OEFKUStZYW1Kbkp3Y1NDUVNuYTZJUkVSVU8yem5pWWord3VTYmlFd2lOVFVWMTY5Zng0c3Z2Z2duSnlmMDY5Y1BNcGtNTVRFeFVDZ1UxVHJYbzBlUEFFQnJncC9xSGkrUlNMQmt5UklzVzdZTTY5YXRRMnBxYW8zT1JVUkVwZGpPRXhGcDQ1aHZJaklKOVFRODZpY2hycTZ1Nk5hdEd4SVNFbkQ0OEdFRUJ3ZFg2VHh5dVJ5Ly8vNDdBQ0F3TUZCbi83cDE2N0I5KzNhdGJiMTY5Y0tvVWFNMHIzTnljcUJRS0xCejUwN050c2pJU1BUczJSUExsaTJEdmIxOTlkNGNFUkd4blNjaWVncVRieUtxYzhYRnhZaU5qWVdqb3lONjlPaWgyUjRhR29xRWhBUkVSMGRYK3FVc0x5OFBseTlmUm1Sa0pDNWZ2Z3gvZjMrdGM2bGR1SEJCWjV1bnA2Zlc2NDBiTjhMQndRRlNxUlJaV1ZrNGNlSUV2dmppQ3lRa0pHRFpzbVhsTGs5RFJFVDZzWjBuSXRMRjVKdUk2bHhjWEJ6eTh2SXdaTWdRTkdqUVFMTTlPRGdZOXZiMlNFaElRRTVPanQ2bFkrYk1tYU96TFNBZ0FCRVJFUkFFUVdkZlJFUkVwYlBnbHIxTzgrYk5NWGp3WVBqNStXSE1tREhZczJjUFpzMmFWZWt5TmtSRTlCZTI4MFJFdXBoOEUxR2RVM2RGdkhqeEltYk5tcVcxejliV0ZvV0ZoZGk3ZHkvR2pCbWpjMnpidG0zaDZ1b0tHeHNidEdqUkFqMTc5a1J3Y0xEZUwyUzE0ZW5waVU2ZE91SFlzV080ZXZVcUFnSUNESHArSXFMNmpPMDhFWkV1SnQ5RVZLZlVhNzRDcFYvS0xsNjhxTGRjZEhTMDNpOWxreWRQcnZRSmg2RTRPRGpVeVhXSWlPb1R0dk5FUlBveCtTYWlPcVZlOHpVOFBCeXpaOC9XMmE5UUtCQWFHb3J6NTg4akl5TUQzdDdlSm9peWRMeGlXbG9hQkVGQW16WnRUQklERVpFbFlqdFBSS1FmbHhvam9qcTFlL2R1QUgvTmZ2czBtVXltMmFmdXRtaE0rZm41bWljMGFrVkZSZmo0NDQrUmxaV0ZQbjM2Y0J3Z0VWRTFzSjBuSXRLUFQ3NkpxTTZvMTN6MTlQUkVodzRkeWkwM2JOZ3diTm15QlRFeE1aZzZkU3Brc3BvM1ZmcVdvQUdBOGVQSEl5QWdBSVdGaFpnOGVUSzh2THpRb1VNSEZCWVc0c3laTThqT3pvYVhseGNXTEZoUTQyc1RFVmtidHZORVJPVmo4azFFZGVicE5WL0w0KzN0RFY5Zlg2U25weU14TVJFOWUvYXM4VFgxTFVFREFDKy8vRElBd01uSkNVT0hEa1Z5Y2pKaVkyTWhsVXJoNGVHQkVTTkc0TFhYWHVONFFDS2lhbUE3VDBSVVBzTk9HMGxFdGViVjNyODNCUEY3RjJmbjVtcy8reFJkWHdneWRVaGtRWTRtSGNlMDJmT1FkZjkrRGtTOGN1MTh5Z0ZUeDBSRTJ0ak9VMjJ3blNleVhCenpUVVJFUkVSRVJHUmtUTDZKaUlpSWlJaUlqSXpKTnhFUkVSRVJFWkdSTWZrbUlpSWlJaUlpTWpJbTMwUkVSRVJFUkVSR3h1U2JpSWlJaUlpSXlNaVlmQk1SRVJFUkVSRVpHWk52SWlJaUlpSWlJaU5qOGsxRVJFUkVSRVJrWkV5K2ljaW96cDQ5aStEZ1lQejQ0NDlhMjVjdVhZckF3RURFeGNWVmVMeTZYTGR1M1hEanhvMXl5MjNkdWhXQmdZSFl2SG16MXZiaHc0Y2pNREJRNzM5dnZ2bW1wdHkrZmZzUUdCaUlpSWlJR3J4TElpTFN4MUQzZ0xML0RSdzRFTk9tVFVOS1NvcE9lYmJsUkdUT1pLWU9nSWpxcjl6Y1hNeWJOdy9QUC84OFJvMGFWYXR6bFpTVVlPblNwWWlNakt6UjhaMDdkNFpVS3RYYTl1eXp6OVlxSmlJaUtwOGg3d0crdnI1bzBxUUppb3VMY2YzNmRSdytmQmlIRHgvR3h4OS9qSUVEQnhvb1lpSWk0Mkx5VFVSRzg5VlhYK0h1M2J0WXUzWXRCRUdvMWJtYU4yK081T1JrUkVkSFkralFvZFUrZnVYS2xYQjJkcTVWREVSRVZIV0d2QWVNSHo4ZWZmcjBBUUNvVkNwODlkVlhXTGR1SGI3NDRnc20zMFJrTWRqdG5JaU00c0dEQjlpeFl3ZkN3c0xRc21YTFdwL3Y5ZGRmaDQyTkRUNzk5RlBrNU9RWUlFSWlJaklXUTk4RHlwSklKQmc3ZGl3QUlDc3J5NkRuSmlJeUppYmZSR1FVdTNidFFsRlJFVWFQSG0yUTg3VnExUW9USmt6QW8wZVBzSExsU29PY2s0aUlqTVBROTRDbnFYK0ViZE9talZIT1QwUmtERXkraWNnb2poNDlDbGRYVjdSdjM5NWc1L3puUC8rSnYvM3RiL2oxMTErUmxKUmtzUE1TRVpGaEdlTWVvSmFmbjQ5UFB2a0VBREJod2dTRG41K0l5RmlZZkJPUndTa1VDcVNrcEtCejU4NjFIdWRYbGt3bXc4S0ZDeUVJQXBZdVhZcmk0bUtEblp1SWlBekRHUGVBcjcvK0dyTm16Y0xFaVJNeGVQQmdYTGx5QlJFUkVacHg0RVJFbG9BVHJoR1J3VDE4K0JCeXVSek5temMzK0xrN2R1eUlrU05ISWlvcUN1dlhyOGM3Nzd4VHBlTjY5KzZ0czIzNTh1WG8xNjlmdGE1Lzc5NDluYVRmeHNiR0tPK1ZpTWdTR2VNZWNQYnNXYTNYaFlXRitPbW5uOUNtVFJ0NGVYbFYrM3hzeTRuSUZKaDhFNUhCUFh6NEVBRFFxRkVqbzV4L3lwUXBPSERnQURadjNveUJBd2ZDMjl1NzBtTzZkZXVtczlTWW01dGJ0YTg5Yjk0OG5ENTlXbXRiNjlhdHNXUEhqbXFmaTRpb1BqTEdQVUQ5bEx1a3BBUjM3OTVGVEV3TXZ2cnFLN3p4eGh2WXZuMTd0ZHR6dHVWRVpBcE12b25JNEJRS0JZRFNidUxHNE9qb2lIbno1bUhXckZsWXNtUUp2djc2NjBxUFdiWnNtVUdXR3BzOGViTE9iT3VPam82MVBpOFJVWDFoekh1QXJhMHRQRDA5TVhIaVJPVG01bUxyMXEzNDhjY2ZxOXdMU28xdE9SR1pBcE52SWpJNDlkTU9ZeTRKRmh3Y2pKQ1FFUHp4eHgvWXRtMmJRY2VXVnlRb0tLaE9ya05FWktucTRoNEFBSjA2ZGNMV3JWdHg5ZXJWYWgvTHRweUlUSUVUcmhHUndhbS9lR1ZuWnh2MU9uUG56b1dUa3hQV3JGbWo2ZVpJUkVTbVZWZjNnTXpNVEFBd1NLOG1JcUs2d09TYmlBek96czRPUGo0K1NFbEpNZXAxM056Y01HM2FOT1RsNWVHbm4zNHk2cldJaUtocTZ1SWVrSjZlam0rKytRWUFFQklTWXJUckVCRVpFcnVkRTVGUmRPM2FGWnMyYmNMTm16Zmg0ZUZSYnJsMTY5WmgrL2J0T3R2bnpadFg0WEZxdzRjUFIweE1ERTZkT2xXcmVOWGk0dUp3N2RvMW5lMGpSb3pna2paRVJGVms2SHZBaGcwYjhNc3Z2MENsVXVIZXZYdkl5TWdBQUx6eXlpdm8yYk9uenZGc3k0bklIREg1SmlLakdESmtDRFp0Mm9TZE8zZFdPQkhPaFFzWDlHN1B6OCt2MG5VRVFjQjc3NzJITVdQR1FDNlgxeWpXc3U3Y3VZTTdkKzdvYk8vZXZYdXR6MDFFWkMwTWZROUlUMC9YL052ZTNoNmRPblhDUC83eEQ0U0ZoZWs5bm0wNUVSRVJWY3Fydlg5dkw5OU90LzFlZUZGTVBKWXNXckozMzMxWDdOV3JsNWlibTJ2cVVLeEc0ckZrc2N1TGZVVXZYLytIWHUzOWRSYzNKeUtUcTAvdGZFVjREekFPdHZORWxvdGp2b25JYUtaTm13WlJGUEg1NTUrYk9oUWlJcXBqdkFjUUVXbGo4azFFUnVQaDRZR0ZDeGNpS2lvS0J3NGNNSFU0UkVSVWgzZ1BJQ0xTeGpIZlJHUlUvZnYzeDNQUFBRY2JHeHRUaDBKRVJIV005d0Fpb3I4dytTWWlvMnZac3FXcFF5QWlJaFBoUFlDSXFCUzduUk1SRVJFUkVSRVpHWk52SWlJaUlpSWlJaU5qOGsxRVJFUkVSRVJrWkV5K2lhamFJaU1qRVJ3Y2pNVEVSRk9IUWtSRVJzQjJub2pJOEpoOEUxRzFuVGx6Qm5sNWViaHc0WUtwUTZtUy9QeDhuVzNYcmwxRDM3NTlzWEhqUmhORVJFUmszdGpPRXhFWkhwTnZJcXEyUllzV0lTSWlBbVBIampWMUtCVzZkdTBhUm84ZWpaVXJWK3JzOC9MeXdxUkprL0RsbDE4aU9UblpCTkVSRVprdnR2TkVSSWJINUp1SXFzM056UTE5K3ZReCszVmJzN096a1pHUkFWRVU5ZTRmTldvVWZIeDhzSFRwVWlpVnlqcU9qb2pJZkxHZEp5SXlQQ2JmUkdUVkpreVlnQnMzYm1EZnZuMm1Eb1dJaUl5QTdUd1JtUXNtMzBSVWJVdVhMa1ZnWUNDT0hUdW0yZmJiYjc4aE1EQVFxMWV2eHMyYk56Rm56aHdFQndlalI0OGVtREZqQmpJek03WE9VYlo4ZG5ZMkZpNWNpTDU5KzZKYnQyNTQ3YlhYRUJjWHAxVytvS0FBZ1lHQmVPMjExM1RpVVNnVUNBd014RXN2dlFRQXlNM05SV0JnSUNaTm1nUUEyTGx6SndJREF4RVlHSWd6Wjg1b0hSc2NISXhtelpwaDI3WnRCdm5iRUJIVkIyem5pWWdNajhrM0VSbFVWbFlXM25qakRUeDQ4QUM5ZXZXQ3E2c3JFaElTTUdYS0ZNamxjcDN5T1RrNUdEZHVITTZkTzRmdTNidkR6ODhQNmVucG1ETm5Ebjc5OWRjYXhXQmpZNE5SbzBhaGQrL2VBSUEyYmRwZzFLaFJHRFZxRkpvMGFhSlZWaEFFZE8zYUZXbHBhY2pMeTZ2UjlZaUlyQW5iZVNLaW1wR1pPZ0FpcWwvMjdObUR1WFBuWXRTb1VRQ0F2THc4akJzM0R0ZXZYMGRpWWlKNjllcWxWWDduenAwWU4yNGNwazZkQ29tazlQZkF1TGc0ekprekJ5dFdyRURmdm4xaFoyZFhyUmpzN093d2QrNWNIRDkrSEFjT0hJQ2ZueC9tenAxYmJ2bkF3RURzMnJVTHFhbXA2TjY5ZXpYZk1SR1JkV0U3VDBSVU0zenlUVVFHNWV2cnEvbENCZ0JPVGs1NCtlV1hBUURuejUvWEtlL2w1WVVwVTZab3ZwQUJRSjgrZmRDalJ3L2s1dVlpS1NuSjZERzd1N3NEQU83ZHUyZjBheEVSV1RxMjgwUkVOY1BrbTRnTTZybm5udFBaNXVIaEFhQjBqTjdUT25mdURLbFVxclA5K2VlZkJ3QmN2Mzdkd0JIcWF0U29FUURnNGNPSFJyOFdFWkdsWXp0UFJGUXpUTDZKeUtBY0hSMTF0cW03RStwYkNzYlYxVlh2ZWV6dDdRRkE3L2hCUTFNL2pTbHZxUm9pSXZvTDIza2lvcHBoOGsxRUpsWGVsNjY3ZCs4Q0FCbzNiZ3pncnk5T1JVVkZPbVVMQ3d0ckZZUDZTWWo2eVFnUkVSa08yM2tpb2xKTXZvbklwTkxUMDNXMktaVktKQ1FrQVBpclc2S2RuUjFzYkd4dzkrNWRLQlNLU3M4QmxNNXdDd0FxbGFyQ0dMS3lzZ0FBYm01dTFRdWVpSWdxeFhhZWlLZ1VrMjhpTXFuang0OWoxNjVkV3RzMmJkcUVtemR2d3MvUEQ5N2UzcHJ0dnI2K0tDZ28wRnFyTlM4dkQydldyTkY3YnZVVGpzckdFNTQ2ZFFxQ0lLQmp4NDQxZlJ0RVJGUU90dk5FUktXNDFCZ1JtVlJBUUFDV0xsMktuMy8rR1czYXRFRkdSZ2JPbmowTEZ4Y1hMRnk0VUt2czJMRmprWnFhaWhVclZ1RGd3WU53YzNQRDhlUEgwYmx6WjV3OWUxYm4zTTg4OHd6YzNkMlJtcHFLcVZPbnd0WFZGYSs5OWhwOGZIeTB5aDA3ZGd3K1BqN2xqa3NrSXFLYVl6dFBSRlNLVDc2SnlLVDgvUHl3WnMwYUtKVkt4TVRFNE5hdFd4ZzRjQ0MrL2ZaYnRHM2JWcXRzdjM3OThPR0hINkpObXpZNGVmSWtrcEtTTUhqd1lKMHZiMm95bVF6TGx5K0hyNjh2amg4L2pwTW5UNkpCZ3daYVpVNmVQSWtiTjI1ZzJMQmhSbnVQUkVUV2pPMDhFUkVSbVNXdjl2Njl2WHc3M2ZaNzRVVXg4Vml5V0YvdDM3OWY3Tnk1czdocTFTcVR4akY1OG1TeGYvLytZbEZSa1Vuak1KVEVZOGxpbHhmN2lsNisvZys5MnZ2M052WG5tWWgwc1oydlcyem5pY2hjOE1rM0VWbXQrUGg0SEQxNkZOT25UOWQ1VWtKRVJKYVA3VHdSbVJNbTMwUmtsZTdkdTRjUFAvd1F3NFlOdytEQmcwMGREaEVSR1JqYmVTSXlONXh3amNqTUtFVkZua3lReWxWS0ZRb0tDa3dkVHIxbGIyK1BUWnMyb1huejVxWU94YUFLQ2dxZ1VDb0FFVXFscU1nemRUeEVwSXZ0Zk4xZ08wOUU1b2JKTjVHWkVjV1MyeER0QzB2a2N0ekx5aloxT1BXV3M3TXpuSjJkVFIyR3dkM0x5a1pSVVRFQUZJdGl5VzFUeDBORXV0ak8xdzIyODBSa2JwaDhFNW1abXhjdjN2VnEzeWxmTHBjai9jSkZGQlVWd2M3T3p0UmhHVnkvZnYxdzRzUUpVNGRScjVTVXlISHUvQVVVRnhjREVJdHZYcng0MTlReEVaRXV0dk5VVTJ6bmlTd2J4M3dUbVI4RlJOV1BvaWlxZHU3ZWcrU1RLU2dzS29Jb2lxYU9pOHlVS0lvb0tpckNtYlBuOFBQTzNWQ3BWQ3BBM0FSQVllcllpRWd2dHZOVUxXem5pZW9Id2RRQkVKR3VsaTFiT3RpNk5Jc1JCUFJ5Y1hGR24xNDkwY252ZWJScTJRTE9UazZtRG8vTVNHNWVIbTdkeXNTWnMrZncrNEVFUEg3OEdDcFJQQ3gvbkRVZ016T1RnMG1KekJUYmVhb3F0dk5FOVFlVGJ5SXoxZExIejhjR3ducEJRSGRCRUNTMk5qWndjSENBVE1iUkl2UVh1VUtPZ29KQ3lPVnlpS0lvUXNRaEJaUlRibDVJU3pWMWJFUlVNYmJ6VkJWczU0bnFEeWJmUkdhc1VkdTJEVjFzblpkSUJMd2tBamFBWUFOQWF1cTRURWxVaVpxR1N3UWdTS3krR1ZNQ29sd0E1Q3FJKzNMbEJiTWZaR1E4Tm5WUVJGUTFiT2Qxc1ozWHdYYWVxSjZ3K3RhTXlCSTBiZHJCeWFHeHJLbEtWTHBKSlRhT3BvN0hsQnJJVkg5cklKT01rd2lDVGFGY3VhRllJYmxzNnBoTVNhRVNDNlNDbUZYd1FKR1ZsWFdPUzg0UVdTaTI4MzloTzYrTjdUeFIvY0hrbTRnc1NrQkFRTEFnQ0QrSW9tZ0g0T1ZUcDA0ZE5IVk1SRVJrT0d6bmlhaSs0bXpuUkVSRVJFUkVSRWJHNUp1SWlJaUlpSWpJeUpoOEV4RVJFUkVSRVJrWmsyOGlJaUlpSWlJaUkyUHlUVVJFUkVSRVJHUmtUTDZKaUlpSWlJaUlqSXpKTnhFUkVSRVJFWkdSTWZrbUlpSWlJaUlpTWpJbTMwUkVSRVJFUkVSR3h1U2JpSWlJaUlpSXlNaVlmQk1SRVJFUkVSRVpHWk52SWlJaUlpSWlJaU5qOGsxRVJFUkVSRVJrWkV5K2lZaUlpSWlJaUl5TXlUY1JFUkVSRVJHUmtjbE1IUUFSVVhuOC9Qd2NwVktwVzlsdGdpQTBGMFZSS2dpQ0JFRHpnSUNBMW1YM0Z4Y1gzejkzN2x4ZW5RWktSRVExd25hZWlLd0prMjhpTWxzU2lhU1RJQWlIbjk0dUNJTDZueitVK1RjQW9FR0RCcjBCSERSK2RFUkVWRnRzNTRuSW1naVZGeUVpTWhtWnY3Ly9CWWxFMHJZcWhVVlJ2SGJxMUtsbkFjaU5IQmNSRVJrRzIza2lzaG9jODAxRTVrd0JZRDBBaUtJSVVSUjFDankxL1Z2d0N4a1JrU1ZoTzA5RVZvUEpOeEdaTlVFUWRvcWltUGQwdDhPbnlrQVV4VHlsVXJtbkRrTWpJaUlEWUR0UFJOYUN5VGNSbVRWUkZETUJuS2hDMFJNS2hlS2FzZU1oSWlMRFlqdFBSTmFDeVRjUm1iV1VsSlJjUVJDU3hTZDlEc3QyU1ZUL1d4UkZVUkNFcEhQbnp0MDNUWlJFUkZSVGJPZUp5Rm93K1NZaWM2ZFVLcFduQlVISUxhK0FJQWlGb2lpZUJNY0JFaEZaSXJielJHUVZtSHdUa2RrVFJmR3dLSXIzS2lqeVdLbFVIcXV6Z0lpSXlLRFl6aE9STldEeVRVUm1MelUxOVNxQVZQVmtQR1ZudmhVRUFTcVZLdTFKR1NJaXNrQnM1NG5JR2pENUppSkxzYW04SFlJZ3JLM0xRSWlJeUNqWXpoTlJ2Y2JrbTRnc1FtNXU3ajVSRk8rVzNmWms2Wm1zM056Y2FGUEZSVVJFaHNGMm5vanFPeWJmUkdRUk1qSXlpZ0g4cEdjZDJKMVA5aEVSa1FWak8wOUU5UjJUYnlLeUdFcWw4bXNBUldVMkZZbWl1TVZVOFJBUmtXR3huU2VpK296Sk54RlpES2xVZWtNVXhTdUNJS2k3SXA1WEtCU1hUUjBYRVJFWkJ0dDVJcXJQbUh3VGtjVjQrUEJoTG9BVDRoTUF6c2psOGh4VHgwVkVSSWJCZHA2STZqTW0zMFJrTWE1ZHUxWWtpbUtDSUFpRkFFcEVVVXk0Y09GQ3JxbmpJaUlpdzJBN1QwVDFtY3pVQVJBUlZZY2dDRWtBc2dWQmNBQ1FaT3A0aUlqSXNOak9FeEVSRVptSmdJQ0EySUNBZ0dPbWpvT0lpSXlEN1R3UjFVYzZhem1ZbzZaTk96ZzVOSlkxVllsS042bkV4dEhVOFpENVVLakVBcWtnWnVYZkw4N096cTYvM2RLYU51M2dKRzJpY3JOUlNadXlEZ0QyTnVJZ0NRVGJmRGwybVRvV1U3UDBPc0RQTnBYSDBqL2IxY1c2b0kzdC9GK3NyUzZVaDNXRXltTkpkY1NzaysrbUhUbzRPYXBrOHdVSVF5RUlkaEJGTzFGZ1YzbjZpeUJDQVVFb0VpRVdRMFJzdmtUK2Z0YTVjM21tanN0UTNOMzlITzBiWVFIcndOUEVKMjJYSUpvMkR0T3oxRHJBenpaVnhsSS8yOVhGdWxBZXR2TnExbElYeXNNNlFwV3hwRHBpdHNsM0syOC9EeHVac0FGQVAwRVFKREtwRkxZTmJDR1ZTazBkR3BrUnBWS0ZrdUppS0pSS2lLS29BdkNiVXFHY2ZDTWp6ZUtYSlNtdEE1TFBBWEdJSUFnU3FWU0tCcXdEOUJSTHJBUDhiRk5WV09KbnU3cFlGNmdxcktFdWxJZDFoS3JDa3VxSVdTYmZMVnNHT3RnMFZPeVNRT2hyWTJPRHZyMTc0WVV1Z1dqVm9qbWNuWjFOSFI2WmtiejhmTnk4bFltVHAwNGo5dmMvVUZJaWh5Z2l2dkNoS3V6dTNkUjhVOGRYVS9ycVFKZkFBSGkwYXNrNlFGb3NyUTd3czAxVlpXbWY3ZXBpWGFDcXF1OTFvVHlzSTFSVmxsUkh6REw1YnUzanYwQVF4TVgyOXZhU3hRdm5vWDlJSDdpNE9FTVF6REpjTWpGUkZKR2JsNGVFdzRsNGQvNzdLQ3dzVW9taXVPejZoZFQzVEIxYlRhbnJnSjJkbmVTajkvOGY2d0JWeUpMcUFEL2JWQjJXOU5tdUx0WUZxbzc2WEJmS3d6cEMxV0VwZGNUczF2bHUyYktsZzBRUXh3aUNJQms4cUQ5Q0IvUkR3NFl1ckdoVUxrRVE0T0xzakw2OWUyRlEvNzRRQkVFaWtVaGU5L0R3c0RkMWJEWGg0ZUZocjY0REljRTlXUWVvVXBaU0IvalpwdXF5bE05MmRiRXVVSFhWMTdwUUh0WVJxaTVMcVNObWwzemJ1alJyQmtHd2s4bGs2TlR4ZVRnNmNqSkRxaG83T3p2NCszV0VyYTB0Uk1ER3hzYTVtYWxqcWduUnJuRVRkUjNvK0h3SDFnR3FNbk92QS94c1UwMlorMmU3dWxnWHFLYnFXMTBvRCtzSTFaUzUxeEd6Uzc2VktubFRpS0tkcmEwdG1ydWIxZCtLTEVDTDV1Nnd0N2NEUk5ncUc4amNUQjFQVFFoU1ZXTjFIZkJvMmNMVTRaQ0ZNZWM2d004MjFZWTVmN2FyaTNXQmFxTSsxWVh5c0k1UWJaaHpIVEc3NUZzcXNYRVVCY2lrVWdtY25KeE1IUTVaR0dkblo5akliQUFCVWdta0Zqa2JoMHdwY1ZEWEFVNG9RdFZsem5XQW4yMnFEWFArYkZjWDZ3TFZSbjJxQytWaEhhSGFNT2M2WW5iSk54RVJFUkVSRVZGOXcrU2JpSWlJaUlpSXlNaVlmQk1SRVJFUkVSRVpHWk52SWlJaUlpSWlJaU5qOGsxRVJFUkVSRVJrWkV5K2lZaUlpSWlJaUl5TXlUY1JFUkVSRVJHUmtUSDVKaUlpSWlJaUlqSXlKdDlFUkVSRVJFUkVSc2JrbTRpSWlJaUlpTWpJbUh3VEVSRVJFUkVSR1JtVGJ3dVduNStQa3BLU1NzdHQzYm9WcDA2ZE1ubzhseTVkUW01dXJ0R3ZRMFJFUkVSRVpHbVlmSnVaL1B4ODNMeDVVL082YTlldWlJcUtBZ0RJNVhJa0ppWnE5bTNjdUJFaElTRlFLQlFWbm5QdDJyVTRjdVNJNW5WT1RrNlYvNnZzM0dwNWVYbVlNR0VDWnMyYVZhVWZCSWlJaUlpSWlLeUp6TlFCbUpPbFM1ZGl4NDRkZVBiWlovSDk5OTlYV3E0OEowNmNBQUJrWjJkajRNQ0JXdnNFUVVDVEprMFFGQlNFTjk5OEUxNWVYanJuUG52MkxMNzc3anM0T3p0RHFWUkNGRVVBd01xVksvSHp6ejlqKy9idGFOV3FGZExUMCtIbjV3ZVpySHIvTi9idDI3ZktaZGV2WDQrQWdJQkt5ems1T1dIZXZIbFl1SEFoRGgwNmhKQ1FrR3JGUkVSRVJFUkVWSjh4K1g2aXVMZ1lzYkd4QUlDTEZ5L2k0c1dMZVBiWlp5czhwbDI3ZG5CMWRhMzAzSTZPanBvRU5qOC9IeGtaR2RpN2R5OE9IanlJRFJzMndNZkhSMU4yMnJScEdEMTZORDc0NEFPc1hMbFNzejAyTmhaUlVWRll0R2dSV3JWcWhaS1NFcVNtcG1MaXhJazFlYnVZTkdrU2dvT0R5OTEvOSs1ZHpKdzVVMnZibFN0WEVCNGVYdUY1UlZIRS9Qbnp5OTBmRWhLQ2p6Lyt1SHJCRWhFUkVSRVJXVGdtMzAvRXhjVWhMeThQWGJ0MnhkR2pSeEVkSFkzWnMyZFhlTXlrU1pQUXAwK2ZTcy9kc21WTHJGcTFTdk82b0tBQTc3MzNIZzRlUElnMWE5YmdzODgrMCt4cjNydzVQdjc0WXpSdTNGanJISjZlbnBneVpRcUdEQmtDQUVoS1NrSmhZU0d1WHIySzlldlhhNVYxZEhSRVVGQVFUcDgrRGFDMHUvcjU4K2V4YmRzMitQbjVhYTVUTnVsL21vT0RnODQybFVvRnVWeU9sMTU2Q1IwNmRORGFkL255WmRqYTJzTFQwN1BDdjRXSGgwZUYrNG1JaUlpSWlPb2pKdDlQUkVkSEF3Qm16cHlKY2VPKzBvK2xBQUFnQUVsRVFWVEdJU1ltQnRPblQ2OTJsKzZxY0hCd3dJd1pNM0R3NEVHa3BxWnF0aDg5ZWhUZmZmZWRWbG1WU29Xb3FDZ2tKQ1FBS08zU3ZtTEZDdno2NjY5d2RIUkVlbm82MHRQVEFRQTNidHlBVkNwRng0NGRJWW9pUHZua0U4MTVqaHc1Z2lOSGptRDY5T2tBU2lkSFU1OVRuNnlzckhMMy9mM3ZmOWZwVGo5dTNEamN1WE1IdTNmdmhxMnRiUlgvRWtSRVJFUkVSTmFCeVRlQWUvZnU0ZGl4WS9Eejg0TzN0emVDZzRNUkd4dUx3NGNQVjlnMXV6WmNYRndBQURZMk5wcHREUnMyMU9ycXZuLy9mZ0NBdTd1NzF2YnM3R3o4L3Z2dkdERmlCT2JPbmF2WlBuejRjRHozM0hQNDZLT1BBRURUUlR3NE9CaWpSbzNDTysrOEF3Qll0V29WZnZycHB3ckhyVmNtTFMwTmp4OC9CZ0RjdVhNSFo4K2VSZi8rL1hIOCtQRnlqMm5jdURIYXQyOWY0MnNTRVJFUkVSRlpLaWJmQUhidjNnMVJGREZvMENBQXdLQkJneEFiRzR2bzZHaWpKZCtIRHg4R0FLM3UyNzYrdnZEMTlZVkNvY0QvL3ZjLzVPVGtBQ2lkU2J5d3NCQ3paczJDalkwTlB2endReWlWU3R5N2QwL3JuUGZ1M1VPL2Z2MnFkUDM1OCtkajJMQmhtdGQvL3ZrbkZpNWNpS1ZMbDhMRHd3TzV1Ym40K2VlZjBhcFZLNzNIcjFxMUNpZFBudFRhdG4vL2ZzMFBCdm9FQndkcmpXTW5JaUlpSWlLeUZreStVWnA4U3lRUzlPL2ZId0RRbzBjUHVMaTRJQ0VoQVRrNU9lVk9xclp1M1RwczM3NWRhMXV2WHIwd2F0U29jcS8xNk5FanhNZkhJeUlpQWcwYU5NQ2tTWk8wOWwrOWVoV0xGeS9HelpzM3NXN2RPcnorK3V0bzFhb1Y5dTNiaDdTME5Qem5QLzlCZEhRMDNOemNjTzNhTmMxeDJkblpLQ3dzclBHWTZzTENRcVNscGFHb3FBZ0E0T3pzakhIanhwVmJQaUlpQW5LNUhDZFBuc1QvKzMvL0Q5T25UMGRZV0JnVUNnWG16cDJMME5CUW5SOENHalJvVUtQWWlJaUlpSWlJTEozVko5K3BxYW00ZnYwNnVuYnRxcG5rVENhVG9WKy9mdGl4WXdmMjd0MkxNV1BHNkQzMndvVUxPdHYwVFRoMjZkSWxCQVlHYW0zcjNMa3pac3lZZ2VlZWUwNnpiY3VXTFZpOWVqWGF0V3VIcjcvK1dwTkkrL3Y3WThxVUtaZzJiUm8yYnR5STJiTm5vMkhEaG5qLy9mZVJsNWNISnljbnpiaHZYMTlmdmJHZU8zY09jK2ZPMVN3ejl2SEhIMlA1OHVXYS9lcmx6TWFOR3dkQkVMU09mZmZkZC9IeXl5OXJYZ3VDZ0lZTkc2S2twQVNSa1pGNDl0bG5NWGJzV0VpbFVoUVhGeU10TFEwOWUvYUVtNXViM2xpSWlJaUlpSWlzamRVbjMrcUoxcDZlUUN3ME5CUTdkdXhBZEhSMHVjbDNSRVJFbFdZN1Z5ODFWbEJRZ0RObnpzRFcxaFpqeDQ3VlNyd0J3TXZMQytQSGo4ZS8vLzF2eU9WeWZQNzU1M2o3N2JmUnJWczN0R3JWQ2hzMmJJQktwVUxqeG8xeDgrWk5BS1d6bm9lRWhDQTVPUm4yOXZabzI3WXRBT0RtelpzNGNPQUFEaDA2aEx5OFBCdzllaFRObXpmWGRLMGZPWElrbm4vK2VjMjFiOSsramM4Kyt3eHZ2ZlVXM04zZHRlSlN4eW1YeXdFQTl2YjJBSUFOR3piZyt2WHIrUHJycnlHVlNpdjlPeEFSRVJFUkVWa3JxMDYreTY3dEhSTVRnd01IRG1qMnFaOEVuejkvSHBjdVhVSzdkdTFxZkoyeVM0MzkrZWVmbURScEV0NTk5MTFFUmtacVBSSDM4ZkdCdTdzN3JsMjdodWpvYUh6MzNYZjQ5Tk5QVVZKU2dveU1EQURRZElIMzhQQ0FoNGNIOXUvZmo1Q1FFQnc4ZUJEZHUzZlhKTUdiTjIvRzl1M2I0ZXJxQ3FsVWlsZGVlUVh6NXMzVGpCUHYxYXNYdW5UcG9ybjJoUXNYOE5sbm42Rjc5Kzd3OXZiVyt6N3k4L01CL0xVTTJXKy8vUVlBZVB2dHQzWEtybHUzRGw5Ly9iWFd0aDQ5ZXVCLy8vdGZOZjk2UkVSRVJFUkVscytxazIvMTJ0NUE2UlBrOGtSSFIyUFdyRmtHdWVZenp6eUR4WXNYNDYyMzNzSkhIMzJFcUtnb3pkSmNHelpzUUZSVWxGYjVtVE5uYXIxKzlkVlhNV2ZPSEFEQWdBRURzSG56WnV6Y3VSTTNiOTdVekdZT0FIMzY5RUZ3Y0REKy92ZS9vMi9mdm5CeGNZRWdDSGp3NEFFQW9GR2pSc2pOemRXVUx5Z28wUHh2MmUyT2pvNlFTQ1FBb05udTdPd01BQmcvZnJ4V1dRQlFLcFg0NUpOUDBLMWJOM1RyMWsxclg4dVdMYXZ6cHlJaUlpSWlJcW8zckRyNVZuYzVYN2x5cGQ1WnpUTXlNakI2OUdqRXhNUmcyclJwQmx2enUwdVhMZ2dMQzhPZVBYdXdjZU5HdlBYV1d3Q0FLVk9tWVB6NDhWaTRjQ0V5TXpQeDFWZGZhWjVrWDdseUJaTW5UNGFmbjUvbVBNT0hEOGZtelp1eGRPbFNOR3ZXVEtzTC9OT0pyOXJseTVjaGxVb2hsVXJSdTNkdm5mMy8rdGUvdEY1SFIwZHJrdWFyVjY5Q0VBUTg4OHd6QUlDd3NEQ2Q0NHVMaS9ISko1L2crZWVmeCtqUm82dnpaeUVpSWlJaUlqTlZYRnlNd3NKQ09EazU2YzJMRkFvRjh2THk0T0Rnb0htNFNOcXNOdmxXciszdDdPeU03dDI3NnkzajdlMk45dTNiNC96NTgwaE1URVRQbmowTmR2M3AwNmZqd0lFRCtPYWJieEFhR29yV3JWdkQwZEVSeDQ0ZFExSlNFb1lOR3dabloyYzRPRGlncEtRRVgzenhCYnk5dlRVenNnTkFpeFl0MEwxN2Q4VEh4MlA0OE9GYWE0YVg1OUtsUzJqYnRxMW01dkVQUHZnQVBqNCtPdVhPblR1SEpVdVc2QnpyNGVHQnZMdzhUWGY5cHlrVUNnQ2wzZlYzN2RxbHM5L1QweE1CQVFHVnhrbEVSRVJFUk9aajl1elp1SFRwRW5idTNLazMrVjZ6WmcyMmJ0MktIVHQyMUhnRnB2ck9hcE52OWRyZS9mcjFxekJwSFRwMHFDYVJmRHI1MXJmVUdGRGFIYnV5Qk5QTnpRMFRKa3pBNnRXcnNXelpNa1JHUmdJQXVuZnZqbG16Wm1IVHBrMzQ0NDgvTUhMa1NHUmtaT0RxMWF2WXRHbVQxa3prQnc4ZXhLRkRod0FBVVZGUkNBME5yZlNEZnVEQUFhMGZHenc5UGZVbTMwOTNKeThwS2NHUkkwY1FFaEtDYTlldVlkR2lSUlZlSnk0dURuRnhjVHJiUTBORDYyM3lIUkFRTUt5Z29DRHV3b1VMdVpXWHRoN1oyZGtZT0hBZzJyVnJoeDkrK0tIU2NnRHcwa3N2NGYzMzN5KzNiSEJ3TUJRS0JRNGZQcXpadG0vZlBzeWZQNy9jWTlhdVhZdWdvS0FxeDBPbC9QejhIS1ZTYWVDcFU2ZU9BRkNZT3A2NlZ0bm5xcXdEQnc1b2h1VUF3TjY5ZTdGZ3dRTElaRExzMjdldjNHVXJseTVkaWgwN2RtaHRjM0Z4Z1krUEQwYU9IS2xacGFLaThtV2RPSEZDNjk4Ly92Z2p6cDA3aC92Mzc2Tng0OGJvM0xrekpreVlnTmF0VzFmcGZWRXBQejgvUjRsRTBpa2xKU1VKOWJRdXFEL3ZaWWU0VlZTdUxHZG5aN1J1M1JxalI0L0dvRUdETkVQV2dKcmRCOVFFUVVDVEprMFFGQlNFTjk5OEUxNWVYZ0FxcndkcVphODVmUGh3WEw5K0hhNnVyb2lKaWFuMHlkeVJJMGN3ZGVwVUFNQjc3NzJIVjE1NXBkTHJXYlA2Y0w5UWYwWXFvNitPcUk4TkR3L0g3Tm16cTN3TmlVU2lhWnZIalJ1bnRYS1J2anBSMXNTSkUzV1dMUVlBbFVxRkhUdDJZT1hLbFlpTGk2dDB1ZC9NekV4ODhNRUg2Tml4STZaTm02YTN6UDc5KzVHWW1JaWhRNGZpNU1tVFd2dWNuSnpnN3U2T0gzLzhFUjA2ZE1DZmYvNkpQLy84VTZ0TTA2Wk5heldIVm4xaDFjazNBTTNzMytVWk5HZ1FQdjMwVThUSHgrUFJvMGRvMkxDaFpwKytwY1lBYUMzTFZaSHc4SEQ4OHNzdlNFNU94cDQ5ZXhBV0ZnWTdPenVNSFRzV0kwYU13T0xGaXpXVGxnVUZCV25OS0g3NjlHbk1uejhmelpvMXd6dnZ2SU5GaXhiaG5YZmVRV1JrSkZxMGFLRXBwMVFxSVpmTElRZ0MwdExTY1BQbVRiM2R4U3VqSGg4ZkZoYUdvS0FnclM5M1pSVVhGNk43OSs1NCsrMjNNV0hDaEdwZng1SUpnckRUd2NFaHk5L2ZmeE9BcUtLaW9pdm56NTkvREVCdTZ0Z3N6YzZkT3pGa3lCQjA3dHk1MnNlNnU3dHJoa2FVNWVMaVlvalFySTVVS25VVEJPRmdRRURBWlpWS3RWNmxVdjBxbFVwdnBLU2s1QUpRbWpvK1kydlNwSW5XNUpSeXVSd3BLU213dDdmWFdqRUNnTTVUQVBYUUpvVkNnVDE3OWlBOFBMekNhL242K3FKSmt5WW9MaTdHalJzM2tKeWNqT1RrWkl3Yk53N1RwMC9YS2QrdVhidHlFM3ExRlN0V0lDOHZENzYrdm5CMGRFUjZlanIyN05tRHVMZzRmUDMxMS93aVZBMVA2c0poZFYyUVNDUzdSRkhNdEphNm9FL0xsaTNSdG0xYktKVkszTGx6QjJscGFVaExTME5LU2txVmY3VFNSNzFLREZBNjJXdEdSZ2IyN3QyTGd3Y1BZc09HRGZEeDhVR2JObTIwNnViOSsvZHg1Y29Wblh1QXZpVmdjM0p5RUJzYml5RkRobFFZeC9mZmYxL2o5MkNONnNQOW9sT25UbWpXckpubTlkV3JWNUdkbmEzVDNqNzk0NlY2NldJQTJMTm5ENlpQbjE3cGNOVnUzYnBCS3BYaThlUEh1SDc5T21KalkvSEhIMzlnK2ZMbE9rTkQ5ZDF6QUtCVnExWmFyMFZSUkh4OFBMNzY2aXVjUDMrKzB2ZWJsWldGNzc3N0RsRlJVU2dwS1VISGpoMzFscnQyN1JxV0xGa0NKeWNuSEQxNkZFZVBIdFhhNyszdERWRVVvVktwY09mT0hTeGV2RmpuSENFaElmalBmLzVUYVV6MW5kVW0zMVg1dFJRb25WMzgyTEZqV3RzV0xGaUFCUXNXVkhxc201dGJ1VWtxQU5qWTJPRG5uMy9XMmxaU1VvS2twQ1JzMmJJRlNVbEo4UGYzeDkvLy9uZHMyYklGcjd6eUNpSWpJNUdabVlsbHk1YkIwZEVSWDM3NUpaNTU1aGxJSkJJc1dMQUFZOGFNd1lJRkMrRHM3SXo0K0hqY3ZuMGJ4Y1hGY0hkM3gyZWZmWVoyN2RxaFk4ZU95TXpNQkZENmk1ays2dG5lQWFDb3FBaXJWNitHbDVlWHpucmxwRTBRaEthQ0lNd0JNTjNlM2o3VjM5Ly9LSURUS3BVcU1UVTE5U3dBc1pKVFdMMW16Wm9oS3lzTFM1Y3V4ZmZmZjEvdE1VTWhJU0VWUHJHaG1oRUU0VzlTcVhTWlJDSjVEOER4enAwN0o0dWllRVlVeGZpVWxKUnJwbzdQV0lLQ2doQVVGS1I1ZmZmdVhZU0ZoY0hEdzBQVFkwa2Y5ZENtRjE1NEFVbEpTWWlPanE0MCtSNC9mcnpXM0IyeHNiRllzR0FCTm0vZWpJRURCNko5Ky9aYTVTZE5tbFRwY3BmLytjOS80Ty92ci9VVWN0bXlaZGkyYlJ1MmJ0MktEejc0b01MalNaZTZMb2lpdUVBUWhCT2RPM2RPVnFsVUtRQU8xK2U2b0U5d2NMQldlNXVZbUlocDA2WmgrL2J0bURCaGdsWVNVeDFsVjRrQlNpZURmZSs5OTNEdzRFR3NXYk1HbjMzMkdjTER3N1hxMUo0OWU3Qnc0Y0pLN3dHdXJxNG9LaXJDRHovOFVHSHlmZjM2ZFJ3NWNnVHU3dTY0ZS9kdWpkNkh0YkxrKzhYVGJlTGl4WXV4YytmT1N0dGI5WSt0WGJ0MnhkR2pSM0hvMENHOWN5dVZ0V3paTWsxdktmVVEwMisvL1JaTGx5NUY5KzdkdGI3L1ZIYlBBVW9UNUxmZmZodjM3dDFEOCtiTjRlcnFpcHljbkhMTFIwUkVJQ29xQ2txbEVyNit2a2hQVDlkYjdzOC8vOFRreVpQUnJGa3piTml3QVhGeGNVaEtTc0tISDM2bzZUMzg1WmRmWXYzNjlZaUlpRUM3ZHUyd2FORWl6SjA3dDl3VmxLeVpwUElpVkZmV3JGbURQbjM2WVByMDZYajA2QkdXTFZ1RzlldlhZK0xFaWRpMWF4ZG16NTZOczJmUFl0R2lSWnAxdjlXLzdnNGFOQWdyVnF5QVNxWENxbFdya0orZmo5allXSnc3ZHc0aElTSG8yYk1uc3JPemRXNUlzMmZQeHBkZmZxbnozOU96dTN0NmVtTGV2SGxhWCtCSXZ5Yy9YTmdJZ2hBb2tVamVFUVRoLzZSU2FYUkFRTUFlZjMvL2YzcDdlL01SYkFXYU5XdUdvVU9INHRxMWF6ckwxWkZwaWFJSVFSQWNCVUVJRmtWeHRpQUlhd1JCMkI4UUVMQzlVNmRPdzcyOXZTdnUxMlpGMUVPYkJnOGVESDkvZjF5OGVCR1hMbDJxMWprR0RCaWdTUTdpNCtOckZFZm56cDExMm0xMUY4YkhqeC9YNkp5a3FRdE82cm9na1VpK1VOZUZ6cDA3RDdYV3V0Q3RXemY4N1c5L0F3RE4wcWFHNE9EZ2dCa3paZ0FvZmNKWUczSzVIQys4OEFMUzA5Tng1c3laY3N1cHU2clhwQWNXV2RmOVFyMTBjY3VXTFRGdTNEZ0FmL1d3clNwYlcxdE1tellOSGg0ZWVQRGdRWVdmemZJOGZQZ1FKU1VsbURoeEluNzY2U2MwYnR5NHd2SlhybHhCWUdBZzFxOWZqMy8rODU5Nnk2aFVLc3llUFJzdUxpNzQ0b3N2NE9MaWdzREFRQnc5ZWhRZmZmUVJBT0RRb1VOSVQwL0g4dVhMMGFkUEg3UnExUXFOR2pYQzVNbVROYXRLMFYrczlzbTNPZXJVcVpObUhIclo4UjRBMExCaFE3ejY2cXU0ZCs4ZWJ0KytqV25UcG1uVzIxWUxDUWxCbXpadGtKT1RnNENBQVBUcjEwOXIvOWF0V3pWalBscTJiRm5oVS9tZ29DQ3RYNVRYckZsVHBkbmVHelJvVU9GNXJZRWdDRm85QndBNEFQQVNCTUZMRUlSQnpzN09ud1FFQk94V0tCUWJaREpaK3QyN2QvTXpNek1MVEJTdTJWRXFsWmd4WXdZU0VoS3djZU5HREJ3NFVEUEdqMHl2ekdkYkVFWFJHWUN6SUFqZVVxbDB1TE96ODkyQWdJQW9VUlMvTFNvcXVsSlVWSlIvN2RxMUloT0dheks3ZCsrR3JhMHRldmZ1amFLaUlxU2twR2grUkswTzlad2Noa3hrMUYwam4zdnVPWU9kMHhvOVZSZGNBTGdJZ3VBTlFGTVhsRXJsTnlVbEpkZXRxUzQ4ZXZRSU1wbE1iM2Z2MmxBUEhhcks1TElWVVNxVkdERmlCT0xqNC9Iamp6L3E3V2FibDVlSDZPaG9kT3pZa2ZlZldyQ1crNFY2YU9hb1VhUFFwVXNYdUxtNUlTRWhBVGs1T1pVT0RTcExJcEdnWGJ0MnVIbnpabzNhL0E0ZE9pQTJObFpybUdwRlB2bmtFOWpiMndNQWZ2dnR0M0pqV3JGaUJhUlNLWXFLaW5EanhnMEF3Tnk1YzlHc1dUUGN1SEVEcDA2ZHd1SERoekZqeGd6Ti9na1RKdURpeFl0NCtQQWhIajU4Q0JjWEY2Mmh1OWFNeWJjWjZkbXpaNlV6cWpkcjFneno1czByZDMrYk5tM0szVmZaWkFzVk1kUXlhM1ZHSmNKT0NoOS9mMytUWEw3c3hIanFtNC82ZndWQmFBeGduSTJOVGJnb2lwZWFOV3QycG1uVHBzY0VRVGlXa3BKeVdOLzVyRTNEaGcweFo4NGNMRml3QUV1V0xNRzZkZXUwL3FaVU9WRWx3a2FxYkZ2Yk9pQUlnbnVaZi85MS9qSS9NSlg1YkxzRG1BcGdvb09Ed3psN2Uvc3pqUm8xT3FGU3FSSk9uejU5cWxhQldCRDEyTCtRa0JBNE9UbWhYNzkrV0xGaUJXSmlZcW8wRHJDc1I0OGVBWURXUkc0MUlaZkxjZi8rZlJ3NmRBaXJWNitHcjYrdnhTNEhLYXBFTkpDSjNuWGR2dGVrTHNoa3NqZGxNbG02dmIzOW1ZWU5HeVlET0Z4ZjY0SktwY0tHRFJ0dzc5NDloSWVIRy95THRucUN6UTRkT3RUcVBDcVZDajE2OUlDbnB5ZjI3OStQbVRObm9rbVRKbHBsZnZubEZ4UVdGbUwwNk5FNmswYVpFME8xODRaaXJmY0xkWmZ6Z1FNSFFpS1JZTUNBQWRpNmRTdGlZbUx3NnF1dlZ1dGN0V256cS9zOVg1MTRWOGJMeXdzZmZQQkJwVS96UjQ0Y1dlNis4aWFHczBZV2xsRVJWWTBnUUdoZ0kzbFRJaEZhVlY3YTJMR1Uzb0QwSk9FeVFSQjhCVUh3RlVYeFpRRFpBUUVCbDVWS1ZkSmp1V2oxbWVhZ1FZUHc2NisvNHNpUkkvamxsMTg0eTJ3MUNRQWNiR3pDSlJLaFZvODNSVkdVNnZ2aG81SWZtQm9BQ0FEZ0QyQzBWQ3E5NisvdmYwR2h3UEU4cGFyZWY3YlZYOFJDUTBNQmxJNHg3ZGF0R3hJU0VuRDQ4R0VFQndkWDZUeHl1UnkvLy80N0FPaWRiMFBmaWh1OWV2WENxRkdqdExiMTc5OGZEeDQ4QUZENlErcWJiNzZKMTE5L3ZWWS95SnFTQU1ET1J2SzZSQ0o1dGk2dlc4TzZZSWNuZFVFcWxZNENjTS9mMy8rQ1hDa2V5MWRZZmpzZkh4K1B6TXhNbEpTVTRNcVZLOGpMeThQa3laUHhyMy85eTJEWGVQVG9FZUxqNHhFUkVZRUdEUnJVK2d2OGsrN1FHRDE2TkNJaUlyQmp4dzY4K2VhYm12MHFsUXBSVVZGd2MzTkQvLzc5c1dIRGh0cStCYU14VkR0dktOWjR2MURQNytIdDdhMFozeHdXRm9hdFc3Y2lPanE2V3NuM3paczNjZmJzV2Noa012ajUrV250dTNYckZxWk1tYUp6ekgvLysxODRPVG5WN2sxVXdidnZ2cXVaK2Y5cDI3WnR3N3AxNjdCNzkrNXllNlk4M1Z2WG1qSDVwbnBMa01CR0ZFVzdPcnRlTlovTXFyOEFQRGxXSW9xaXZTQUlya29SZG9MSXg3d0FNSC8rZlB6akgvL0FxbFdyMEt0WEw1Mm5FL3A4Ly8zM09qUFV0bTNiRmovOTlKT3h3alJmZ21namlxaFZIUkFFb2RvVFBUejkyUWJnSUFoQ1EwRlFXV2EyVnczcXNYK09qbzdvMGFPSFpudG9hQ2dTRWhJUUhSMWRhZktkbDVlSHk1Y3ZJekl5RXBjdlg0YS92Ny9XdWRUMHJiaWhyNnZ2U3krOWhKeWNIR1JsWlNFdExRMWZmdmtsenA4L2ovZmZmOTlpVndHUUNFS2R0dTlBN2VzQ0FDblVkVUdzSDNYaDFxMWJ1SFhybHRhMjMzNzdEZTNhdFVPdlhyMXFmTjVMbHk3cC9PRFV1WE5uekpneHcyRERKWVlORzRZdnYvd1MyN2R2eDcvKzlTOU5qNVQ0K0hqY3VuVUxreVpOc294ZWZ3Wm81dzNGR3U4WDZ2azl5aTRINXV2cmk5YXRXK1BDaFF1NGRPbFNwYXRLM0w5L0g2ZFBuOGFxVmF0UVhGeU1mLy83M3pwdGMwRkJBUklURTNXT1ZTaU12NktiVXFtRW5aMGQ3T3owZjh6VVQ5QmRYVjBySEJhaVZDcXIzQ1crUHJPQVZvV28ra1FSWWxHeDZnczdXMEgvZW5CR0lBaUM3c0xtd05QanY5VmxBVUFoaXVJbFVSVFBDSUp3VEtWU0paMCtmZnFRbDdkZlY5Z0lJNHdjcmtWbzBhSUZKaytlakpVclZ5SWlJZ0xMbGkycjlCajEwamRQbjhmYWlBQUtTaFNibkd4bFYycHpuaWRkQTNVVzV0WDN1WDVTSHFJb0ZvdWltQTdnakNpS3g1Vks1YUhVMU5TVFR6N2JGVS81YmVIVVkvK0dEQm1pOVdRNU9EZ1k5dmIyRlk0RDFEZERjMEJBQUNJaUl2VCt1QmNSRVZIcGJPY0F0SjZXRkJjWDQ3UFBQdFA4UUJVUkVWR2w5MlZPU2ovYnlvME9OcEtNdXJ4dVRlb0NnQ0pSRk0ranRDNGtLNVhLdzJYcXd1dEdEYmdPcU5jNlZpcVZ5TTdPeHJGang3QjY5V3JNbkRrVHExZXYxdnVqVVZXb2x4b3JLQ2pBbVRObllHdHJpN0ZqeHhwMG5nSkhSMGNNSFRvVVAvendBLzc0NHc4TUdEQUFRT2tQdURLWkRDTkdtUDl0MkZEdHZLRlk0LzFDM1JYNzZiVzRCdzBhaExWcjF5STZPbHBuRW1NMWZiT2hqeHc1RW0rLy9iYk85ckxyMWRlMVhyMTZvYWlvOHVINEw3NzRZb1g3cmZaQnlGT1lmRlA5SkJGUXBNS0Y4eWtwQitycWttVm5SSzNrUnBNaml1SStVUlMvQlhEMjhlUEhENjljdWZLb2pzSzBPR1BHakVGTVRBeGlZMk14ZE9oUWRPL2V2Y0x5VHk5OVk2MEVpUUNGU25ZbHBaWjFJQ0Fnb1BYVFF5ZDBydlhYL2l4UkZIY3FsY29mVkNyVlJibGNublBod29YYzJsemYwcWk3bkYrOGVGSG5DNWV0clMwS0N3dXhkKzllakJrelJ1Zll0bTNiYXA0Y3RHalJBajE3OWtSd2NMQkI1enRvMEtBQlpzMmFoYmk0T01URnhlSGh3NGRvMUtpUndjNWZGd1NKZ0JLbGtISHhiTjIxNzBETjZvSW9pbHNVQ3NYbCtsNFhwRklwM04zZE1XellNRFJzMkJDelpzM0MrdlhyYTV4OGwxMXE3TTgvLzhTa1NaUHc3cnZ2SWpJeTBxQkxubzRaTXdZLy9QQURvcUtpTUdEQUFGeTZkQW5Iang5SFdGaFlsWHBhbVpxaDJubERzYmI3aFhwK0QxdGJXM3p5eVNkYSs5UkxmTVhFeEdEYXRHbDZlMUYwNnRRSlVxa1VkbloyYU5PbURVSkRRM1VtWERZSHExYXRnbEpaOVdYYTFVc21MMTY4V0d2dUIzWTlMOFhrMjR6Y3ZuMjdSay9vY25KeWtKQ1FnT0RnNEhLN0VLNWF0UXArZm41VmVrcEN0Zk5VTjBPZzlNbEhMb0FNVVJTL2ZmVG8wVlltMjFVbmxVcXhjT0ZDdlA3NjYvajQ0NCt4YmRzMlRyNW1RbVcrT0ltQ0lCUUNlS3hTcWRJRVFkaVltNXU3SXlNam85aTBFWnFPZXV3ZlVKcDhYN3g0VVcrNTZPaG92Y24zNU1tVDY2U05sa2drYU5PbURlN2N1WVBidDI5YlhQSnRMaXFvQzJ0emMzT2pyYlV1ZE9yVUNVRHBtc09HOE13enoyRHg0c1Y0NjYyMzhORkhIeUVxS2twci9lUGE4UFQwUkk4ZVBYRDQ4R0ZjdW5SSjgxUk9YLzJrNnF2djl3djFqNjBsSlNVNGVQQ2czaklQSGp6QWtTTkg5QTdEV0xWcVZhMG4wNndMUVVGQjFTcC85KzVkeU9WeWRPclVDZTd1N3BVZllHV1lmSnVKYjcvOUZ2LzNmLytIcjc3NnF0cS82aDQ0Y0FBZmZmU1JWaGZFUjQ4ZWFmM2FGQlVWQmJsY3p1UzdEank1MmNoRlVVd1ZCT0dvU3FVNnJsUXFUNXc1Y3lZTnBiM0VxSnA4Zkh3d2R1eFliTjY4R1d2WHJvVk1Kb05jTGpkMVdGYm5TYytOZkFESEJVRklVcWxVS1NxVktqRTFOZldxcVdNekIrcXhmK0hoNFhxWEZGTW9GQWdORGNYNTgrZVJrWkdobVp5bnJvbWlxRmx1akYrTWF1WkpYY2dEY0VJUWhDUlJGRThxbGNwanJBdlFqQUUzWkZMUnBVc1hoSVdGWWMrZVBkaTRjU1BlZXVzdGc1MzcxVmRmeGVIRGg3Rmp4dzdFeHNhaVk4ZU9YSWJQQU9yNy9VSTl2NGRNSnNPK2ZmdjBEaVg2NFljZnNHTEZDa1JIUjlkcURnUlRTMGhJcUhDbHBhZXBuNUlQSHo1Y2EvczMzM3hUNmZoM2E4RGsyMHdNSERnUWtaR1JXTDU4T2I3Ly92dHFUVWh3OE9CQjJOblpvVnUzYmdDQXg0OGZvMy8vL2hnL2ZqeW45YTlqb2lobUM0THdvMEtoK0JuQWhZS0NnaXhMLzJYWFhFeWFOQW0vLy80N3RtelpZckd6TkZzeVVSU3ZBZmhXRk1XOUpTVWxWODZkTzNjZkFIOEJLVU05OWs4OXkvblRaRElaUWtORHNXWExGa1JIUjJQbXpKbEdqU2NwS1FrMk5qWUlDQWpRYkZNcWxZaU1qRVJtWmlhNmR1MXFFVjFyelkyNkxpaVZ5ajBLaGVJYTY4SmZzck96c1dMRkNnQkFTRWlJUWM4OWZmcDBIRGh3QU45ODh3MUNRMFBSdW5Wcmc1eTNhOWV1OFBMeXdyWnQyNkJTcVN4MkNUNXpZZzMzQy9YOEhpKysrR0s1YTNrUEdqUUluMzc2S2VMajQzVWVpbG1TOXUzYlk5R2lSWnJYZVhsNU9IMzZkTG5EU2s2Y09JR29xQ2pNbmoxYnEwZXVOYzYvb3crVGJ6UFJyRmt6aEllSEl6azVHVmxaV1dqZXZIbVZqc3ZMeThPeFk4ZlF1M2R2elN5RVI0OGVoVktwckhETmJ6SThVUlJINXVibXhtWmtaRHcyZFN6bXFMeGxNdno4L0RCeDRzUktqN2V6czhQOCtmUHh6anZ2b0tDZ29OeFpOK3NxSG10UlhGeDh2MEdEQnYxT25Ub1ZqM3IyNWNtUTFHUC9QRDA5SzF5SGVOaXdZZGl5WlF0aVltSXdkZXJVV3MybXJHK3BNUUFZUDM0OEFnSUNjT3ZXTFN4WnNnVHQycldEcjY4djVISTUwdExTY09QR0RiUm8wUUlMRnk2czhiV3QwWk82MFB2VXFWTkhVTS9yUWx4Y25ONXU0eU5Hak5EcVFYZnc0RUhjdUhFRFFHbjMyc3VYTDZPNHVCaSt2cjZZTUdHQ3p2RzFhWGZkM053d1ljSUVyRjY5R3N1V0xVTmtaR1IxMzVaZTZtWEhsaTlmcmxsZWpHckdtdTRYNmk3bmd3WU5LcmVNcTZzcmV2YnNpYmk0T096ZHU3ZFdQK3lVVjNkYXRHaUJCUXNXMVBpOFZkRzBhVlAwNjlkUDgzcnIxcTNZdFdzWG1qZHZqb2tUSitvTUJTd29LQUFBOU9qUmc3MnI5R0R5WFVkaVkyTzFmalhTUnoxV3VLSVpObDFkWGZIcnI3OXFYdS9idHcvRnhjVVlPblNvWmx0aVlpSWtFZ202ZHUxYSs4Q3B5azZkT3JYTjFER1lzL0tXeWFqTzJMMnVYYnRpOE9EQlduWEFsUEZZZzNQbnp1VUIrTjNVY1ppN3A5ZjJMbyszdHpkOGZYMlJucDZPeE1SRTlPelpzOGJYMUxmVUdBQzgvUExMQUlEdTNidmoxVmRmUldKaUl2YnYzdytsVWdrUER3LzgrOS8veHJoeDR5eGlyS0U1ZVZJWDlBL3NyR2Z1M0xtRE8zZnU2R3gvZXNMTHpNeE1aR1ptQWdCc2JHemc2ZW1KZ1FNSGxydU9mRzNiM2ZEd2NQenl5eTlJVGs3R25qMTdFQllXVnFYaktqTjA2RkI4L3ZubkdERmloR1VzTDJhbXJPVitrWldWaFdQSGpzSE96azd2ak9WbHZmVFNTNGlMaTBOMGRIU3RrdS95NnM3VHE3dlVoZkR3Y0Vna0VxeFlzUUs1dWJrNms5eXFod1ZLSk5WZWVjNHFtTjJzUlY3dC9YdERFTDkzY1hadXZ2YXpUOUgxaGVvTjhqZFhWNjllUlVKQ2d1YjFybDI3a0p1Ymk3Rmp4NVo3ekxWcjE3Qno1MFEzMjZ3QUFCcWlTVVJCVkU2RWhZVnB4a2pZMmRsaDFLaFJtakp2dlBFR3pwOC9yMG00UlZGRWFHZ29zck96dFNiUmVmRGdBZXpzN0hSbUd2ejIyMityL0pUZEVoeE5PbzVwcytjaDYvNzlISWg0NWRwNTg1Z0J0RHFlTEsveHM0dXpjL1BWRWY5RmNNK2F6UlpMMXNtYzZ3QS8yMVFiNXZ6WnJpN1dCYXFOK2xRWHlzTTZZdjdpNHVMUW9VTUhwS2VuSXprNVdaTmovUHJycjNqMDZCSGk0K05OdHE2M09kY1IvcnhYUjlxMGFhUFZEYnlvcUFnYk5tekFxRkdqeXUwK3UzSGpSZ0NsWTEwOVBEeDA5cWVtcGlJdExRMDJOamFhWDVjU0VoS1FsWldGWWNPR2FVMXFzR3JWS3ZqNit1cU13WEp5Y3FyMWV5TWlJaUlpSXV1aEhvSnkvUGh4L1Bqamo1b2V2QzFhdE1BSEgzeGdzc1RiM0RINU5wRXVYYnBnN2RxMU9ISGlSTGtURnB3OGVSTHU3dTU2RTIvZ3IrUzhyQzFidHNET3pnNXo1c3lCbzZPalp2dm5uMytPOXUzYkl6dzgzREJ2Z0lpSWlJaUlyTnJnd1lNeGVQQmdVNGRoTWRnWjMwUTZkZXFFRmkxYTRKZGZmdEc3UHpzN0cwbEpTZWpidDYvZS9XZlBua1ZDUW9MV21LcUxGeS9pK1BIakdEQmdnRmJpVFVSRVJFUkVSS2JGNU50RUpCSUovdkdQZitEQWdRTzRmZnUyenY0ZE8zWkFxVlRxblh4TkZFV3NXTEVDTGk0dVdyODBQWHIwQ0haMmRuampqVGVNR2pzUkVSRVJFUkZWRDVOdkV4b3hZZ1JjWEZ3MGEyS3FaV2RuNDd2dnZzT0xMNzRJTHk4dm5lTXlNakp3NXN3WlRKdzRVV3UyMmk1ZHVtRDc5dTE2anlFaUlpSWlJaUxUNFpodkUzSjJkc2JVcVZQeDBVY2ZJU1ltUnJORXpYLy8rMStVbEpUb1ROMnY1dTN0allFREIyTDA2TkZZczJhTlpudGFXaHF1WExtaTl4aWxVb2tyVjY1ZzE2NWRXdHZkM054MGxnNGhJaUlpSWlJaXcyTHliV0l2dmZRU2Z2dnROeXhldkJqdTd1NDRjdVFJNHVMaU1IWHFWSGg2ZXVvOVJoQUVMRm15UkdmOXZOOS8veDFSVVZGNmo1SEw1VGh4NGdST256NnR0VDBnSUlESk54RVJFUkVSa1pFeCtUWXhRUkN3Yk5reXZQNzY2NWd5WlFxS2k0c3hlUEJnL1BPZi82endPSDBMMTArZlBoM1RwMC9YVzc1SGp4NTQ1WlZYeW4yYVRrUkVSRVJFUk1iRE1kOW1JRGMzRjAyYU5FRnhjVEVBb0duVHBpajUvKzNkZTNCVTlkM0g4Yzl2YjI1Q0xseVNrQVNvRGs5alNscFRndkpnUmFOY0JBb0ZIaTBvSGFldHZVdzdYdnEwS3M0NDhOUjJIQXRqNVRLTVU2Y1VpNksxNkFpMmdWaEtwbHBhQlIrbFZFVWJEZERIT0Z3RVFscEt3bWFUdmZ5ZVA1Q1VrQ3pKUWs3T1dYMi9acHhKenZudDJjL09uRytHajd0N1RrZUh5NmtBQUFBQUFQMkY4dTJpNDhlUDY1RkhIdEg4K2ZQMXpqdnY2SnZmL0tiR2pSdW5KNTU0UWpmY2NJT2VmZlpaUmFOUnQyTUNBQUFBQUM0UUh6dDNRWDE5dlRadTNLamYvLzczaWthakdqOSt2TzYrKzI1ZGV1bWxTaWFUMnJoeG8xYXZYcTJmL3ZTbmV2VFJSelZseWhUTm5EbFRWVlZWOHZ2OWJzY0hBQUFBQUtTSjhqMUFEaDQ4cUpxYUdyMzQ0b3RxYkd5VWRPcldZTi80eGpjMFljS0V6blUrbjAvejU4L1hyRm16OU54enorbVpaNTVSVFUyTmFtcHFsSnVicStuVHArdSsrKzZUTWNhdGx3SUFBQUFBU0JQbGU0RDQvWDV0MkxCQmlVUkNYLzd5bHpWLy9ueVZsWldsWEorZG5hMnZmLzNydXVXV1cvVFNTeTlwOCtiTmV2MzExelYxNmxTS053QUFBQUJrR01yM0FDa3VMdGE2ZGV0VVdGaW9jRGpjNThjRkFnRk5telpOMDZaTlV5UVNVWFoyZHBmOWQ5NTVwKzY0NDQ1ZWo3TjkrL2EwTXdNQUFBQUErZ2ZsZXdDbHVtOTNYNTFkdktXZWJ6a0dBQUFBQVBBV21oc0FBQUFBQUE2amZBTUFBQUFBNERES053QUFBQUFBRHFOOEF3QUFBQURnTU1vM0FBQUFBQUFPbzN3REFBQUFBT0F3eWpjQUFBQUFBQTZqZkFNQUFBQUE0RERLTndBQUFBQUFEcU44QXdBQUFBRGdNTW8zQUFBQUFBQU84MXo1VHRoNHE1Rml5VVJTa1VqRTdUaklNSkZJUlBGRVhMSktKR3k4MWUwODV5TWVzQ2RQejBEclNXWUE2Zkh5REhCdTQwSjQrZHhPRjdPQUMvRnhtb1ZVbUJGY0NDL1BpT2ZLdDdVZEg4cXFyU01XMDlHbVkyN0hRWVk1Mm5STTBXaTdKTFZiMi9HaDIzbk9SMGU3UFhwNkJnNGZPZUoySEdRWUw4OEE1ell1aEpmUDdYUXhDN2dRSDZkWlNJVVp3WVh3OG94NHJud2YyTFBuaUpWT3htSXh2ZHV3UjlGbzFPMUl5QkFkSFRIVnY5ZWc5dloyU2JiOXdKNDlHZm5YK3VqNzd4enJuSUgzR3BnQjlKblhaNEJ6RytmTDYrZDJ1cGdGbksrUDJ5eWt3b3pnZkhsOVJqeFh2aVhGWlpQUFdtdVROYlcvMDg2L3ZxbTJhRlRXV3JkendhT3N0WXBHbzNyN2IvWDZUVTJ0a3Nsa1VyTHJKTVhkem5hZUVxZG5vTzdGUHpJRDZGVUd6UURuTnRLU1FlZDJ1cGdGcE9WalBBdXBNQ05JUzZiTWlIRTdRRTlLUzB1elEzbEZXNHhSZFY1ZXJpWlZYNlBQVjM1T0kwcExsSnVUNDNZOGVFaExhNnNPSGp5a3QvOVdyeGUzdmF3VEowNG9hZTMyMkltbWFZY09IY3JZTHduMU5BT1ZuNnZReUpFam1BRjBrV2t6d0xtTnZzcTBjenRkekFMNjZ1TStDNmt3SStpclRKb1JUNVp2U1NvdHJ5d1B5anhtaks0eXh2aEN3YUN5czdNVkNBVGNqZ1lQaWNWamlrVGFGSXZGWksyMXNub2xyc1NkQnhyZTJlMTJ0Z3RWV2w1WkhwSjVWRWJYR1dOOHdXQlFnNWdCbkNVVFo0QnpHMzJSaWVkMnVwZ0Y5TVVuWVJaU1lVYlFGNWswSTU0dDM1STBaUFRvL0x4UTdvTStvN2xXQ2tvbUtNbnZkaTU0U2tLeU1TUEZrckpiVzJLUmUvNnhiOThKdDBQMWw0S0M4dHhCQmVFbHpNQy8yYVR0L01ObEpSbWZwLytNRFlTTW5BSE9iZlJCUnA3YjZXSVcwQWVmaUZsSWhSbEJIMlRNakdURXYxb0xDeXR5c29jR0NwTTJVZUQzQlFlNW5RZmVFVS9haU4vWXBzZy80azFOVGZXZXVwVkFmeW9zck1qeEQwc1dCSlArd2svNkRGd1VTUDdIUlFIZjEzekdCTnRpaVYrMngzMS9kenVUbXpKOUJqaTNrVXFtbjl2cFloYVF5aWR0RmxKaFJwQktKczFJUnBSdkFEaXRxcXJxV21QTU05YmFzS1QvZXVPTk4vN2tkaVlBQUFDZ04xNjgyamtBQUFBQUFCOHJsRzhBQUFBQUFCeEcrUVlBQUFBQXdHR1Vid0FBQUFBQUhFYjVCZ0FBQUFEQVlaUnZBQUFBQUFBY1J2a0dBQUFBQU1CaGxHOEFBQUFBQUJ4RytRWUFBQUFBd0dHVWJ3QUFBQUFBSEViNUJnQUFBQURBWVpSdkFBQUFBQUFjUnZrR0FBQUFBTUJobEc4QUFBQUFBQnhHK1FZQUFBQUF3R0VCdHdNQVFDcVZsWldEL0g1L3dabmJqREhGMWxxL01jWW5xYmlxcXVyaU0vZTN0N2MzMTlmWHR3NW9VQUFBQUtBWGxHOEFudVh6K1Q1dmpObCs5blpqek9rZm56bmpaMG5TUlJkZGRKMmtQem1mRGdBQUFPZzcwL3NTQUhCTllPellzUTArbjI5MFh4WmJheHZmZU9PTlN5WEZITTRGQUFBQXBJWHZmQVB3c3Jpa3h5VEpXaXRyYmJjRloyMS9TaFJ2QUFBQWVCRGxHNENuR1dOcXJMV3RaMys4L0t3MXN0YTJKaEtKM3cxZ05BQUFBS0RQS044QVBNMWFlMGpTcmo0czNSV1B4eHVkemdNQUFBQ2NEOG8zQUU5Nzg4MDNXNHd4TysxSG55MC84NlBucDMrMjFscGp6T3YxOWZYTjdxUUVBQUFBem8zeURjRHJFb2xFNGkxalRFdXFCY2FZTm12dFg4WDN2UUVBQU9CUmxHOEFubWV0M1c2dFBYcU9KU2NTaWNSckF4WUlBQUFBU0JQbEc0RG43ZDY5KzMxSnUwOWZkTzNNSzV3Ylk1Uk1KdC81YUEwQUFBRGdTWlJ2QUpsaVhhb2R4cGpWQXhrRUFBQUFTQmZsRzBCR2FHbHAyV3F0UFhMbXRvOXVNZGJVMHRLeTJhMWNBQUFBUUY5UXZnRmtoSDM3OXJWTGVxNkgrMzNYZkxRUEFBQUE4Q3pLTjRDTWtVZ2tIcGNVUFdOVDFGcjd0RnQ1QUFBQWdMNmlmQVBJR0g2L2Y3KzE5ditNTWFjL2N2NWVQQjcvdTl1NUFBQUFnTjVRdmdGa2pILys4NTh0a25iWmowaDZPeGFMSFhjN0Z3QUFBTkFieWplQWpOSFkyQmkxMXI1c2pHbVQxR0d0ZmJtaG9hSEY3VndBQUFCQWJ3SnVCd0NBZEJoalhwZDB6QmlUTGVsMXQvTUFBQUFBQVBDeFZGVlZWVmRWVmZXYTJ6a0FBQUNBdnVwMnp4NEEzbE5ZV0pHVFBUUlFtTFNKQXI4dk9NanRQRzdMQ3RvWlBwblF5WmcydVozRmJmR2tqZmlOYlRyWjNIN3MyREUrZ2c4QUFPQlZsRy9Bd3dvcktuSUdKUU9Mak14c0dST1d0V0ZyK0xxSVpELzYyMldzdXpuY1o2emlNaVpxWmR0bFZYZlNGN3UvcWI2KzFlMWNBQUFBNklyeURYalVpRTlYamd3R3pDOGxUVFhHK0FKK3YwSVhoZVQzKzkyT0JnOUpKSkxxYUc5WFBKR1F0VFlwNlErSmVPTDIvZnZlNFJac0FBQUFIa0w1Qmp5b3RQVHk3R0IrZkpOUFprb3dHTlNVNjZyMW4rTXYxNGlTWXVYbTVyb2REeDdTZXZLa0RodzhwTCsrOFpicVhueEpIUjB4V2FzL3QvMHpPZlBJa2QwbjNjNEhBQUNBVXlqZmdBZGRYRDUyc1RIMmdheXNMTjhEUDd4UDEwK2VwTHk4WEJuRHlLSTdhNjFhV2x2MTh2WlhkZStpKzlYV0ZrMWFhNWQrMExEN2Y5ek9CZ0FBZ0ZPNHp6ZmdNYVdscGRrK1l4Y1lZM3l6Wmx5dkwwNmJxdno4UElvM1VqTEdLQzgzVjFPdXE5YU02NmZJR09QeitYeGZIVGx5WkpiYjJRQUFBSEFLNVJ2d21GQmVVWkdNQ1FjQ0FYMytzczlwMEtCUC9NWE4wVWZoY0Zoakt5OVRLQlNTbFlMQllHNlIyNWtBQUFCd0N1VWI4SmhFTWxZb2E4T2hVRWpGdytsT1NFOUo4WEJsWllVbHExRGlva0NCMjNrQUFBQndDdVViOEJpL0x6aklHZ1g4ZnA5eWNuTGNqb01NazV1YnEyQWdLQm41ZmZKemRUNEFBQUNQb0h3REFBQUFBT0F3eWpjQUFBQUFBQTZqZkFNQUFBQUE0RERLTndBQUFBQUFEcU44QXdBQUFBRGdNTW8zQUFBQUFBQU9vM3dEQUFBQUFPQXd5amNBQUFBQUFBNmpmQU1BQUFBQTREREtOd0FBQUFBQURxTjhBd0FBQUFEZ01NbzNBQUFBQUFBT28zd0RBQUFBQU9Dd2dOc0JBRGpuMkxGam1qNTl1c3JLeXZUTU04LzB1azZTNXM2ZHEvdnZ2ei9sMm11dnZWYnhlRnpidDIvdjNMWjE2MVl0V3JRbzVXTldyMTZ0SzY2NFFwSjA0NDAzNm9NUFB0QzJiZHVVbTV1YjdrdnFrclUzeTVZdDA2UkprenAvUDNyMHFHYk9uQ2xyclpZdlg2N3JycnV1ejg4UkRBWlZYRnlzcTYrK1dyZmVlcXNLQ2dvNjkvWDE5Zi82MTcvVzh1WEx6NWs1UHo5Zkw3MzBVbDllSGdBQUFESUk1UnRBRnpVMU5mclNsNzZrY2VQR3BmM1k0Y09INjFPZitsUzM3WGw1ZWYwUlRaSVVDb1UwZnZ6NEx0dDI3OTZ0OXZaMmpSczNUbjYvdjNQNzBLRkR1NnlycmEyVnRWYVN0SG56NXBUbCs3UkJnd2FwcXFwSzFsbzFOemZyL2ZmZjEvcjE2MVZYVjZlMWE5ZHE1TWlSWGRiMzl2cEhqUnFseVpNbjkvaGNMUzB0MnJsenA4ckt5czZaQ1FBQUFKbUo4ZzJnVTFGUmtacWFtdlNUbi94RTY5ZXZWeWdVU3V2eGt5ZFAxc0tGQ3gxS2QwcGVYcDUrL3ZPZmQ5azJkKzVjSFRod1FDdFdyRGpudSttMXRiVWFQSGl3aW91TDljb3JyK2o0OGVNYVBIaHd5dldscGFWYXRXcFY1Ky9OemMxYXZIaXhkdTdjcVJVclZtakZpaFZkMXZmMitxKzU1aHBkYzgwMVBlNWJ0bXlaZHU3Y3FkdHV1eTNsNHdFQUFKQzUrTTQzZ0U1RlJVV2FQWHUyR2hzYjlmampqN3NkcDEvdDNyMWJIM3p3Z2FxcnF6Vng0a1RGNDNGdDJiSWxyV01NR3paTVAvN3hqeVZKTzNic1VDd1c2NWRzaHc4ZjFvWU5HelJ4NGtTTkhUdTJYNDRKQUFBQWI2RjhBK2lVU0NUMGd4LzhRRU9HRE5IYXRXdlYyTmpvZHFSK3Mzbnpaa25TOU9uVE5YUG16QzdiMGxGY1hLeTh2RHpGWWpFZFAzNjhYN0w5NGhlL1VDd1cwKzIzMzk0dnh3TUFBSUQzVUw0QmRKR2ZuNitGQ3hjcUhvL3J3UWNmN1B5T2RDWnJiMjlYWFYyZGhnNGRxdkhqeCt1U1N5NVJlWG01R2hvYXRIZnYzclNPRlkvSEZZbEVKRWs1T1RrWG5PM0FnUU9xcmEzVjFWZGZyYzk4NWpNWGZEd0FBQUI0RTkvNUJ0RE5qQmt6OU1JTEwyakhqaDM2N1c5L3F4dHV1TUh0U0Jma2ozLzhvMXBiVzNYenpUZDNYcER0aTEvOG9ob2FHclJwMHliZGM4ODlmVDdXSC83d0I4WGpjVlZVVkNncks2dmI4NXo5YVlHU2toSXRYcnc0NWZIV3IxK3ZSQ0toQlFzV3BQR0tBQUFBa0drbzN3QjZ0R2pSSXMyYk4wK3JWcTFTZFhXMWhnMGIxdXRqMXE5ZnIvWHIxM2ZaTm5yMGFEMzMzSE5wUFhjMEdsVlRVMU8zN2NPR0RWTjJkblpheDVMKy9mSHlHVE5tZEc2Yk1XT0dWcTFhcFMxYnR1ajczLysrQW9IVWZ3NFRpWVNPSERtaWJkdTJkVjdzcmFlUGlCOCtmRmlIRHgvdXNtMzA2TkVwajN2eTVFbHQyclJKbDF4eWlhNjg4c3EwWGhNQUFBQXlDK1ViUUk5S1NrcDArKzIzYThXS0ZWcTJiSm1XTGwzYTYyTktTMHU3bGMyU2twSzBuL3V0dDk3cXNkd3VXYktrei9mNFB1M28wYU42N2JYWFZGSlNvc3JLeXM3dGhZV0Z1dnp5eS9XWHYveEZPM2JzVUhWMWRiZkg3dDI3VjVkZmZubVhiYUZRU0QvNjBZLzBoUzk4b2R2NnIzemxLMmxkN2IybXBrYVJTRVEzMzN5empERnB2Q29BQUFCa0dzbzNnSlFXTEZpZ0xWdTJxSzZ1VHJObno5WlZWMTExenZYWFhudHR2OXhxckt5c1RBODk5RkMzN1pkZGRsbmF4enA5Yis5RUlxRzc3NzY3eTc3VDc2NXYyclNweC9JZERvZFZVVkVoWTR4eWNuSlVVVkdoT1hQbXFLaW9LTzBjUGFtcHFaSGY3MC83ZnlnQUFBQWc4MUMrQWFUazkvdjF3eC8rVUYvOTZsZTFaTWtTYmRpd1lVRGVvUjA2ZEtpbVRwM2FMOGVxcmEyVmRPb2Q4S05Iai9hNDV1V1hYKzd4bnQralJvM1NtalZyK2lYSDJSb2JHN1Z2M3o1Tm1EQkIrZm41amp3SEFBQUF2SU9yblFNNHAvTHljdDF5eXkzNjhNTVB0WHIxNm5OK045cHJUdC9idTd5OFhMdDI3ZXJ4djBtVEppa2VqMnZyMXEwRG1xMnVyazZTTkdYS2xBRjlYZ0FBQUxpRDhnMmdWOS85N25jMVlzUUlQZjMwMDJwdmIzYzdUcC8xZEtHMXM4MlpNNmZMMm9HeWZmdDJTZXJ4dStNQUFBRDQrTW1jdDdBQW5MZURCdy9xemp2djdMYTlzckpTMy9uT2QzcDlmRGdjMXFKRmkzVEhIWGNvRW9rb0hBNWZjS1o3NzcyMzI3dm9XVmxaZXZqaGh5LzQyTksvNyswdDZaemZxYjdxcXFzMGRPaFF2ZnZ1dTlxM2I1OCsvZWxQbi9kejluU3JNVW1xcnE3V1RUZmQxUGw3TEJaVFEwT0Q4dlB6VlZwYWV0N1BCd0FBZ014QitRWStBU0tSaUY1OTlkVnUyME9oVUorUGNlV1ZWMnJXckZsNjRZVVgraVhUenAwN3UyM0x5Y25wbDJOTDByWnQyOVRhMnFweDQ4WnArUERoS2RjRkFnSE5uRGxUdi9yVnI3UjU4MmJkZGRkZDUvMmNQZDFxVERyMTNmRXo3ZG16UjdGWVRHUEdqRG52NXdJQUFFQm00ZDQyZ01kYzhwbXgxOG5ZOVhtNXVjV3JIMW1wSy8vekNyY2pJWVA4Nyt0LzBYL2ZjNSthbXB1UHkrcUd4dmZlM09aMkpnQUFBUENkYndBQUFBQUFIRWY1QmdBQUFBREFZWlJ2QUFBQUFBQWNSdmtHQUFBQUFNQmhsRzhBQUFBQUFCeEcrUVlBQUFBQXdHR1Vid0FBQUFBQUhFYjVCdUJwLy9yWHY5VGEycHB5ZjJ0cnEwNmNPREdBaVFBQUFJRDBVYjRCZU5iYmI3K3R5Wk1uYTlPbVRUM3ViMjV1MW93Wk03Unk1Y29CVGdZQUFBQ2tKK0IyQUFEb1NTd1cwOUtsU3hVT2h6Vml4QWp0MkxHankvNHhZOGJvc2NjZVUxdGJtOGFNR2ROdHZ5U05HemRPNFhCNG9DSURBQUFBS1ZHK0FYalN3dzgvckQxNzlxaWdvRUJMbHk3dHRuLzI3Tm5hdUhHakJnOGVyTFZyMS9aNGpMVnIxNnEwdE5UcHFBQUFBRUN2S044QVBPZVJSeDdSeG8wYnRYanhZbDEvL2ZXNjk5NTc5ZTF2ZjF0WFhIR0ZwRk1mTjcvcHBwczBac3dZclZtelJvOC8vcmhPbmp5cHUrNjZTOFlZbDlNREFBQUEzZkdkYndDZVVsZFhwM1hyMW1uaHdvVzY4Y1libFp1YnE3S3lNbjN2ZTkvVCsrKy9MMG42MmM5K3B1cnFhaTFmdmx5aFVFZ1RKMDdVaGcwYjlPU1RUN3FjSGdBQUFPZ1o3M3dEOEpScDA2YXB1TGhZUTRZTTBmNzkreVZKOCtiTjA2aFJveFFJQkxSLy8zNXQzYnBWTTJmT1ZGdGJtL2J2MzYvOC9IemRkOTk5cXFpbzZIek1xRkdqM0h3WkFBQUFRQmVVYndDZVUxQlFvTm16WjU5enpmUFBQNi9ubjM4KzVmNWR1M2IxZHl3QUFBRGd2RkcrQVhqTzhPSER0WFhyMXBUNzU4NmRxemx6NXVoYjMvcldBS1lDQUFBQXpoL2xHNENuV0d0bHJkWGd3WVBQdVM0Y0RwOXpUVHdlbDkvdjV3SnNBQUFBOEFUS053QlBlZXFwcDdScTFhcGUxejM1NUpPOVhtRHRvWWNlMHRTcFUvc3JHZ0FBQUhEZUtOOEFQR1hhdEdrcUx5OVA2ekVQUFBDQUxyMzBVaTFZc0tETDlyS3lzdjZNQmdBQUFKdzN5amNBVHlrdUxsWnhjWEhhanhzeVpJZ21USmpnUUNJQUFBRGd3bEcrQVhqT3JiZmVxcjE3OS9aNWZUUWFWVzF0YlplTHRGVlhWMnZwMHFWT3hBTUFBQURTUnZrRzREbTMzWGFiV2xwYU9uOS85ZFZYOWRuUGZsWjVlWGs5cmwrNmRLbkt5c28wYjk2OHptMUZSVVdPNXdRQUFBRDZpdklOd0hQTy9QaDRhMnVyVnE1Y3FWMjdkbW5WcWxXNitPS0x1NjFmdVhLbFNrdEx1YmdhQUFBQVBNdm5kZ0FBT0plY25Cdzk4Y1FUQ29mRCt0clh2cWFEQnc5Mld4T0x4ZVR6OGVjTUFBQUEzc1U3M3dBOHI3Q3dVR3ZXck5HZi8veG5sWlNVYU1tU0pjck96bFpXVnBZYUd4dlYzTnlzRVNOR3VCMFRBQUFBU0lueURTQWo1T2JtYXRhc1daS2sxMTU3VFFjT0hKQWtaV1ZscWJxNld2UG56M2N6SGdBQUFIQk9sRzhBR2FlbXBzYnRDQUFBQUVCYStKSWtBQUFBQUFBT28zd0RBQUFBQU9Bd3lqY0FBQUFBQUE2amZBTUFBQUFBNERES053QUFBQUFBRHFOOEF3QUFBQURnTU1vM0FBQUFBQUFPbzN3REFBQUFBT0F3eWpjQUFBQUFBQTZqZkFNQUFBQUE0RERLTndBQUFBQUFEcU44QXdBQUFBRGdNTW8zNERFSkcyODFVaXlaU0NvU2liZ2RCeGttRW9rb25vaExWb21FamJlNm5RY0FBQUNuVUw0Qmo3RzI0ME5adFhYRVlqcmFkTXp0T01nd1I1dU9LUnB0bDZSMmF6cytkRHNQQUFBQVRxRjhBeDV6WU0rZUkxWTZHWXZGOUc3REhrV2pVYmNqSVVOMGRNUlUvMTZEMnR2YkpkbjJBM3YySEhFN0V3QUFBRTZoZkFQZUU1ZE5QbXV0VGRiVS9rNDcvL3FtMnFKUldXdmR6Z1dQc3RZcUdvM3E3Yi9WNnpjMXRVb21rMG5KcnBNVWR6c2JBQUFBVGpGdUJ3RFFYV2xwYVhZb3IyaUxNYXJPeTh2VnBPcHI5UG5LejJsRWFZbHljM0xjamdjUGFXbHQxY0dEaC9UMjMrcjE0cmFYZGVMRUNTV3QzUjQ3MFRUdDBLRkRYRFFBQUFEQUl5amZnRWVWbGxlV0IyVWVNMFpYR1dOOG9XQlEyZG5aQ2dRQ2JrZURoOFRpTVVVaWJZckZZckxXV2xtOUVsZml6Z01ONyt4Mk94c0FBQUQramZJTmVOaVEwYVB6ODBLNUQvcU01bG9wS0ptZ0pML2J1ZUFwQ2NuR2pCUkx5bTV0aVVYdStjZStmU2ZjRGdVQUFJQ3VLTjlBQmlnc3JNakpIaG9vVE5wRWdkOFhIT1IySG5oSFBHa2pmbU9iSXYrSU56VTExWE5yTV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TUE5L3cvTUZ6UFpVVWZSN1FBQUFBQkpSVTVFcmtKZ2dnPT0iLAoJIlR5cGUiIDogImZsb3ciCn0K"/>
    </extobj>
  </extobjs>
</s:customData>
</file>

<file path=customXml/itemProps13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1857</Words>
  <Application>WPS 演示</Application>
  <PresentationFormat>宽屏</PresentationFormat>
  <Paragraphs>54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23" baseType="lpstr">
      <vt:lpstr>Arial</vt:lpstr>
      <vt:lpstr>宋体</vt:lpstr>
      <vt:lpstr>Wingdings</vt:lpstr>
      <vt:lpstr>思源黑体 CN Bold</vt:lpstr>
      <vt:lpstr>汉仪中黑KW</vt:lpstr>
      <vt:lpstr>微软雅黑</vt:lpstr>
      <vt:lpstr>汉仪旗黑</vt:lpstr>
      <vt:lpstr>宋体</vt:lpstr>
      <vt:lpstr>Arial Unicode MS</vt:lpstr>
      <vt:lpstr>等线 Light</vt:lpstr>
      <vt:lpstr>汉仪中等线KW</vt:lpstr>
      <vt:lpstr>等线</vt:lpstr>
      <vt:lpstr>Calibri</vt:lpstr>
      <vt:lpstr>Helvetica Neue</vt:lpstr>
      <vt:lpstr>汉仪书宋二KW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</dc:creator>
  <cp:lastModifiedBy>user</cp:lastModifiedBy>
  <cp:revision>43</cp:revision>
  <dcterms:created xsi:type="dcterms:W3CDTF">2024-07-04T04:41:37Z</dcterms:created>
  <dcterms:modified xsi:type="dcterms:W3CDTF">2024-07-04T04:41:37Z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3AFE870CBC2940330AA57A66823D2225_43</vt:lpwstr>
  </property>
  <property fmtid="{D5CDD505-2E9C-101B-9397-08002B2CF9AE}" pid="3" name="KSOProductBuildVer">
    <vt:lpwstr>2052-6.8.2.8850</vt:lpwstr>
  </property>
</Properties>
</file>