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League Spartan Medium"/>
      <p:regular r:id="rId14"/>
      <p:bold r:id="rId15"/>
    </p:embeddedFont>
    <p:embeddedFont>
      <p:font typeface="League Spartan"/>
      <p:regular r:id="rId16"/>
      <p:bold r:id="rId17"/>
    </p:embeddedFont>
    <p:embeddedFont>
      <p:font typeface="Inter"/>
      <p:regular r:id="rId18"/>
      <p:bold r:id="rId19"/>
    </p:embeddedFont>
    <p:embeddedFont>
      <p:font typeface="Poppins"/>
      <p:regular r:id="rId20"/>
      <p:bold r:id="rId21"/>
      <p:italic r:id="rId22"/>
      <p:boldItalic r:id="rId23"/>
    </p:embeddedFont>
    <p:embeddedFont>
      <p:font typeface="Lato Light"/>
      <p:regular r:id="rId24"/>
      <p:bold r:id="rId25"/>
      <p:italic r:id="rId26"/>
      <p:boldItalic r:id="rId27"/>
    </p:embeddedFont>
    <p:embeddedFont>
      <p:font typeface="Open Sans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LatoLight-regular.fntdata"/><Relationship Id="rId23"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OpenSansMedium-regular.fntdata"/><Relationship Id="rId27" Type="http://schemas.openxmlformats.org/officeDocument/2006/relationships/font" Target="fonts/Lato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Medium-boldItalic.fntdata"/><Relationship Id="rId30" Type="http://schemas.openxmlformats.org/officeDocument/2006/relationships/font" Target="fonts/OpenSans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LeagueSpartanMedium-bold.fntdata"/><Relationship Id="rId14" Type="http://schemas.openxmlformats.org/officeDocument/2006/relationships/font" Target="fonts/LeagueSpartanMedium-regular.fntdata"/><Relationship Id="rId17" Type="http://schemas.openxmlformats.org/officeDocument/2006/relationships/font" Target="fonts/LeagueSpartan-bold.fntdata"/><Relationship Id="rId16" Type="http://schemas.openxmlformats.org/officeDocument/2006/relationships/font" Target="fonts/LeagueSpartan-regular.fntdata"/><Relationship Id="rId19" Type="http://schemas.openxmlformats.org/officeDocument/2006/relationships/font" Target="fonts/Inter-bold.fntdata"/><Relationship Id="rId18" Type="http://schemas.openxmlformats.org/officeDocument/2006/relationships/font" Target="fonts/In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SLIDES_API190470964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SLIDES_API190470964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SLIDES_API190470964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SLIDES_API190470964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SLIDES_API190470964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SLIDES_API190470964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SLIDES_API190470964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SLIDES_API190470964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SLIDES_API190470964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SLIDES_API190470964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SLIDES_API190470964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SLIDES_API190470964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SLIDES_API190470964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SLIDES_API190470964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632175" y="1717350"/>
            <a:ext cx="5520900" cy="26523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p:nvPr>
            <p:ph idx="2" type="pic"/>
          </p:nvPr>
        </p:nvSpPr>
        <p:spPr>
          <a:xfrm>
            <a:off x="5843075" y="632300"/>
            <a:ext cx="2615100" cy="3918900"/>
          </a:xfrm>
          <a:prstGeom prst="roundRect">
            <a:avLst>
              <a:gd fmla="val 16667" name="adj"/>
            </a:avLst>
          </a:prstGeom>
          <a:noFill/>
          <a:ln>
            <a:noFill/>
          </a:ln>
        </p:spPr>
      </p:sp>
      <p:sp>
        <p:nvSpPr>
          <p:cNvPr id="64" name="Google Shape;64;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70" name="Google Shape;70;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1" name="Google Shape;7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2" name="Google Shape;72;p16"/>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p:nvPr>
            <p:ph idx="2" type="pic"/>
          </p:nvPr>
        </p:nvSpPr>
        <p:spPr>
          <a:xfrm>
            <a:off x="642700" y="632300"/>
            <a:ext cx="2615100" cy="3918900"/>
          </a:xfrm>
          <a:prstGeom prst="roundRect">
            <a:avLst>
              <a:gd fmla="val 16667" name="adj"/>
            </a:avLst>
          </a:prstGeom>
          <a:noFill/>
          <a:ln>
            <a:noFill/>
          </a:ln>
        </p:spPr>
      </p:sp>
      <p:sp>
        <p:nvSpPr>
          <p:cNvPr id="78" name="Google Shape;78;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79" name="Google Shape;79;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5" name="Google Shape;85;p18"/>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86" name="Google Shape;86;p18"/>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7" name="Google Shape;87;p18"/>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88" name="Google Shape;88;p18"/>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9" name="Google Shape;89;p18"/>
          <p:cNvSpPr/>
          <p:nvPr>
            <p:ph idx="3" type="pic"/>
          </p:nvPr>
        </p:nvSpPr>
        <p:spPr>
          <a:xfrm>
            <a:off x="642700" y="632300"/>
            <a:ext cx="2615100" cy="3918900"/>
          </a:xfrm>
          <a:prstGeom prst="roundRect">
            <a:avLst>
              <a:gd fmla="val 16667" name="adj"/>
            </a:avLst>
          </a:prstGeom>
          <a:noFill/>
          <a:ln>
            <a:noFill/>
          </a:ln>
        </p:spPr>
      </p:sp>
      <p:pic>
        <p:nvPicPr>
          <p:cNvPr id="90" name="Google Shape;90;p18"/>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91" name="Google Shape;91;p18"/>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92" name="Google Shape;92;p18"/>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93" name="Shape 93"/>
        <p:cNvGrpSpPr/>
        <p:nvPr/>
      </p:nvGrpSpPr>
      <p:grpSpPr>
        <a:xfrm>
          <a:off x="0" y="0"/>
          <a:ext cx="0" cy="0"/>
          <a:chOff x="0" y="0"/>
          <a:chExt cx="0" cy="0"/>
        </a:xfrm>
      </p:grpSpPr>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6" name="Google Shape;96;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97" name="Google Shape;97;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8" name="Google Shape;98;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9" name="Google Shape;99;p19"/>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0" name="Google Shape;100;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01" name="Google Shape;101;p19"/>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02" name="Google Shape;102;p19"/>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03" name="Google Shape;103;p19"/>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04" name="Shape 104"/>
        <p:cNvGrpSpPr/>
        <p:nvPr/>
      </p:nvGrpSpPr>
      <p:grpSpPr>
        <a:xfrm>
          <a:off x="0" y="0"/>
          <a:ext cx="0" cy="0"/>
          <a:chOff x="0" y="0"/>
          <a:chExt cx="0" cy="0"/>
        </a:xfrm>
      </p:grpSpPr>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0"/>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7" name="Google Shape;107;p20"/>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08" name="Google Shape;108;p20"/>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9" name="Google Shape;109;p20"/>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10" name="Google Shape;110;p20"/>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11" name="Google Shape;111;p20"/>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2" name="Google Shape;112;p20"/>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21"/>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6" name="Google Shape;116;p21"/>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17" name="Google Shape;117;p21"/>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18" name="Google Shape;118;p21"/>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9" name="Google Shape;119;p21"/>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20" name="Google Shape;120;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124" name="Google Shape;124;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25" name="Shape 1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26" name="Shape 126"/>
        <p:cNvGrpSpPr/>
        <p:nvPr/>
      </p:nvGrpSpPr>
      <p:grpSpPr>
        <a:xfrm>
          <a:off x="0" y="0"/>
          <a:ext cx="0" cy="0"/>
          <a:chOff x="0" y="0"/>
          <a:chExt cx="0" cy="0"/>
        </a:xfrm>
      </p:grpSpPr>
      <p:sp>
        <p:nvSpPr>
          <p:cNvPr id="127" name="Google Shape;127;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8" name="Google Shape;128;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29" name="Google Shape;129;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1" name="Google Shape;131;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2" name="Google Shape;132;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3" name="Google Shape;133;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4" name="Google Shape;134;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35" name="Google Shape;135;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36" name="Google Shape;136;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37" name="Shape 137"/>
        <p:cNvGrpSpPr/>
        <p:nvPr/>
      </p:nvGrpSpPr>
      <p:grpSpPr>
        <a:xfrm>
          <a:off x="0" y="0"/>
          <a:ext cx="0" cy="0"/>
          <a:chOff x="0" y="0"/>
          <a:chExt cx="0" cy="0"/>
        </a:xfrm>
      </p:grpSpPr>
      <p:sp>
        <p:nvSpPr>
          <p:cNvPr id="138" name="Google Shape;13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9" name="Google Shape;13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0" name="Google Shape;14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1" name="Google Shape;14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2" name="Google Shape;14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3" name="Google Shape;14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4" name="Google Shape;14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5" name="Google Shape;14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46" name="Google Shape;14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47" name="Google Shape;14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8" name="Google Shape;14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9" name="Google Shape;14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51" name="Shape 151"/>
        <p:cNvGrpSpPr/>
        <p:nvPr/>
      </p:nvGrpSpPr>
      <p:grpSpPr>
        <a:xfrm>
          <a:off x="0" y="0"/>
          <a:ext cx="0" cy="0"/>
          <a:chOff x="0" y="0"/>
          <a:chExt cx="0" cy="0"/>
        </a:xfrm>
      </p:grpSpPr>
      <p:sp>
        <p:nvSpPr>
          <p:cNvPr id="152" name="Google Shape;152;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3" name="Google Shape;153;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4" name="Google Shape;154;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5" name="Google Shape;155;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6" name="Google Shape;156;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7" name="Google Shape;157;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8" name="Google Shape;158;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9" name="Google Shape;159;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0" name="Google Shape;160;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1" name="Google Shape;161;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62" name="Google Shape;162;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63" name="Google Shape;163;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64" name="Google Shape;164;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65" name="Google Shape;165;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6" name="Google Shape;166;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7" name="Google Shape;167;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8" name="Google Shape;168;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71" name="Google Shape;171;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74" name="Google Shape;174;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76" name="Google Shape;176;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78" name="Google Shape;178;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1" name="Google Shape;181;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2" name="Google Shape;182;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3" name="Google Shape;183;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4" name="Google Shape;184;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85" name="Google Shape;185;p28"/>
          <p:cNvGrpSpPr/>
          <p:nvPr/>
        </p:nvGrpSpPr>
        <p:grpSpPr>
          <a:xfrm>
            <a:off x="3095387" y="1241947"/>
            <a:ext cx="2953226" cy="2951755"/>
            <a:chOff x="3102288" y="1429998"/>
            <a:chExt cx="2953226" cy="2951755"/>
          </a:xfrm>
        </p:grpSpPr>
        <p:sp>
          <p:nvSpPr>
            <p:cNvPr id="186" name="Google Shape;186;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87" name="Google Shape;187;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8" name="Google Shape;188;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9" name="Google Shape;189;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0" name="Google Shape;190;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91" name="Google Shape;191;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92" name="Google Shape;192;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93" name="Google Shape;193;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94" name="Google Shape;194;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95" name="Google Shape;195;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96" name="Google Shape;196;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Report: Refugee Camp</a:t>
            </a:r>
            <a:endParaRPr/>
          </a:p>
        </p:txBody>
      </p:sp>
      <p:sp>
        <p:nvSpPr>
          <p:cNvPr id="202" name="Google Shape;202;p29"/>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Refugee Camp is a Flask application that uses OpenCV to take images of refugees and store their information on the blockchain using Geth, Truffle, and the web3 Python package. The application is designed to help refugee camps manage their data more efficiently and securely.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08" name="Google Shape;208;p30"/>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application is designed to help refugee camps manage their data more efficiently and securely.</a:t>
            </a:r>
            <a:endParaRPr/>
          </a:p>
        </p:txBody>
      </p:sp>
      <p:sp>
        <p:nvSpPr>
          <p:cNvPr id="209" name="Google Shape;209;p30"/>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Refugee Camp is a Flask application that uses OpenCV to take images of refugees and store their information on the blockchain using Geth, Truffle, and the web3 Python package.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Takes images of refugees using OpenCV</a:t>
            </a:r>
            <a:endParaRPr/>
          </a:p>
        </p:txBody>
      </p:sp>
      <p:sp>
        <p:nvSpPr>
          <p:cNvPr id="215" name="Google Shape;215;p31"/>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Stores refugee information on the blockchain using Geth, Truffle, and the web3 Python package</a:t>
            </a:r>
            <a:endParaRPr/>
          </a:p>
        </p:txBody>
      </p:sp>
      <p:sp>
        <p:nvSpPr>
          <p:cNvPr id="216" name="Google Shape;216;p31"/>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Allows refugee camp staff to view and manage refugee information on the blockchain</a:t>
            </a:r>
            <a:endParaRPr/>
          </a:p>
        </p:txBody>
      </p:sp>
      <p:sp>
        <p:nvSpPr>
          <p:cNvPr id="217" name="Google Shape;217;p31"/>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Provides a secure and tamper-proof way to store refugee information</a:t>
            </a:r>
            <a:endParaRPr/>
          </a:p>
        </p:txBody>
      </p:sp>
      <p:sp>
        <p:nvSpPr>
          <p:cNvPr id="218" name="Google Shape;218;p3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224" name="Google Shape;224;p32"/>
          <p:cNvSpPr txBox="1"/>
          <p:nvPr>
            <p:ph idx="1" type="subTitle"/>
          </p:nvPr>
        </p:nvSpPr>
        <p:spPr>
          <a:xfrm>
            <a:off x="4722075" y="1959150"/>
            <a:ext cx="3589800" cy="27423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Helps refugee camps manage their data more efficiently and securely</a:t>
            </a:r>
            <a:endParaRPr/>
          </a:p>
          <a:p>
            <a:pPr indent="-311150" lvl="0" marL="457200" rtl="0" algn="l">
              <a:lnSpc>
                <a:spcPct val="110000"/>
              </a:lnSpc>
              <a:spcBef>
                <a:spcPts val="0"/>
              </a:spcBef>
              <a:spcAft>
                <a:spcPts val="0"/>
              </a:spcAft>
              <a:buSzPts val="1300"/>
              <a:buChar char="●"/>
            </a:pPr>
            <a:r>
              <a:rPr lang="en"/>
              <a:t>Provides a tamperproof way to store refugee information</a:t>
            </a:r>
            <a:endParaRPr/>
          </a:p>
          <a:p>
            <a:pPr indent="-311150" lvl="0" marL="457200" rtl="0" algn="l">
              <a:lnSpc>
                <a:spcPct val="110000"/>
              </a:lnSpc>
              <a:spcBef>
                <a:spcPts val="0"/>
              </a:spcBef>
              <a:spcAft>
                <a:spcPts val="0"/>
              </a:spcAft>
              <a:buSzPts val="1300"/>
              <a:buChar char="●"/>
            </a:pPr>
            <a:r>
              <a:rPr lang="en"/>
              <a:t>Makes it easier to share refugee information with other organizations</a:t>
            </a:r>
            <a:endParaRPr/>
          </a:p>
          <a:p>
            <a:pPr indent="-311150" lvl="0" marL="457200" rtl="0" algn="l">
              <a:lnSpc>
                <a:spcPct val="110000"/>
              </a:lnSpc>
              <a:spcBef>
                <a:spcPts val="0"/>
              </a:spcBef>
              <a:spcAft>
                <a:spcPts val="0"/>
              </a:spcAft>
              <a:buSzPts val="1300"/>
              <a:buChar char="●"/>
            </a:pPr>
            <a:r>
              <a:rPr lang="en"/>
              <a:t>Helps refugees to prove their identity and access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30" name="Google Shape;230;p33"/>
          <p:cNvSpPr txBox="1"/>
          <p:nvPr>
            <p:ph idx="1" type="subTitle"/>
          </p:nvPr>
        </p:nvSpPr>
        <p:spPr>
          <a:xfrm>
            <a:off x="642700" y="1589400"/>
            <a:ext cx="6474600" cy="30309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Refugee Camp is implemented using the following technologies:</a:t>
            </a:r>
            <a:endParaRPr/>
          </a:p>
          <a:p>
            <a:pPr indent="-311150" lvl="0" marL="457200" rtl="0" algn="l">
              <a:lnSpc>
                <a:spcPct val="110000"/>
              </a:lnSpc>
              <a:spcBef>
                <a:spcPts val="0"/>
              </a:spcBef>
              <a:spcAft>
                <a:spcPts val="0"/>
              </a:spcAft>
              <a:buSzPts val="1300"/>
              <a:buChar char="●"/>
            </a:pPr>
            <a:r>
              <a:rPr lang="en"/>
              <a:t>Flask: A Python web framework</a:t>
            </a:r>
            <a:endParaRPr/>
          </a:p>
          <a:p>
            <a:pPr indent="-311150" lvl="0" marL="457200" rtl="0" algn="l">
              <a:lnSpc>
                <a:spcPct val="110000"/>
              </a:lnSpc>
              <a:spcBef>
                <a:spcPts val="0"/>
              </a:spcBef>
              <a:spcAft>
                <a:spcPts val="0"/>
              </a:spcAft>
              <a:buSzPts val="1300"/>
              <a:buChar char="●"/>
            </a:pPr>
            <a:r>
              <a:rPr lang="en"/>
              <a:t>OpenCV: A Python library for computer vision</a:t>
            </a:r>
            <a:endParaRPr/>
          </a:p>
          <a:p>
            <a:pPr indent="-311150" lvl="0" marL="457200" rtl="0" algn="l">
              <a:lnSpc>
                <a:spcPct val="110000"/>
              </a:lnSpc>
              <a:spcBef>
                <a:spcPts val="0"/>
              </a:spcBef>
              <a:spcAft>
                <a:spcPts val="0"/>
              </a:spcAft>
              <a:buSzPts val="1300"/>
              <a:buChar char="●"/>
            </a:pPr>
            <a:r>
              <a:rPr lang="en"/>
              <a:t>Geth: An Ethereum client</a:t>
            </a:r>
            <a:endParaRPr/>
          </a:p>
          <a:p>
            <a:pPr indent="-311150" lvl="0" marL="457200" rtl="0" algn="l">
              <a:lnSpc>
                <a:spcPct val="110000"/>
              </a:lnSpc>
              <a:spcBef>
                <a:spcPts val="0"/>
              </a:spcBef>
              <a:spcAft>
                <a:spcPts val="0"/>
              </a:spcAft>
              <a:buSzPts val="1300"/>
              <a:buChar char="●"/>
            </a:pPr>
            <a:r>
              <a:rPr lang="en"/>
              <a:t>Truffle: A framework for developing and deploying Ethereum smart contracts</a:t>
            </a:r>
            <a:endParaRPr/>
          </a:p>
          <a:p>
            <a:pPr indent="-311150" lvl="0" marL="457200" rtl="0" algn="l">
              <a:lnSpc>
                <a:spcPct val="110000"/>
              </a:lnSpc>
              <a:spcBef>
                <a:spcPts val="0"/>
              </a:spcBef>
              <a:spcAft>
                <a:spcPts val="0"/>
              </a:spcAft>
              <a:buSzPts val="1300"/>
              <a:buChar char="●"/>
            </a:pPr>
            <a:r>
              <a:rPr lang="en"/>
              <a:t>web3: A Python library for interacting with the Ethereum blockchain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Refugee Camp is a powerful tool that can help refugee camps manage their data more efficiently and securely.</a:t>
            </a:r>
            <a:endParaRPr/>
          </a:p>
        </p:txBody>
      </p:sp>
      <p:sp>
        <p:nvSpPr>
          <p:cNvPr id="236" name="Google Shape;236;p34"/>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application provides a tamper-proof way to store refugee information and makes it easier to share refugee information with other organizations.</a:t>
            </a:r>
            <a:endParaRPr/>
          </a:p>
        </p:txBody>
      </p:sp>
      <p:sp>
        <p:nvSpPr>
          <p:cNvPr id="237" name="Google Shape;237;p34"/>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8" name="Google Shape;238;p34"/>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Refugee Camp is also easy to use and can be implemented by refugee camps of all sizes.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time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