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Helvetica Neue"/>
      <p:regular r:id="rId14"/>
      <p:bold r:id="rId15"/>
      <p:italic r:id="rId16"/>
      <p:boldItalic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HelveticaNeueLight-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Master" Target="slideMasters/slideMaster2.xml"/><Relationship Id="rId19" Type="http://schemas.openxmlformats.org/officeDocument/2006/relationships/font" Target="fonts/HelveticaNeueLight-bold.fntdata"/><Relationship Id="rId6" Type="http://schemas.openxmlformats.org/officeDocument/2006/relationships/notesMaster" Target="notesMasters/notesMaster1.xml"/><Relationship Id="rId18" Type="http://schemas.openxmlformats.org/officeDocument/2006/relationships/font" Target="fonts/HelveticaNeueLigh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61eab0ebc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461eab0ebc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61eab0ebc_1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3461eab0ebc_1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61eab0ebc_1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3461eab0ebc_1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61eab0ebc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3461eab0ebc_1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61ba942a2_5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3461ba942a2_5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61eab0ebc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3461eab0ebc_1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61eab0ebc_1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3461eab0ebc_1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lnSpc>
                <a:spcPct val="100000"/>
              </a:lnSpc>
              <a:spcBef>
                <a:spcPts val="300"/>
              </a:spcBef>
              <a:spcAft>
                <a:spcPts val="0"/>
              </a:spcAft>
              <a:buClr>
                <a:srgbClr val="888888"/>
              </a:buClr>
              <a:buSzPts val="1600"/>
              <a:buNone/>
              <a:defRPr>
                <a:solidFill>
                  <a:srgbClr val="888888"/>
                </a:solidFill>
              </a:defRPr>
            </a:lvl1pPr>
            <a:lvl2pPr lvl="1" algn="ctr">
              <a:lnSpc>
                <a:spcPct val="100000"/>
              </a:lnSpc>
              <a:spcBef>
                <a:spcPts val="300"/>
              </a:spcBef>
              <a:spcAft>
                <a:spcPts val="0"/>
              </a:spcAft>
              <a:buClr>
                <a:srgbClr val="888888"/>
              </a:buClr>
              <a:buSzPts val="1400"/>
              <a:buNone/>
              <a:defRPr>
                <a:solidFill>
                  <a:srgbClr val="888888"/>
                </a:solidFill>
              </a:defRPr>
            </a:lvl2pPr>
            <a:lvl3pPr lvl="2" algn="ctr">
              <a:lnSpc>
                <a:spcPct val="100000"/>
              </a:lnSpc>
              <a:spcBef>
                <a:spcPts val="200"/>
              </a:spcBef>
              <a:spcAft>
                <a:spcPts val="0"/>
              </a:spcAft>
              <a:buClr>
                <a:srgbClr val="888888"/>
              </a:buClr>
              <a:buSzPts val="1200"/>
              <a:buNone/>
              <a:defRPr>
                <a:solidFill>
                  <a:srgbClr val="888888"/>
                </a:solidFill>
              </a:defRPr>
            </a:lvl3pPr>
            <a:lvl4pPr lvl="3" algn="ctr">
              <a:lnSpc>
                <a:spcPct val="100000"/>
              </a:lnSpc>
              <a:spcBef>
                <a:spcPts val="200"/>
              </a:spcBef>
              <a:spcAft>
                <a:spcPts val="0"/>
              </a:spcAft>
              <a:buClr>
                <a:srgbClr val="888888"/>
              </a:buClr>
              <a:buSzPts val="1000"/>
              <a:buNone/>
              <a:defRPr>
                <a:solidFill>
                  <a:srgbClr val="888888"/>
                </a:solidFill>
              </a:defRPr>
            </a:lvl4pPr>
            <a:lvl5pPr lvl="4" algn="ctr">
              <a:lnSpc>
                <a:spcPct val="100000"/>
              </a:lnSpc>
              <a:spcBef>
                <a:spcPts val="200"/>
              </a:spcBef>
              <a:spcAft>
                <a:spcPts val="0"/>
              </a:spcAft>
              <a:buClr>
                <a:srgbClr val="888888"/>
              </a:buClr>
              <a:buSzPts val="1000"/>
              <a:buNone/>
              <a:defRPr>
                <a:solidFill>
                  <a:srgbClr val="888888"/>
                </a:solidFill>
              </a:defRPr>
            </a:lvl5pPr>
            <a:lvl6pPr lvl="5" algn="ctr">
              <a:lnSpc>
                <a:spcPct val="100000"/>
              </a:lnSpc>
              <a:spcBef>
                <a:spcPts val="200"/>
              </a:spcBef>
              <a:spcAft>
                <a:spcPts val="0"/>
              </a:spcAft>
              <a:buClr>
                <a:srgbClr val="888888"/>
              </a:buClr>
              <a:buSzPts val="1000"/>
              <a:buNone/>
              <a:defRPr>
                <a:solidFill>
                  <a:srgbClr val="888888"/>
                </a:solidFill>
              </a:defRPr>
            </a:lvl6pPr>
            <a:lvl7pPr lvl="6" algn="ctr">
              <a:lnSpc>
                <a:spcPct val="100000"/>
              </a:lnSpc>
              <a:spcBef>
                <a:spcPts val="200"/>
              </a:spcBef>
              <a:spcAft>
                <a:spcPts val="0"/>
              </a:spcAft>
              <a:buClr>
                <a:srgbClr val="888888"/>
              </a:buClr>
              <a:buSzPts val="1000"/>
              <a:buNone/>
              <a:defRPr>
                <a:solidFill>
                  <a:srgbClr val="888888"/>
                </a:solidFill>
              </a:defRPr>
            </a:lvl7pPr>
            <a:lvl8pPr lvl="7" algn="ctr">
              <a:lnSpc>
                <a:spcPct val="100000"/>
              </a:lnSpc>
              <a:spcBef>
                <a:spcPts val="200"/>
              </a:spcBef>
              <a:spcAft>
                <a:spcPts val="0"/>
              </a:spcAft>
              <a:buClr>
                <a:srgbClr val="888888"/>
              </a:buClr>
              <a:buSzPts val="1000"/>
              <a:buNone/>
              <a:defRPr>
                <a:solidFill>
                  <a:srgbClr val="888888"/>
                </a:solidFill>
              </a:defRPr>
            </a:lvl8pPr>
            <a:lvl9pPr lvl="8" algn="ctr">
              <a:lnSpc>
                <a:spcPct val="100000"/>
              </a:lnSpc>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lnSpc>
                <a:spcPct val="100000"/>
              </a:lnSpc>
              <a:spcBef>
                <a:spcPts val="0"/>
              </a:spcBef>
              <a:spcAft>
                <a:spcPts val="0"/>
              </a:spcAft>
              <a:buClr>
                <a:schemeClr val="dk1"/>
              </a:buClr>
              <a:buSzPts val="2000"/>
              <a:buFont typeface="Calibri"/>
              <a:buNone/>
              <a:defRPr b="1" sz="2000"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rgbClr val="888888"/>
              </a:buClr>
              <a:buSzPts val="1000"/>
              <a:buNone/>
              <a:defRPr sz="1000">
                <a:solidFill>
                  <a:srgbClr val="888888"/>
                </a:solidFill>
              </a:defRPr>
            </a:lvl1pPr>
            <a:lvl2pPr indent="-228600" lvl="1" marL="914400" algn="l">
              <a:lnSpc>
                <a:spcPct val="100000"/>
              </a:lnSpc>
              <a:spcBef>
                <a:spcPts val="200"/>
              </a:spcBef>
              <a:spcAft>
                <a:spcPts val="0"/>
              </a:spcAft>
              <a:buClr>
                <a:srgbClr val="888888"/>
              </a:buClr>
              <a:buSzPts val="900"/>
              <a:buNone/>
              <a:defRPr sz="900">
                <a:solidFill>
                  <a:srgbClr val="888888"/>
                </a:solidFill>
              </a:defRPr>
            </a:lvl2pPr>
            <a:lvl3pPr indent="-228600" lvl="2" marL="1371600" algn="l">
              <a:lnSpc>
                <a:spcPct val="100000"/>
              </a:lnSpc>
              <a:spcBef>
                <a:spcPts val="200"/>
              </a:spcBef>
              <a:spcAft>
                <a:spcPts val="0"/>
              </a:spcAft>
              <a:buClr>
                <a:srgbClr val="888888"/>
              </a:buClr>
              <a:buSzPts val="800"/>
              <a:buNone/>
              <a:defRPr sz="800">
                <a:solidFill>
                  <a:srgbClr val="888888"/>
                </a:solidFill>
              </a:defRPr>
            </a:lvl3pPr>
            <a:lvl4pPr indent="-228600" lvl="3" marL="1828800" algn="l">
              <a:lnSpc>
                <a:spcPct val="100000"/>
              </a:lnSpc>
              <a:spcBef>
                <a:spcPts val="100"/>
              </a:spcBef>
              <a:spcAft>
                <a:spcPts val="0"/>
              </a:spcAft>
              <a:buClr>
                <a:srgbClr val="888888"/>
              </a:buClr>
              <a:buSzPts val="700"/>
              <a:buNone/>
              <a:defRPr sz="700">
                <a:solidFill>
                  <a:srgbClr val="888888"/>
                </a:solidFill>
              </a:defRPr>
            </a:lvl4pPr>
            <a:lvl5pPr indent="-228600" lvl="4" marL="2286000" algn="l">
              <a:lnSpc>
                <a:spcPct val="100000"/>
              </a:lnSpc>
              <a:spcBef>
                <a:spcPts val="100"/>
              </a:spcBef>
              <a:spcAft>
                <a:spcPts val="0"/>
              </a:spcAft>
              <a:buClr>
                <a:srgbClr val="888888"/>
              </a:buClr>
              <a:buSzPts val="700"/>
              <a:buNone/>
              <a:defRPr sz="700">
                <a:solidFill>
                  <a:srgbClr val="888888"/>
                </a:solidFill>
              </a:defRPr>
            </a:lvl5pPr>
            <a:lvl6pPr indent="-228600" lvl="5" marL="2743200" algn="l">
              <a:lnSpc>
                <a:spcPct val="100000"/>
              </a:lnSpc>
              <a:spcBef>
                <a:spcPts val="100"/>
              </a:spcBef>
              <a:spcAft>
                <a:spcPts val="0"/>
              </a:spcAft>
              <a:buClr>
                <a:srgbClr val="888888"/>
              </a:buClr>
              <a:buSzPts val="700"/>
              <a:buNone/>
              <a:defRPr sz="700">
                <a:solidFill>
                  <a:srgbClr val="888888"/>
                </a:solidFill>
              </a:defRPr>
            </a:lvl6pPr>
            <a:lvl7pPr indent="-228600" lvl="6" marL="3200400" algn="l">
              <a:lnSpc>
                <a:spcPct val="100000"/>
              </a:lnSpc>
              <a:spcBef>
                <a:spcPts val="100"/>
              </a:spcBef>
              <a:spcAft>
                <a:spcPts val="0"/>
              </a:spcAft>
              <a:buClr>
                <a:srgbClr val="888888"/>
              </a:buClr>
              <a:buSzPts val="700"/>
              <a:buNone/>
              <a:defRPr sz="700">
                <a:solidFill>
                  <a:srgbClr val="888888"/>
                </a:solidFill>
              </a:defRPr>
            </a:lvl7pPr>
            <a:lvl8pPr indent="-228600" lvl="7" marL="3657600" algn="l">
              <a:lnSpc>
                <a:spcPct val="100000"/>
              </a:lnSpc>
              <a:spcBef>
                <a:spcPts val="100"/>
              </a:spcBef>
              <a:spcAft>
                <a:spcPts val="0"/>
              </a:spcAft>
              <a:buClr>
                <a:srgbClr val="888888"/>
              </a:buClr>
              <a:buSzPts val="700"/>
              <a:buNone/>
              <a:defRPr sz="700">
                <a:solidFill>
                  <a:srgbClr val="888888"/>
                </a:solidFill>
              </a:defRPr>
            </a:lvl8pPr>
            <a:lvl9pPr indent="-228600" lvl="8" marL="4114800" algn="l">
              <a:lnSpc>
                <a:spcPct val="100000"/>
              </a:lnSpc>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lnSpc>
                <a:spcPct val="100000"/>
              </a:lnSpc>
              <a:spcBef>
                <a:spcPts val="300"/>
              </a:spcBef>
              <a:spcAft>
                <a:spcPts val="0"/>
              </a:spcAft>
              <a:buClr>
                <a:schemeClr val="dk1"/>
              </a:buClr>
              <a:buSzPts val="1600"/>
              <a:buChar char="•"/>
              <a:defRPr sz="1600"/>
            </a:lvl1pPr>
            <a:lvl2pPr indent="-317500" lvl="1" marL="914400" algn="l">
              <a:lnSpc>
                <a:spcPct val="100000"/>
              </a:lnSpc>
              <a:spcBef>
                <a:spcPts val="300"/>
              </a:spcBef>
              <a:spcAft>
                <a:spcPts val="0"/>
              </a:spcAft>
              <a:buClr>
                <a:schemeClr val="dk1"/>
              </a:buClr>
              <a:buSzPts val="1400"/>
              <a:buChar char="–"/>
              <a:defRPr sz="1400"/>
            </a:lvl2pPr>
            <a:lvl3pPr indent="-304800" lvl="2" marL="1371600" algn="l">
              <a:lnSpc>
                <a:spcPct val="100000"/>
              </a:lnSpc>
              <a:spcBef>
                <a:spcPts val="200"/>
              </a:spcBef>
              <a:spcAft>
                <a:spcPts val="0"/>
              </a:spcAft>
              <a:buClr>
                <a:schemeClr val="dk1"/>
              </a:buClr>
              <a:buSzPts val="1200"/>
              <a:buChar char="•"/>
              <a:defRPr sz="1200"/>
            </a:lvl3pPr>
            <a:lvl4pPr indent="-292100" lvl="3" marL="1828800" algn="l">
              <a:lnSpc>
                <a:spcPct val="100000"/>
              </a:lnSpc>
              <a:spcBef>
                <a:spcPts val="200"/>
              </a:spcBef>
              <a:spcAft>
                <a:spcPts val="0"/>
              </a:spcAft>
              <a:buClr>
                <a:schemeClr val="dk1"/>
              </a:buClr>
              <a:buSzPts val="1000"/>
              <a:buChar char="–"/>
              <a:defRPr sz="1000"/>
            </a:lvl4pPr>
            <a:lvl5pPr indent="-292100" lvl="4" marL="2286000" algn="l">
              <a:lnSpc>
                <a:spcPct val="100000"/>
              </a:lnSpc>
              <a:spcBef>
                <a:spcPts val="200"/>
              </a:spcBef>
              <a:spcAft>
                <a:spcPts val="0"/>
              </a:spcAft>
              <a:buClr>
                <a:schemeClr val="dk1"/>
              </a:buClr>
              <a:buSzPts val="1000"/>
              <a:buChar char="»"/>
              <a:defRPr sz="1000"/>
            </a:lvl5pPr>
            <a:lvl6pPr indent="-292100" lvl="5" marL="2743200" algn="l">
              <a:lnSpc>
                <a:spcPct val="100000"/>
              </a:lnSpc>
              <a:spcBef>
                <a:spcPts val="200"/>
              </a:spcBef>
              <a:spcAft>
                <a:spcPts val="0"/>
              </a:spcAft>
              <a:buClr>
                <a:schemeClr val="dk1"/>
              </a:buClr>
              <a:buSzPts val="1000"/>
              <a:buChar char="•"/>
              <a:defRPr sz="1000"/>
            </a:lvl6pPr>
            <a:lvl7pPr indent="-292100" lvl="6" marL="3200400" algn="l">
              <a:lnSpc>
                <a:spcPct val="100000"/>
              </a:lnSpc>
              <a:spcBef>
                <a:spcPts val="200"/>
              </a:spcBef>
              <a:spcAft>
                <a:spcPts val="0"/>
              </a:spcAft>
              <a:buClr>
                <a:schemeClr val="dk1"/>
              </a:buClr>
              <a:buSzPts val="1000"/>
              <a:buChar char="•"/>
              <a:defRPr sz="1000"/>
            </a:lvl7pPr>
            <a:lvl8pPr indent="-292100" lvl="7" marL="3657600" algn="l">
              <a:lnSpc>
                <a:spcPct val="100000"/>
              </a:lnSpc>
              <a:spcBef>
                <a:spcPts val="200"/>
              </a:spcBef>
              <a:spcAft>
                <a:spcPts val="0"/>
              </a:spcAft>
              <a:buClr>
                <a:schemeClr val="dk1"/>
              </a:buClr>
              <a:buSzPts val="1000"/>
              <a:buChar char="•"/>
              <a:defRPr sz="1000"/>
            </a:lvl8pPr>
            <a:lvl9pPr indent="-292100" lvl="8" marL="4114800" algn="l">
              <a:lnSpc>
                <a:spcPct val="100000"/>
              </a:lnSpc>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600"/>
              <a:buFont typeface="Arial"/>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github.com/google/drac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DF2"/>
        </a:solidFill>
      </p:bgPr>
    </p:bg>
    <p:spTree>
      <p:nvGrpSpPr>
        <p:cNvPr id="128" name="Shape 128"/>
        <p:cNvGrpSpPr/>
        <p:nvPr/>
      </p:nvGrpSpPr>
      <p:grpSpPr>
        <a:xfrm>
          <a:off x="0" y="0"/>
          <a:ext cx="0" cy="0"/>
          <a:chOff x="0" y="0"/>
          <a:chExt cx="0" cy="0"/>
        </a:xfrm>
      </p:grpSpPr>
      <p:sp>
        <p:nvSpPr>
          <p:cNvPr id="129" name="Google Shape;129;p25"/>
          <p:cNvSpPr/>
          <p:nvPr/>
        </p:nvSpPr>
        <p:spPr>
          <a:xfrm>
            <a:off x="8288213" y="326776"/>
            <a:ext cx="248787" cy="368821"/>
          </a:xfrm>
          <a:custGeom>
            <a:rect b="b" l="l" r="r" t="t"/>
            <a:pathLst>
              <a:path extrusionOk="0" h="737642" w="497573">
                <a:moveTo>
                  <a:pt x="0" y="0"/>
                </a:moveTo>
                <a:lnTo>
                  <a:pt x="497573" y="0"/>
                </a:lnTo>
                <a:lnTo>
                  <a:pt x="497573" y="737642"/>
                </a:lnTo>
                <a:lnTo>
                  <a:pt x="0" y="73764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 name="Google Shape;130;p25"/>
          <p:cNvSpPr/>
          <p:nvPr/>
        </p:nvSpPr>
        <p:spPr>
          <a:xfrm>
            <a:off x="4572000" y="0"/>
            <a:ext cx="4555408" cy="5215466"/>
          </a:xfrm>
          <a:custGeom>
            <a:rect b="b" l="l" r="r" t="t"/>
            <a:pathLst>
              <a:path extrusionOk="0" h="2709333" w="2400742">
                <a:moveTo>
                  <a:pt x="0" y="0"/>
                </a:moveTo>
                <a:lnTo>
                  <a:pt x="2400742" y="0"/>
                </a:lnTo>
                <a:lnTo>
                  <a:pt x="2400742" y="2709333"/>
                </a:lnTo>
                <a:lnTo>
                  <a:pt x="0" y="2709333"/>
                </a:lnTo>
                <a:close/>
              </a:path>
            </a:pathLst>
          </a:custGeom>
          <a:solidFill>
            <a:srgbClr val="1A181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 name="Google Shape;131;p25"/>
          <p:cNvSpPr txBox="1"/>
          <p:nvPr/>
        </p:nvSpPr>
        <p:spPr>
          <a:xfrm>
            <a:off x="5156700" y="1809900"/>
            <a:ext cx="3738300" cy="152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FFFDF2"/>
                </a:solidFill>
                <a:latin typeface="Helvetica Neue"/>
                <a:ea typeface="Helvetica Neue"/>
                <a:cs typeface="Helvetica Neue"/>
                <a:sym typeface="Helvetica Neue"/>
              </a:rPr>
              <a:t>Virtual Reality Project Proposal :</a:t>
            </a:r>
            <a:endParaRPr b="0" i="0" sz="1500" u="none" cap="none" strike="noStrike">
              <a:solidFill>
                <a:srgbClr val="FFFDF2"/>
              </a:solidFill>
              <a:latin typeface="Helvetica Neue"/>
              <a:ea typeface="Helvetica Neue"/>
              <a:cs typeface="Helvetica Neue"/>
              <a:sym typeface="Helvetica Neue"/>
            </a:endParaRPr>
          </a:p>
          <a:p>
            <a:pPr indent="0" lvl="0" marL="0" marR="0" rtl="0" algn="l">
              <a:lnSpc>
                <a:spcPct val="140000"/>
              </a:lnSpc>
              <a:spcBef>
                <a:spcPts val="0"/>
              </a:spcBef>
              <a:spcAft>
                <a:spcPts val="0"/>
              </a:spcAft>
              <a:buClr>
                <a:srgbClr val="000000"/>
              </a:buClr>
              <a:buSzPts val="1500"/>
              <a:buFont typeface="Arial"/>
              <a:buNone/>
            </a:pPr>
            <a:r>
              <a:rPr b="0" i="0" lang="en" sz="1500" u="none" cap="none" strike="noStrike">
                <a:solidFill>
                  <a:srgbClr val="FFFDF2"/>
                </a:solidFill>
                <a:latin typeface="Helvetica Neue"/>
                <a:ea typeface="Helvetica Neue"/>
                <a:cs typeface="Helvetica Neue"/>
                <a:sym typeface="Helvetica Neue"/>
              </a:rPr>
              <a:t>Review of TVMC:Time-Varying Mesh Compression Using Volume Tracked Reference by </a:t>
            </a:r>
            <a:r>
              <a:rPr b="0" i="0" lang="en" sz="1500" u="none" cap="none" strike="noStrike">
                <a:solidFill>
                  <a:schemeClr val="lt1"/>
                </a:solidFill>
                <a:latin typeface="Helvetica Neue"/>
                <a:ea typeface="Helvetica Neue"/>
                <a:cs typeface="Helvetica Neue"/>
                <a:sym typeface="Helvetica Neue"/>
              </a:rPr>
              <a:t>Guodong Chen, Filip Hácha, Libor Váša, Mallesham Dasari</a:t>
            </a:r>
            <a:endParaRPr b="0" i="0" sz="1500" u="none" cap="none" strike="noStrike">
              <a:solidFill>
                <a:schemeClr val="lt1"/>
              </a:solidFill>
              <a:latin typeface="Helvetica Neue"/>
              <a:ea typeface="Helvetica Neue"/>
              <a:cs typeface="Helvetica Neue"/>
              <a:sym typeface="Helvetica Neue"/>
            </a:endParaRPr>
          </a:p>
        </p:txBody>
      </p:sp>
      <p:pic>
        <p:nvPicPr>
          <p:cNvPr id="132" name="Google Shape;132;p25" title="GY-zy1IagAAdAcW.jpeg"/>
          <p:cNvPicPr preferRelativeResize="0"/>
          <p:nvPr/>
        </p:nvPicPr>
        <p:blipFill rotWithShape="1">
          <a:blip r:embed="rId4">
            <a:alphaModFix/>
          </a:blip>
          <a:srcRect b="0" l="21408" r="21407" t="0"/>
          <a:stretch/>
        </p:blipFill>
        <p:spPr>
          <a:xfrm>
            <a:off x="0" y="0"/>
            <a:ext cx="4586347" cy="4293574"/>
          </a:xfrm>
          <a:prstGeom prst="rect">
            <a:avLst/>
          </a:prstGeom>
          <a:noFill/>
          <a:ln>
            <a:noFill/>
          </a:ln>
        </p:spPr>
      </p:pic>
      <p:sp>
        <p:nvSpPr>
          <p:cNvPr id="133" name="Google Shape;133;p25"/>
          <p:cNvSpPr/>
          <p:nvPr/>
        </p:nvSpPr>
        <p:spPr>
          <a:xfrm>
            <a:off x="8097713" y="326789"/>
            <a:ext cx="248787" cy="368821"/>
          </a:xfrm>
          <a:custGeom>
            <a:rect b="b" l="l" r="r" t="t"/>
            <a:pathLst>
              <a:path extrusionOk="0" h="737642" w="497573">
                <a:moveTo>
                  <a:pt x="0" y="0"/>
                </a:moveTo>
                <a:lnTo>
                  <a:pt x="497573" y="0"/>
                </a:lnTo>
                <a:lnTo>
                  <a:pt x="497573" y="737642"/>
                </a:lnTo>
                <a:lnTo>
                  <a:pt x="0" y="73764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134" name="Google Shape;134;p25"/>
          <p:cNvCxnSpPr/>
          <p:nvPr/>
        </p:nvCxnSpPr>
        <p:spPr>
          <a:xfrm>
            <a:off x="5967873" y="511199"/>
            <a:ext cx="1955700" cy="0"/>
          </a:xfrm>
          <a:prstGeom prst="straightConnector1">
            <a:avLst/>
          </a:prstGeom>
          <a:noFill/>
          <a:ln cap="flat" cmpd="sng" w="19050">
            <a:solidFill>
              <a:srgbClr val="FFFDF2"/>
            </a:solidFill>
            <a:prstDash val="solid"/>
            <a:round/>
            <a:headEnd len="sm" w="sm" type="none"/>
            <a:tailEnd len="sm" w="sm" type="none"/>
          </a:ln>
        </p:spPr>
      </p:cxnSp>
      <p:sp>
        <p:nvSpPr>
          <p:cNvPr id="135" name="Google Shape;135;p25"/>
          <p:cNvSpPr txBox="1"/>
          <p:nvPr/>
        </p:nvSpPr>
        <p:spPr>
          <a:xfrm>
            <a:off x="4885478" y="426588"/>
            <a:ext cx="1082400" cy="169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100"/>
              <a:buFont typeface="Arial"/>
              <a:buNone/>
            </a:pPr>
            <a:r>
              <a:rPr b="0" i="0" lang="en" sz="1100" u="none" cap="none" strike="noStrike">
                <a:solidFill>
                  <a:srgbClr val="FFFDF2"/>
                </a:solidFill>
                <a:latin typeface="Helvetica Neue"/>
                <a:ea typeface="Helvetica Neue"/>
                <a:cs typeface="Helvetica Neue"/>
                <a:sym typeface="Helvetica Neue"/>
              </a:rPr>
              <a:t>3rd April</a:t>
            </a:r>
            <a:r>
              <a:rPr b="0" i="0" lang="en" sz="1100" u="none" cap="none" strike="noStrike">
                <a:solidFill>
                  <a:srgbClr val="FFFDF2"/>
                </a:solidFill>
                <a:latin typeface="Helvetica Neue"/>
                <a:ea typeface="Helvetica Neue"/>
                <a:cs typeface="Helvetica Neue"/>
                <a:sym typeface="Helvetica Neue"/>
              </a:rPr>
              <a:t> </a:t>
            </a:r>
            <a:r>
              <a:rPr lang="en" sz="1100">
                <a:solidFill>
                  <a:srgbClr val="FFFDF2"/>
                </a:solidFill>
                <a:latin typeface="Helvetica Neue"/>
                <a:ea typeface="Helvetica Neue"/>
                <a:cs typeface="Helvetica Neue"/>
                <a:sym typeface="Helvetica Neue"/>
              </a:rPr>
              <a:t>2</a:t>
            </a:r>
            <a:r>
              <a:rPr b="0" i="0" lang="en" sz="1100" u="none" cap="none" strike="noStrike">
                <a:solidFill>
                  <a:srgbClr val="FFFDF2"/>
                </a:solidFill>
                <a:latin typeface="Helvetica Neue"/>
                <a:ea typeface="Helvetica Neue"/>
                <a:cs typeface="Helvetica Neue"/>
                <a:sym typeface="Helvetica Neue"/>
              </a:rPr>
              <a:t>025</a:t>
            </a:r>
            <a:endParaRPr b="0" i="0" sz="700" u="none" cap="none" strike="noStrike">
              <a:solidFill>
                <a:srgbClr val="000000"/>
              </a:solidFill>
              <a:latin typeface="Arial"/>
              <a:ea typeface="Arial"/>
              <a:cs typeface="Arial"/>
              <a:sym typeface="Arial"/>
            </a:endParaRPr>
          </a:p>
        </p:txBody>
      </p:sp>
      <p:sp>
        <p:nvSpPr>
          <p:cNvPr id="136" name="Google Shape;136;p25"/>
          <p:cNvSpPr txBox="1"/>
          <p:nvPr/>
        </p:nvSpPr>
        <p:spPr>
          <a:xfrm>
            <a:off x="5193341" y="4176151"/>
            <a:ext cx="3343800" cy="40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100"/>
              <a:buFont typeface="Arial"/>
              <a:buNone/>
            </a:pPr>
            <a:r>
              <a:rPr b="0" i="0" lang="en" sz="1100" u="none" cap="none" strike="noStrike">
                <a:solidFill>
                  <a:srgbClr val="FFFDF2"/>
                </a:solidFill>
                <a:latin typeface="Helvetica Neue"/>
                <a:ea typeface="Helvetica Neue"/>
                <a:cs typeface="Helvetica Neue"/>
                <a:sym typeface="Helvetica Neue"/>
              </a:rPr>
              <a:t>Project Proposal - Andrew Xie, Srotriyo Sengupta, Satrajit Ghosh</a:t>
            </a:r>
            <a:endParaRPr b="0" i="0" sz="700" u="none" cap="none" strike="noStrike">
              <a:solidFill>
                <a:srgbClr val="000000"/>
              </a:solidFill>
              <a:latin typeface="Arial"/>
              <a:ea typeface="Arial"/>
              <a:cs typeface="Arial"/>
              <a:sym typeface="Arial"/>
            </a:endParaRPr>
          </a:p>
        </p:txBody>
      </p:sp>
      <p:cxnSp>
        <p:nvCxnSpPr>
          <p:cNvPr id="137" name="Google Shape;137;p25"/>
          <p:cNvCxnSpPr/>
          <p:nvPr/>
        </p:nvCxnSpPr>
        <p:spPr>
          <a:xfrm>
            <a:off x="1044581" y="4785892"/>
            <a:ext cx="1479600" cy="0"/>
          </a:xfrm>
          <a:prstGeom prst="straightConnector1">
            <a:avLst/>
          </a:prstGeom>
          <a:noFill/>
          <a:ln cap="flat" cmpd="sng" w="19050">
            <a:solidFill>
              <a:srgbClr val="38332C"/>
            </a:solidFill>
            <a:prstDash val="solid"/>
            <a:round/>
            <a:headEnd len="sm" w="sm" type="none"/>
            <a:tailEnd len="sm" w="sm" type="none"/>
          </a:ln>
        </p:spPr>
      </p:cxnSp>
      <p:sp>
        <p:nvSpPr>
          <p:cNvPr id="138" name="Google Shape;138;p25"/>
          <p:cNvSpPr txBox="1"/>
          <p:nvPr/>
        </p:nvSpPr>
        <p:spPr>
          <a:xfrm>
            <a:off x="163413" y="4582650"/>
            <a:ext cx="714000" cy="40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100"/>
              <a:buFont typeface="Arial"/>
              <a:buNone/>
            </a:pPr>
            <a:r>
              <a:rPr b="0" i="0" lang="en" sz="1100" u="none" cap="none" strike="noStrike">
                <a:solidFill>
                  <a:srgbClr val="38332C"/>
                </a:solidFill>
                <a:latin typeface="Helvetica Neue"/>
                <a:ea typeface="Helvetica Neue"/>
                <a:cs typeface="Helvetica Neue"/>
                <a:sym typeface="Helvetica Neue"/>
              </a:rPr>
              <a:t>VR</a:t>
            </a:r>
            <a:endParaRPr b="0" i="0" sz="1100" u="none" cap="none" strike="noStrike">
              <a:solidFill>
                <a:srgbClr val="38332C"/>
              </a:solidFill>
              <a:latin typeface="Helvetica Neue"/>
              <a:ea typeface="Helvetica Neue"/>
              <a:cs typeface="Helvetica Neue"/>
              <a:sym typeface="Helvetica Neue"/>
            </a:endParaRPr>
          </a:p>
          <a:p>
            <a:pPr indent="0" lvl="0" marL="0" marR="0" rtl="0" algn="l">
              <a:lnSpc>
                <a:spcPct val="140000"/>
              </a:lnSpc>
              <a:spcBef>
                <a:spcPts val="0"/>
              </a:spcBef>
              <a:spcAft>
                <a:spcPts val="0"/>
              </a:spcAft>
              <a:buClr>
                <a:srgbClr val="000000"/>
              </a:buClr>
              <a:buSzPts val="1100"/>
              <a:buFont typeface="Arial"/>
              <a:buNone/>
            </a:pPr>
            <a:r>
              <a:rPr b="0" i="0" lang="en" sz="1100" u="none" cap="none" strike="noStrike">
                <a:solidFill>
                  <a:srgbClr val="38332C"/>
                </a:solidFill>
                <a:latin typeface="Helvetica Neue"/>
                <a:ea typeface="Helvetica Neue"/>
                <a:cs typeface="Helvetica Neue"/>
                <a:sym typeface="Helvetica Neue"/>
              </a:rPr>
              <a:t>Technology</a:t>
            </a:r>
            <a:endParaRPr b="0" i="0" sz="1100" u="none" cap="none" strike="noStrike">
              <a:solidFill>
                <a:srgbClr val="38332C"/>
              </a:solidFill>
              <a:latin typeface="Helvetica Neue"/>
              <a:ea typeface="Helvetica Neue"/>
              <a:cs typeface="Helvetica Neue"/>
              <a:sym typeface="Helvetica Neue"/>
            </a:endParaRPr>
          </a:p>
        </p:txBody>
      </p:sp>
      <p:sp>
        <p:nvSpPr>
          <p:cNvPr id="139" name="Google Shape;139;p25"/>
          <p:cNvSpPr txBox="1"/>
          <p:nvPr/>
        </p:nvSpPr>
        <p:spPr>
          <a:xfrm>
            <a:off x="2691352" y="4582650"/>
            <a:ext cx="1741500" cy="4065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Clr>
                <a:srgbClr val="000000"/>
              </a:buClr>
              <a:buSzPts val="1100"/>
              <a:buFont typeface="Arial"/>
              <a:buNone/>
            </a:pPr>
            <a:r>
              <a:rPr b="0" i="0" lang="en" sz="1100" u="none" cap="none" strike="noStrike">
                <a:solidFill>
                  <a:srgbClr val="38332C"/>
                </a:solidFill>
                <a:latin typeface="Helvetica Neue"/>
                <a:ea typeface="Helvetica Neue"/>
                <a:cs typeface="Helvetica Neue"/>
                <a:sym typeface="Helvetica Neue"/>
              </a:rPr>
              <a:t>Electrical and Computer Engineering</a:t>
            </a:r>
            <a:endParaRPr b="0" i="0" sz="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814"/>
        </a:solidFill>
      </p:bgPr>
    </p:bg>
    <p:spTree>
      <p:nvGrpSpPr>
        <p:cNvPr id="143" name="Shape 143"/>
        <p:cNvGrpSpPr/>
        <p:nvPr/>
      </p:nvGrpSpPr>
      <p:grpSpPr>
        <a:xfrm>
          <a:off x="0" y="0"/>
          <a:ext cx="0" cy="0"/>
          <a:chOff x="0" y="0"/>
          <a:chExt cx="0" cy="0"/>
        </a:xfrm>
      </p:grpSpPr>
      <p:pic>
        <p:nvPicPr>
          <p:cNvPr id="144" name="Google Shape;144;p26" title="212644-removebg-preview.png"/>
          <p:cNvPicPr preferRelativeResize="0"/>
          <p:nvPr/>
        </p:nvPicPr>
        <p:blipFill rotWithShape="1">
          <a:blip r:embed="rId3">
            <a:alphaModFix/>
          </a:blip>
          <a:srcRect b="0" l="51893" r="-23618" t="0"/>
          <a:stretch/>
        </p:blipFill>
        <p:spPr>
          <a:xfrm>
            <a:off x="5722325" y="1373575"/>
            <a:ext cx="4462100" cy="3039225"/>
          </a:xfrm>
          <a:prstGeom prst="rect">
            <a:avLst/>
          </a:prstGeom>
          <a:noFill/>
          <a:ln>
            <a:noFill/>
          </a:ln>
        </p:spPr>
      </p:pic>
      <p:sp>
        <p:nvSpPr>
          <p:cNvPr id="145" name="Google Shape;145;p26"/>
          <p:cNvSpPr txBox="1"/>
          <p:nvPr/>
        </p:nvSpPr>
        <p:spPr>
          <a:xfrm>
            <a:off x="106950" y="344375"/>
            <a:ext cx="8930100" cy="61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DF2"/>
                </a:solidFill>
                <a:latin typeface="Helvetica Neue"/>
                <a:ea typeface="Helvetica Neue"/>
                <a:cs typeface="Helvetica Neue"/>
                <a:sym typeface="Helvetica Neue"/>
              </a:rPr>
              <a:t>Why is the Problem Significant?</a:t>
            </a:r>
            <a:endParaRPr b="0" i="0" sz="4000" u="none" cap="none" strike="noStrike">
              <a:solidFill>
                <a:srgbClr val="FFFDF2"/>
              </a:solidFill>
              <a:latin typeface="Helvetica Neue"/>
              <a:ea typeface="Helvetica Neue"/>
              <a:cs typeface="Helvetica Neue"/>
              <a:sym typeface="Helvetica Neue"/>
            </a:endParaRPr>
          </a:p>
        </p:txBody>
      </p:sp>
      <p:sp>
        <p:nvSpPr>
          <p:cNvPr id="146" name="Google Shape;146;p26"/>
          <p:cNvSpPr txBox="1"/>
          <p:nvPr/>
        </p:nvSpPr>
        <p:spPr>
          <a:xfrm>
            <a:off x="106950" y="928600"/>
            <a:ext cx="5539200" cy="3855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000"/>
              <a:buFont typeface="Arial"/>
              <a:buNone/>
            </a:pPr>
            <a:r>
              <a:t/>
            </a: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1200"/>
              </a:spcBef>
              <a:spcAft>
                <a:spcPts val="0"/>
              </a:spcAft>
              <a:buClr>
                <a:srgbClr val="FFFDF2"/>
              </a:buClr>
              <a:buSzPts val="1000"/>
              <a:buFont typeface="Helvetica Neue"/>
              <a:buChar char="●"/>
            </a:pPr>
            <a:r>
              <a:rPr b="0" i="0" lang="en" sz="1000" u="none" cap="none" strike="noStrike">
                <a:solidFill>
                  <a:srgbClr val="FFFDF2"/>
                </a:solidFill>
                <a:latin typeface="Helvetica Neue"/>
                <a:ea typeface="Helvetica Neue"/>
                <a:cs typeface="Helvetica Neue"/>
                <a:sym typeface="Helvetica Neue"/>
              </a:rPr>
              <a:t>Time-Varying Meshes (TVMs) are crucial for applications like AR/VR, digital humans, telepresence, and 3D video streaming — but their large size and dynamic topology make them hard to store and transmit efficiently.</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0"/>
              </a:spcBef>
              <a:spcAft>
                <a:spcPts val="0"/>
              </a:spcAft>
              <a:buClr>
                <a:srgbClr val="FFFDF2"/>
              </a:buClr>
              <a:buSzPts val="1000"/>
              <a:buFont typeface="Helvetica Neue"/>
              <a:buChar char="●"/>
            </a:pPr>
            <a:r>
              <a:rPr b="0" i="0" lang="en" sz="1000" u="none" cap="none" strike="noStrike">
                <a:solidFill>
                  <a:srgbClr val="FFFDF2"/>
                </a:solidFill>
                <a:latin typeface="Helvetica Neue"/>
                <a:ea typeface="Helvetica Neue"/>
                <a:cs typeface="Helvetica Neue"/>
                <a:sym typeface="Helvetica Neue"/>
              </a:rPr>
              <a:t>Current compression methods (e.g., Google Draco, V-DMC) often treat each frame independently or rely on weak temporal correlations, leading to suboptimal compression and high decoding times.</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TVMC (Chen et al., MMSys 2025) introduces a novel compression strategy using volume tracking and reference mesh extraction, claiming lower bitrates (4–6 Mbps) and reduced decoding time (by 66.1%).</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0"/>
              </a:spcBef>
              <a:spcAft>
                <a:spcPts val="0"/>
              </a:spcAft>
              <a:buClr>
                <a:srgbClr val="FFFDF2"/>
              </a:buClr>
              <a:buSzPts val="1000"/>
              <a:buFont typeface="Helvetica Neue"/>
              <a:buChar char="●"/>
            </a:pPr>
            <a:r>
              <a:rPr b="0" i="0" lang="en" sz="1000" u="none" cap="none" strike="noStrike">
                <a:solidFill>
                  <a:srgbClr val="FFFDF2"/>
                </a:solidFill>
                <a:latin typeface="Helvetica Neue"/>
                <a:ea typeface="Helvetica Neue"/>
                <a:cs typeface="Helvetica Neue"/>
                <a:sym typeface="Helvetica Neue"/>
              </a:rPr>
              <a:t>These advancements could enable real-time, bandwidth-efficient 3D mesh streaming, unl</a:t>
            </a: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0"/>
              </a:spcBef>
              <a:spcAft>
                <a:spcPts val="0"/>
              </a:spcAft>
              <a:buClr>
                <a:srgbClr val="FFFDF2"/>
              </a:buClr>
              <a:buSzPts val="1000"/>
              <a:buFont typeface="Helvetica Neue"/>
              <a:buChar char="●"/>
            </a:pPr>
            <a:r>
              <a:rPr b="0" i="0" lang="en" sz="1000" u="none" cap="none" strike="noStrike">
                <a:solidFill>
                  <a:srgbClr val="FFFDF2"/>
                </a:solidFill>
                <a:latin typeface="Helvetica Neue"/>
                <a:ea typeface="Helvetica Neue"/>
                <a:cs typeface="Helvetica Neue"/>
                <a:sym typeface="Helvetica Neue"/>
              </a:rPr>
              <a:t>ocking smoother XR experiences on limited hardware or networks.</a:t>
            </a:r>
            <a:br>
              <a:rPr b="0" i="0" lang="en" sz="1000" u="none" cap="none" strike="noStrike">
                <a:solidFill>
                  <a:srgbClr val="FFFDF2"/>
                </a:solidFill>
                <a:latin typeface="Helvetica Neue"/>
                <a:ea typeface="Helvetica Neue"/>
                <a:cs typeface="Helvetica Neue"/>
                <a:sym typeface="Helvetica Neue"/>
              </a:rPr>
            </a:br>
            <a:r>
              <a:rPr b="0" i="0" lang="en" sz="1000" u="none" cap="none" strike="noStrike">
                <a:solidFill>
                  <a:srgbClr val="FFFDF2"/>
                </a:solidFill>
                <a:latin typeface="Helvetica Neue"/>
                <a:ea typeface="Helvetica Neue"/>
                <a:cs typeface="Helvetica Neue"/>
                <a:sym typeface="Helvetica Neue"/>
              </a:rPr>
              <a:t>Therefore, it is vital to review and validate the claims in the TVMC paper, as well as to identify any limitations or areas of improvement that could further advance compression techniques and the broader field of dynamic mesh processing.</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90000"/>
          </a:blip>
          <a:stretch>
            <a:fillRect/>
          </a:stretch>
        </a:blipFill>
      </p:bgPr>
    </p:bg>
    <p:spTree>
      <p:nvGrpSpPr>
        <p:cNvPr id="150" name="Shape 150"/>
        <p:cNvGrpSpPr/>
        <p:nvPr/>
      </p:nvGrpSpPr>
      <p:grpSpPr>
        <a:xfrm>
          <a:off x="0" y="0"/>
          <a:ext cx="0" cy="0"/>
          <a:chOff x="0" y="0"/>
          <a:chExt cx="0" cy="0"/>
        </a:xfrm>
      </p:grpSpPr>
      <p:grpSp>
        <p:nvGrpSpPr>
          <p:cNvPr id="151" name="Google Shape;151;p27"/>
          <p:cNvGrpSpPr/>
          <p:nvPr/>
        </p:nvGrpSpPr>
        <p:grpSpPr>
          <a:xfrm>
            <a:off x="1715591" y="2028685"/>
            <a:ext cx="5537264" cy="1230936"/>
            <a:chOff x="0" y="-28575"/>
            <a:chExt cx="1796138" cy="434975"/>
          </a:xfrm>
        </p:grpSpPr>
        <p:sp>
          <p:nvSpPr>
            <p:cNvPr id="152" name="Google Shape;152;p27"/>
            <p:cNvSpPr/>
            <p:nvPr/>
          </p:nvSpPr>
          <p:spPr>
            <a:xfrm>
              <a:off x="0" y="0"/>
              <a:ext cx="1796138" cy="406400"/>
            </a:xfrm>
            <a:custGeom>
              <a:rect b="b" l="l" r="r" t="t"/>
              <a:pathLst>
                <a:path extrusionOk="0" h="406400" w="1796138">
                  <a:moveTo>
                    <a:pt x="1592938" y="0"/>
                  </a:moveTo>
                  <a:cubicBezTo>
                    <a:pt x="1705162" y="0"/>
                    <a:pt x="1796138" y="90976"/>
                    <a:pt x="1796138" y="203200"/>
                  </a:cubicBezTo>
                  <a:cubicBezTo>
                    <a:pt x="1796138" y="315424"/>
                    <a:pt x="1705162" y="406400"/>
                    <a:pt x="1592938"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cap="sq" cmpd="sng" w="57150">
              <a:solidFill>
                <a:srgbClr val="FFFDF2"/>
              </a:solidFill>
              <a:prstDash val="solid"/>
              <a:miter lim="8000"/>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7"/>
            <p:cNvSpPr txBox="1"/>
            <p:nvPr/>
          </p:nvSpPr>
          <p:spPr>
            <a:xfrm>
              <a:off x="0" y="-28575"/>
              <a:ext cx="1796138" cy="434975"/>
            </a:xfrm>
            <a:prstGeom prst="rect">
              <a:avLst/>
            </a:prstGeom>
            <a:noFill/>
            <a:ln>
              <a:noFill/>
            </a:ln>
          </p:spPr>
          <p:txBody>
            <a:bodyPr anchorCtr="0" anchor="ctr" bIns="25400" lIns="25400" spcFirstLastPara="1" rIns="25400" wrap="square" tIns="25400">
              <a:noAutofit/>
            </a:bodyPr>
            <a:lstStyle/>
            <a:p>
              <a:pPr indent="0" lvl="0" marL="0" marR="0" rtl="0" algn="ctr">
                <a:lnSpc>
                  <a:spcPct val="11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54" name="Google Shape;154;p27"/>
          <p:cNvSpPr txBox="1"/>
          <p:nvPr/>
        </p:nvSpPr>
        <p:spPr>
          <a:xfrm>
            <a:off x="1871453" y="2456061"/>
            <a:ext cx="5225539" cy="457048"/>
          </a:xfrm>
          <a:prstGeom prst="rect">
            <a:avLst/>
          </a:prstGeom>
          <a:noFill/>
          <a:ln>
            <a:noFill/>
          </a:ln>
        </p:spPr>
        <p:txBody>
          <a:bodyPr anchorCtr="0" anchor="t" bIns="0" lIns="0" spcFirstLastPara="1" rIns="0" wrap="square" tIns="0">
            <a:spAutoFit/>
          </a:bodyPr>
          <a:lstStyle/>
          <a:p>
            <a:pPr indent="0" lvl="1" marL="0" marR="0" rtl="0" algn="ctr">
              <a:lnSpc>
                <a:spcPct val="90000"/>
              </a:lnSpc>
              <a:spcBef>
                <a:spcPts val="0"/>
              </a:spcBef>
              <a:spcAft>
                <a:spcPts val="0"/>
              </a:spcAft>
              <a:buClr>
                <a:srgbClr val="000000"/>
              </a:buClr>
              <a:buSzPts val="3300"/>
              <a:buFont typeface="Arial"/>
              <a:buNone/>
            </a:pPr>
            <a:r>
              <a:rPr b="0" i="0" lang="en" sz="3300" u="none" cap="none" strike="noStrike">
                <a:solidFill>
                  <a:srgbClr val="FFFDF2"/>
                </a:solidFill>
                <a:latin typeface="Helvetica Neue"/>
                <a:ea typeface="Helvetica Neue"/>
                <a:cs typeface="Helvetica Neue"/>
                <a:sym typeface="Helvetica Neue"/>
              </a:rPr>
              <a:t>Approach Under Evaluation</a:t>
            </a:r>
            <a:endParaRPr b="0" i="0" sz="700" u="none" cap="none" strike="noStrike">
              <a:solidFill>
                <a:srgbClr val="FFFDF2"/>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814"/>
        </a:solidFill>
      </p:bgPr>
    </p:bg>
    <p:spTree>
      <p:nvGrpSpPr>
        <p:cNvPr id="158" name="Shape 158"/>
        <p:cNvGrpSpPr/>
        <p:nvPr/>
      </p:nvGrpSpPr>
      <p:grpSpPr>
        <a:xfrm>
          <a:off x="0" y="0"/>
          <a:ext cx="0" cy="0"/>
          <a:chOff x="0" y="0"/>
          <a:chExt cx="0" cy="0"/>
        </a:xfrm>
      </p:grpSpPr>
      <p:sp>
        <p:nvSpPr>
          <p:cNvPr id="159" name="Google Shape;159;p28"/>
          <p:cNvSpPr txBox="1"/>
          <p:nvPr/>
        </p:nvSpPr>
        <p:spPr>
          <a:xfrm>
            <a:off x="124691" y="117503"/>
            <a:ext cx="5419894" cy="45776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t/>
            </a:r>
            <a:endParaRPr b="1" i="0" sz="1300" u="none" cap="none" strike="noStrike">
              <a:solidFill>
                <a:schemeClr val="dk1"/>
              </a:solidFill>
              <a:latin typeface="Helvetica Neue"/>
              <a:ea typeface="Helvetica Neue"/>
              <a:cs typeface="Helvetica Neue"/>
              <a:sym typeface="Helvetica Neue"/>
            </a:endParaRPr>
          </a:p>
          <a:p>
            <a:pPr indent="0" lvl="0" marL="158750" marR="0" rtl="0" algn="l">
              <a:lnSpc>
                <a:spcPct val="115000"/>
              </a:lnSpc>
              <a:spcBef>
                <a:spcPts val="1200"/>
              </a:spcBef>
              <a:spcAft>
                <a:spcPts val="0"/>
              </a:spcAft>
              <a:buNone/>
            </a:pPr>
            <a:r>
              <a:t/>
            </a:r>
            <a:endParaRPr b="0" i="0" sz="1600" u="none" cap="none" strike="noStrike">
              <a:solidFill>
                <a:srgbClr val="FFFDF2"/>
              </a:solidFill>
              <a:latin typeface="Helvetica Neue"/>
              <a:ea typeface="Helvetica Neue"/>
              <a:cs typeface="Helvetica Neue"/>
              <a:sym typeface="Helvetica Neue"/>
            </a:endParaRPr>
          </a:p>
          <a:p>
            <a:pPr indent="0" lvl="0" marL="158750" marR="0" rtl="0" algn="l">
              <a:lnSpc>
                <a:spcPct val="115000"/>
              </a:lnSpc>
              <a:spcBef>
                <a:spcPts val="1200"/>
              </a:spcBef>
              <a:spcAft>
                <a:spcPts val="0"/>
              </a:spcAft>
              <a:buNone/>
            </a:pPr>
            <a:r>
              <a:rPr b="0" i="0" lang="en" sz="1600" u="none" cap="none" strike="noStrike">
                <a:solidFill>
                  <a:srgbClr val="FFFDF2"/>
                </a:solidFill>
                <a:latin typeface="Helvetica Neue"/>
                <a:ea typeface="Helvetica Neue"/>
                <a:cs typeface="Helvetica Neue"/>
                <a:sym typeface="Helvetica Neue"/>
              </a:rPr>
              <a:t>Primary Solution:</a:t>
            </a:r>
            <a:br>
              <a:rPr b="0" i="0" lang="en" sz="1000" u="none" cap="none" strike="noStrike">
                <a:solidFill>
                  <a:srgbClr val="FFFDF2"/>
                </a:solidFill>
                <a:latin typeface="Helvetica Neue"/>
                <a:ea typeface="Helvetica Neue"/>
                <a:cs typeface="Helvetica Neue"/>
                <a:sym typeface="Helvetica Neue"/>
              </a:rPr>
            </a:br>
            <a:r>
              <a:rPr b="0" i="0" lang="en" sz="1000" u="none" cap="none" strike="noStrike">
                <a:solidFill>
                  <a:srgbClr val="FFFDF2"/>
                </a:solidFill>
                <a:latin typeface="Helvetica Neue"/>
                <a:ea typeface="Helvetica Neue"/>
                <a:cs typeface="Helvetica Neue"/>
                <a:sym typeface="Helvetica Neue"/>
              </a:rPr>
              <a:t>We are evaluating </a:t>
            </a:r>
            <a:r>
              <a:rPr b="1" i="0" lang="en" sz="1000" u="none" cap="none" strike="noStrike">
                <a:solidFill>
                  <a:srgbClr val="FFFDF2"/>
                </a:solidFill>
                <a:latin typeface="Helvetica Neue"/>
                <a:ea typeface="Helvetica Neue"/>
                <a:cs typeface="Helvetica Neue"/>
                <a:sym typeface="Helvetica Neue"/>
              </a:rPr>
              <a:t>TVMC</a:t>
            </a:r>
            <a:r>
              <a:rPr b="0" i="0" lang="en" sz="1000" u="none" cap="none" strike="noStrike">
                <a:solidFill>
                  <a:srgbClr val="FFFDF2"/>
                </a:solidFill>
                <a:latin typeface="Helvetica Neue"/>
                <a:ea typeface="Helvetica Neue"/>
                <a:cs typeface="Helvetica Neue"/>
                <a:sym typeface="Helvetica Neue"/>
              </a:rPr>
              <a:t> – Time-Varying Mesh Compression Using Volume-Tracked Reference Meshes proposed by Guodong Chen, Filip Hácha, Libor Váša, and Mallesham Dasari (ACM MMSys 2025).</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0" lvl="0" marL="158750" marR="0" rtl="0" algn="l">
              <a:lnSpc>
                <a:spcPct val="115000"/>
              </a:lnSpc>
              <a:spcBef>
                <a:spcPts val="0"/>
              </a:spcBef>
              <a:spcAft>
                <a:spcPts val="0"/>
              </a:spcAft>
              <a:buNone/>
            </a:pPr>
            <a:r>
              <a:rPr b="0" i="0" lang="en" sz="1600" u="none" cap="none" strike="noStrike">
                <a:solidFill>
                  <a:srgbClr val="FFFDF2"/>
                </a:solidFill>
                <a:latin typeface="Helvetica Neue"/>
                <a:ea typeface="Helvetica Neue"/>
                <a:cs typeface="Helvetica Neue"/>
                <a:sym typeface="Helvetica Neue"/>
              </a:rPr>
              <a:t>Key Approach:</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8450" lvl="1" marL="914400" marR="0" rtl="0" algn="l">
              <a:lnSpc>
                <a:spcPct val="115000"/>
              </a:lnSpc>
              <a:spcBef>
                <a:spcPts val="0"/>
              </a:spcBef>
              <a:spcAft>
                <a:spcPts val="0"/>
              </a:spcAft>
              <a:buClr>
                <a:srgbClr val="FFFDF2"/>
              </a:buClr>
              <a:buSzPts val="1100"/>
              <a:buFont typeface="Courier New"/>
              <a:buChar char="o"/>
            </a:pPr>
            <a:r>
              <a:rPr b="0" i="0" lang="en" sz="1000" u="none" cap="none" strike="noStrike">
                <a:solidFill>
                  <a:srgbClr val="FFFDF2"/>
                </a:solidFill>
                <a:latin typeface="Helvetica Neue"/>
                <a:ea typeface="Helvetica Neue"/>
                <a:cs typeface="Helvetica Neue"/>
                <a:sym typeface="Helvetica Neue"/>
              </a:rPr>
              <a:t>Uses </a:t>
            </a:r>
            <a:r>
              <a:rPr b="1" i="0" lang="en" sz="1000" u="none" cap="none" strike="noStrike">
                <a:solidFill>
                  <a:srgbClr val="FFFDF2"/>
                </a:solidFill>
                <a:latin typeface="Helvetica Neue"/>
                <a:ea typeface="Helvetica Neue"/>
                <a:cs typeface="Helvetica Neue"/>
                <a:sym typeface="Helvetica Neue"/>
              </a:rPr>
              <a:t>ARAP (As-Rigid-As-Possible) Volume Tracking</a:t>
            </a:r>
            <a:r>
              <a:rPr b="0" i="0" lang="en" sz="1000" u="none" cap="none" strike="noStrike">
                <a:solidFill>
                  <a:srgbClr val="FFFDF2"/>
                </a:solidFill>
                <a:latin typeface="Helvetica Neue"/>
                <a:ea typeface="Helvetica Neue"/>
                <a:cs typeface="Helvetica Neue"/>
                <a:sym typeface="Helvetica Neue"/>
              </a:rPr>
              <a:t> to align mesh frames.</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8450" lvl="1" marL="914400" marR="0" rtl="0" algn="l">
              <a:lnSpc>
                <a:spcPct val="115000"/>
              </a:lnSpc>
              <a:spcBef>
                <a:spcPts val="0"/>
              </a:spcBef>
              <a:spcAft>
                <a:spcPts val="0"/>
              </a:spcAft>
              <a:buClr>
                <a:srgbClr val="FFFDF2"/>
              </a:buClr>
              <a:buSzPts val="1100"/>
              <a:buFont typeface="Courier New"/>
              <a:buChar char="o"/>
            </a:pPr>
            <a:r>
              <a:rPr b="0" i="0" lang="en" sz="1000" u="none" cap="none" strike="noStrike">
                <a:solidFill>
                  <a:srgbClr val="FFFDF2"/>
                </a:solidFill>
                <a:latin typeface="Helvetica Neue"/>
                <a:ea typeface="Helvetica Neue"/>
                <a:cs typeface="Helvetica Neue"/>
                <a:sym typeface="Helvetica Neue"/>
              </a:rPr>
              <a:t>Applies </a:t>
            </a:r>
            <a:r>
              <a:rPr b="1" i="0" lang="en" sz="1000" u="none" cap="none" strike="noStrike">
                <a:solidFill>
                  <a:srgbClr val="FFFDF2"/>
                </a:solidFill>
                <a:latin typeface="Helvetica Neue"/>
                <a:ea typeface="Helvetica Neue"/>
                <a:cs typeface="Helvetica Neue"/>
                <a:sym typeface="Helvetica Neue"/>
              </a:rPr>
              <a:t>Multidimensional Scaling (MDS)</a:t>
            </a:r>
            <a:r>
              <a:rPr b="0" i="0" lang="en" sz="1000" u="none" cap="none" strike="noStrike">
                <a:solidFill>
                  <a:srgbClr val="FFFDF2"/>
                </a:solidFill>
                <a:latin typeface="Helvetica Neue"/>
                <a:ea typeface="Helvetica Neue"/>
                <a:cs typeface="Helvetica Neue"/>
                <a:sym typeface="Helvetica Neue"/>
              </a:rPr>
              <a:t> to refine volume centers.</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8450" lvl="1" marL="914400" marR="0" rtl="0" algn="l">
              <a:lnSpc>
                <a:spcPct val="115000"/>
              </a:lnSpc>
              <a:spcBef>
                <a:spcPts val="0"/>
              </a:spcBef>
              <a:spcAft>
                <a:spcPts val="0"/>
              </a:spcAft>
              <a:buClr>
                <a:srgbClr val="FFFDF2"/>
              </a:buClr>
              <a:buSzPts val="1100"/>
              <a:buFont typeface="Courier New"/>
              <a:buChar char="o"/>
            </a:pPr>
            <a:r>
              <a:rPr b="0" i="0" lang="en" sz="1000" u="none" cap="none" strike="noStrike">
                <a:solidFill>
                  <a:srgbClr val="FFFDF2"/>
                </a:solidFill>
                <a:latin typeface="Helvetica Neue"/>
                <a:ea typeface="Helvetica Neue"/>
                <a:cs typeface="Helvetica Neue"/>
                <a:sym typeface="Helvetica Neue"/>
              </a:rPr>
              <a:t>Generates a </a:t>
            </a:r>
            <a:r>
              <a:rPr b="1" i="0" lang="en" sz="1000" u="none" cap="none" strike="noStrike">
                <a:solidFill>
                  <a:srgbClr val="FFFDF2"/>
                </a:solidFill>
                <a:latin typeface="Helvetica Neue"/>
                <a:ea typeface="Helvetica Neue"/>
                <a:cs typeface="Helvetica Neue"/>
                <a:sym typeface="Helvetica Neue"/>
              </a:rPr>
              <a:t>self-contact-free reference mesh</a:t>
            </a:r>
            <a:r>
              <a:rPr b="0" i="0" lang="en" sz="1000" u="none" cap="none" strike="noStrike">
                <a:solidFill>
                  <a:srgbClr val="FFFDF2"/>
                </a:solidFill>
                <a:latin typeface="Helvetica Neue"/>
                <a:ea typeface="Helvetica Neue"/>
                <a:cs typeface="Helvetica Neue"/>
                <a:sym typeface="Helvetica Neue"/>
              </a:rPr>
              <a:t> from the group of frames.</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8450" lvl="1" marL="914400" marR="0" rtl="0" algn="l">
              <a:lnSpc>
                <a:spcPct val="115000"/>
              </a:lnSpc>
              <a:spcBef>
                <a:spcPts val="0"/>
              </a:spcBef>
              <a:spcAft>
                <a:spcPts val="0"/>
              </a:spcAft>
              <a:buClr>
                <a:srgbClr val="FFFDF2"/>
              </a:buClr>
              <a:buSzPts val="1100"/>
              <a:buFont typeface="Courier New"/>
              <a:buChar char="o"/>
            </a:pPr>
            <a:r>
              <a:rPr b="0" i="0" lang="en" sz="1000" u="none" cap="none" strike="noStrike">
                <a:solidFill>
                  <a:srgbClr val="FFFDF2"/>
                </a:solidFill>
                <a:latin typeface="Helvetica Neue"/>
                <a:ea typeface="Helvetica Neue"/>
                <a:cs typeface="Helvetica Neue"/>
                <a:sym typeface="Helvetica Neue"/>
              </a:rPr>
              <a:t>Computes </a:t>
            </a:r>
            <a:r>
              <a:rPr b="1" i="0" lang="en" sz="1000" u="none" cap="none" strike="noStrike">
                <a:solidFill>
                  <a:srgbClr val="FFFDF2"/>
                </a:solidFill>
                <a:latin typeface="Helvetica Neue"/>
                <a:ea typeface="Helvetica Neue"/>
                <a:cs typeface="Helvetica Neue"/>
                <a:sym typeface="Helvetica Neue"/>
              </a:rPr>
              <a:t>displacement fields</a:t>
            </a:r>
            <a:r>
              <a:rPr b="0" i="0" lang="en" sz="1000" u="none" cap="none" strike="noStrike">
                <a:solidFill>
                  <a:srgbClr val="FFFDF2"/>
                </a:solidFill>
                <a:latin typeface="Helvetica Neue"/>
                <a:ea typeface="Helvetica Neue"/>
                <a:cs typeface="Helvetica Neue"/>
                <a:sym typeface="Helvetica Neue"/>
              </a:rPr>
              <a:t> and compresses them using </a:t>
            </a:r>
            <a:r>
              <a:rPr b="1" i="0" lang="en" sz="1000" u="none" cap="none" strike="noStrike">
                <a:solidFill>
                  <a:srgbClr val="FFFDF2"/>
                </a:solidFill>
                <a:latin typeface="Helvetica Neue"/>
                <a:ea typeface="Helvetica Neue"/>
                <a:cs typeface="Helvetica Neue"/>
                <a:sym typeface="Helvetica Neue"/>
              </a:rPr>
              <a:t>Draco</a:t>
            </a:r>
            <a:r>
              <a:rPr b="0" i="0" lang="en" sz="1000" u="none" cap="none" strike="noStrike">
                <a:solidFill>
                  <a:srgbClr val="FFFDF2"/>
                </a:solidFill>
                <a:latin typeface="Helvetica Neue"/>
                <a:ea typeface="Helvetica Neue"/>
                <a:cs typeface="Helvetica Neue"/>
                <a:sym typeface="Helvetica Neue"/>
              </a:rPr>
              <a:t>.</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Helvetica Neue"/>
              <a:ea typeface="Helvetica Neue"/>
              <a:cs typeface="Helvetica Neue"/>
              <a:sym typeface="Helvetica Neue"/>
            </a:endParaRPr>
          </a:p>
        </p:txBody>
      </p:sp>
      <p:pic>
        <p:nvPicPr>
          <p:cNvPr descr="A diagram of a diagram of people&#10;&#10;AI-generated content may be incorrect." id="160" name="Google Shape;160;p28"/>
          <p:cNvPicPr preferRelativeResize="0"/>
          <p:nvPr/>
        </p:nvPicPr>
        <p:blipFill rotWithShape="1">
          <a:blip r:embed="rId3">
            <a:alphaModFix/>
          </a:blip>
          <a:srcRect b="0" l="0" r="0" t="0"/>
          <a:stretch/>
        </p:blipFill>
        <p:spPr>
          <a:xfrm>
            <a:off x="5544574" y="1828300"/>
            <a:ext cx="3343200" cy="1845000"/>
          </a:xfrm>
          <a:prstGeom prst="roundRect">
            <a:avLst>
              <a:gd fmla="val 8594" name="adj"/>
            </a:avLst>
          </a:prstGeom>
          <a:solidFill>
            <a:srgbClr val="ECECEC"/>
          </a:solidFill>
          <a:ln>
            <a:noFill/>
          </a:ln>
        </p:spPr>
      </p:pic>
      <p:sp>
        <p:nvSpPr>
          <p:cNvPr id="161" name="Google Shape;161;p28"/>
          <p:cNvSpPr txBox="1"/>
          <p:nvPr/>
        </p:nvSpPr>
        <p:spPr>
          <a:xfrm>
            <a:off x="5750825" y="3714750"/>
            <a:ext cx="2930700" cy="6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Helvetica Neue Light"/>
                <a:ea typeface="Helvetica Neue Light"/>
                <a:cs typeface="Helvetica Neue Light"/>
                <a:sym typeface="Helvetica Neue Light"/>
              </a:rPr>
              <a:t>Figure: Pipeline overview adapted from </a:t>
            </a:r>
            <a:r>
              <a:rPr i="1" lang="en" sz="700">
                <a:solidFill>
                  <a:schemeClr val="lt2"/>
                </a:solidFill>
                <a:latin typeface="Helvetica Neue Light"/>
                <a:ea typeface="Helvetica Neue Light"/>
                <a:cs typeface="Helvetica Neue Light"/>
                <a:sym typeface="Helvetica Neue Light"/>
              </a:rPr>
              <a:t>TVMC: Time-Varying Mesh Compression Using Volume-Tracked Reference Meshes</a:t>
            </a:r>
            <a:r>
              <a:rPr lang="en" sz="700">
                <a:solidFill>
                  <a:schemeClr val="lt2"/>
                </a:solidFill>
                <a:latin typeface="Helvetica Neue Light"/>
                <a:ea typeface="Helvetica Neue Light"/>
                <a:cs typeface="Helvetica Neue Light"/>
                <a:sym typeface="Helvetica Neue Light"/>
              </a:rPr>
              <a:t> by Chen et al.</a:t>
            </a:r>
            <a:endParaRPr sz="700">
              <a:solidFill>
                <a:schemeClr val="lt2"/>
              </a:solidFill>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814"/>
        </a:solidFill>
      </p:bgPr>
    </p:bg>
    <p:spTree>
      <p:nvGrpSpPr>
        <p:cNvPr id="165" name="Shape 165"/>
        <p:cNvGrpSpPr/>
        <p:nvPr/>
      </p:nvGrpSpPr>
      <p:grpSpPr>
        <a:xfrm>
          <a:off x="0" y="0"/>
          <a:ext cx="0" cy="0"/>
          <a:chOff x="0" y="0"/>
          <a:chExt cx="0" cy="0"/>
        </a:xfrm>
      </p:grpSpPr>
      <p:sp>
        <p:nvSpPr>
          <p:cNvPr id="166" name="Google Shape;166;p29"/>
          <p:cNvSpPr txBox="1"/>
          <p:nvPr/>
        </p:nvSpPr>
        <p:spPr>
          <a:xfrm>
            <a:off x="3662905" y="357193"/>
            <a:ext cx="3775500" cy="369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i="0" lang="en" sz="2400" u="none" cap="none" strike="noStrike">
                <a:solidFill>
                  <a:srgbClr val="FFFDF2"/>
                </a:solidFill>
                <a:latin typeface="Helvetica Neue"/>
                <a:ea typeface="Helvetica Neue"/>
                <a:cs typeface="Helvetica Neue"/>
                <a:sym typeface="Helvetica Neue"/>
              </a:rPr>
              <a:t>Progress So Far</a:t>
            </a:r>
            <a:endParaRPr sz="2400"/>
          </a:p>
        </p:txBody>
      </p:sp>
      <p:sp>
        <p:nvSpPr>
          <p:cNvPr id="167" name="Google Shape;167;p29"/>
          <p:cNvSpPr txBox="1"/>
          <p:nvPr/>
        </p:nvSpPr>
        <p:spPr>
          <a:xfrm>
            <a:off x="3802118" y="881450"/>
            <a:ext cx="4572000" cy="12882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15000"/>
              </a:lnSpc>
              <a:spcBef>
                <a:spcPts val="0"/>
              </a:spcBef>
              <a:spcAft>
                <a:spcPts val="0"/>
              </a:spcAft>
              <a:buClr>
                <a:srgbClr val="FFFDF2"/>
              </a:buClr>
              <a:buSzPts val="1100"/>
              <a:buFont typeface="Arial"/>
              <a:buChar char="●"/>
            </a:pPr>
            <a:r>
              <a:rPr b="0" i="0" lang="en" sz="900" u="none" cap="none" strike="noStrike">
                <a:solidFill>
                  <a:srgbClr val="FFFDF2"/>
                </a:solidFill>
                <a:latin typeface="Helvetica Neue"/>
                <a:ea typeface="Helvetica Neue"/>
                <a:cs typeface="Helvetica Neue"/>
                <a:sym typeface="Helvetica Neue"/>
              </a:rPr>
              <a:t>Successfully built and ran the full TVMC pipeline inside </a:t>
            </a:r>
            <a:r>
              <a:rPr b="1" i="0" lang="en" sz="900" u="none" cap="none" strike="noStrike">
                <a:solidFill>
                  <a:srgbClr val="FFFDF2"/>
                </a:solidFill>
                <a:latin typeface="Helvetica Neue"/>
                <a:ea typeface="Helvetica Neue"/>
                <a:cs typeface="Helvetica Neue"/>
                <a:sym typeface="Helvetica Neue"/>
              </a:rPr>
              <a:t>Docker</a:t>
            </a:r>
            <a:r>
              <a:rPr b="0" i="0" lang="en" sz="900" u="none" cap="none" strike="noStrike">
                <a:solidFill>
                  <a:srgbClr val="FFFDF2"/>
                </a:solidFill>
                <a:latin typeface="Helvetica Neue"/>
                <a:ea typeface="Helvetica Neue"/>
                <a:cs typeface="Helvetica Neue"/>
                <a:sym typeface="Helvetica Neue"/>
              </a:rPr>
              <a:t>, following official instructions.</a:t>
            </a:r>
            <a:br>
              <a:rPr b="0" i="0" lang="en" sz="900" u="none" cap="none" strike="noStrike">
                <a:solidFill>
                  <a:srgbClr val="FFFDF2"/>
                </a:solidFill>
                <a:latin typeface="Helvetica Neue"/>
                <a:ea typeface="Helvetica Neue"/>
                <a:cs typeface="Helvetica Neue"/>
                <a:sym typeface="Helvetica Neue"/>
              </a:rPr>
            </a:br>
            <a:endParaRPr b="0" i="0" sz="900" u="none" cap="none" strike="noStrike">
              <a:solidFill>
                <a:srgbClr val="FFFDF2"/>
              </a:solidFill>
              <a:latin typeface="Helvetica Neue"/>
              <a:ea typeface="Helvetica Neue"/>
              <a:cs typeface="Helvetica Neue"/>
              <a:sym typeface="Helvetica Neue"/>
            </a:endParaRPr>
          </a:p>
          <a:p>
            <a:pPr indent="-298450" lvl="0" marL="457200" marR="0" rtl="0" algn="l">
              <a:lnSpc>
                <a:spcPct val="115000"/>
              </a:lnSpc>
              <a:spcBef>
                <a:spcPts val="0"/>
              </a:spcBef>
              <a:spcAft>
                <a:spcPts val="0"/>
              </a:spcAft>
              <a:buClr>
                <a:srgbClr val="FFFDF2"/>
              </a:buClr>
              <a:buSzPts val="1100"/>
              <a:buFont typeface="Arial"/>
              <a:buChar char="●"/>
            </a:pPr>
            <a:r>
              <a:rPr b="0" i="0" lang="en" sz="900" u="none" cap="none" strike="noStrike">
                <a:solidFill>
                  <a:srgbClr val="FFFDF2"/>
                </a:solidFill>
                <a:latin typeface="Helvetica Neue"/>
                <a:ea typeface="Helvetica Neue"/>
                <a:cs typeface="Helvetica Neue"/>
                <a:sym typeface="Helvetica Neue"/>
              </a:rPr>
              <a:t>Verified outputs: reference meshes, displacement fields, and compressed files.</a:t>
            </a:r>
            <a:br>
              <a:rPr b="0" i="0" lang="en" sz="900" u="none" cap="none" strike="noStrike">
                <a:solidFill>
                  <a:srgbClr val="FFFDF2"/>
                </a:solidFill>
                <a:latin typeface="Helvetica Neue"/>
                <a:ea typeface="Helvetica Neue"/>
                <a:cs typeface="Helvetica Neue"/>
                <a:sym typeface="Helvetica Neue"/>
              </a:rPr>
            </a:br>
            <a:endParaRPr b="0" i="0" sz="900" u="none" cap="none" strike="noStrike">
              <a:solidFill>
                <a:srgbClr val="FFFDF2"/>
              </a:solidFill>
              <a:latin typeface="Helvetica Neue"/>
              <a:ea typeface="Helvetica Neue"/>
              <a:cs typeface="Helvetica Neue"/>
              <a:sym typeface="Helvetica Neue"/>
            </a:endParaRPr>
          </a:p>
          <a:p>
            <a:pPr indent="-298450" lvl="0" marL="457200" marR="0" rtl="0" algn="l">
              <a:lnSpc>
                <a:spcPct val="115000"/>
              </a:lnSpc>
              <a:spcBef>
                <a:spcPts val="0"/>
              </a:spcBef>
              <a:spcAft>
                <a:spcPts val="0"/>
              </a:spcAft>
              <a:buClr>
                <a:srgbClr val="FFFDF2"/>
              </a:buClr>
              <a:buSzPts val="1100"/>
              <a:buFont typeface="Arial"/>
              <a:buChar char="●"/>
            </a:pPr>
            <a:r>
              <a:rPr b="0" i="0" lang="en" sz="900" u="none" cap="none" strike="noStrike">
                <a:solidFill>
                  <a:srgbClr val="FFFDF2"/>
                </a:solidFill>
                <a:latin typeface="Helvetica Neue"/>
                <a:ea typeface="Helvetica Neue"/>
                <a:cs typeface="Helvetica Neue"/>
                <a:sym typeface="Helvetica Neue"/>
              </a:rPr>
              <a:t>Evaluation scripts reproduced key results on the </a:t>
            </a:r>
            <a:r>
              <a:rPr b="1" i="0" lang="en" sz="900" u="none" cap="none" strike="noStrike">
                <a:solidFill>
                  <a:srgbClr val="FFFDF2"/>
                </a:solidFill>
                <a:latin typeface="Helvetica Neue"/>
                <a:ea typeface="Helvetica Neue"/>
                <a:cs typeface="Helvetica Neue"/>
                <a:sym typeface="Helvetica Neue"/>
              </a:rPr>
              <a:t>basketball_player</a:t>
            </a:r>
            <a:r>
              <a:rPr b="0" i="0" lang="en" sz="900" u="none" cap="none" strike="noStrike">
                <a:solidFill>
                  <a:srgbClr val="FFFDF2"/>
                </a:solidFill>
                <a:latin typeface="Helvetica Neue"/>
                <a:ea typeface="Helvetica Neue"/>
                <a:cs typeface="Helvetica Neue"/>
                <a:sym typeface="Helvetica Neue"/>
              </a:rPr>
              <a:t> dataset.</a:t>
            </a:r>
            <a:endParaRPr/>
          </a:p>
        </p:txBody>
      </p:sp>
      <p:sp>
        <p:nvSpPr>
          <p:cNvPr id="168" name="Google Shape;168;p29"/>
          <p:cNvSpPr txBox="1"/>
          <p:nvPr/>
        </p:nvSpPr>
        <p:spPr>
          <a:xfrm>
            <a:off x="3743505" y="2387094"/>
            <a:ext cx="3775500" cy="3693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 sz="2400" u="none" cap="none" strike="noStrike">
                <a:solidFill>
                  <a:srgbClr val="FFFDF2"/>
                </a:solidFill>
                <a:latin typeface="Helvetica Neue"/>
                <a:ea typeface="Helvetica Neue"/>
                <a:cs typeface="Helvetica Neue"/>
                <a:sym typeface="Helvetica Neue"/>
              </a:rPr>
              <a:t>Challenges</a:t>
            </a:r>
            <a:r>
              <a:rPr b="0" i="0" lang="en" sz="2400" u="none" cap="none" strike="noStrike">
                <a:solidFill>
                  <a:srgbClr val="000000"/>
                </a:solidFill>
                <a:latin typeface="Helvetica Neue"/>
                <a:ea typeface="Helvetica Neue"/>
                <a:cs typeface="Helvetica Neue"/>
                <a:sym typeface="Helvetica Neue"/>
              </a:rPr>
              <a:t> </a:t>
            </a:r>
            <a:r>
              <a:rPr b="0" i="0" lang="en" sz="2400" u="none" cap="none" strike="noStrike">
                <a:solidFill>
                  <a:srgbClr val="FFFDF2"/>
                </a:solidFill>
                <a:latin typeface="Helvetica Neue"/>
                <a:ea typeface="Helvetica Neue"/>
                <a:cs typeface="Helvetica Neue"/>
                <a:sym typeface="Helvetica Neue"/>
              </a:rPr>
              <a:t>Encountered</a:t>
            </a:r>
            <a:endParaRPr sz="2400"/>
          </a:p>
        </p:txBody>
      </p:sp>
      <p:sp>
        <p:nvSpPr>
          <p:cNvPr id="169" name="Google Shape;169;p29"/>
          <p:cNvSpPr txBox="1"/>
          <p:nvPr/>
        </p:nvSpPr>
        <p:spPr>
          <a:xfrm>
            <a:off x="3949218" y="2973855"/>
            <a:ext cx="4572000" cy="1662300"/>
          </a:xfrm>
          <a:prstGeom prst="rect">
            <a:avLst/>
          </a:prstGeom>
          <a:noFill/>
          <a:ln>
            <a:noFill/>
          </a:ln>
        </p:spPr>
        <p:txBody>
          <a:bodyPr anchorCtr="0" anchor="t" bIns="45700" lIns="91425" spcFirstLastPara="1" rIns="91425" wrap="square" tIns="45700">
            <a:spAutoFit/>
          </a:bodyPr>
          <a:lstStyle/>
          <a:p>
            <a:pPr indent="-292100" lvl="0" marL="457200" marR="0" rtl="0" algn="l">
              <a:lnSpc>
                <a:spcPct val="115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Environment setup inside Docker (Python + .NET 7.0 + Open3D) required manual configuration.</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Minor issues with conda environment activation and .NET SDK version mismatches.</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a:p>
            <a:pPr indent="-292100" lvl="0" marL="457200" marR="0" rtl="0" algn="l">
              <a:lnSpc>
                <a:spcPct val="115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Required extra steps to transfer generated files from Docker to the local machine.</a:t>
            </a:r>
            <a:br>
              <a:rPr b="0" i="0" lang="en" sz="1000" u="none" cap="none" strike="noStrike">
                <a:solidFill>
                  <a:srgbClr val="FFFDF2"/>
                </a:solidFill>
                <a:latin typeface="Helvetica Neue"/>
                <a:ea typeface="Helvetica Neue"/>
                <a:cs typeface="Helvetica Neue"/>
                <a:sym typeface="Helvetica Neue"/>
              </a:rPr>
            </a:br>
            <a:endParaRPr b="0" i="0" sz="1000" u="none" cap="none" strike="noStrike">
              <a:solidFill>
                <a:srgbClr val="FFFDF2"/>
              </a:solidFill>
              <a:latin typeface="Helvetica Neue"/>
              <a:ea typeface="Helvetica Neue"/>
              <a:cs typeface="Helvetica Neue"/>
              <a:sym typeface="Helvetica Neue"/>
            </a:endParaRPr>
          </a:p>
        </p:txBody>
      </p:sp>
      <p:pic>
        <p:nvPicPr>
          <p:cNvPr descr="A blue whale with containers on it&#10;&#10;AI-generated content may be incorrect." id="170" name="Google Shape;170;p29"/>
          <p:cNvPicPr preferRelativeResize="0"/>
          <p:nvPr/>
        </p:nvPicPr>
        <p:blipFill rotWithShape="1">
          <a:blip r:embed="rId3">
            <a:alphaModFix/>
          </a:blip>
          <a:srcRect b="0" l="0" r="0" t="0"/>
          <a:stretch/>
        </p:blipFill>
        <p:spPr>
          <a:xfrm>
            <a:off x="762467" y="357208"/>
            <a:ext cx="2581275" cy="2305050"/>
          </a:xfrm>
          <a:prstGeom prst="rect">
            <a:avLst/>
          </a:prstGeom>
          <a:noFill/>
          <a:ln>
            <a:noFill/>
          </a:ln>
        </p:spPr>
      </p:pic>
      <p:pic>
        <p:nvPicPr>
          <p:cNvPr descr="A cartoon character with arms and mouth&#10;&#10;AI-generated content may be incorrect." id="171" name="Google Shape;171;p29"/>
          <p:cNvPicPr preferRelativeResize="0"/>
          <p:nvPr/>
        </p:nvPicPr>
        <p:blipFill rotWithShape="1">
          <a:blip r:embed="rId4">
            <a:alphaModFix/>
          </a:blip>
          <a:srcRect b="0" l="0" r="0" t="0"/>
          <a:stretch/>
        </p:blipFill>
        <p:spPr>
          <a:xfrm>
            <a:off x="1141215" y="2493028"/>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814"/>
        </a:solidFill>
      </p:bgPr>
    </p:bg>
    <p:spTree>
      <p:nvGrpSpPr>
        <p:cNvPr id="175" name="Shape 175"/>
        <p:cNvGrpSpPr/>
        <p:nvPr/>
      </p:nvGrpSpPr>
      <p:grpSpPr>
        <a:xfrm>
          <a:off x="0" y="0"/>
          <a:ext cx="0" cy="0"/>
          <a:chOff x="0" y="0"/>
          <a:chExt cx="0" cy="0"/>
        </a:xfrm>
      </p:grpSpPr>
      <p:pic>
        <p:nvPicPr>
          <p:cNvPr id="176" name="Google Shape;176;p30" title="3gp1w4mj-removebg-preview.png"/>
          <p:cNvPicPr preferRelativeResize="0"/>
          <p:nvPr/>
        </p:nvPicPr>
        <p:blipFill>
          <a:blip r:embed="rId3">
            <a:alphaModFix/>
          </a:blip>
          <a:stretch>
            <a:fillRect/>
          </a:stretch>
        </p:blipFill>
        <p:spPr>
          <a:xfrm>
            <a:off x="3501888" y="509575"/>
            <a:ext cx="5495925" cy="4124325"/>
          </a:xfrm>
          <a:prstGeom prst="rect">
            <a:avLst/>
          </a:prstGeom>
          <a:noFill/>
          <a:ln>
            <a:noFill/>
          </a:ln>
        </p:spPr>
      </p:pic>
      <p:sp>
        <p:nvSpPr>
          <p:cNvPr id="177" name="Google Shape;177;p30"/>
          <p:cNvSpPr txBox="1"/>
          <p:nvPr/>
        </p:nvSpPr>
        <p:spPr>
          <a:xfrm>
            <a:off x="1546568" y="836087"/>
            <a:ext cx="2094300" cy="3693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i="0" lang="en" sz="2400" u="none" cap="none" strike="noStrike">
                <a:solidFill>
                  <a:srgbClr val="FFFDF2"/>
                </a:solidFill>
                <a:latin typeface="Helvetica Neue"/>
                <a:ea typeface="Helvetica Neue"/>
                <a:cs typeface="Helvetica Neue"/>
                <a:sym typeface="Helvetica Neue"/>
              </a:rPr>
              <a:t>Next Steps</a:t>
            </a:r>
            <a:endParaRPr sz="2400">
              <a:latin typeface="Helvetica Neue"/>
              <a:ea typeface="Helvetica Neue"/>
              <a:cs typeface="Helvetica Neue"/>
              <a:sym typeface="Helvetica Neue"/>
            </a:endParaRPr>
          </a:p>
        </p:txBody>
      </p:sp>
      <p:sp>
        <p:nvSpPr>
          <p:cNvPr id="178" name="Google Shape;178;p30"/>
          <p:cNvSpPr txBox="1"/>
          <p:nvPr/>
        </p:nvSpPr>
        <p:spPr>
          <a:xfrm>
            <a:off x="666743" y="1689762"/>
            <a:ext cx="4572000" cy="17640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15000"/>
              </a:lnSpc>
              <a:spcBef>
                <a:spcPts val="0"/>
              </a:spcBef>
              <a:spcAft>
                <a:spcPts val="0"/>
              </a:spcAft>
              <a:buClr>
                <a:srgbClr val="FFFDF2"/>
              </a:buClr>
              <a:buSzPts val="1200"/>
              <a:buFont typeface="Arial"/>
              <a:buChar char="●"/>
            </a:pPr>
            <a:r>
              <a:rPr i="0" lang="en" sz="1200" u="none" cap="none" strike="noStrike">
                <a:solidFill>
                  <a:srgbClr val="FFFDF2"/>
                </a:solidFill>
                <a:latin typeface="Helvetica Neue"/>
                <a:ea typeface="Helvetica Neue"/>
                <a:cs typeface="Helvetica Neue"/>
                <a:sym typeface="Helvetica Neue"/>
              </a:rPr>
              <a:t>Plan to run TVMC on a local machine using the provided setup instructions.</a:t>
            </a:r>
            <a:br>
              <a:rPr i="0" lang="en" sz="1200" u="none" cap="none" strike="noStrike">
                <a:solidFill>
                  <a:srgbClr val="FFFDF2"/>
                </a:solidFill>
                <a:latin typeface="Helvetica Neue"/>
                <a:ea typeface="Helvetica Neue"/>
                <a:cs typeface="Helvetica Neue"/>
                <a:sym typeface="Helvetica Neue"/>
              </a:rPr>
            </a:br>
            <a:endParaRPr sz="1200">
              <a:solidFill>
                <a:srgbClr val="FFFDF2"/>
              </a:solidFill>
              <a:latin typeface="Helvetica Neue"/>
              <a:ea typeface="Helvetica Neue"/>
              <a:cs typeface="Helvetica Neue"/>
              <a:sym typeface="Helvetica Neue"/>
            </a:endParaRPr>
          </a:p>
          <a:p>
            <a:pPr indent="-304800" lvl="0" marL="457200" marR="0" rtl="0" algn="l">
              <a:lnSpc>
                <a:spcPct val="115000"/>
              </a:lnSpc>
              <a:spcBef>
                <a:spcPts val="0"/>
              </a:spcBef>
              <a:spcAft>
                <a:spcPts val="0"/>
              </a:spcAft>
              <a:buClr>
                <a:srgbClr val="FFFDF2"/>
              </a:buClr>
              <a:buSzPts val="1200"/>
              <a:buFont typeface="Arial"/>
              <a:buChar char="●"/>
            </a:pPr>
            <a:r>
              <a:rPr i="0" lang="en" sz="1200" u="none" cap="none" strike="noStrike">
                <a:solidFill>
                  <a:srgbClr val="FFFDF2"/>
                </a:solidFill>
                <a:latin typeface="Helvetica Neue"/>
                <a:ea typeface="Helvetica Neue"/>
                <a:cs typeface="Helvetica Neue"/>
                <a:sym typeface="Helvetica Neue"/>
              </a:rPr>
              <a:t>Intend to evaluate the system on a custom dataset not provided in the paper or repository.</a:t>
            </a:r>
            <a:br>
              <a:rPr i="0" lang="en" sz="1200" u="none" cap="none" strike="noStrike">
                <a:solidFill>
                  <a:srgbClr val="FFFDF2"/>
                </a:solidFill>
                <a:latin typeface="Helvetica Neue"/>
                <a:ea typeface="Helvetica Neue"/>
                <a:cs typeface="Helvetica Neue"/>
                <a:sym typeface="Helvetica Neue"/>
              </a:rPr>
            </a:br>
            <a:endParaRPr i="0" sz="1200" u="none" cap="none" strike="noStrike">
              <a:solidFill>
                <a:srgbClr val="FFFDF2"/>
              </a:solidFill>
              <a:latin typeface="Helvetica Neue"/>
              <a:ea typeface="Helvetica Neue"/>
              <a:cs typeface="Helvetica Neue"/>
              <a:sym typeface="Helvetica Neue"/>
            </a:endParaRPr>
          </a:p>
          <a:p>
            <a:pPr indent="-304800" lvl="0" marL="457200" marR="0" rtl="0" algn="l">
              <a:lnSpc>
                <a:spcPct val="115000"/>
              </a:lnSpc>
              <a:spcBef>
                <a:spcPts val="0"/>
              </a:spcBef>
              <a:spcAft>
                <a:spcPts val="0"/>
              </a:spcAft>
              <a:buClr>
                <a:srgbClr val="FFFDF2"/>
              </a:buClr>
              <a:buSzPts val="1200"/>
              <a:buFont typeface="Helvetica Neue"/>
              <a:buChar char="●"/>
            </a:pPr>
            <a:r>
              <a:rPr i="0" lang="en" sz="1200" u="none" cap="none" strike="noStrike">
                <a:solidFill>
                  <a:srgbClr val="FFFDF2"/>
                </a:solidFill>
                <a:latin typeface="Helvetica Neue"/>
                <a:ea typeface="Helvetica Neue"/>
                <a:cs typeface="Helvetica Neue"/>
                <a:sym typeface="Helvetica Neue"/>
              </a:rPr>
              <a:t>This will help us analyze the method’s generalization and robustness to new inputs.</a:t>
            </a:r>
            <a:endParaRPr sz="12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814"/>
        </a:solidFill>
      </p:bgPr>
    </p:bg>
    <p:spTree>
      <p:nvGrpSpPr>
        <p:cNvPr id="182" name="Shape 182"/>
        <p:cNvGrpSpPr/>
        <p:nvPr/>
      </p:nvGrpSpPr>
      <p:grpSpPr>
        <a:xfrm>
          <a:off x="0" y="0"/>
          <a:ext cx="0" cy="0"/>
          <a:chOff x="0" y="0"/>
          <a:chExt cx="0" cy="0"/>
        </a:xfrm>
      </p:grpSpPr>
      <p:sp>
        <p:nvSpPr>
          <p:cNvPr id="183" name="Google Shape;183;p31"/>
          <p:cNvSpPr txBox="1"/>
          <p:nvPr/>
        </p:nvSpPr>
        <p:spPr>
          <a:xfrm>
            <a:off x="1946189" y="2125807"/>
            <a:ext cx="4798831" cy="1157240"/>
          </a:xfrm>
          <a:prstGeom prst="rect">
            <a:avLst/>
          </a:prstGeom>
          <a:noFill/>
          <a:ln>
            <a:noFill/>
          </a:ln>
        </p:spPr>
        <p:txBody>
          <a:bodyPr anchorCtr="0" anchor="t" bIns="0" lIns="0" spcFirstLastPara="1" rIns="0" wrap="square" tIns="0">
            <a:spAutoFit/>
          </a:bodyPr>
          <a:lstStyle/>
          <a:p>
            <a:pPr indent="0" lvl="0" marL="158750" marR="0" rtl="0" algn="l">
              <a:lnSpc>
                <a:spcPct val="115000"/>
              </a:lnSpc>
              <a:spcBef>
                <a:spcPts val="1200"/>
              </a:spcBef>
              <a:spcAft>
                <a:spcPts val="0"/>
              </a:spcAft>
              <a:buNone/>
            </a:pPr>
            <a:br>
              <a:rPr b="0" i="0" lang="en" sz="800" u="none" cap="none" strike="noStrike">
                <a:solidFill>
                  <a:schemeClr val="dk1"/>
                </a:solidFill>
                <a:latin typeface="Arial"/>
                <a:ea typeface="Arial"/>
                <a:cs typeface="Arial"/>
                <a:sym typeface="Arial"/>
              </a:rPr>
            </a:br>
            <a:endParaRPr b="0" i="0" sz="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just">
              <a:lnSpc>
                <a:spcPct val="12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4" name="Google Shape;184;p31"/>
          <p:cNvSpPr/>
          <p:nvPr/>
        </p:nvSpPr>
        <p:spPr>
          <a:xfrm>
            <a:off x="394854" y="1196322"/>
            <a:ext cx="8499443" cy="30162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DF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DF2"/>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DF2"/>
              </a:solidFill>
              <a:latin typeface="Helvetica Neue"/>
              <a:ea typeface="Helvetica Neue"/>
              <a:cs typeface="Helvetica Neue"/>
              <a:sym typeface="Helvetica Neue"/>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We will evaluate the performance of TVMC using both objective and qualitative metrics.</a:t>
            </a:r>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Our baseline for comparison will be Google Draco, a widely-used open-source 3D compression library.</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 GitHub: </a:t>
            </a:r>
            <a:r>
              <a:rPr lang="en" sz="1000" u="sng">
                <a:solidFill>
                  <a:schemeClr val="lt1"/>
                </a:solidFill>
                <a:latin typeface="Helvetica Neue"/>
                <a:ea typeface="Helvetica Neue"/>
                <a:cs typeface="Helvetica Neue"/>
                <a:sym typeface="Helvetica Neue"/>
                <a:hlinkClick r:id="rId3">
                  <a:extLst>
                    <a:ext uri="{A12FA001-AC4F-418D-AE19-62706E023703}">
                      <ahyp:hlinkClr val="tx"/>
                    </a:ext>
                  </a:extLst>
                </a:hlinkClick>
              </a:rPr>
              <a:t>GitHub - google/draco: Draco is a library for compressing and decompressing 3D geometric meshes and point clouds. It is intended to improve the storage and transmission of 3D graphics.</a:t>
            </a:r>
            <a:endParaRPr b="0" i="0" sz="1000" u="none" cap="none" strike="noStrike">
              <a:solidFill>
                <a:schemeClr val="lt1"/>
              </a:solidFill>
              <a:latin typeface="Helvetica Neue"/>
              <a:ea typeface="Helvetica Neue"/>
              <a:cs typeface="Helvetica Neue"/>
              <a:sym typeface="Helvetica Neue"/>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We are exploring two evaluation approaches:</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TVMC + Draco (Integrated): Already used in the paper to encode reference meshes and displacement fields.</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Draco Only (Standalone): Apply Draco directly to each mesh frame individually, without TVMC's volume-tracking-based compression.</a:t>
            </a:r>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Metrics for comparison:</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Bitrate: Measure final compressed file size.</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Distortion: Use metrics like PSNR or mesh-to-mesh error between original and reconstructed frames.</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Decode Speed: Evaluate runtime latency of decoding compressed meshes.</a:t>
            </a:r>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Evaluation Scripts:</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We will use TVMC's built-in Python scripts (evaluation.py, objective_results_basic.py) for automated metric generation and figure plotting.</a:t>
            </a:r>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Visual Comparison:</a:t>
            </a:r>
            <a:endParaRPr/>
          </a:p>
          <a:p>
            <a:pPr indent="-63500" lvl="1" marL="45720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Side-by-side visualization using tools like Open3D or Meshlab for mesh quality analysis.</a:t>
            </a:r>
            <a:endParaRPr/>
          </a:p>
          <a:p>
            <a:pPr indent="-63500" lvl="0" marL="0" marR="0" rtl="0" algn="l">
              <a:lnSpc>
                <a:spcPct val="100000"/>
              </a:lnSpc>
              <a:spcBef>
                <a:spcPts val="0"/>
              </a:spcBef>
              <a:spcAft>
                <a:spcPts val="0"/>
              </a:spcAft>
              <a:buClr>
                <a:srgbClr val="FFFDF2"/>
              </a:buClr>
              <a:buSzPts val="1000"/>
              <a:buFont typeface="Arial"/>
              <a:buChar char="•"/>
            </a:pPr>
            <a:r>
              <a:rPr b="0" i="0" lang="en" sz="1000" u="none" cap="none" strike="noStrike">
                <a:solidFill>
                  <a:srgbClr val="FFFDF2"/>
                </a:solidFill>
                <a:latin typeface="Helvetica Neue"/>
                <a:ea typeface="Helvetica Neue"/>
                <a:cs typeface="Helvetica Neue"/>
                <a:sym typeface="Helvetica Neue"/>
              </a:rPr>
              <a:t>We also plan to experiment with TVMC on our own machine using custom datasets (beyond those in the paper) to test generalization and robustness.</a:t>
            </a:r>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DF2"/>
              </a:solidFill>
              <a:latin typeface="Helvetica Neue"/>
              <a:ea typeface="Helvetica Neue"/>
              <a:cs typeface="Helvetica Neue"/>
              <a:sym typeface="Helvetica Neue"/>
            </a:endParaRPr>
          </a:p>
        </p:txBody>
      </p:sp>
      <p:sp>
        <p:nvSpPr>
          <p:cNvPr id="185" name="Google Shape;185;p31"/>
          <p:cNvSpPr txBox="1"/>
          <p:nvPr/>
        </p:nvSpPr>
        <p:spPr>
          <a:xfrm>
            <a:off x="2286000" y="485460"/>
            <a:ext cx="4572000"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DF2"/>
              </a:buClr>
              <a:buSzPts val="4000"/>
              <a:buFont typeface="Arial"/>
              <a:buNone/>
            </a:pPr>
            <a:r>
              <a:rPr b="0" i="0" lang="en" sz="4000" u="none" cap="none" strike="noStrike">
                <a:solidFill>
                  <a:srgbClr val="FFFDF2"/>
                </a:solidFill>
                <a:latin typeface="Helvetica Neue"/>
                <a:ea typeface="Helvetica Neue"/>
                <a:cs typeface="Helvetica Neue"/>
                <a:sym typeface="Helvetica Neue"/>
              </a:rPr>
              <a:t>Evaluation Plan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