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6" r:id="rId6"/>
    <p:sldId id="282" r:id="rId7"/>
    <p:sldId id="288" r:id="rId8"/>
    <p:sldId id="287" r:id="rId9"/>
    <p:sldId id="289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FFEFCA"/>
    <a:srgbClr val="E6E6E6"/>
    <a:srgbClr val="FADFC7"/>
    <a:srgbClr val="F5F5F7"/>
    <a:srgbClr val="C5CEE0"/>
    <a:srgbClr val="CDEA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5" d="100"/>
          <a:sy n="85" d="100"/>
        </p:scale>
        <p:origin x="542" y="49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207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12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7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575FAC6-E042-F471-5248-CFFD1E53D878}"/>
              </a:ext>
            </a:extLst>
          </p:cNvPr>
          <p:cNvGrpSpPr>
            <a:grpSpLocks noChangeAspect="1"/>
          </p:cNvGrpSpPr>
          <p:nvPr/>
        </p:nvGrpSpPr>
        <p:grpSpPr>
          <a:xfrm rot="6540000">
            <a:off x="7993157" y="-993717"/>
            <a:ext cx="5058090" cy="5166105"/>
            <a:chOff x="7993157" y="-993717"/>
            <a:chExt cx="5058090" cy="51661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50B1817-3C7F-41BC-8557-7A00C928E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64000" y="0"/>
              <a:ext cx="3528000" cy="3564000"/>
            </a:xfrm>
            <a:prstGeom prst="ellipse">
              <a:avLst/>
            </a:prstGeom>
            <a:gradFill flip="none" rotWithShape="1">
              <a:gsLst>
                <a:gs pos="93000">
                  <a:srgbClr val="FADFC7">
                    <a:alpha val="57000"/>
                  </a:srgbClr>
                </a:gs>
                <a:gs pos="100000">
                  <a:schemeClr val="accent1">
                    <a:lumMod val="45000"/>
                    <a:lumOff val="55000"/>
                    <a:alpha val="4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C59176D-59A8-4C02-B448-EE01232FB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43883" y="690282"/>
              <a:ext cx="2607364" cy="2607364"/>
            </a:xfrm>
            <a:prstGeom prst="ellipse">
              <a:avLst/>
            </a:prstGeom>
            <a:solidFill>
              <a:srgbClr val="FADFC7">
                <a:alpha val="25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E050CB2-9E2F-A1B7-BE62-AA49D4BE9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93157" y="1565024"/>
              <a:ext cx="2607364" cy="2607364"/>
            </a:xfrm>
            <a:prstGeom prst="ellipse">
              <a:avLst/>
            </a:prstGeom>
            <a:solidFill>
              <a:srgbClr val="CDEAF3">
                <a:alpha val="28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4AFDB9D-1FD3-8EF0-EC12-48D589E28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58200" y="-993717"/>
              <a:ext cx="2607364" cy="2607364"/>
            </a:xfrm>
            <a:prstGeom prst="ellipse">
              <a:avLst/>
            </a:prstGeom>
            <a:solidFill>
              <a:srgbClr val="C5CEE0">
                <a:alpha val="20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6" y="368813"/>
            <a:ext cx="9018494" cy="1661993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Customer Personality Analysis</a:t>
            </a:r>
            <a:endParaRPr lang="en-US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2A4C4-A495-B8EB-A7A2-395879B9451E}"/>
              </a:ext>
            </a:extLst>
          </p:cNvPr>
          <p:cNvSpPr txBox="1"/>
          <p:nvPr/>
        </p:nvSpPr>
        <p:spPr>
          <a:xfrm>
            <a:off x="134470" y="3344107"/>
            <a:ext cx="83016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Clustering Problem : </a:t>
            </a:r>
          </a:p>
          <a:p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The objective of the analysis is building t</a:t>
            </a: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light" panose="020B0402040204020203" pitchFamily="34" charset="0"/>
                <a:ea typeface="Arial" panose="020B0604020202020204" pitchFamily="34" charset="0"/>
                <a:cs typeface="Segoe UI Semilight" panose="020B0402040204020203" pitchFamily="34" charset="0"/>
              </a:rPr>
              <a:t>o perform clustering </a:t>
            </a:r>
          </a:p>
          <a:p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light" panose="020B0402040204020203" pitchFamily="34" charset="0"/>
                <a:ea typeface="Arial" panose="020B0604020202020204" pitchFamily="34" charset="0"/>
                <a:cs typeface="Segoe UI Semilight" panose="020B0402040204020203" pitchFamily="34" charset="0"/>
              </a:rPr>
              <a:t>to summarize customer segments.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3FE23-068B-051D-360A-AB5DD1405A28}"/>
              </a:ext>
            </a:extLst>
          </p:cNvPr>
          <p:cNvSpPr txBox="1"/>
          <p:nvPr/>
        </p:nvSpPr>
        <p:spPr>
          <a:xfrm>
            <a:off x="0" y="6488668"/>
            <a:ext cx="899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 | Marital Status | Education | Child | Income | Amount Spent | Total Accepted Campaign | Response</a:t>
            </a:r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3000"/>
            <a:duotone>
              <a:schemeClr val="accent5">
                <a:shade val="45000"/>
                <a:satMod val="135000"/>
              </a:schemeClr>
              <a:prstClr val="white"/>
            </a:duotone>
            <a:lum/>
          </a:blip>
          <a:srcRect/>
          <a:tile tx="0" ty="0" sx="100000" sy="100000" flip="xy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616BBFED-149B-8003-B2D8-02EC834CE728}"/>
              </a:ext>
            </a:extLst>
          </p:cNvPr>
          <p:cNvGrpSpPr/>
          <p:nvPr/>
        </p:nvGrpSpPr>
        <p:grpSpPr>
          <a:xfrm>
            <a:off x="1605431" y="797299"/>
            <a:ext cx="3771899" cy="939800"/>
            <a:chOff x="1605431" y="797299"/>
            <a:chExt cx="3771899" cy="939800"/>
          </a:xfrm>
          <a:effectLst>
            <a:glow rad="25400">
              <a:schemeClr val="bg1">
                <a:lumMod val="5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AF7DF1-6BD8-2B52-003F-F3ABD2E73EED}"/>
                </a:ext>
              </a:extLst>
            </p:cNvPr>
            <p:cNvGrpSpPr/>
            <p:nvPr/>
          </p:nvGrpSpPr>
          <p:grpSpPr>
            <a:xfrm>
              <a:off x="1605431" y="797299"/>
              <a:ext cx="3771899" cy="939800"/>
              <a:chOff x="1587501" y="1514475"/>
              <a:chExt cx="3771899" cy="939800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94A75A79-A67A-4A23-8588-7FC5EB9A51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587501" y="1613877"/>
                <a:ext cx="3647888" cy="740997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EDA &amp; Visualization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BC62739-FA35-49F8-8929-743B31F55A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419600" y="1514475"/>
                <a:ext cx="939800" cy="9398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20D82D8-D64C-E3DF-9CB3-B900E6F23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00" y="963407"/>
              <a:ext cx="667610" cy="667610"/>
            </a:xfrm>
            <a:prstGeom prst="rect">
              <a:avLst/>
            </a:prstGeom>
            <a:noFill/>
            <a:effectLst>
              <a:glow rad="25400">
                <a:schemeClr val="tx1"/>
              </a:glow>
            </a:effectLst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EBF704-A5B2-A584-E331-85D7A0D59451}"/>
              </a:ext>
            </a:extLst>
          </p:cNvPr>
          <p:cNvGrpSpPr/>
          <p:nvPr/>
        </p:nvGrpSpPr>
        <p:grpSpPr>
          <a:xfrm>
            <a:off x="6133352" y="2222686"/>
            <a:ext cx="3771900" cy="939800"/>
            <a:chOff x="6133352" y="2222686"/>
            <a:chExt cx="3771900" cy="939800"/>
          </a:xfrm>
          <a:effectLst>
            <a:glow rad="25400">
              <a:schemeClr val="bg1">
                <a:lumMod val="5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6BA13EF-34CC-5FEF-8D66-22F05B5D2DAF}"/>
                </a:ext>
              </a:extLst>
            </p:cNvPr>
            <p:cNvGrpSpPr/>
            <p:nvPr/>
          </p:nvGrpSpPr>
          <p:grpSpPr>
            <a:xfrm>
              <a:off x="6133352" y="2222686"/>
              <a:ext cx="3771900" cy="939800"/>
              <a:chOff x="6832600" y="1514475"/>
              <a:chExt cx="3771900" cy="939800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D6178536-4D8A-4FF2-BBDC-4B3E7E0FCF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943725" y="1613877"/>
                <a:ext cx="3660775" cy="740997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Model Building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16F1356-9015-4B5C-9C64-3C1D963E5F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32600" y="1514475"/>
                <a:ext cx="939800" cy="939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BC690D0-1B99-7170-8F7B-E8FE41840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2154" y="2368109"/>
              <a:ext cx="733120" cy="733120"/>
            </a:xfrm>
            <a:prstGeom prst="rect">
              <a:avLst/>
            </a:prstGeom>
            <a:effectLst>
              <a:glow rad="25400">
                <a:schemeClr val="tx1"/>
              </a:glow>
            </a:effec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FE3E4DF-DFFD-D584-0D1C-AF191A431DD2}"/>
              </a:ext>
            </a:extLst>
          </p:cNvPr>
          <p:cNvGrpSpPr/>
          <p:nvPr/>
        </p:nvGrpSpPr>
        <p:grpSpPr>
          <a:xfrm>
            <a:off x="1528735" y="3647702"/>
            <a:ext cx="3863536" cy="939800"/>
            <a:chOff x="1528735" y="3647702"/>
            <a:chExt cx="3863536" cy="939800"/>
          </a:xfrm>
          <a:effectLst>
            <a:glow rad="25400">
              <a:schemeClr val="bg1">
                <a:lumMod val="5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1288FC-2972-5D8B-925D-B305F4FCFBCB}"/>
                </a:ext>
              </a:extLst>
            </p:cNvPr>
            <p:cNvGrpSpPr/>
            <p:nvPr/>
          </p:nvGrpSpPr>
          <p:grpSpPr>
            <a:xfrm flipH="1">
              <a:off x="1528735" y="3647702"/>
              <a:ext cx="3863536" cy="939800"/>
              <a:chOff x="7490264" y="3235325"/>
              <a:chExt cx="3863536" cy="939800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EB7F2E37-0ACF-4E8A-9C1D-EC5B65BA29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93025" y="3334727"/>
                <a:ext cx="3660775" cy="740997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Clustering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8F812F5-70AF-4FBD-80D9-D59B3C456D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90264" y="3235325"/>
                <a:ext cx="939800" cy="9398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637F66EC-F0E5-D46C-59DD-D585A7F41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7214" y="3863533"/>
              <a:ext cx="618820" cy="618820"/>
            </a:xfrm>
            <a:prstGeom prst="rect">
              <a:avLst/>
            </a:prstGeom>
            <a:effectLst>
              <a:glow rad="25400">
                <a:schemeClr val="tx1">
                  <a:alpha val="60000"/>
                </a:schemeClr>
              </a:glow>
            </a:effec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A458B63-35C4-D017-41D2-5EF88CA70B7D}"/>
              </a:ext>
            </a:extLst>
          </p:cNvPr>
          <p:cNvGrpSpPr/>
          <p:nvPr/>
        </p:nvGrpSpPr>
        <p:grpSpPr>
          <a:xfrm>
            <a:off x="6127376" y="5082055"/>
            <a:ext cx="3771900" cy="939800"/>
            <a:chOff x="6127376" y="5082055"/>
            <a:chExt cx="3771900" cy="939800"/>
          </a:xfrm>
          <a:effectLst>
            <a:glow rad="25400">
              <a:schemeClr val="bg1">
                <a:lumMod val="5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6658E6F-C7E8-62EF-6C1C-C4BC3594EA26}"/>
                </a:ext>
              </a:extLst>
            </p:cNvPr>
            <p:cNvGrpSpPr/>
            <p:nvPr/>
          </p:nvGrpSpPr>
          <p:grpSpPr>
            <a:xfrm flipH="1">
              <a:off x="6127376" y="5082055"/>
              <a:ext cx="3771900" cy="939800"/>
              <a:chOff x="838200" y="3235325"/>
              <a:chExt cx="3771900" cy="939800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71BB375D-5EE6-4428-9817-2C7DB6B943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38200" y="3334727"/>
                <a:ext cx="3660775" cy="740997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Deployment</a:t>
                </a:r>
                <a:endPara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3A511B7-C7F3-4107-9962-1E10D2E08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3670300" y="3235325"/>
                <a:ext cx="939800" cy="939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8D63FFA-BE63-E23A-BCA3-91D047E88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0988" y="5217459"/>
              <a:ext cx="642601" cy="645459"/>
            </a:xfrm>
            <a:prstGeom prst="rect">
              <a:avLst/>
            </a:prstGeom>
            <a:effectLst>
              <a:glow rad="25400">
                <a:schemeClr val="tx1"/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A26C09B6-F763-A7B6-A683-0F7AC8981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03207"/>
            <a:ext cx="6589059" cy="3850865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</p:pic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9635" y="315200"/>
            <a:ext cx="11664000" cy="4431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EDA &amp; Visualization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67A700-6A0E-F579-6F95-9B3EE6B4523B}"/>
              </a:ext>
            </a:extLst>
          </p:cNvPr>
          <p:cNvGrpSpPr/>
          <p:nvPr/>
        </p:nvGrpSpPr>
        <p:grpSpPr>
          <a:xfrm>
            <a:off x="2752163" y="4164078"/>
            <a:ext cx="9439837" cy="2693922"/>
            <a:chOff x="2752163" y="4164078"/>
            <a:chExt cx="9439837" cy="269392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0CC35DC-B81E-60A4-DF24-67812C6039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" b="8092"/>
            <a:stretch/>
          </p:blipFill>
          <p:spPr>
            <a:xfrm>
              <a:off x="8973837" y="4164078"/>
              <a:ext cx="3218163" cy="56032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0E041D3-75A5-2C4E-16C5-CB1BF22D7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11"/>
            <a:stretch/>
          </p:blipFill>
          <p:spPr>
            <a:xfrm>
              <a:off x="5154706" y="4709765"/>
              <a:ext cx="7037294" cy="123383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5F68D1C-69A2-12FD-96B3-1D1BBD363A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2" t="-447" r="734" b="3238"/>
            <a:stretch/>
          </p:blipFill>
          <p:spPr>
            <a:xfrm>
              <a:off x="2752163" y="5921371"/>
              <a:ext cx="9439837" cy="936629"/>
            </a:xfrm>
            <a:prstGeom prst="rect">
              <a:avLst/>
            </a:prstGeom>
          </p:spPr>
        </p:pic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5E0C19-328E-2D44-9C6D-714A5EAB8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318" y="1147483"/>
            <a:ext cx="5414682" cy="29404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Created column Age from Birth Year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Classified Marital Status &amp; Education and then One hot Encoded 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Removed Outliers by dropping them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Merged columns like Children, Amount Spend &amp; Total_AcceptedCmp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Dropped irrelevant columns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4C6C53-2CD6-F288-E047-9DAB290759D7}"/>
              </a:ext>
            </a:extLst>
          </p:cNvPr>
          <p:cNvSpPr txBox="1"/>
          <p:nvPr/>
        </p:nvSpPr>
        <p:spPr>
          <a:xfrm>
            <a:off x="71718" y="4557603"/>
            <a:ext cx="46833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0 == NO RESPONSE NO COMPLAIN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Age Plot the Response Decreases with Age whereas Complain Increases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Here with High Income Responses Increases and Complain Decreases</a:t>
            </a: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10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166DC8-43FE-82FB-8187-756D2A169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9" y="1610473"/>
            <a:ext cx="6826624" cy="19933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Standardize the data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Applied silhouette score on k means &amp; WCSS (Scree Plot) to find the optimal k 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Dropped outliers using DBSCAN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98076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</a:t>
            </a:r>
            <a:endParaRPr lang="en-US" sz="32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4904A980-39EF-3D9A-8940-86670C4BF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3" y="4607859"/>
            <a:ext cx="12039600" cy="225014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297A8D9-1619-3B0E-3FEE-CFE2969E202F}"/>
              </a:ext>
            </a:extLst>
          </p:cNvPr>
          <p:cNvGrpSpPr/>
          <p:nvPr/>
        </p:nvGrpSpPr>
        <p:grpSpPr>
          <a:xfrm>
            <a:off x="8901953" y="1844685"/>
            <a:ext cx="3290047" cy="2807998"/>
            <a:chOff x="8901953" y="1844685"/>
            <a:chExt cx="3290047" cy="28079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3A3DD7E-DA94-BCE6-2BD6-A6AEFB5091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03" b="21230"/>
            <a:stretch/>
          </p:blipFill>
          <p:spPr>
            <a:xfrm>
              <a:off x="9024480" y="2441955"/>
              <a:ext cx="3167520" cy="55225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C452E0F-2E03-83CF-ACB3-ADF07C209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5" t="3117" r="4486" b="3684"/>
            <a:stretch/>
          </p:blipFill>
          <p:spPr>
            <a:xfrm>
              <a:off x="9556376" y="3182470"/>
              <a:ext cx="2635624" cy="1470213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66B635D-BD8D-A2F2-8FA9-5F89DEDE32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5" r="26620"/>
            <a:stretch/>
          </p:blipFill>
          <p:spPr>
            <a:xfrm>
              <a:off x="8901953" y="1844685"/>
              <a:ext cx="3290047" cy="586791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45606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64459" y="298076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Building</a:t>
            </a:r>
            <a:endParaRPr lang="en-US" sz="32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11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A0742-D457-77AD-2230-CB29F3730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376" y="1404284"/>
            <a:ext cx="5477436" cy="236089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Finalised the model with k = 6 using Kmeans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Cluster Labels Added to the original Data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Dumped the model using pickle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49B59EC-864D-8E09-31AB-D4DB0DEA27C8}"/>
              </a:ext>
            </a:extLst>
          </p:cNvPr>
          <p:cNvGrpSpPr/>
          <p:nvPr/>
        </p:nvGrpSpPr>
        <p:grpSpPr>
          <a:xfrm>
            <a:off x="0" y="1323611"/>
            <a:ext cx="4634754" cy="2647754"/>
            <a:chOff x="0" y="1323611"/>
            <a:chExt cx="4634754" cy="264775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E607660-82AB-01C6-010B-BDF239B78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48" b="12394"/>
            <a:stretch/>
          </p:blipFill>
          <p:spPr>
            <a:xfrm>
              <a:off x="1147483" y="2551111"/>
              <a:ext cx="3487271" cy="407243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9015477-42BB-FC68-9508-7AB1EB2D1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3611"/>
              <a:ext cx="3337849" cy="624894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E314AE6-290C-2C1F-34DD-ACD347E76C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4347" b="-2160"/>
            <a:stretch/>
          </p:blipFill>
          <p:spPr>
            <a:xfrm>
              <a:off x="0" y="3558747"/>
              <a:ext cx="3496235" cy="412618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5BE8500D-3D06-A469-B6EC-309DDD2792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36" y="4787153"/>
            <a:ext cx="10246659" cy="183776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27547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 hasBounce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7DDEFC-F206-185E-CC9B-C7E221E76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268" y="717177"/>
            <a:ext cx="8148732" cy="6140824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4164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5C7B4-9AFF-3F47-9DA0-68D587628366}"/>
              </a:ext>
            </a:extLst>
          </p:cNvPr>
          <p:cNvSpPr txBox="1"/>
          <p:nvPr/>
        </p:nvSpPr>
        <p:spPr>
          <a:xfrm>
            <a:off x="215155" y="1586753"/>
            <a:ext cx="33886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Deployed model on </a:t>
            </a:r>
            <a:r>
              <a:rPr lang="en-IN" sz="2000" i="1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Streamlit</a:t>
            </a:r>
            <a:r>
              <a:rPr lang="en-IN" sz="2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using command prompt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2000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Age, Marital Status, Education, Children, Income, Amount Spent,  Total_AcceptedCmp &amp; Response </a:t>
            </a:r>
            <a:r>
              <a:rPr lang="en-IN" sz="2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as user input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2000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Cluster Button to predict ClusterId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451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1BB16D-2698-AC80-0AE2-FB023CCEFEEF}"/>
              </a:ext>
            </a:extLst>
          </p:cNvPr>
          <p:cNvGrpSpPr/>
          <p:nvPr/>
        </p:nvGrpSpPr>
        <p:grpSpPr>
          <a:xfrm>
            <a:off x="3725957" y="548212"/>
            <a:ext cx="5058090" cy="5166105"/>
            <a:chOff x="7993157" y="-993717"/>
            <a:chExt cx="5058090" cy="516610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2267541-B617-7874-DD79-F916D0F06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64000" y="0"/>
              <a:ext cx="3528000" cy="3564000"/>
            </a:xfrm>
            <a:prstGeom prst="ellipse">
              <a:avLst/>
            </a:prstGeom>
            <a:gradFill flip="none" rotWithShape="1">
              <a:gsLst>
                <a:gs pos="0">
                  <a:srgbClr val="FADFC7">
                    <a:alpha val="7000"/>
                  </a:srgbClr>
                </a:gs>
                <a:gs pos="100000">
                  <a:schemeClr val="accent1">
                    <a:lumMod val="45000"/>
                    <a:lumOff val="55000"/>
                    <a:alpha val="4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44D01F8-971B-D7D2-72F2-5B4AF2F59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43883" y="690282"/>
              <a:ext cx="2607364" cy="2607364"/>
            </a:xfrm>
            <a:prstGeom prst="ellipse">
              <a:avLst/>
            </a:prstGeom>
            <a:solidFill>
              <a:srgbClr val="FADFC7">
                <a:alpha val="47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9039CC1-9487-BE60-F305-F52F69844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93157" y="1565024"/>
              <a:ext cx="2607364" cy="2607364"/>
            </a:xfrm>
            <a:prstGeom prst="ellipse">
              <a:avLst/>
            </a:prstGeom>
            <a:solidFill>
              <a:srgbClr val="CDEAF3">
                <a:alpha val="2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A6CD346-9B70-0F7B-E50F-A729001CC6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58200" y="-993717"/>
              <a:ext cx="2607364" cy="2607364"/>
            </a:xfrm>
            <a:prstGeom prst="ellipse">
              <a:avLst/>
            </a:prstGeom>
            <a:solidFill>
              <a:srgbClr val="C5CEE0">
                <a:alpha val="20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02676"/>
            <a:ext cx="9144000" cy="1252651"/>
          </a:xfrm>
        </p:spPr>
        <p:txBody>
          <a:bodyPr lIns="0" tIns="0" rIns="0" bIns="0" anchor="ctr">
            <a:spAutoFit/>
          </a:bodyPr>
          <a:lstStyle/>
          <a:p>
            <a:r>
              <a:rPr lang="en-US" sz="8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Thank You</a:t>
            </a:r>
            <a:endParaRPr lang="en-US" sz="88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anose="030B05040200000000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-0.02222 L 0 -0.09444 " pathEditMode="relative" rAng="0" ptsTypes="AA">
                                      <p:cBhvr>
                                        <p:cTn id="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237</TotalTime>
  <Words>226</Words>
  <Application>Microsoft Office PowerPoint</Application>
  <PresentationFormat>Widescreen</PresentationFormat>
  <Paragraphs>42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Century</vt:lpstr>
      <vt:lpstr>Century Gothic</vt:lpstr>
      <vt:lpstr>Courier New</vt:lpstr>
      <vt:lpstr>Segoe Script</vt:lpstr>
      <vt:lpstr>Segoe UI</vt:lpstr>
      <vt:lpstr>Segoe UI Black</vt:lpstr>
      <vt:lpstr>Segoe UI Light</vt:lpstr>
      <vt:lpstr>Segoe UI Semilight</vt:lpstr>
      <vt:lpstr>Office Theme</vt:lpstr>
      <vt:lpstr>Customer Personality Analysis</vt:lpstr>
      <vt:lpstr>PowerPoint Presentation</vt:lpstr>
      <vt:lpstr>Project analysis slide 10</vt:lpstr>
      <vt:lpstr>Project analysis slide 10</vt:lpstr>
      <vt:lpstr>Project analysis slide 11</vt:lpstr>
      <vt:lpstr>Project analysis slide 11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Analysis Presentation</dc:title>
  <dc:creator>Nidhi Satra</dc:creator>
  <cp:lastModifiedBy>Nidhi Satra</cp:lastModifiedBy>
  <cp:revision>21</cp:revision>
  <dcterms:created xsi:type="dcterms:W3CDTF">2023-06-23T06:55:46Z</dcterms:created>
  <dcterms:modified xsi:type="dcterms:W3CDTF">2023-06-29T09:50:03Z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