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96" r:id="rId7"/>
    <p:sldId id="298" r:id="rId8"/>
    <p:sldId id="297" r:id="rId9"/>
    <p:sldId id="299" r:id="rId10"/>
    <p:sldId id="300" r:id="rId11"/>
    <p:sldId id="2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FF0000"/>
    <a:srgbClr val="000000"/>
    <a:srgbClr val="0080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85" d="100"/>
          <a:sy n="85" d="100"/>
        </p:scale>
        <p:origin x="7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299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246" y="12436"/>
            <a:ext cx="1455142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075" y="450004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111" y="1136470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79659" y="1812437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2743" y="4582171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4732" y="5952137"/>
            <a:ext cx="1455142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271" y="5245443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6424" y="3880620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694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79942" y="3182793"/>
            <a:ext cx="1455142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3332" y="5962238"/>
            <a:ext cx="1455142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231" y="2502098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008" y="2493385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0071" y="5238680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7571" y="3194928"/>
            <a:ext cx="1465458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413" y="3093991"/>
            <a:ext cx="303335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799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3" y="1703539"/>
            <a:ext cx="5054381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6" y="1815084"/>
            <a:ext cx="697256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8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39" y="3435545"/>
            <a:ext cx="4252291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1209" y="525295"/>
            <a:ext cx="1912630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3291" y="496111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6218" y="2310316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3291" y="4095336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1025" y="2310315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2393" y="1076242"/>
            <a:ext cx="1912630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3291" y="1076241"/>
            <a:ext cx="1904394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0042" y="2844725"/>
            <a:ext cx="1914195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7200" y="2826795"/>
            <a:ext cx="1912630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5055" y="4631271"/>
            <a:ext cx="1912630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799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57756" y="505839"/>
            <a:ext cx="1731070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5103" y="2436654"/>
            <a:ext cx="697840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57756" y="4114795"/>
            <a:ext cx="1731070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1569" y="2290860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08390" y="4056425"/>
            <a:ext cx="1912630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399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506" y="6217921"/>
            <a:ext cx="411372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1254" y="6217921"/>
            <a:ext cx="45847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64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1/24/2023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5">
            <a:alphaModFix amt="61000"/>
            <a:lum bright="70000" contrast="-70000"/>
          </a:blip>
          <a:srcRect/>
          <a:stretch>
            <a:fillRect r="-3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56000"/>
            <a:lum bright="70000" contrast="-70000"/>
          </a:blip>
          <a:srcRect/>
          <a:stretch>
            <a:fillRect l="6000" t="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332656"/>
            <a:ext cx="10801200" cy="13681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altLang="zh-CN" sz="6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0000"/>
                </a:solidFill>
                <a:effectLst>
                  <a:glow rad="127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Amazon Sentimental </a:t>
            </a:r>
            <a:r>
              <a:rPr lang="en-US" altLang="zh-CN" sz="6000" dirty="0">
                <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rgbClr val="000000"/>
                </a:solidFill>
                <a:effectLst>
                  <a:glow rad="127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Analysis</a:t>
            </a:r>
            <a:endParaRPr lang="en-US" sz="6000" dirty="0"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rgbClr val="000000"/>
              </a:solidFill>
              <a:effectLst>
                <a:glow rad="12700">
                  <a:schemeClr val="accent1">
                    <a:alpha val="40000"/>
                  </a:schemeClr>
                </a:glow>
              </a:effectLs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02386-1D53-0A68-7D58-DCB74BB7BF6C}"/>
              </a:ext>
            </a:extLst>
          </p:cNvPr>
          <p:cNvSpPr txBox="1"/>
          <p:nvPr/>
        </p:nvSpPr>
        <p:spPr>
          <a:xfrm>
            <a:off x="0" y="5157192"/>
            <a:ext cx="451023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Team   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Pankti Rashmin Satra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127DF-9606-F338-5633-1A31943A2B1C}"/>
              </a:ext>
            </a:extLst>
          </p:cNvPr>
          <p:cNvSpPr txBox="1"/>
          <p:nvPr/>
        </p:nvSpPr>
        <p:spPr>
          <a:xfrm>
            <a:off x="1269876" y="1988840"/>
            <a:ext cx="1072919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Classification Problem: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pPr algn="just"/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Daily Analysis of a product such as emotions, sentiment etc. using Amazon data</a:t>
            </a:r>
          </a:p>
          <a:p>
            <a:endParaRPr lang="en-IN" sz="2800" dirty="0">
              <a:solidFill>
                <a:schemeClr val="accent4">
                  <a:lumMod val="75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endParaRPr lang="en-IN" sz="2800" dirty="0">
              <a:solidFill>
                <a:schemeClr val="accent4">
                  <a:lumMod val="75000"/>
                </a:schemeClr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  <a:p>
            <a:pPr algn="ctr"/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Text_ID 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 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Product_Description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 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Product_Type 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|</a:t>
            </a:r>
            <a:r>
              <a:rPr lang="en-IN" sz="2000" i="0" dirty="0">
                <a:solidFill>
                  <a:srgbClr val="000000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 Sentiment</a:t>
            </a:r>
            <a:endParaRPr lang="en-IN" sz="2800" dirty="0">
              <a:solidFill>
                <a:srgbClr val="000000"/>
              </a:solidFill>
              <a:latin typeface="Posterama" panose="020B0504020200020000" pitchFamily="34" charset="0"/>
              <a:ea typeface="+mj-ea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87DE59-8154-5495-124D-B2E8470C85BE}"/>
              </a:ext>
            </a:extLst>
          </p:cNvPr>
          <p:cNvSpPr/>
          <p:nvPr/>
        </p:nvSpPr>
        <p:spPr>
          <a:xfrm>
            <a:off x="837828" y="1268760"/>
            <a:ext cx="4392488" cy="3888432"/>
          </a:xfrm>
          <a:prstGeom prst="rect">
            <a:avLst/>
          </a:prstGeom>
          <a:blipFill dpi="0" rotWithShape="1"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1000"/>
                      </a14:imgEffect>
                    </a14:imgLayer>
                  </a14:imgProps>
                </a:ext>
              </a:extLst>
            </a:blip>
            <a:srcRect/>
            <a:stretch>
              <a:fillRect t="-6475" b="-64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699" dirty="0"/>
              <a:t>EDA &amp; Visualization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699" dirty="0"/>
              <a:t>Sentimental 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699" dirty="0"/>
              <a:t>Model Building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699" dirty="0"/>
              <a:t>Finalize Model based on Accuracy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699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1195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blipFill dpi="0" rotWithShape="1">
          <a:blip r:embed="rId2">
            <a:alphaModFix amt="16000"/>
            <a:grayscl/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60648"/>
            <a:ext cx="10360501" cy="778099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sterama" panose="020B0504020200020000" pitchFamily="34" charset="0"/>
              </a:rPr>
              <a:t>EDA &amp; 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8F4C5-5479-A377-31EA-91B8C947CF6B}"/>
              </a:ext>
            </a:extLst>
          </p:cNvPr>
          <p:cNvSpPr txBox="1"/>
          <p:nvPr/>
        </p:nvSpPr>
        <p:spPr>
          <a:xfrm>
            <a:off x="21821" y="2427705"/>
            <a:ext cx="12167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review_cleaning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stop_words = stopwords.words(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'english'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stop_words.extend([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"sxswi"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"mention"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"sw"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"sxs"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"austin"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"quot"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"android"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"ipad"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"marissa"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"mayer"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           "social"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"network"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"via"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"popup"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"called"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"zlf"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"zms"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"quotmajorquot"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normalize(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"NFKD"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text).encode(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"ascii"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).decode(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Encoding &amp; Decoding Data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contractions.fix(text)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#Contraction Replacement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"\[.*?\]"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#brackets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"https?://\S+|www\.\S+"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#links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"&lt;.*?&gt;+"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#characters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"[%s]"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re.escape(string.punctuation),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#punctuations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#new line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re.sub(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"\w*\d\w*"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#numbers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.join([s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re.split(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"([A-Z][a-z]+[^A-Z]*)"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,text)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s])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#Split attached Uppercase words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.join(s)[:</a:t>
            </a:r>
            <a:r>
              <a:rPr lang="en-IN" sz="1400" b="1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_,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itertools.groupby(text))     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#remove letter repeating twice in continuation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(text).lower()                                       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#Normalization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.join(s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(text).split()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stop_words)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#stopwords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join([w.lemmatize()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TextBlob(text).words])              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#Lemmatizaion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422027-FC71-C4C1-9E8B-80493E10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548680"/>
            <a:ext cx="4791817" cy="213920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814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604E2-6C7C-A8D7-CC2C-DC45BE6AF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8" b="-1308"/>
          <a:stretch/>
        </p:blipFill>
        <p:spPr>
          <a:xfrm>
            <a:off x="981844" y="1196752"/>
            <a:ext cx="3070077" cy="223478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anchor="ctr">
            <a:norm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F430-F40B-4669-595D-CA50784F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61248"/>
            <a:ext cx="7102524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].replace(</a:t>
            </a:r>
            <a:r>
              <a:rPr lang="en-IN" sz="14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labelencoder = LabelEncoder()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labelencoder.fit_transform(amazon[</a:t>
            </a:r>
            <a:r>
              <a:rPr lang="en-IN" sz="1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en-I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04418-C14F-3A5B-7396-00A75D84EBF0}"/>
              </a:ext>
            </a:extLst>
          </p:cNvPr>
          <p:cNvSpPr txBox="1"/>
          <p:nvPr/>
        </p:nvSpPr>
        <p:spPr>
          <a:xfrm>
            <a:off x="4582244" y="1916832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since sentiment 0 &amp; 1 have very few reviews and polarity scores to a similar range, we combine both of them to balance the data</a:t>
            </a:r>
            <a:endParaRPr lang="en-IN" sz="2000" dirty="0">
              <a:solidFill>
                <a:srgbClr val="000000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1982-0416-56F8-D3F6-38A4460F9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4741" r="5298" b="3220"/>
          <a:stretch/>
        </p:blipFill>
        <p:spPr>
          <a:xfrm>
            <a:off x="8902724" y="4941168"/>
            <a:ext cx="3196616" cy="183805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F2709-B5C7-9F17-EEAB-96256194870C}"/>
              </a:ext>
            </a:extLst>
          </p:cNvPr>
          <p:cNvSpPr txBox="1"/>
          <p:nvPr/>
        </p:nvSpPr>
        <p:spPr>
          <a:xfrm>
            <a:off x="8038628" y="5733256"/>
            <a:ext cx="926857" cy="10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Negative</a:t>
            </a:r>
          </a:p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Neutral</a:t>
            </a:r>
          </a:p>
          <a:p>
            <a:pPr algn="r">
              <a:lnSpc>
                <a:spcPct val="150000"/>
              </a:lnSpc>
            </a:pPr>
            <a:r>
              <a:rPr lang="en-IN" sz="1400" dirty="0">
                <a:solidFill>
                  <a:srgbClr val="FF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Positive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EC446B7-4E48-0B66-C1D7-AF1DD1632883}"/>
              </a:ext>
            </a:extLst>
          </p:cNvPr>
          <p:cNvSpPr/>
          <p:nvPr/>
        </p:nvSpPr>
        <p:spPr>
          <a:xfrm>
            <a:off x="8974732" y="5949280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FE994B1-812B-BB33-C759-F54E99399599}"/>
              </a:ext>
            </a:extLst>
          </p:cNvPr>
          <p:cNvSpPr/>
          <p:nvPr/>
        </p:nvSpPr>
        <p:spPr>
          <a:xfrm>
            <a:off x="8974732" y="6237312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FBEA61C-ACF6-90A8-5F0F-67DD709AB020}"/>
              </a:ext>
            </a:extLst>
          </p:cNvPr>
          <p:cNvSpPr/>
          <p:nvPr/>
        </p:nvSpPr>
        <p:spPr>
          <a:xfrm>
            <a:off x="8974732" y="6525344"/>
            <a:ext cx="21602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9603159"/>
      </p:ext>
    </p:extLst>
  </p:cSld>
  <p:clrMapOvr>
    <a:masterClrMapping/>
  </p:clrMapOvr>
  <p:transition spd="slow"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5" y="116632"/>
            <a:ext cx="4752528" cy="922115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sterama" panose="020B0504020200020000" pitchFamily="34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268760"/>
            <a:ext cx="8496944" cy="381642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X =  TfidfVectors, Product_Type,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 Polarity_score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 Shape = ( 6364, 7592 )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Y = Sentiment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      Shape = ( 6364, 1 )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Trained Model using Various Classifiers like 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 SVM, XG Boost, Ada Boost, KNN, Random Forest, Decision Tree,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   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A42F0-8E45-3A1E-3E62-54C5C73FF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0"/>
          <a:stretch/>
        </p:blipFill>
        <p:spPr>
          <a:xfrm>
            <a:off x="1125860" y="5589240"/>
            <a:ext cx="9287598" cy="121729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C8A9E-78D0-6EA0-90F2-05529A6E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484784"/>
            <a:ext cx="5518349" cy="228961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4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39000"/>
            <a:lum bright="70000" contrast="-70000"/>
          </a:blip>
          <a:srcRect/>
          <a:stretch>
            <a:fillRect l="52000" t="11000" r="1000" b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90067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 BASED 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340768"/>
            <a:ext cx="6696744" cy="3456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Gradient Boosting Model returns the Highest Accuracy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model = GradientBoostingClassifier()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model.fit(X,Y) 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dump(model, 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"Amazon.sav"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"wb"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loaded_model = load(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'Amazon.sav'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'rb'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 = loaded_model.score(X, Y)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Posterama" panose="020B0504020200020000" pitchFamily="34" charset="0"/>
              </a:rPr>
              <a:t>89.3935%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5F639-324E-B7DC-DECC-9AD0AF2A0A94}"/>
              </a:ext>
            </a:extLst>
          </p:cNvPr>
          <p:cNvSpPr txBox="1"/>
          <p:nvPr/>
        </p:nvSpPr>
        <p:spPr>
          <a:xfrm>
            <a:off x="1701924" y="4941168"/>
            <a:ext cx="52565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300" u="sng" dirty="0">
                <a:solidFill>
                  <a:srgbClr val="000000"/>
                </a:solidFill>
                <a:latin typeface="Consolas" panose="020B0609020204030204" pitchFamily="49" charset="0"/>
              </a:rPr>
              <a:t>Accuracy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Classification Report -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precision    recall  f1-score   support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0       0.73      0.21      0.32       106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1       0.92      0.98      0.95       767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2       0.83      0.89      0.86       400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accuracy                           0.89      1273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macro avg       0.83      0.69      0.71      1273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weighted avg       0.88      0.89      0.87      1273</a:t>
            </a:r>
            <a:endParaRPr lang="en-IN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6C6-0E29-91C3-CD14-6D76A0B3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DA8B-6308-D1F3-70B2-7F98EB3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72816"/>
            <a:ext cx="4968552" cy="295232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Deployed model on Streamlit using command prompt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Predict Button to Predict the Sentiment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00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Download Button to save prediction as .csv file.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0AEBD-6628-2532-47B1-CA8B557A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7108" r="4878"/>
          <a:stretch/>
        </p:blipFill>
        <p:spPr>
          <a:xfrm>
            <a:off x="5806380" y="44624"/>
            <a:ext cx="6336704" cy="6768752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6627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t="35994" b="35994"/>
          <a:stretch/>
        </p:blipFill>
        <p:spPr>
          <a:xfrm>
            <a:off x="391008" y="2493629"/>
            <a:ext cx="1465458" cy="1289058"/>
          </a:xfrm>
          <a:blipFill>
            <a:blip r:embed="rId3">
              <a:alphaModFix amt="4000"/>
            </a:blip>
            <a:stretch>
              <a:fillRect t="-4200" b="4200"/>
            </a:stretch>
          </a:blipFill>
        </p:spPr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" r="88"/>
          <a:stretch>
            <a:fillRect/>
          </a:stretch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372" y="2420888"/>
            <a:ext cx="6264696" cy="936104"/>
          </a:xfrm>
        </p:spPr>
        <p:txBody>
          <a:bodyPr anchor="ctr"/>
          <a:lstStyle/>
          <a:p>
            <a:pPr algn="ctr"/>
            <a:r>
              <a:rPr lang="en-US" sz="7998" i="1" dirty="0">
                <a:solidFill>
                  <a:schemeClr val="accent4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THANK YOU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C741CB9F-509F-E3FF-EFCF-259994A1C148}"/>
              </a:ext>
            </a:extLst>
          </p:cNvPr>
          <p:cNvSpPr/>
          <p:nvPr/>
        </p:nvSpPr>
        <p:spPr>
          <a:xfrm>
            <a:off x="2754230" y="2493629"/>
            <a:ext cx="1465458" cy="1297769"/>
          </a:xfrm>
          <a:prstGeom prst="hexagon">
            <a:avLst/>
          </a:prstGeom>
          <a:solidFill>
            <a:srgbClr val="D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64E8424-BF89-E4EA-8F1E-D6D884D43E38}"/>
              </a:ext>
            </a:extLst>
          </p:cNvPr>
          <p:cNvSpPr/>
          <p:nvPr/>
        </p:nvSpPr>
        <p:spPr>
          <a:xfrm>
            <a:off x="3947570" y="3194989"/>
            <a:ext cx="1465458" cy="1289058"/>
          </a:xfrm>
          <a:prstGeom prst="hexagon">
            <a:avLst/>
          </a:prstGeom>
          <a:solidFill>
            <a:srgbClr val="DC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FDD6792-FC02-41FA-F20F-BFE3DECBC057}"/>
              </a:ext>
            </a:extLst>
          </p:cNvPr>
          <p:cNvSpPr/>
          <p:nvPr/>
        </p:nvSpPr>
        <p:spPr>
          <a:xfrm>
            <a:off x="5150070" y="5219534"/>
            <a:ext cx="1465458" cy="1307733"/>
          </a:xfrm>
          <a:prstGeom prst="hexagon">
            <a:avLst/>
          </a:prstGeom>
          <a:solidFill>
            <a:srgbClr val="FFF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/>
          </a:p>
        </p:txBody>
      </p:sp>
    </p:spTree>
    <p:extLst>
      <p:ext uri="{BB962C8B-B14F-4D97-AF65-F5344CB8AC3E}">
        <p14:creationId xmlns:p14="http://schemas.microsoft.com/office/powerpoint/2010/main" val="23206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ech 16x9">
  <a:themeElements>
    <a:clrScheme name="Custom 1">
      <a:dk1>
        <a:srgbClr val="864A04"/>
      </a:dk1>
      <a:lt1>
        <a:srgbClr val="FF8F3B"/>
      </a:lt1>
      <a:dk2>
        <a:srgbClr val="FF6F0D"/>
      </a:dk2>
      <a:lt2>
        <a:srgbClr val="FABE79"/>
      </a:lt2>
      <a:accent1>
        <a:srgbClr val="FFAA33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306</TotalTime>
  <Words>673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Arial</vt:lpstr>
      <vt:lpstr>Calibri</vt:lpstr>
      <vt:lpstr>Consolas</vt:lpstr>
      <vt:lpstr>Courier New</vt:lpstr>
      <vt:lpstr>Posterama</vt:lpstr>
      <vt:lpstr>Tech 16x9</vt:lpstr>
      <vt:lpstr>Amazon Sentimental Analysis</vt:lpstr>
      <vt:lpstr>PowerPoint Presentation</vt:lpstr>
      <vt:lpstr>EDA &amp; VISUALIZATION</vt:lpstr>
      <vt:lpstr>SENTIMENTAL ANALYSIS</vt:lpstr>
      <vt:lpstr>MODEL BUILDING</vt:lpstr>
      <vt:lpstr>FINAL MODEL BASED ON ACCURACY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Nidhi Satra</dc:creator>
  <cp:lastModifiedBy>Nidhi Satra</cp:lastModifiedBy>
  <cp:revision>22</cp:revision>
  <dcterms:created xsi:type="dcterms:W3CDTF">2023-01-04T15:09:34Z</dcterms:created>
  <dcterms:modified xsi:type="dcterms:W3CDTF">2023-01-24T15:00:52Z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