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3"/>
  </p:notesMasterIdLst>
  <p:sldIdLst>
    <p:sldId id="256" r:id="rId2"/>
    <p:sldId id="294" r:id="rId3"/>
    <p:sldId id="301" r:id="rId4"/>
    <p:sldId id="257" r:id="rId5"/>
    <p:sldId id="258" r:id="rId6"/>
    <p:sldId id="295" r:id="rId7"/>
    <p:sldId id="296" r:id="rId8"/>
    <p:sldId id="297" r:id="rId9"/>
    <p:sldId id="299" r:id="rId10"/>
    <p:sldId id="300" r:id="rId11"/>
    <p:sldId id="298" r:id="rId12"/>
  </p:sldIdLst>
  <p:sldSz cx="9144000" cy="5143500" type="screen16x9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Roboto Mono Regular" charset="0"/>
      <p:regular r:id="rId18"/>
      <p:bold r:id="rId19"/>
      <p:italic r:id="rId20"/>
      <p:boldItalic r:id="rId21"/>
    </p:embeddedFont>
    <p:embeddedFont>
      <p:font typeface="Roboto Black" charset="0"/>
      <p:bold r:id="rId22"/>
      <p:boldItalic r:id="rId23"/>
    </p:embeddedFont>
    <p:embeddedFont>
      <p:font typeface="Roboto Thin" charset="0"/>
      <p:regular r:id="rId24"/>
      <p:bold r:id="rId25"/>
      <p:italic r:id="rId26"/>
      <p:boldItalic r:id="rId27"/>
    </p:embeddedFont>
    <p:embeddedFont>
      <p:font typeface="Bree Serif" charset="0"/>
      <p:regular r:id="rId28"/>
    </p:embeddedFont>
    <p:embeddedFont>
      <p:font typeface="Roboto Condensed" charset="0"/>
      <p:regular r:id="rId29"/>
      <p:bold r:id="rId30"/>
      <p:italic r:id="rId31"/>
      <p:boldItalic r:id="rId32"/>
    </p:embeddedFont>
    <p:embeddedFont>
      <p:font typeface="Roboto Light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2295386-F711-4AC6-BB69-52EF4DBF008E}">
  <a:tblStyle styleId="{02295386-F711-4AC6-BB69-52EF4DBF00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30385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5d5c1b5ee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5d5c1b5ee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381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095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241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63" r:id="rId5"/>
    <p:sldLayoutId id="2147483669" r:id="rId6"/>
    <p:sldLayoutId id="2147483670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g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5287;p50"/>
          <p:cNvSpPr/>
          <p:nvPr/>
        </p:nvSpPr>
        <p:spPr>
          <a:xfrm>
            <a:off x="4114800" y="226735"/>
            <a:ext cx="4876799" cy="2466350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013200" y="1648157"/>
            <a:ext cx="5105400" cy="6187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2800" dirty="0" err="1" smtClean="0">
                <a:solidFill>
                  <a:schemeClr val="tx1"/>
                </a:solidFill>
              </a:rPr>
              <a:t>Sistem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Informasi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Geografis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err="1" smtClean="0">
                <a:solidFill>
                  <a:schemeClr val="tx1"/>
                </a:solidFill>
              </a:rPr>
              <a:t>Untuk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Pemetaan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Lokasi</a:t>
            </a: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</a:rPr>
              <a:t>Lapangan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Bulu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Tagkis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Di Kota </a:t>
            </a:r>
            <a:r>
              <a:rPr lang="en-US" sz="2800" dirty="0" err="1" smtClean="0">
                <a:solidFill>
                  <a:schemeClr val="tx1"/>
                </a:solidFill>
              </a:rPr>
              <a:t>Mataram</a:t>
            </a: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</a:rPr>
              <a:t>Berbasis</a:t>
            </a:r>
            <a:r>
              <a:rPr lang="en-US" sz="2800" dirty="0" smtClean="0">
                <a:solidFill>
                  <a:schemeClr val="tx1"/>
                </a:solidFill>
              </a:rPr>
              <a:t> Website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4953000" y="2717577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4800"/>
              <a:defRPr/>
            </a:pPr>
            <a:r>
              <a:rPr lang="en-US" sz="1400" b="1" dirty="0" err="1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Oleh</a:t>
            </a:r>
            <a:r>
              <a:rPr lang="en-US" sz="1400" b="1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:</a:t>
            </a:r>
          </a:p>
          <a:p>
            <a:pPr lvl="0" algn="ctr">
              <a:buSzPts val="4800"/>
              <a:defRPr/>
            </a:pPr>
            <a:endParaRPr lang="en-US" sz="1400" b="1" dirty="0">
              <a:solidFill>
                <a:schemeClr val="bg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algn="ctr">
              <a:buSzPts val="4800"/>
              <a:defRPr/>
            </a:pPr>
            <a:r>
              <a:rPr lang="en-US" sz="1400" b="1" u="sng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ZAENALABIDIN</a:t>
            </a:r>
          </a:p>
          <a:p>
            <a:pPr lvl="0" algn="ctr">
              <a:buSzPts val="4800"/>
              <a:defRPr/>
            </a:pPr>
            <a:r>
              <a:rPr lang="en-US" sz="1400" b="1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1800330024</a:t>
            </a:r>
          </a:p>
        </p:txBody>
      </p:sp>
      <p:sp>
        <p:nvSpPr>
          <p:cNvPr id="111" name="Google Shape;111;p22"/>
          <p:cNvSpPr/>
          <p:nvPr/>
        </p:nvSpPr>
        <p:spPr>
          <a:xfrm>
            <a:off x="1773458" y="4482487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005098" y="1208921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093735" y="1336503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159434" y="1453790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2913413" y="1075965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691380" y="896051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-428539" y="2651813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189708" y="2719071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566246" y="2547602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2656699" y="4531053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540995" y="1919869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528949" y="1961117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528949" y="2092537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528949" y="222395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528949" y="2488311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528949" y="2619731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528949" y="288257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528949" y="301399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528949" y="3276811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-407135" y="1961117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-407135" y="2092537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-407135" y="2356890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1643549" y="1695228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95608" y="1695228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2005538" y="2981888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675463" y="4031693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-440776" y="388724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1207872" y="2266741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1920140" y="1412231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2873677" y="2467651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277442" y="4503123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445190" y="748913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755735" y="4205873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1172720" y="2503596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113579" y="1707466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740474" y="1999341"/>
            <a:ext cx="788476" cy="696505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2862975" y="2965091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294382" y="2913790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3741648" y="3626754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437536" y="2984815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2893545" y="2795471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3775361" y="3475249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157898" y="2869663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3726124" y="3329456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2379908" y="1980913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2207864" y="2574045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2262261" y="2434034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2243928" y="1839030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2112508" y="1511858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2175159" y="1711329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2124217" y="2699395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1294206" y="4531053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833718" y="4902880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1383732" y="4242033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1353066" y="4390706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1443191" y="4033229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974761" y="4846084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674559" y="4884380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865752" y="1637160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1920140" y="582772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497772" y="582772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958780" y="4060727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864048" y="4158531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864048" y="4231883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864048" y="4305212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494092" y="2378294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873406" y="147791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018576" y="226734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557815" y="2424148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1552656" y="259801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471153" y="260351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557815" y="2693084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-295606" y="1429339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384412" y="1447672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1313306" y="151846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2980647" y="526240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721317" y="475802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897665" y="3591601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539459" y="475802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897665" y="1935154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-296662" y="4659738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822168" y="2558616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782433" y="1609662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223620" y="3374614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410037" y="3373078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313769" y="3461716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402407" y="3611469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185420" y="3324177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185420" y="3823873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307651" y="1877086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440607" y="1877086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3604109" y="1877086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2319753" y="4105384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2426699" y="4102337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826807" y="215334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975024" y="215334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1111028" y="215334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1352466" y="215334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2001146" y="247130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2181469" y="147791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336690" y="4080572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9;p22"/>
          <p:cNvSpPr txBox="1">
            <a:spLocks/>
          </p:cNvSpPr>
          <p:nvPr/>
        </p:nvSpPr>
        <p:spPr>
          <a:xfrm>
            <a:off x="-8106" y="990597"/>
            <a:ext cx="2446506" cy="438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ibutak.com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7800" y="4608708"/>
            <a:ext cx="2460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UNIVERSITAS BUMIGORA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212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KESIMPULAN DAN SARAN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4879850" y="17876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4879850" y="2993366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3144193" y="17876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3144193" y="2993366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3144193" y="41145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76200" y="1428750"/>
            <a:ext cx="2959906" cy="12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d-ID" dirty="0"/>
              <a:t>Sebaiknya sistem yang dibuat</a:t>
            </a:r>
            <a:r>
              <a:rPr lang="id-ID" i="1" dirty="0"/>
              <a:t> </a:t>
            </a:r>
            <a:r>
              <a:rPr lang="id-ID" dirty="0"/>
              <a:t>disertai dengan fitur dua Bahasa, yaitu Bahasa Inggris dan Bahasa Indonesia untuk membantu pengguna sistem yang tidak berasal dari Indonesia.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-12700" y="2724150"/>
            <a:ext cx="3036106" cy="11471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id-ID" dirty="0"/>
              <a:t>tidak hanya diterapkan di Kota Mataram saja, melainkan dapat diterapkan di provinsi atau di kota-kota lainnya.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311700" y="4019550"/>
            <a:ext cx="2724406" cy="726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id-ID" dirty="0"/>
              <a:t>Desain </a:t>
            </a:r>
            <a:r>
              <a:rPr lang="id-ID" i="1" dirty="0"/>
              <a:t>interface</a:t>
            </a:r>
            <a:r>
              <a:rPr lang="id-ID" dirty="0"/>
              <a:t> lebih </a:t>
            </a:r>
            <a:r>
              <a:rPr lang="en-US" dirty="0"/>
              <a:t>di</a:t>
            </a:r>
            <a:r>
              <a:rPr lang="id-ID" dirty="0"/>
              <a:t>optimalkan lagi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gradasi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137237" y="1657350"/>
            <a:ext cx="3006763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data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bulu</a:t>
            </a:r>
            <a:r>
              <a:rPr lang="en-US" dirty="0"/>
              <a:t> </a:t>
            </a:r>
            <a:r>
              <a:rPr lang="en-US" dirty="0" err="1"/>
              <a:t>tangkis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melainkan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data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olahraga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lapangan</a:t>
            </a:r>
            <a:r>
              <a:rPr lang="en-US" dirty="0"/>
              <a:t> futsal, basket, </a:t>
            </a:r>
            <a:r>
              <a:rPr lang="en-US" dirty="0" err="1"/>
              <a:t>tenis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lain </a:t>
            </a:r>
            <a:r>
              <a:rPr lang="en-US" dirty="0" err="1"/>
              <a:t>sebagainya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137238" y="3170354"/>
            <a:ext cx="3006762" cy="9253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diadakannya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i="1" dirty="0"/>
              <a:t>event </a:t>
            </a:r>
            <a:r>
              <a:rPr lang="en-US" dirty="0"/>
              <a:t>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bulu</a:t>
            </a:r>
            <a:r>
              <a:rPr lang="en-US" dirty="0"/>
              <a:t> </a:t>
            </a:r>
            <a:r>
              <a:rPr lang="en-US" dirty="0" err="1"/>
              <a:t>tangkis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i="1" dirty="0"/>
              <a:t>event </a:t>
            </a:r>
            <a:r>
              <a:rPr lang="en-US" dirty="0" err="1"/>
              <a:t>lomba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 smtClean="0"/>
              <a:t>guna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tarik</a:t>
            </a:r>
            <a:r>
              <a:rPr lang="en-US" dirty="0"/>
              <a:t>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 smtClean="0"/>
              <a:t>. 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914473" y="42549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914474" y="19022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914462" y="3118179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4822207" y="3116855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23"/>
          <p:cNvSpPr/>
          <p:nvPr/>
        </p:nvSpPr>
        <p:spPr>
          <a:xfrm>
            <a:off x="4800600" y="19742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759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311700" y="895350"/>
            <a:ext cx="255891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1"/>
                </a:solidFill>
              </a:rPr>
              <a:t>Saran : 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962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543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/>
              <a:t>Ada </a:t>
            </a:r>
            <a:r>
              <a:rPr lang="en-US" sz="1000" dirty="0" err="1" smtClean="0"/>
              <a:t>pertanyaan</a:t>
            </a:r>
            <a:r>
              <a:rPr lang="en-US" sz="1000" dirty="0" smtClean="0"/>
              <a:t> ? 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276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1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POIN PRESENTASI</a:t>
            </a:r>
            <a:endParaRPr dirty="0"/>
          </a:p>
        </p:txBody>
      </p:sp>
      <p:sp>
        <p:nvSpPr>
          <p:cNvPr id="1282" name="Google Shape;1282;p41"/>
          <p:cNvSpPr txBox="1">
            <a:spLocks noGrp="1"/>
          </p:cNvSpPr>
          <p:nvPr>
            <p:ph type="body" idx="1"/>
          </p:nvPr>
        </p:nvSpPr>
        <p:spPr>
          <a:xfrm>
            <a:off x="838200" y="1517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lvl="0" indent="-1905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s" sz="1800" b="1" dirty="0" smtClean="0">
                <a:solidFill>
                  <a:schemeClr val="dk1"/>
                </a:solidFill>
              </a:rPr>
              <a:t>Latar Belakang </a:t>
            </a:r>
            <a:r>
              <a:rPr lang="es" sz="1800" b="1" dirty="0" smtClean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800" b="1" dirty="0">
              <a:solidFill>
                <a:schemeClr val="dk1"/>
              </a:solidFill>
            </a:endParaRPr>
          </a:p>
          <a:p>
            <a:pPr marL="2413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s" sz="1800" b="1" dirty="0" smtClean="0">
                <a:solidFill>
                  <a:schemeClr val="dk1"/>
                </a:solidFill>
              </a:rPr>
              <a:t>Rumusan Masalah </a:t>
            </a:r>
            <a:r>
              <a:rPr lang="es" sz="1800" b="1" dirty="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sz="1800" b="1" dirty="0">
              <a:solidFill>
                <a:schemeClr val="dk1"/>
              </a:solidFill>
            </a:endParaRPr>
          </a:p>
          <a:p>
            <a:pPr marL="2413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s" sz="1800" b="1" dirty="0" smtClean="0">
                <a:solidFill>
                  <a:schemeClr val="dk1"/>
                </a:solidFill>
              </a:rPr>
              <a:t>Metodologi Penelitian </a:t>
            </a:r>
            <a:r>
              <a:rPr lang="es" sz="1800" b="1" dirty="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800" b="1" dirty="0">
              <a:solidFill>
                <a:schemeClr val="dk1"/>
              </a:solidFill>
            </a:endParaRPr>
          </a:p>
          <a:p>
            <a:pPr marL="2413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-US" sz="1800" b="1" i="1" dirty="0" smtClean="0">
                <a:solidFill>
                  <a:schemeClr val="dk1"/>
                </a:solidFill>
              </a:rPr>
              <a:t>Use case</a:t>
            </a:r>
            <a:r>
              <a:rPr lang="en-US" sz="1800" b="1" dirty="0" smtClean="0">
                <a:solidFill>
                  <a:schemeClr val="dk1"/>
                </a:solidFill>
              </a:rPr>
              <a:t> diagram </a:t>
            </a:r>
          </a:p>
          <a:p>
            <a:pPr marL="2413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-US" sz="1800" b="1" i="1" dirty="0" smtClean="0">
                <a:solidFill>
                  <a:schemeClr val="dk1"/>
                </a:solidFill>
              </a:rPr>
              <a:t>Entity Relationship</a:t>
            </a:r>
            <a:r>
              <a:rPr lang="en-US" sz="1800" b="1" dirty="0" smtClean="0">
                <a:solidFill>
                  <a:schemeClr val="dk1"/>
                </a:solidFill>
              </a:rPr>
              <a:t> Diagram</a:t>
            </a:r>
            <a:endParaRPr sz="1800" b="1" dirty="0">
              <a:solidFill>
                <a:schemeClr val="dk1"/>
              </a:solidFill>
            </a:endParaRPr>
          </a:p>
          <a:p>
            <a:pPr marL="2413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s" sz="1800" b="1" dirty="0" smtClean="0">
                <a:solidFill>
                  <a:schemeClr val="dk1"/>
                </a:solidFill>
              </a:rPr>
              <a:t>Demo Program</a:t>
            </a:r>
            <a:endParaRPr sz="1800" b="1" dirty="0">
              <a:solidFill>
                <a:schemeClr val="dk1"/>
              </a:solidFill>
            </a:endParaRPr>
          </a:p>
          <a:p>
            <a:pPr marL="2413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s" sz="1800" b="1" dirty="0" smtClean="0">
                <a:solidFill>
                  <a:schemeClr val="dk1"/>
                </a:solidFill>
              </a:rPr>
              <a:t>Kesimpulan dan Saran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67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21;p32"/>
          <p:cNvSpPr/>
          <p:nvPr/>
        </p:nvSpPr>
        <p:spPr>
          <a:xfrm>
            <a:off x="140149" y="894419"/>
            <a:ext cx="2907851" cy="40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209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LATAR BELAKANG</a:t>
            </a:r>
            <a:endParaRPr dirty="0"/>
          </a:p>
        </p:txBody>
      </p:sp>
      <p:sp>
        <p:nvSpPr>
          <p:cNvPr id="1039" name="Google Shape;1039;p37"/>
          <p:cNvSpPr txBox="1">
            <a:spLocks noGrp="1"/>
          </p:cNvSpPr>
          <p:nvPr>
            <p:ph type="ctrTitle" idx="4294967295"/>
          </p:nvPr>
        </p:nvSpPr>
        <p:spPr>
          <a:xfrm>
            <a:off x="4724400" y="895350"/>
            <a:ext cx="4343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100" dirty="0" err="1" smtClean="0"/>
              <a:t>Pencarian</a:t>
            </a:r>
            <a:r>
              <a:rPr lang="en-US" sz="1100" dirty="0" smtClean="0"/>
              <a:t> </a:t>
            </a:r>
            <a:r>
              <a:rPr lang="en-US" sz="1100" dirty="0" err="1" smtClean="0"/>
              <a:t>lapangan</a:t>
            </a:r>
            <a:r>
              <a:rPr lang="en-US" sz="1100" dirty="0" smtClean="0"/>
              <a:t> </a:t>
            </a:r>
            <a:r>
              <a:rPr lang="en-US" sz="1100" dirty="0" err="1"/>
              <a:t>bulu</a:t>
            </a:r>
            <a:r>
              <a:rPr lang="en-US" sz="1100" dirty="0"/>
              <a:t> </a:t>
            </a:r>
            <a:r>
              <a:rPr lang="en-US" sz="1100" dirty="0" err="1"/>
              <a:t>tangkis</a:t>
            </a:r>
            <a:r>
              <a:rPr lang="en-US" sz="1100" dirty="0"/>
              <a:t> </a:t>
            </a:r>
            <a:r>
              <a:rPr lang="en-US" sz="1100" dirty="0" smtClean="0"/>
              <a:t>di Kota </a:t>
            </a:r>
            <a:r>
              <a:rPr lang="en-US" sz="1100" dirty="0" err="1" smtClean="0"/>
              <a:t>Mataram</a:t>
            </a:r>
            <a:r>
              <a:rPr lang="en-US" sz="1100" dirty="0" smtClean="0"/>
              <a:t> </a:t>
            </a:r>
            <a:r>
              <a:rPr lang="en-US" sz="1100" dirty="0" err="1" smtClean="0"/>
              <a:t>cukup</a:t>
            </a:r>
            <a:r>
              <a:rPr lang="en-US" sz="1100" dirty="0" smtClean="0"/>
              <a:t> </a:t>
            </a:r>
            <a:r>
              <a:rPr lang="en-US" sz="1100" dirty="0" err="1"/>
              <a:t>sulit</a:t>
            </a:r>
            <a:r>
              <a:rPr lang="en-US" sz="1100" dirty="0"/>
              <a:t> </a:t>
            </a:r>
            <a:r>
              <a:rPr lang="en-US" sz="1100" dirty="0" err="1"/>
              <a:t>dilakukan</a:t>
            </a:r>
            <a:r>
              <a:rPr lang="en-US" sz="1100" dirty="0"/>
              <a:t> </a:t>
            </a:r>
            <a:r>
              <a:rPr lang="en-US" sz="1100" dirty="0" err="1"/>
              <a:t>desebabkan</a:t>
            </a:r>
            <a:r>
              <a:rPr lang="en-US" sz="1100" dirty="0"/>
              <a:t> </a:t>
            </a:r>
            <a:r>
              <a:rPr lang="en-US" sz="1100" dirty="0" err="1"/>
              <a:t>terutama</a:t>
            </a:r>
            <a:r>
              <a:rPr lang="en-US" sz="1100" dirty="0"/>
              <a:t> </a:t>
            </a:r>
            <a:r>
              <a:rPr lang="en-US" sz="1100" dirty="0" err="1"/>
              <a:t>masyarakat</a:t>
            </a:r>
            <a:r>
              <a:rPr lang="en-US" sz="1100" dirty="0"/>
              <a:t> yang </a:t>
            </a:r>
            <a:r>
              <a:rPr lang="en-US" sz="1100" dirty="0" err="1"/>
              <a:t>berasal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luar</a:t>
            </a:r>
            <a:r>
              <a:rPr lang="en-US" sz="1100" dirty="0"/>
              <a:t> Kota </a:t>
            </a:r>
            <a:r>
              <a:rPr lang="en-US" sz="1100" dirty="0" err="1"/>
              <a:t>Mataram</a:t>
            </a:r>
            <a:r>
              <a:rPr lang="en-US" sz="1100" dirty="0"/>
              <a:t> </a:t>
            </a:r>
            <a:r>
              <a:rPr lang="en-US" sz="1100" dirty="0" err="1"/>
              <a:t>belum</a:t>
            </a:r>
            <a:r>
              <a:rPr lang="en-US" sz="1100" dirty="0"/>
              <a:t> </a:t>
            </a:r>
            <a:r>
              <a:rPr lang="en-US" sz="1100" dirty="0" err="1"/>
              <a:t>mengetahui</a:t>
            </a:r>
            <a:r>
              <a:rPr lang="en-US" sz="1100" dirty="0"/>
              <a:t> </a:t>
            </a:r>
            <a:r>
              <a:rPr lang="en-US" sz="1100" dirty="0" err="1"/>
              <a:t>posisi</a:t>
            </a:r>
            <a:r>
              <a:rPr lang="en-US" sz="1100" dirty="0"/>
              <a:t> </a:t>
            </a:r>
            <a:r>
              <a:rPr lang="en-US" sz="1100" dirty="0" err="1"/>
              <a:t>atau</a:t>
            </a:r>
            <a:r>
              <a:rPr lang="en-US" sz="1100" dirty="0"/>
              <a:t> </a:t>
            </a:r>
            <a:r>
              <a:rPr lang="en-US" sz="1100" dirty="0" err="1"/>
              <a:t>jalan</a:t>
            </a:r>
            <a:r>
              <a:rPr lang="en-US" sz="1100" dirty="0"/>
              <a:t> di </a:t>
            </a:r>
            <a:r>
              <a:rPr lang="en-US" sz="1100" dirty="0" err="1"/>
              <a:t>sekitar</a:t>
            </a:r>
            <a:r>
              <a:rPr lang="en-US" sz="1100" dirty="0"/>
              <a:t> </a:t>
            </a:r>
            <a:r>
              <a:rPr lang="en-US" sz="1100" dirty="0" err="1"/>
              <a:t>mereka</a:t>
            </a:r>
            <a:r>
              <a:rPr lang="en-US" sz="1100" dirty="0"/>
              <a:t> </a:t>
            </a:r>
            <a:r>
              <a:rPr lang="en-US" sz="1100" dirty="0" err="1"/>
              <a:t>berada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1046" name="Google Shape;1046;p37"/>
          <p:cNvSpPr txBox="1">
            <a:spLocks noGrp="1"/>
          </p:cNvSpPr>
          <p:nvPr>
            <p:ph type="ctrTitle" idx="4294967295"/>
          </p:nvPr>
        </p:nvSpPr>
        <p:spPr>
          <a:xfrm>
            <a:off x="159300" y="895349"/>
            <a:ext cx="2812500" cy="3810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 err="1">
                <a:solidFill>
                  <a:schemeClr val="tx1"/>
                </a:solidFill>
              </a:rPr>
              <a:t>Bermain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bulu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tangkis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merupakan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salah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satu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jenis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dari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olahraga</a:t>
            </a:r>
            <a:r>
              <a:rPr lang="en-US" sz="1200" dirty="0">
                <a:solidFill>
                  <a:schemeClr val="tx1"/>
                </a:solidFill>
              </a:rPr>
              <a:t> yang </a:t>
            </a:r>
            <a:r>
              <a:rPr lang="en-US" sz="1200" dirty="0" err="1">
                <a:solidFill>
                  <a:schemeClr val="tx1"/>
                </a:solidFill>
              </a:rPr>
              <a:t>cukup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digemari</a:t>
            </a:r>
            <a:r>
              <a:rPr lang="en-US" sz="1200" dirty="0">
                <a:solidFill>
                  <a:schemeClr val="tx1"/>
                </a:solidFill>
              </a:rPr>
              <a:t> di Indonesia. </a:t>
            </a:r>
            <a:r>
              <a:rPr lang="id-ID" sz="1200" dirty="0">
                <a:solidFill>
                  <a:schemeClr val="tx1"/>
                </a:solidFill>
              </a:rPr>
              <a:t>Bulu tangkis </a:t>
            </a:r>
            <a:r>
              <a:rPr lang="en-US" sz="1200" dirty="0" err="1" smtClean="0">
                <a:solidFill>
                  <a:schemeClr val="tx1"/>
                </a:solidFill>
              </a:rPr>
              <a:t>merupakan</a:t>
            </a:r>
            <a:r>
              <a:rPr lang="id-ID" sz="1200" dirty="0" smtClean="0">
                <a:solidFill>
                  <a:schemeClr val="tx1"/>
                </a:solidFill>
              </a:rPr>
              <a:t> </a:t>
            </a:r>
            <a:r>
              <a:rPr lang="id-ID" sz="1200" dirty="0">
                <a:solidFill>
                  <a:schemeClr val="tx1"/>
                </a:solidFill>
              </a:rPr>
              <a:t>suatu olahraga raket yang dimainkan oleh dua orang (untuk tunggal) atau dua pasangan (untuk ganda) yang saling berlawanan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id-ID" sz="1200" dirty="0">
                <a:solidFill>
                  <a:schemeClr val="tx1"/>
                </a:solidFill>
              </a:rPr>
              <a:t> Objek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atau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id-ID" sz="1200" dirty="0">
                <a:solidFill>
                  <a:schemeClr val="tx1"/>
                </a:solidFill>
              </a:rPr>
              <a:t>misi permainan ini adalah untuk menjaga </a:t>
            </a:r>
            <a:r>
              <a:rPr lang="id-ID" sz="1200" i="1" dirty="0">
                <a:solidFill>
                  <a:schemeClr val="tx1"/>
                </a:solidFill>
              </a:rPr>
              <a:t>shuttle cock</a:t>
            </a:r>
            <a:r>
              <a:rPr lang="id-ID" sz="1200" dirty="0">
                <a:solidFill>
                  <a:schemeClr val="tx1"/>
                </a:solidFill>
              </a:rPr>
              <a:t> agar tidak menyentuh tanah selama mungkin tanpa menggunakan </a:t>
            </a:r>
            <a:r>
              <a:rPr lang="id-ID" sz="1200" dirty="0" smtClean="0">
                <a:solidFill>
                  <a:schemeClr val="tx1"/>
                </a:solidFill>
              </a:rPr>
              <a:t>tangan</a:t>
            </a:r>
            <a:r>
              <a:rPr lang="en-US" sz="1200" dirty="0" smtClean="0">
                <a:solidFill>
                  <a:schemeClr val="tx1"/>
                </a:solidFill>
              </a:rPr>
              <a:t>. </a:t>
            </a:r>
            <a:r>
              <a:rPr lang="id-ID" sz="1200" dirty="0">
                <a:solidFill>
                  <a:schemeClr val="tx1"/>
                </a:solidFill>
              </a:rPr>
              <a:t>Bulu tangkis merupakan cabang olahraga yang banyak digemari oleh masyarakat di dunia,termasuk di Indonesia. Olahraga bulu tangkis dapat dimainkan mulai dari anak-anak hingga orang dewasa dengan menggunakan raket dan </a:t>
            </a:r>
            <a:r>
              <a:rPr lang="id-ID" sz="1200" i="1" dirty="0">
                <a:solidFill>
                  <a:schemeClr val="tx1"/>
                </a:solidFill>
              </a:rPr>
              <a:t>shuttlecock</a:t>
            </a:r>
            <a:r>
              <a:rPr lang="id-ID" sz="1200" dirty="0">
                <a:solidFill>
                  <a:schemeClr val="tx1"/>
                </a:solidFill>
              </a:rPr>
              <a:t> dan bisa dimainkan di lapangan terbuka ataupun lapangan </a:t>
            </a:r>
            <a:r>
              <a:rPr lang="id-ID" sz="1200" dirty="0" smtClean="0">
                <a:solidFill>
                  <a:schemeClr val="tx1"/>
                </a:solidFill>
              </a:rPr>
              <a:t>tertutup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sz="1200" dirty="0">
              <a:solidFill>
                <a:schemeClr val="tx1"/>
              </a:solidFill>
            </a:endParaRPr>
          </a:p>
        </p:txBody>
      </p:sp>
      <p:cxnSp>
        <p:nvCxnSpPr>
          <p:cNvPr id="1061" name="Google Shape;1061;p37"/>
          <p:cNvCxnSpPr/>
          <p:nvPr/>
        </p:nvCxnSpPr>
        <p:spPr>
          <a:xfrm>
            <a:off x="311700" y="756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226;p23"/>
          <p:cNvSpPr txBox="1">
            <a:spLocks/>
          </p:cNvSpPr>
          <p:nvPr/>
        </p:nvSpPr>
        <p:spPr>
          <a:xfrm>
            <a:off x="3244616" y="895350"/>
            <a:ext cx="69408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800" b="1" dirty="0" smtClean="0">
                <a:solidFill>
                  <a:schemeClr val="accent1"/>
                </a:solidFill>
                <a:latin typeface="Roboto Black" charset="0"/>
                <a:ea typeface="Roboto Black" charset="0"/>
              </a:rPr>
              <a:t>01</a:t>
            </a:r>
            <a:endParaRPr lang="es" b="1" dirty="0">
              <a:solidFill>
                <a:schemeClr val="accent1"/>
              </a:solidFill>
              <a:latin typeface="Roboto Black" charset="0"/>
              <a:ea typeface="Roboto Black" charset="0"/>
            </a:endParaRPr>
          </a:p>
        </p:txBody>
      </p:sp>
      <p:sp>
        <p:nvSpPr>
          <p:cNvPr id="69" name="Google Shape;226;p23"/>
          <p:cNvSpPr txBox="1">
            <a:spLocks/>
          </p:cNvSpPr>
          <p:nvPr/>
        </p:nvSpPr>
        <p:spPr>
          <a:xfrm>
            <a:off x="3244617" y="1806750"/>
            <a:ext cx="69408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800" b="1" dirty="0" smtClean="0">
                <a:solidFill>
                  <a:schemeClr val="accent1"/>
                </a:solidFill>
                <a:latin typeface="Roboto Black" charset="0"/>
                <a:ea typeface="Roboto Black" charset="0"/>
              </a:rPr>
              <a:t>02</a:t>
            </a:r>
            <a:endParaRPr lang="es" b="1" dirty="0">
              <a:solidFill>
                <a:schemeClr val="accent1"/>
              </a:solidFill>
              <a:latin typeface="Roboto Black" charset="0"/>
              <a:ea typeface="Roboto Black" charset="0"/>
            </a:endParaRPr>
          </a:p>
        </p:txBody>
      </p:sp>
      <p:sp>
        <p:nvSpPr>
          <p:cNvPr id="70" name="Google Shape;1039;p37"/>
          <p:cNvSpPr txBox="1">
            <a:spLocks/>
          </p:cNvSpPr>
          <p:nvPr/>
        </p:nvSpPr>
        <p:spPr>
          <a:xfrm>
            <a:off x="4724400" y="188595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1100" dirty="0"/>
              <a:t>Di </a:t>
            </a:r>
            <a:r>
              <a:rPr lang="en-US" sz="1100" i="1" dirty="0" err="1"/>
              <a:t>google</a:t>
            </a:r>
            <a:r>
              <a:rPr lang="en-US" sz="1100" i="1" dirty="0"/>
              <a:t> maps </a:t>
            </a:r>
            <a:r>
              <a:rPr lang="en-US" sz="1100" dirty="0"/>
              <a:t>data </a:t>
            </a:r>
            <a:r>
              <a:rPr lang="en-US" sz="1100" dirty="0" err="1"/>
              <a:t>terkait</a:t>
            </a:r>
            <a:r>
              <a:rPr lang="en-US" sz="1100" dirty="0"/>
              <a:t> </a:t>
            </a:r>
            <a:r>
              <a:rPr lang="en-US" sz="1100" dirty="0" err="1"/>
              <a:t>lokasi</a:t>
            </a:r>
            <a:r>
              <a:rPr lang="en-US" sz="1100" dirty="0"/>
              <a:t> </a:t>
            </a:r>
            <a:r>
              <a:rPr lang="en-US" sz="1100" dirty="0" err="1"/>
              <a:t>lapangan</a:t>
            </a:r>
            <a:r>
              <a:rPr lang="en-US" sz="1100" dirty="0"/>
              <a:t> di Kota </a:t>
            </a:r>
            <a:r>
              <a:rPr lang="en-US" sz="1100" dirty="0" err="1"/>
              <a:t>Mataram</a:t>
            </a:r>
            <a:r>
              <a:rPr lang="en-US" sz="1100" dirty="0"/>
              <a:t>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i="1" dirty="0"/>
              <a:t>up to </a:t>
            </a:r>
            <a:r>
              <a:rPr lang="en-US" sz="1100" i="1" dirty="0" smtClean="0"/>
              <a:t>date. </a:t>
            </a:r>
            <a:endParaRPr lang="en-US" sz="1100" dirty="0"/>
          </a:p>
        </p:txBody>
      </p:sp>
      <p:grpSp>
        <p:nvGrpSpPr>
          <p:cNvPr id="71" name="Google Shape;5841;p52"/>
          <p:cNvGrpSpPr/>
          <p:nvPr/>
        </p:nvGrpSpPr>
        <p:grpSpPr>
          <a:xfrm>
            <a:off x="4038600" y="1909645"/>
            <a:ext cx="435719" cy="503705"/>
            <a:chOff x="1529350" y="258825"/>
            <a:chExt cx="423475" cy="481825"/>
          </a:xfrm>
          <a:solidFill>
            <a:schemeClr val="accent2"/>
          </a:solidFill>
        </p:grpSpPr>
        <p:sp>
          <p:nvSpPr>
            <p:cNvPr id="72" name="Google Shape;5842;p52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" name="Google Shape;5843;p52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4" name="Google Shape;6345;p53"/>
          <p:cNvGrpSpPr/>
          <p:nvPr/>
        </p:nvGrpSpPr>
        <p:grpSpPr>
          <a:xfrm>
            <a:off x="3962400" y="2809536"/>
            <a:ext cx="481160" cy="524214"/>
            <a:chOff x="-37385100" y="3949908"/>
            <a:chExt cx="321350" cy="318225"/>
          </a:xfrm>
          <a:solidFill>
            <a:schemeClr val="accent2"/>
          </a:solidFill>
        </p:grpSpPr>
        <p:sp>
          <p:nvSpPr>
            <p:cNvPr id="75" name="Google Shape;6346;p53"/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347;p53"/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1039;p37"/>
          <p:cNvSpPr txBox="1">
            <a:spLocks/>
          </p:cNvSpPr>
          <p:nvPr/>
        </p:nvSpPr>
        <p:spPr>
          <a:xfrm>
            <a:off x="4724400" y="264795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1100" dirty="0" smtClean="0"/>
              <a:t>Dari 33 </a:t>
            </a:r>
            <a:r>
              <a:rPr lang="en-US" sz="1100" dirty="0" err="1" smtClean="0"/>
              <a:t>responden</a:t>
            </a:r>
            <a:r>
              <a:rPr lang="en-US" sz="1100" dirty="0" smtClean="0"/>
              <a:t>, </a:t>
            </a:r>
            <a:r>
              <a:rPr lang="en-US" sz="1100" dirty="0" err="1" smtClean="0"/>
              <a:t>didapat</a:t>
            </a:r>
            <a:r>
              <a:rPr lang="en-US" sz="1100" dirty="0" smtClean="0"/>
              <a:t> 81,8</a:t>
            </a:r>
            <a:r>
              <a:rPr lang="en-US" sz="1100" dirty="0"/>
              <a:t>%</a:t>
            </a:r>
            <a:r>
              <a:rPr lang="id-ID" sz="1100" dirty="0"/>
              <a:t> data responden menyatakan bahwa </a:t>
            </a:r>
            <a:r>
              <a:rPr lang="en-US" sz="1100" dirty="0" err="1"/>
              <a:t>mereka</a:t>
            </a:r>
            <a:r>
              <a:rPr lang="en-US" sz="1100" dirty="0"/>
              <a:t> </a:t>
            </a:r>
            <a:r>
              <a:rPr lang="en-US" sz="1100" dirty="0" err="1"/>
              <a:t>suka</a:t>
            </a:r>
            <a:r>
              <a:rPr lang="en-US" sz="1100" dirty="0"/>
              <a:t> </a:t>
            </a:r>
            <a:r>
              <a:rPr lang="en-US" sz="1100" dirty="0" err="1"/>
              <a:t>bermain</a:t>
            </a:r>
            <a:r>
              <a:rPr lang="en-US" sz="1100" dirty="0"/>
              <a:t> </a:t>
            </a:r>
            <a:r>
              <a:rPr lang="en-US" sz="1100" dirty="0" err="1"/>
              <a:t>bulu</a:t>
            </a:r>
            <a:r>
              <a:rPr lang="en-US" sz="1100" dirty="0"/>
              <a:t> </a:t>
            </a:r>
            <a:r>
              <a:rPr lang="en-US" sz="1100" dirty="0" err="1"/>
              <a:t>tangkis</a:t>
            </a:r>
            <a:r>
              <a:rPr lang="en-US" sz="1100" dirty="0"/>
              <a:t>, </a:t>
            </a:r>
            <a:r>
              <a:rPr lang="en-US" sz="1100" dirty="0" err="1"/>
              <a:t>dan</a:t>
            </a:r>
            <a:r>
              <a:rPr lang="en-US" sz="1100" dirty="0"/>
              <a:t> 63,6% </a:t>
            </a:r>
            <a:r>
              <a:rPr lang="en-US" sz="1100" dirty="0" err="1"/>
              <a:t>diantara</a:t>
            </a:r>
            <a:r>
              <a:rPr lang="en-US" sz="1100" dirty="0"/>
              <a:t> </a:t>
            </a:r>
            <a:r>
              <a:rPr lang="en-US" sz="1100" dirty="0" err="1"/>
              <a:t>mereka</a:t>
            </a:r>
            <a:r>
              <a:rPr lang="en-US" sz="1100" dirty="0"/>
              <a:t> </a:t>
            </a:r>
            <a:r>
              <a:rPr lang="en-US" sz="1100" dirty="0" err="1"/>
              <a:t>bermain</a:t>
            </a:r>
            <a:r>
              <a:rPr lang="en-US" sz="1100" dirty="0"/>
              <a:t> </a:t>
            </a:r>
            <a:r>
              <a:rPr lang="en-US" sz="1100" dirty="0" err="1"/>
              <a:t>bulu</a:t>
            </a:r>
            <a:r>
              <a:rPr lang="en-US" sz="1100" dirty="0"/>
              <a:t> </a:t>
            </a:r>
            <a:r>
              <a:rPr lang="en-US" sz="1100" dirty="0" err="1"/>
              <a:t>tangkis</a:t>
            </a:r>
            <a:r>
              <a:rPr lang="en-US" sz="1100" dirty="0"/>
              <a:t> di </a:t>
            </a:r>
            <a:r>
              <a:rPr lang="en-US" sz="1100" dirty="0" err="1"/>
              <a:t>lapangan</a:t>
            </a:r>
            <a:endParaRPr lang="en-US" sz="1100" dirty="0"/>
          </a:p>
        </p:txBody>
      </p:sp>
      <p:sp>
        <p:nvSpPr>
          <p:cNvPr id="79" name="Google Shape;1039;p37"/>
          <p:cNvSpPr txBox="1">
            <a:spLocks/>
          </p:cNvSpPr>
          <p:nvPr/>
        </p:nvSpPr>
        <p:spPr>
          <a:xfrm>
            <a:off x="4724400" y="365760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d-ID" sz="1100" dirty="0" smtClean="0"/>
              <a:t>Hasil </a:t>
            </a:r>
            <a:r>
              <a:rPr lang="id-ID" sz="1100" dirty="0"/>
              <a:t>data responden </a:t>
            </a:r>
            <a:r>
              <a:rPr lang="en-US" sz="1100" dirty="0"/>
              <a:t>36</a:t>
            </a:r>
            <a:r>
              <a:rPr lang="id-ID" sz="1100" dirty="0"/>
              <a:t>.</a:t>
            </a:r>
            <a:r>
              <a:rPr lang="en-US" sz="1100" dirty="0"/>
              <a:t>4</a:t>
            </a:r>
            <a:r>
              <a:rPr lang="id-ID" sz="1100" dirty="0"/>
              <a:t>% berpendapat sangat penting</a:t>
            </a:r>
            <a:r>
              <a:rPr lang="en-US" sz="1100" dirty="0"/>
              <a:t>, 54</a:t>
            </a:r>
            <a:r>
              <a:rPr lang="id-ID" sz="1100" dirty="0"/>
              <a:t>.</a:t>
            </a:r>
            <a:r>
              <a:rPr lang="en-US" sz="1100" dirty="0"/>
              <a:t>5</a:t>
            </a:r>
            <a:r>
              <a:rPr lang="id-ID" sz="1100" dirty="0"/>
              <a:t>% berpendapat penting, dan </a:t>
            </a:r>
            <a:r>
              <a:rPr lang="en-US" sz="1100" dirty="0"/>
              <a:t>9.1</a:t>
            </a:r>
            <a:r>
              <a:rPr lang="id-ID" sz="1100" dirty="0"/>
              <a:t>% berpendapat kurang penting. </a:t>
            </a:r>
            <a:r>
              <a:rPr lang="en-US" sz="1100" dirty="0" err="1"/>
              <a:t>Berdasarkan</a:t>
            </a:r>
            <a:r>
              <a:rPr lang="en-US" sz="1100" dirty="0"/>
              <a:t> </a:t>
            </a:r>
            <a:r>
              <a:rPr lang="id-ID" sz="1100" dirty="0"/>
              <a:t>dari hasil kuesioner tersebut dapat dikatakan bahwa masyarakat setuju untuk dibangunnya sistem informasi pemetaan lokasi </a:t>
            </a:r>
            <a:r>
              <a:rPr lang="en-US" sz="1100" dirty="0" err="1"/>
              <a:t>lapangan</a:t>
            </a:r>
            <a:r>
              <a:rPr lang="en-US" sz="1100" dirty="0"/>
              <a:t> </a:t>
            </a:r>
            <a:r>
              <a:rPr lang="en-US" sz="1100" dirty="0" err="1"/>
              <a:t>bulu</a:t>
            </a:r>
            <a:r>
              <a:rPr lang="en-US" sz="1100" dirty="0"/>
              <a:t> </a:t>
            </a:r>
            <a:r>
              <a:rPr lang="en-US" sz="1100" dirty="0" err="1"/>
              <a:t>tangkis</a:t>
            </a:r>
            <a:r>
              <a:rPr lang="en-US" sz="1100" dirty="0"/>
              <a:t> </a:t>
            </a:r>
            <a:r>
              <a:rPr lang="id-ID" sz="1100" dirty="0"/>
              <a:t>di Kota Mataram tersebut</a:t>
            </a:r>
            <a:endParaRPr lang="en-US" sz="1100" dirty="0"/>
          </a:p>
        </p:txBody>
      </p:sp>
      <p:grpSp>
        <p:nvGrpSpPr>
          <p:cNvPr id="80" name="Google Shape;6822;p54"/>
          <p:cNvGrpSpPr/>
          <p:nvPr/>
        </p:nvGrpSpPr>
        <p:grpSpPr>
          <a:xfrm>
            <a:off x="4023680" y="3796102"/>
            <a:ext cx="548320" cy="559629"/>
            <a:chOff x="583100" y="3982600"/>
            <a:chExt cx="296175" cy="296175"/>
          </a:xfrm>
          <a:solidFill>
            <a:schemeClr val="accent2"/>
          </a:solidFill>
        </p:grpSpPr>
        <p:sp>
          <p:nvSpPr>
            <p:cNvPr id="81" name="Google Shape;6823;p54"/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824;p54"/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825;p54"/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826;p54"/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827;p54"/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828;p54"/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829;p54"/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6895;p54"/>
          <p:cNvGrpSpPr/>
          <p:nvPr/>
        </p:nvGrpSpPr>
        <p:grpSpPr>
          <a:xfrm>
            <a:off x="4009872" y="1024364"/>
            <a:ext cx="464447" cy="477586"/>
            <a:chOff x="2786075" y="3591800"/>
            <a:chExt cx="260725" cy="294900"/>
          </a:xfrm>
          <a:solidFill>
            <a:schemeClr val="accent2"/>
          </a:solidFill>
        </p:grpSpPr>
        <p:sp>
          <p:nvSpPr>
            <p:cNvPr id="89" name="Google Shape;6896;p54"/>
            <p:cNvSpPr/>
            <p:nvPr/>
          </p:nvSpPr>
          <p:spPr>
            <a:xfrm>
              <a:off x="2898700" y="36770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4" y="1"/>
                  </a:moveTo>
                  <a:cubicBezTo>
                    <a:pt x="316" y="1"/>
                    <a:pt x="1" y="316"/>
                    <a:pt x="1" y="725"/>
                  </a:cubicBezTo>
                  <a:cubicBezTo>
                    <a:pt x="1" y="1103"/>
                    <a:pt x="316" y="1418"/>
                    <a:pt x="694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6"/>
                    <a:pt x="1103" y="1"/>
                    <a:pt x="6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897;p54"/>
            <p:cNvSpPr/>
            <p:nvPr/>
          </p:nvSpPr>
          <p:spPr>
            <a:xfrm>
              <a:off x="2883750" y="3729775"/>
              <a:ext cx="66975" cy="33900"/>
            </a:xfrm>
            <a:custGeom>
              <a:avLst/>
              <a:gdLst/>
              <a:ahLst/>
              <a:cxnLst/>
              <a:rect l="l" t="t" r="r" b="b"/>
              <a:pathLst>
                <a:path w="2679" h="1356" extrusionOk="0">
                  <a:moveTo>
                    <a:pt x="1323" y="1"/>
                  </a:moveTo>
                  <a:cubicBezTo>
                    <a:pt x="693" y="1"/>
                    <a:pt x="189" y="379"/>
                    <a:pt x="0" y="977"/>
                  </a:cubicBezTo>
                  <a:cubicBezTo>
                    <a:pt x="378" y="1198"/>
                    <a:pt x="819" y="1355"/>
                    <a:pt x="1323" y="1355"/>
                  </a:cubicBezTo>
                  <a:cubicBezTo>
                    <a:pt x="1796" y="1355"/>
                    <a:pt x="2269" y="1198"/>
                    <a:pt x="2678" y="977"/>
                  </a:cubicBezTo>
                  <a:cubicBezTo>
                    <a:pt x="2489" y="410"/>
                    <a:pt x="1922" y="1"/>
                    <a:pt x="13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898;p54"/>
            <p:cNvSpPr/>
            <p:nvPr/>
          </p:nvSpPr>
          <p:spPr>
            <a:xfrm>
              <a:off x="2855375" y="3643150"/>
              <a:ext cx="122125" cy="98475"/>
            </a:xfrm>
            <a:custGeom>
              <a:avLst/>
              <a:gdLst/>
              <a:ahLst/>
              <a:cxnLst/>
              <a:rect l="l" t="t" r="r" b="b"/>
              <a:pathLst>
                <a:path w="4885" h="3939" extrusionOk="0">
                  <a:moveTo>
                    <a:pt x="2458" y="0"/>
                  </a:moveTo>
                  <a:cubicBezTo>
                    <a:pt x="1198" y="0"/>
                    <a:pt x="222" y="977"/>
                    <a:pt x="64" y="2079"/>
                  </a:cubicBezTo>
                  <a:cubicBezTo>
                    <a:pt x="1" y="2741"/>
                    <a:pt x="159" y="3371"/>
                    <a:pt x="600" y="3938"/>
                  </a:cubicBezTo>
                  <a:cubicBezTo>
                    <a:pt x="820" y="3529"/>
                    <a:pt x="1135" y="3214"/>
                    <a:pt x="1482" y="3025"/>
                  </a:cubicBezTo>
                  <a:cubicBezTo>
                    <a:pt x="1230" y="2772"/>
                    <a:pt x="1072" y="2426"/>
                    <a:pt x="1072" y="2079"/>
                  </a:cubicBezTo>
                  <a:cubicBezTo>
                    <a:pt x="1072" y="1323"/>
                    <a:pt x="1734" y="693"/>
                    <a:pt x="2458" y="693"/>
                  </a:cubicBezTo>
                  <a:cubicBezTo>
                    <a:pt x="3214" y="693"/>
                    <a:pt x="3845" y="1323"/>
                    <a:pt x="3845" y="2079"/>
                  </a:cubicBezTo>
                  <a:cubicBezTo>
                    <a:pt x="3845" y="2426"/>
                    <a:pt x="3687" y="2772"/>
                    <a:pt x="3435" y="3025"/>
                  </a:cubicBezTo>
                  <a:cubicBezTo>
                    <a:pt x="3845" y="3214"/>
                    <a:pt x="4128" y="3529"/>
                    <a:pt x="4317" y="3938"/>
                  </a:cubicBezTo>
                  <a:cubicBezTo>
                    <a:pt x="4695" y="3466"/>
                    <a:pt x="4853" y="2930"/>
                    <a:pt x="4853" y="2394"/>
                  </a:cubicBezTo>
                  <a:cubicBezTo>
                    <a:pt x="4884" y="1103"/>
                    <a:pt x="3813" y="0"/>
                    <a:pt x="24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899;p54"/>
            <p:cNvSpPr/>
            <p:nvPr/>
          </p:nvSpPr>
          <p:spPr>
            <a:xfrm>
              <a:off x="2801050" y="3591800"/>
              <a:ext cx="229225" cy="258500"/>
            </a:xfrm>
            <a:custGeom>
              <a:avLst/>
              <a:gdLst/>
              <a:ahLst/>
              <a:cxnLst/>
              <a:rect l="l" t="t" r="r" b="b"/>
              <a:pathLst>
                <a:path w="9169" h="10340" extrusionOk="0">
                  <a:moveTo>
                    <a:pt x="4679" y="1327"/>
                  </a:moveTo>
                  <a:cubicBezTo>
                    <a:pt x="6369" y="1327"/>
                    <a:pt x="7750" y="2741"/>
                    <a:pt x="7750" y="4448"/>
                  </a:cubicBezTo>
                  <a:cubicBezTo>
                    <a:pt x="7750" y="6244"/>
                    <a:pt x="6301" y="7599"/>
                    <a:pt x="4631" y="7599"/>
                  </a:cubicBezTo>
                  <a:cubicBezTo>
                    <a:pt x="2836" y="7599"/>
                    <a:pt x="1292" y="5961"/>
                    <a:pt x="1575" y="4039"/>
                  </a:cubicBezTo>
                  <a:cubicBezTo>
                    <a:pt x="1764" y="2716"/>
                    <a:pt x="2867" y="1550"/>
                    <a:pt x="4222" y="1361"/>
                  </a:cubicBezTo>
                  <a:cubicBezTo>
                    <a:pt x="4376" y="1338"/>
                    <a:pt x="4529" y="1327"/>
                    <a:pt x="4679" y="1327"/>
                  </a:cubicBezTo>
                  <a:close/>
                  <a:moveTo>
                    <a:pt x="4597" y="0"/>
                  </a:moveTo>
                  <a:cubicBezTo>
                    <a:pt x="4401" y="0"/>
                    <a:pt x="4202" y="13"/>
                    <a:pt x="4001" y="38"/>
                  </a:cubicBezTo>
                  <a:cubicBezTo>
                    <a:pt x="1985" y="290"/>
                    <a:pt x="378" y="1928"/>
                    <a:pt x="158" y="3913"/>
                  </a:cubicBezTo>
                  <a:cubicBezTo>
                    <a:pt x="0" y="5110"/>
                    <a:pt x="315" y="6244"/>
                    <a:pt x="1008" y="7189"/>
                  </a:cubicBezTo>
                  <a:cubicBezTo>
                    <a:pt x="1197" y="7473"/>
                    <a:pt x="1449" y="7756"/>
                    <a:pt x="1670" y="7945"/>
                  </a:cubicBezTo>
                  <a:lnTo>
                    <a:pt x="4411" y="10277"/>
                  </a:lnTo>
                  <a:cubicBezTo>
                    <a:pt x="4474" y="10308"/>
                    <a:pt x="4568" y="10340"/>
                    <a:pt x="4631" y="10340"/>
                  </a:cubicBezTo>
                  <a:cubicBezTo>
                    <a:pt x="4726" y="10340"/>
                    <a:pt x="4789" y="10308"/>
                    <a:pt x="4883" y="10277"/>
                  </a:cubicBezTo>
                  <a:lnTo>
                    <a:pt x="7593" y="7945"/>
                  </a:lnTo>
                  <a:cubicBezTo>
                    <a:pt x="7845" y="7756"/>
                    <a:pt x="8065" y="7473"/>
                    <a:pt x="8254" y="7189"/>
                  </a:cubicBezTo>
                  <a:cubicBezTo>
                    <a:pt x="8853" y="6402"/>
                    <a:pt x="9168" y="5457"/>
                    <a:pt x="9168" y="4480"/>
                  </a:cubicBezTo>
                  <a:cubicBezTo>
                    <a:pt x="9139" y="1996"/>
                    <a:pt x="7104" y="0"/>
                    <a:pt x="45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900;p54"/>
            <p:cNvSpPr/>
            <p:nvPr/>
          </p:nvSpPr>
          <p:spPr>
            <a:xfrm>
              <a:off x="2786075" y="3800675"/>
              <a:ext cx="260725" cy="86025"/>
            </a:xfrm>
            <a:custGeom>
              <a:avLst/>
              <a:gdLst/>
              <a:ahLst/>
              <a:cxnLst/>
              <a:rect l="l" t="t" r="r" b="b"/>
              <a:pathLst>
                <a:path w="10429" h="3441" extrusionOk="0">
                  <a:moveTo>
                    <a:pt x="1702" y="0"/>
                  </a:moveTo>
                  <a:cubicBezTo>
                    <a:pt x="1576" y="0"/>
                    <a:pt x="1513" y="63"/>
                    <a:pt x="1418" y="189"/>
                  </a:cubicBezTo>
                  <a:lnTo>
                    <a:pt x="32" y="2930"/>
                  </a:lnTo>
                  <a:cubicBezTo>
                    <a:pt x="1" y="3056"/>
                    <a:pt x="1" y="3213"/>
                    <a:pt x="32" y="3308"/>
                  </a:cubicBezTo>
                  <a:cubicBezTo>
                    <a:pt x="95" y="3371"/>
                    <a:pt x="190" y="3434"/>
                    <a:pt x="316" y="3434"/>
                  </a:cubicBezTo>
                  <a:lnTo>
                    <a:pt x="10019" y="3434"/>
                  </a:lnTo>
                  <a:cubicBezTo>
                    <a:pt x="10045" y="3438"/>
                    <a:pt x="10070" y="3440"/>
                    <a:pt x="10093" y="3440"/>
                  </a:cubicBezTo>
                  <a:cubicBezTo>
                    <a:pt x="10241" y="3440"/>
                    <a:pt x="10338" y="3362"/>
                    <a:pt x="10366" y="3308"/>
                  </a:cubicBezTo>
                  <a:cubicBezTo>
                    <a:pt x="10429" y="3182"/>
                    <a:pt x="10429" y="3056"/>
                    <a:pt x="10366" y="2930"/>
                  </a:cubicBezTo>
                  <a:lnTo>
                    <a:pt x="8979" y="189"/>
                  </a:lnTo>
                  <a:cubicBezTo>
                    <a:pt x="8948" y="63"/>
                    <a:pt x="8822" y="32"/>
                    <a:pt x="8696" y="0"/>
                  </a:cubicBezTo>
                  <a:lnTo>
                    <a:pt x="8601" y="95"/>
                  </a:lnTo>
                  <a:lnTo>
                    <a:pt x="5860" y="2426"/>
                  </a:lnTo>
                  <a:cubicBezTo>
                    <a:pt x="5671" y="2583"/>
                    <a:pt x="5451" y="2678"/>
                    <a:pt x="5199" y="2678"/>
                  </a:cubicBezTo>
                  <a:cubicBezTo>
                    <a:pt x="4978" y="2678"/>
                    <a:pt x="4726" y="2583"/>
                    <a:pt x="4537" y="2426"/>
                  </a:cubicBezTo>
                  <a:lnTo>
                    <a:pt x="1828" y="95"/>
                  </a:lnTo>
                  <a:lnTo>
                    <a:pt x="17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6370;p53"/>
          <p:cNvGrpSpPr/>
          <p:nvPr/>
        </p:nvGrpSpPr>
        <p:grpSpPr>
          <a:xfrm>
            <a:off x="4038600" y="2887736"/>
            <a:ext cx="258435" cy="241348"/>
            <a:chOff x="-38172725" y="3588000"/>
            <a:chExt cx="318200" cy="316650"/>
          </a:xfrm>
          <a:solidFill>
            <a:schemeClr val="accent2"/>
          </a:solidFill>
        </p:grpSpPr>
        <p:sp>
          <p:nvSpPr>
            <p:cNvPr id="95" name="Google Shape;6371;p53"/>
            <p:cNvSpPr/>
            <p:nvPr/>
          </p:nvSpPr>
          <p:spPr>
            <a:xfrm>
              <a:off x="-38171150" y="3760050"/>
              <a:ext cx="98475" cy="91050"/>
            </a:xfrm>
            <a:custGeom>
              <a:avLst/>
              <a:gdLst/>
              <a:ahLst/>
              <a:cxnLst/>
              <a:rect l="l" t="t" r="r" b="b"/>
              <a:pathLst>
                <a:path w="3939" h="3642" extrusionOk="0">
                  <a:moveTo>
                    <a:pt x="739" y="1"/>
                  </a:moveTo>
                  <a:cubicBezTo>
                    <a:pt x="480" y="1"/>
                    <a:pt x="232" y="12"/>
                    <a:pt x="0" y="18"/>
                  </a:cubicBezTo>
                  <a:cubicBezTo>
                    <a:pt x="95" y="1341"/>
                    <a:pt x="630" y="2602"/>
                    <a:pt x="1512" y="3641"/>
                  </a:cubicBezTo>
                  <a:lnTo>
                    <a:pt x="3938" y="1247"/>
                  </a:lnTo>
                  <a:cubicBezTo>
                    <a:pt x="2844" y="153"/>
                    <a:pt x="1711" y="1"/>
                    <a:pt x="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372;p53"/>
            <p:cNvSpPr/>
            <p:nvPr/>
          </p:nvSpPr>
          <p:spPr>
            <a:xfrm>
              <a:off x="-38172725" y="3641575"/>
              <a:ext cx="144150" cy="133900"/>
            </a:xfrm>
            <a:custGeom>
              <a:avLst/>
              <a:gdLst/>
              <a:ahLst/>
              <a:cxnLst/>
              <a:rect l="l" t="t" r="r" b="b"/>
              <a:pathLst>
                <a:path w="5766" h="5356" extrusionOk="0">
                  <a:moveTo>
                    <a:pt x="1575" y="0"/>
                  </a:moveTo>
                  <a:cubicBezTo>
                    <a:pt x="599" y="1103"/>
                    <a:pt x="95" y="2520"/>
                    <a:pt x="0" y="3907"/>
                  </a:cubicBezTo>
                  <a:cubicBezTo>
                    <a:pt x="213" y="3901"/>
                    <a:pt x="452" y="3891"/>
                    <a:pt x="712" y="3891"/>
                  </a:cubicBezTo>
                  <a:cubicBezTo>
                    <a:pt x="1801" y="3891"/>
                    <a:pt x="3246" y="4059"/>
                    <a:pt x="4568" y="5356"/>
                  </a:cubicBezTo>
                  <a:lnTo>
                    <a:pt x="5766" y="4190"/>
                  </a:lnTo>
                  <a:lnTo>
                    <a:pt x="15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373;p53"/>
            <p:cNvSpPr/>
            <p:nvPr/>
          </p:nvSpPr>
          <p:spPr>
            <a:xfrm>
              <a:off x="-38117600" y="3806975"/>
              <a:ext cx="77200" cy="94525"/>
            </a:xfrm>
            <a:custGeom>
              <a:avLst/>
              <a:gdLst/>
              <a:ahLst/>
              <a:cxnLst/>
              <a:rect l="l" t="t" r="r" b="b"/>
              <a:pathLst>
                <a:path w="3088" h="3781" extrusionOk="0">
                  <a:moveTo>
                    <a:pt x="2332" y="0"/>
                  </a:moveTo>
                  <a:lnTo>
                    <a:pt x="0" y="2331"/>
                  </a:lnTo>
                  <a:cubicBezTo>
                    <a:pt x="883" y="3088"/>
                    <a:pt x="1891" y="3592"/>
                    <a:pt x="2962" y="3781"/>
                  </a:cubicBezTo>
                  <a:cubicBezTo>
                    <a:pt x="3088" y="2363"/>
                    <a:pt x="3088" y="1197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374;p53"/>
            <p:cNvSpPr/>
            <p:nvPr/>
          </p:nvSpPr>
          <p:spPr>
            <a:xfrm>
              <a:off x="-37997875" y="3716375"/>
              <a:ext cx="143350" cy="135500"/>
            </a:xfrm>
            <a:custGeom>
              <a:avLst/>
              <a:gdLst/>
              <a:ahLst/>
              <a:cxnLst/>
              <a:rect l="l" t="t" r="r" b="b"/>
              <a:pathLst>
                <a:path w="5734" h="5420" extrusionOk="0">
                  <a:moveTo>
                    <a:pt x="1197" y="1"/>
                  </a:moveTo>
                  <a:lnTo>
                    <a:pt x="0" y="1230"/>
                  </a:lnTo>
                  <a:lnTo>
                    <a:pt x="4159" y="5420"/>
                  </a:lnTo>
                  <a:cubicBezTo>
                    <a:pt x="5199" y="4191"/>
                    <a:pt x="5703" y="2773"/>
                    <a:pt x="5734" y="1324"/>
                  </a:cubicBezTo>
                  <a:cubicBezTo>
                    <a:pt x="5557" y="1324"/>
                    <a:pt x="5356" y="1329"/>
                    <a:pt x="5135" y="1329"/>
                  </a:cubicBezTo>
                  <a:cubicBezTo>
                    <a:pt x="4098" y="1329"/>
                    <a:pt x="2626" y="1222"/>
                    <a:pt x="11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375;p53"/>
            <p:cNvSpPr/>
            <p:nvPr/>
          </p:nvSpPr>
          <p:spPr>
            <a:xfrm>
              <a:off x="-38044350" y="3761275"/>
              <a:ext cx="135500" cy="143375"/>
            </a:xfrm>
            <a:custGeom>
              <a:avLst/>
              <a:gdLst/>
              <a:ahLst/>
              <a:cxnLst/>
              <a:rect l="l" t="t" r="r" b="b"/>
              <a:pathLst>
                <a:path w="5420" h="5735" extrusionOk="0">
                  <a:moveTo>
                    <a:pt x="1261" y="1"/>
                  </a:moveTo>
                  <a:lnTo>
                    <a:pt x="0" y="1261"/>
                  </a:lnTo>
                  <a:cubicBezTo>
                    <a:pt x="1009" y="2679"/>
                    <a:pt x="1009" y="4002"/>
                    <a:pt x="851" y="5735"/>
                  </a:cubicBezTo>
                  <a:lnTo>
                    <a:pt x="1261" y="5735"/>
                  </a:lnTo>
                  <a:cubicBezTo>
                    <a:pt x="2773" y="5735"/>
                    <a:pt x="4254" y="5231"/>
                    <a:pt x="5419" y="4159"/>
                  </a:cubicBezTo>
                  <a:lnTo>
                    <a:pt x="1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376;p53"/>
            <p:cNvSpPr/>
            <p:nvPr/>
          </p:nvSpPr>
          <p:spPr>
            <a:xfrm>
              <a:off x="-37997875" y="3588800"/>
              <a:ext cx="89025" cy="97675"/>
            </a:xfrm>
            <a:custGeom>
              <a:avLst/>
              <a:gdLst/>
              <a:ahLst/>
              <a:cxnLst/>
              <a:rect l="l" t="t" r="r" b="b"/>
              <a:pathLst>
                <a:path w="3561" h="3907" extrusionOk="0">
                  <a:moveTo>
                    <a:pt x="158" y="0"/>
                  </a:moveTo>
                  <a:lnTo>
                    <a:pt x="158" y="0"/>
                  </a:lnTo>
                  <a:cubicBezTo>
                    <a:pt x="126" y="977"/>
                    <a:pt x="0" y="2395"/>
                    <a:pt x="1260" y="3907"/>
                  </a:cubicBezTo>
                  <a:lnTo>
                    <a:pt x="3560" y="1544"/>
                  </a:lnTo>
                  <a:cubicBezTo>
                    <a:pt x="2584" y="662"/>
                    <a:pt x="1355" y="158"/>
                    <a:pt x="1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377;p53"/>
            <p:cNvSpPr/>
            <p:nvPr/>
          </p:nvSpPr>
          <p:spPr>
            <a:xfrm>
              <a:off x="-38117600" y="3588000"/>
              <a:ext cx="135500" cy="143375"/>
            </a:xfrm>
            <a:custGeom>
              <a:avLst/>
              <a:gdLst/>
              <a:ahLst/>
              <a:cxnLst/>
              <a:rect l="l" t="t" r="r" b="b"/>
              <a:pathLst>
                <a:path w="5420" h="5735" extrusionOk="0">
                  <a:moveTo>
                    <a:pt x="4096" y="1"/>
                  </a:moveTo>
                  <a:lnTo>
                    <a:pt x="4096" y="1"/>
                  </a:lnTo>
                  <a:cubicBezTo>
                    <a:pt x="2647" y="32"/>
                    <a:pt x="1198" y="536"/>
                    <a:pt x="0" y="1576"/>
                  </a:cubicBezTo>
                  <a:lnTo>
                    <a:pt x="4191" y="5735"/>
                  </a:lnTo>
                  <a:lnTo>
                    <a:pt x="5419" y="4506"/>
                  </a:lnTo>
                  <a:cubicBezTo>
                    <a:pt x="3939" y="2805"/>
                    <a:pt x="4065" y="1135"/>
                    <a:pt x="4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378;p53"/>
            <p:cNvSpPr/>
            <p:nvPr/>
          </p:nvSpPr>
          <p:spPr>
            <a:xfrm>
              <a:off x="-37953000" y="3641575"/>
              <a:ext cx="97700" cy="86350"/>
            </a:xfrm>
            <a:custGeom>
              <a:avLst/>
              <a:gdLst/>
              <a:ahLst/>
              <a:cxnLst/>
              <a:rect l="l" t="t" r="r" b="b"/>
              <a:pathLst>
                <a:path w="3908" h="3454" extrusionOk="0">
                  <a:moveTo>
                    <a:pt x="2364" y="0"/>
                  </a:moveTo>
                  <a:lnTo>
                    <a:pt x="1" y="2363"/>
                  </a:lnTo>
                  <a:cubicBezTo>
                    <a:pt x="1171" y="3313"/>
                    <a:pt x="2246" y="3453"/>
                    <a:pt x="3155" y="3453"/>
                  </a:cubicBezTo>
                  <a:cubicBezTo>
                    <a:pt x="3421" y="3453"/>
                    <a:pt x="3672" y="3441"/>
                    <a:pt x="3908" y="3434"/>
                  </a:cubicBezTo>
                  <a:cubicBezTo>
                    <a:pt x="3750" y="2205"/>
                    <a:pt x="3246" y="1008"/>
                    <a:pt x="23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226;p23"/>
          <p:cNvSpPr txBox="1">
            <a:spLocks/>
          </p:cNvSpPr>
          <p:nvPr/>
        </p:nvSpPr>
        <p:spPr>
          <a:xfrm>
            <a:off x="3244618" y="2711284"/>
            <a:ext cx="69408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800" b="1" dirty="0" smtClean="0">
                <a:solidFill>
                  <a:schemeClr val="accent1"/>
                </a:solidFill>
                <a:latin typeface="Roboto Black" charset="0"/>
                <a:ea typeface="Roboto Black" charset="0"/>
              </a:rPr>
              <a:t>03</a:t>
            </a:r>
            <a:endParaRPr lang="es" b="1" dirty="0">
              <a:solidFill>
                <a:schemeClr val="accent1"/>
              </a:solidFill>
              <a:latin typeface="Roboto Black" charset="0"/>
              <a:ea typeface="Roboto Black" charset="0"/>
            </a:endParaRPr>
          </a:p>
        </p:txBody>
      </p:sp>
      <p:sp>
        <p:nvSpPr>
          <p:cNvPr id="104" name="Google Shape;226;p23"/>
          <p:cNvSpPr txBox="1">
            <a:spLocks/>
          </p:cNvSpPr>
          <p:nvPr/>
        </p:nvSpPr>
        <p:spPr>
          <a:xfrm>
            <a:off x="3268318" y="3736800"/>
            <a:ext cx="69408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800" b="1" dirty="0" smtClean="0">
                <a:solidFill>
                  <a:schemeClr val="accent1"/>
                </a:solidFill>
                <a:latin typeface="Roboto Black" charset="0"/>
                <a:ea typeface="Roboto Black" charset="0"/>
              </a:rPr>
              <a:t>04</a:t>
            </a:r>
            <a:endParaRPr lang="es" b="1" dirty="0">
              <a:solidFill>
                <a:schemeClr val="accent1"/>
              </a:solidFill>
              <a:latin typeface="Roboto Black" charset="0"/>
              <a:ea typeface="Robo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7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4381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RUMUSAN MASALAH</a:t>
            </a:r>
            <a:endParaRPr dirty="0"/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601319" y="1611825"/>
            <a:ext cx="69408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609600" y="3638550"/>
            <a:ext cx="69408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9853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2438400" y="1586530"/>
            <a:ext cx="6393899" cy="10319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en-US" sz="1600" b="1" dirty="0" err="1" smtClean="0">
                <a:solidFill>
                  <a:schemeClr val="bg1"/>
                </a:solidFill>
              </a:rPr>
              <a:t>Bagaimana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melakukan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rancang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bangun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sistem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informasi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berbasis</a:t>
            </a:r>
            <a:r>
              <a:rPr lang="en-US" sz="1600" b="1" dirty="0" smtClean="0">
                <a:solidFill>
                  <a:schemeClr val="bg1"/>
                </a:solidFill>
              </a:rPr>
              <a:t> website yang </a:t>
            </a:r>
            <a:r>
              <a:rPr lang="en-US" sz="1600" b="1" dirty="0" err="1" smtClean="0">
                <a:solidFill>
                  <a:schemeClr val="bg1"/>
                </a:solidFill>
              </a:rPr>
              <a:t>dapat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menampilkan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infromasi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dan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lokasi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mengenai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lapangan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Bulu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Tangkis</a:t>
            </a:r>
            <a:r>
              <a:rPr lang="en-US" sz="1600" b="1" dirty="0" smtClean="0">
                <a:solidFill>
                  <a:schemeClr val="bg1"/>
                </a:solidFill>
              </a:rPr>
              <a:t> yang </a:t>
            </a:r>
            <a:r>
              <a:rPr lang="en-US" sz="1600" b="1" dirty="0" err="1" smtClean="0">
                <a:solidFill>
                  <a:schemeClr val="bg1"/>
                </a:solidFill>
              </a:rPr>
              <a:t>ada</a:t>
            </a:r>
            <a:r>
              <a:rPr lang="en-US" sz="1600" b="1" dirty="0" smtClean="0">
                <a:solidFill>
                  <a:schemeClr val="bg1"/>
                </a:solidFill>
              </a:rPr>
              <a:t> di Kota </a:t>
            </a:r>
            <a:r>
              <a:rPr lang="en-US" sz="1600" b="1" dirty="0" err="1" smtClean="0">
                <a:solidFill>
                  <a:schemeClr val="bg1"/>
                </a:solidFill>
              </a:rPr>
              <a:t>Mataram</a:t>
            </a:r>
            <a:r>
              <a:rPr lang="en-US" sz="1600" b="1" dirty="0" smtClean="0">
                <a:solidFill>
                  <a:schemeClr val="bg1"/>
                </a:solidFill>
              </a:rPr>
              <a:t> yang </a:t>
            </a:r>
            <a:r>
              <a:rPr lang="en-US" sz="1600" b="1" dirty="0" err="1" smtClean="0">
                <a:solidFill>
                  <a:schemeClr val="bg1"/>
                </a:solidFill>
              </a:rPr>
              <a:t>dapat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diakses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secara</a:t>
            </a:r>
            <a:r>
              <a:rPr lang="en-US" sz="1600" b="1" dirty="0" smtClean="0">
                <a:solidFill>
                  <a:schemeClr val="bg1"/>
                </a:solidFill>
              </a:rPr>
              <a:t> online.</a:t>
            </a:r>
            <a:r>
              <a:rPr lang="en-US" sz="1600" b="1" dirty="0" smtClean="0">
                <a:solidFill>
                  <a:schemeClr val="accent1"/>
                </a:solidFill>
              </a:rPr>
              <a:t> </a:t>
            </a:r>
            <a:endParaRPr sz="1600" b="1" dirty="0">
              <a:solidFill>
                <a:schemeClr val="accent1"/>
              </a:solidFill>
            </a:endParaRPr>
          </a:p>
        </p:txBody>
      </p:sp>
      <p:sp>
        <p:nvSpPr>
          <p:cNvPr id="61" name="Google Shape;284;p25"/>
          <p:cNvSpPr/>
          <p:nvPr/>
        </p:nvSpPr>
        <p:spPr>
          <a:xfrm>
            <a:off x="1338910" y="3632200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237;p23"/>
          <p:cNvSpPr/>
          <p:nvPr/>
        </p:nvSpPr>
        <p:spPr>
          <a:xfrm>
            <a:off x="1615310" y="3760012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287;p25"/>
          <p:cNvGrpSpPr/>
          <p:nvPr/>
        </p:nvGrpSpPr>
        <p:grpSpPr>
          <a:xfrm>
            <a:off x="1331055" y="1592880"/>
            <a:ext cx="1002833" cy="837003"/>
            <a:chOff x="12618250" y="628300"/>
            <a:chExt cx="5236725" cy="4370775"/>
          </a:xfrm>
        </p:grpSpPr>
        <p:sp>
          <p:nvSpPr>
            <p:cNvPr id="70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" name="Google Shape;257;p23"/>
          <p:cNvCxnSpPr/>
          <p:nvPr/>
        </p:nvCxnSpPr>
        <p:spPr>
          <a:xfrm>
            <a:off x="2438400" y="3105150"/>
            <a:ext cx="501409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Rectangle 21"/>
          <p:cNvSpPr/>
          <p:nvPr/>
        </p:nvSpPr>
        <p:spPr>
          <a:xfrm>
            <a:off x="2438400" y="3462647"/>
            <a:ext cx="63938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/>
            <a:r>
              <a:rPr lang="en-US" sz="1600" b="1" dirty="0" err="1">
                <a:solidFill>
                  <a:schemeClr val="bg1"/>
                </a:solidFill>
              </a:rPr>
              <a:t>Bagaimana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melakukan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rancang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bangun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sistem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informasi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berbasis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website yang </a:t>
            </a:r>
            <a:r>
              <a:rPr lang="en-US" sz="1600" b="1" dirty="0" err="1">
                <a:solidFill>
                  <a:schemeClr val="bg1"/>
                </a:solidFill>
              </a:rPr>
              <a:t>dapat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menggambarkan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titik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lokasi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lapangan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dalam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bentuk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peta</a:t>
            </a:r>
            <a:r>
              <a:rPr lang="en-US" sz="1600" b="1" dirty="0" smtClean="0">
                <a:solidFill>
                  <a:schemeClr val="bg1"/>
                </a:solidFill>
              </a:rPr>
              <a:t> digital </a:t>
            </a:r>
            <a:r>
              <a:rPr lang="en-US" sz="1600" b="1" dirty="0" err="1" smtClean="0">
                <a:solidFill>
                  <a:schemeClr val="bg1"/>
                </a:solidFill>
              </a:rPr>
              <a:t>dan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memberikan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rute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atau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jalur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perjalanan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dari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posisi</a:t>
            </a:r>
            <a:r>
              <a:rPr lang="en-US" sz="1600" b="1" dirty="0">
                <a:solidFill>
                  <a:schemeClr val="bg1"/>
                </a:solidFill>
              </a:rPr>
              <a:t> user </a:t>
            </a:r>
            <a:r>
              <a:rPr lang="en-US" sz="1600" b="1" dirty="0" err="1">
                <a:solidFill>
                  <a:schemeClr val="bg1"/>
                </a:solidFill>
              </a:rPr>
              <a:t>berada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menuju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lokasi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lapangan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yang </a:t>
            </a:r>
            <a:r>
              <a:rPr lang="en-US" sz="1600" b="1" dirty="0" err="1">
                <a:solidFill>
                  <a:schemeClr val="bg1"/>
                </a:solidFill>
              </a:rPr>
              <a:t>diinginkan</a:t>
            </a:r>
            <a:r>
              <a:rPr lang="en-US" sz="1600" b="1" dirty="0" smtClean="0">
                <a:solidFill>
                  <a:schemeClr val="bg1"/>
                </a:solidFill>
              </a:rPr>
              <a:t>?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p24"/>
          <p:cNvCxnSpPr/>
          <p:nvPr/>
        </p:nvCxnSpPr>
        <p:spPr>
          <a:xfrm>
            <a:off x="215105" y="7759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8005" y="998988"/>
            <a:ext cx="3530400" cy="168060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2" name="Google Shape;621;p32"/>
          <p:cNvSpPr/>
          <p:nvPr/>
        </p:nvSpPr>
        <p:spPr>
          <a:xfrm>
            <a:off x="2034604" y="969531"/>
            <a:ext cx="5257801" cy="40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roup 53">
            <a:extLst>
              <a:ext uri="{FF2B5EF4-FFF2-40B4-BE49-F238E27FC236}">
                <a16:creationId xmlns="" xmlns:a16="http://schemas.microsoft.com/office/drawing/2014/main" id="{4EA8D2D4-1E72-43C8-8104-F29D7FAE1D2A}"/>
              </a:ext>
            </a:extLst>
          </p:cNvPr>
          <p:cNvGrpSpPr>
            <a:grpSpLocks/>
          </p:cNvGrpSpPr>
          <p:nvPr/>
        </p:nvGrpSpPr>
        <p:grpSpPr bwMode="auto">
          <a:xfrm>
            <a:off x="2184175" y="1492016"/>
            <a:ext cx="4953000" cy="3426727"/>
            <a:chOff x="2487" y="2459"/>
            <a:chExt cx="7781" cy="4976"/>
          </a:xfrm>
        </p:grpSpPr>
        <p:sp>
          <p:nvSpPr>
            <p:cNvPr id="14" name="Rectangle 1">
              <a:extLst>
                <a:ext uri="{FF2B5EF4-FFF2-40B4-BE49-F238E27FC236}">
                  <a16:creationId xmlns="" xmlns:a16="http://schemas.microsoft.com/office/drawing/2014/main" id="{0B00B82E-E471-41FC-8F93-9F3651A52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2459"/>
              <a:ext cx="2676" cy="422"/>
            </a:xfrm>
            <a:prstGeom prst="rect">
              <a:avLst/>
            </a:prstGeom>
            <a:solidFill>
              <a:srgbClr val="5B9BD5"/>
            </a:solidFill>
            <a:ln w="12700">
              <a:solidFill>
                <a:srgbClr val="1F4D78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Requirement Analysis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Straight Connector 4">
              <a:extLst>
                <a:ext uri="{FF2B5EF4-FFF2-40B4-BE49-F238E27FC236}">
                  <a16:creationId xmlns="" xmlns:a16="http://schemas.microsoft.com/office/drawing/2014/main" id="{10969F99-3183-46A6-99CB-5F5422801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4" y="2597"/>
              <a:ext cx="68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Straight Arrow Connector 5">
              <a:extLst>
                <a:ext uri="{FF2B5EF4-FFF2-40B4-BE49-F238E27FC236}">
                  <a16:creationId xmlns="" xmlns:a16="http://schemas.microsoft.com/office/drawing/2014/main" id="{3B83E86F-6552-43CE-9ACC-8894564744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9" y="2597"/>
              <a:ext cx="0" cy="579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Straight Connector 16">
              <a:extLst>
                <a:ext uri="{FF2B5EF4-FFF2-40B4-BE49-F238E27FC236}">
                  <a16:creationId xmlns="" xmlns:a16="http://schemas.microsoft.com/office/drawing/2014/main" id="{0376F047-A443-4FEE-9591-F5BD95C88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6" y="3412"/>
              <a:ext cx="32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Straight Arrow Connector 17">
              <a:extLst>
                <a:ext uri="{FF2B5EF4-FFF2-40B4-BE49-F238E27FC236}">
                  <a16:creationId xmlns="" xmlns:a16="http://schemas.microsoft.com/office/drawing/2014/main" id="{B1817B9D-456A-4529-ABAA-35C5FE051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5" y="3412"/>
              <a:ext cx="0" cy="860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="" xmlns:a16="http://schemas.microsoft.com/office/drawing/2014/main" id="{964D3D82-D3E2-4164-BCF8-B1297E13F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4" y="4273"/>
              <a:ext cx="1894" cy="408"/>
            </a:xfrm>
            <a:prstGeom prst="rect">
              <a:avLst/>
            </a:prstGeom>
            <a:solidFill>
              <a:srgbClr val="5B9BD5"/>
            </a:solidFill>
            <a:ln w="12700">
              <a:solidFill>
                <a:srgbClr val="1F4D78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Implementation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Straight Connector 19">
              <a:extLst>
                <a:ext uri="{FF2B5EF4-FFF2-40B4-BE49-F238E27FC236}">
                  <a16:creationId xmlns="" xmlns:a16="http://schemas.microsoft.com/office/drawing/2014/main" id="{3918D00D-0284-48C9-BD4C-98A2A2D52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8" y="4460"/>
              <a:ext cx="25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Straight Arrow Connector 20">
              <a:extLst>
                <a:ext uri="{FF2B5EF4-FFF2-40B4-BE49-F238E27FC236}">
                  <a16:creationId xmlns="" xmlns:a16="http://schemas.microsoft.com/office/drawing/2014/main" id="{C1CC7FAC-EE22-42BC-8725-E5943C3D4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8" y="4461"/>
              <a:ext cx="0" cy="783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1">
              <a:extLst>
                <a:ext uri="{FF2B5EF4-FFF2-40B4-BE49-F238E27FC236}">
                  <a16:creationId xmlns="" xmlns:a16="http://schemas.microsoft.com/office/drawing/2014/main" id="{540A1584-B641-4482-A091-1AA86F02A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6" y="5243"/>
              <a:ext cx="1486" cy="798"/>
            </a:xfrm>
            <a:prstGeom prst="rect">
              <a:avLst/>
            </a:prstGeom>
            <a:solidFill>
              <a:srgbClr val="5B9BD5"/>
            </a:solidFill>
            <a:ln w="12700">
              <a:solidFill>
                <a:srgbClr val="1F4D78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Integration &amp; testing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Straight Connector 22">
              <a:extLst>
                <a:ext uri="{FF2B5EF4-FFF2-40B4-BE49-F238E27FC236}">
                  <a16:creationId xmlns="" xmlns:a16="http://schemas.microsoft.com/office/drawing/2014/main" id="{56C65A65-73AD-4C57-B39A-75B868E66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61" y="5682"/>
              <a:ext cx="34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Straight Arrow Connector 23">
              <a:extLst>
                <a:ext uri="{FF2B5EF4-FFF2-40B4-BE49-F238E27FC236}">
                  <a16:creationId xmlns="" xmlns:a16="http://schemas.microsoft.com/office/drawing/2014/main" id="{56A68EBA-1510-42F4-AD56-AAFBDD0EF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9" y="5682"/>
              <a:ext cx="0" cy="1017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="" xmlns:a16="http://schemas.microsoft.com/office/drawing/2014/main" id="{2EB35737-7B6C-499F-936E-D2C79A1C0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" y="6699"/>
              <a:ext cx="1910" cy="736"/>
            </a:xfrm>
            <a:prstGeom prst="rect">
              <a:avLst/>
            </a:prstGeom>
            <a:solidFill>
              <a:srgbClr val="5B9BD5"/>
            </a:solidFill>
            <a:ln w="12700">
              <a:solidFill>
                <a:srgbClr val="1F4D78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Operation &amp; Maintenance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Straight Arrow Connector 27">
              <a:extLst>
                <a:ext uri="{FF2B5EF4-FFF2-40B4-BE49-F238E27FC236}">
                  <a16:creationId xmlns="" xmlns:a16="http://schemas.microsoft.com/office/drawing/2014/main" id="{627489ED-5CE7-43AE-AE9E-F2DAD592A3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3" y="2880"/>
              <a:ext cx="0" cy="4414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Straight Connector 29">
              <a:extLst>
                <a:ext uri="{FF2B5EF4-FFF2-40B4-BE49-F238E27FC236}">
                  <a16:creationId xmlns="" xmlns:a16="http://schemas.microsoft.com/office/drawing/2014/main" id="{0E90972E-BF38-4C24-BDB4-F34182423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3" y="7293"/>
              <a:ext cx="480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Straight Arrow Connector 30">
              <a:extLst>
                <a:ext uri="{FF2B5EF4-FFF2-40B4-BE49-F238E27FC236}">
                  <a16:creationId xmlns="" xmlns:a16="http://schemas.microsoft.com/office/drawing/2014/main" id="{D928DD7C-BC3C-4714-8E26-B100B59D31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9" y="6042"/>
              <a:ext cx="0" cy="1250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Straight Arrow Connector 32">
              <a:extLst>
                <a:ext uri="{FF2B5EF4-FFF2-40B4-BE49-F238E27FC236}">
                  <a16:creationId xmlns="" xmlns:a16="http://schemas.microsoft.com/office/drawing/2014/main" id="{7E10B1A3-19C3-42D9-9220-A1ED9BBD2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75" y="4680"/>
              <a:ext cx="0" cy="2614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Straight Arrow Connector 33">
              <a:extLst>
                <a:ext uri="{FF2B5EF4-FFF2-40B4-BE49-F238E27FC236}">
                  <a16:creationId xmlns="" xmlns:a16="http://schemas.microsoft.com/office/drawing/2014/main" id="{31C07EB9-635C-4B68-A44F-BEF1363AED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53" y="3615"/>
              <a:ext cx="1" cy="3675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>
              <a:extLst>
                <a:ext uri="{FF2B5EF4-FFF2-40B4-BE49-F238E27FC236}">
                  <a16:creationId xmlns="" xmlns:a16="http://schemas.microsoft.com/office/drawing/2014/main" id="{6BC9D04B-CB83-4F54-8748-B7390AF13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" y="3177"/>
              <a:ext cx="1847" cy="438"/>
            </a:xfrm>
            <a:prstGeom prst="rect">
              <a:avLst/>
            </a:prstGeom>
            <a:solidFill>
              <a:srgbClr val="5B9BD5"/>
            </a:solidFill>
            <a:ln w="12700">
              <a:solidFill>
                <a:srgbClr val="1F4D78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System Design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3" name="Google Shape;262;p24"/>
          <p:cNvSpPr txBox="1">
            <a:spLocks/>
          </p:cNvSpPr>
          <p:nvPr/>
        </p:nvSpPr>
        <p:spPr>
          <a:xfrm>
            <a:off x="79029" y="209550"/>
            <a:ext cx="50292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3000" dirty="0" smtClean="0"/>
              <a:t>METODOLODI PENELITIAN</a:t>
            </a:r>
            <a:endParaRPr lang="en-US" sz="3000" dirty="0"/>
          </a:p>
        </p:txBody>
      </p:sp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2107975" y="1108743"/>
            <a:ext cx="3953371" cy="3439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METODE PENGEMBANGAN WATERFALL</a:t>
            </a:r>
            <a:endParaRPr sz="1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p24"/>
          <p:cNvCxnSpPr/>
          <p:nvPr/>
        </p:nvCxnSpPr>
        <p:spPr>
          <a:xfrm>
            <a:off x="179508" y="2707588"/>
            <a:ext cx="176609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262;p24"/>
          <p:cNvSpPr txBox="1">
            <a:spLocks/>
          </p:cNvSpPr>
          <p:nvPr/>
        </p:nvSpPr>
        <p:spPr>
          <a:xfrm>
            <a:off x="-28229" y="2193750"/>
            <a:ext cx="2206971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3000" dirty="0" smtClean="0"/>
              <a:t>USE CASE DIAGRAM</a:t>
            </a:r>
            <a:endParaRPr lang="en-US" sz="3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"/>
            <a:ext cx="67056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562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p24"/>
          <p:cNvCxnSpPr/>
          <p:nvPr/>
        </p:nvCxnSpPr>
        <p:spPr>
          <a:xfrm>
            <a:off x="179508" y="2707588"/>
            <a:ext cx="176609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262;p24"/>
          <p:cNvSpPr txBox="1">
            <a:spLocks/>
          </p:cNvSpPr>
          <p:nvPr/>
        </p:nvSpPr>
        <p:spPr>
          <a:xfrm>
            <a:off x="-28229" y="2193750"/>
            <a:ext cx="2206971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3000" dirty="0" smtClean="0"/>
              <a:t>ER DIAGRAM</a:t>
            </a:r>
            <a:endParaRPr lang="en-US" sz="3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741" y="0"/>
            <a:ext cx="6965259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167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127325" y="590975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</a:rPr>
              <a:t>D</a:t>
            </a:r>
            <a:r>
              <a:rPr lang="es" dirty="0" smtClean="0"/>
              <a:t>EMO PROGRAM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28"/>
          <p:cNvSpPr/>
          <p:nvPr/>
        </p:nvSpPr>
        <p:spPr>
          <a:xfrm>
            <a:off x="2134447" y="178560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2262809" y="191776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1893621" y="351271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2262809" y="191776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2401326" y="211856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2478850" y="221007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2758436" y="291158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2818169" y="298655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2818169" y="308695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2438183" y="291158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2500452" y="302072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2941446" y="266885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2941446" y="247695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3652653" y="2489588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3837400" y="255828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3926355" y="259133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4169882" y="2751382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5344193" y="1636936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5462385" y="1780539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5999954" y="3356405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6063497" y="2000391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5593282" y="2102067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5711473" y="2510014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26;p23"/>
          <p:cNvSpPr txBox="1">
            <a:spLocks/>
          </p:cNvSpPr>
          <p:nvPr/>
        </p:nvSpPr>
        <p:spPr>
          <a:xfrm>
            <a:off x="2500452" y="3863089"/>
            <a:ext cx="4014752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accent1"/>
                </a:solidFill>
                <a:latin typeface="Roboto Black" charset="0"/>
                <a:ea typeface="Roboto Black" charset="0"/>
              </a:rPr>
              <a:t>h</a:t>
            </a:r>
            <a:r>
              <a:rPr lang="es" sz="1800" dirty="0" smtClean="0">
                <a:solidFill>
                  <a:schemeClr val="accent1"/>
                </a:solidFill>
                <a:latin typeface="Roboto Black" charset="0"/>
                <a:ea typeface="Roboto Black" charset="0"/>
              </a:rPr>
              <a:t>tpps://sibutak.000webhostapp.com</a:t>
            </a:r>
            <a:endParaRPr lang="es" sz="1800" dirty="0">
              <a:solidFill>
                <a:schemeClr val="accent1"/>
              </a:solidFill>
              <a:latin typeface="Roboto Black" charset="0"/>
              <a:ea typeface="Robo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883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212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KESIMPULAN DAN SARAN</a:t>
            </a:r>
            <a:endParaRPr dirty="0"/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533400" y="1674023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555695" y="337177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2057400" y="2038350"/>
            <a:ext cx="7086600" cy="6477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id-ID" sz="1400" dirty="0"/>
              <a:t>Sistem yang dibuat dapat </a:t>
            </a:r>
            <a:r>
              <a:rPr lang="en-US" sz="1400" dirty="0" err="1"/>
              <a:t>menyampaikan</a:t>
            </a:r>
            <a:r>
              <a:rPr lang="en-US" sz="1400" dirty="0"/>
              <a:t> </a:t>
            </a:r>
            <a:r>
              <a:rPr lang="id-ID" sz="1400" dirty="0"/>
              <a:t>informasi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lokasi</a:t>
            </a:r>
            <a:r>
              <a:rPr lang="en-US" sz="1400" dirty="0"/>
              <a:t> </a:t>
            </a:r>
            <a:r>
              <a:rPr lang="en-US" sz="1400" dirty="0" err="1"/>
              <a:t>mengenai</a:t>
            </a:r>
            <a:r>
              <a:rPr lang="en-US" sz="1400" dirty="0"/>
              <a:t> </a:t>
            </a:r>
            <a:r>
              <a:rPr lang="id-ID" sz="1400" dirty="0"/>
              <a:t>data</a:t>
            </a:r>
            <a:r>
              <a:rPr lang="en-US" sz="1400" dirty="0"/>
              <a:t> </a:t>
            </a:r>
            <a:r>
              <a:rPr lang="en-US" sz="1400" dirty="0" err="1"/>
              <a:t>lapangan</a:t>
            </a:r>
            <a:r>
              <a:rPr lang="en-US" sz="1400" dirty="0"/>
              <a:t> </a:t>
            </a:r>
            <a:r>
              <a:rPr lang="en-US" sz="1400" dirty="0" err="1"/>
              <a:t>bulu</a:t>
            </a:r>
            <a:r>
              <a:rPr lang="en-US" sz="1400" dirty="0"/>
              <a:t> </a:t>
            </a:r>
            <a:r>
              <a:rPr lang="en-US" sz="1400" dirty="0" err="1"/>
              <a:t>tangkis</a:t>
            </a:r>
            <a:r>
              <a:rPr lang="en-US" sz="1400" dirty="0"/>
              <a:t> </a:t>
            </a:r>
            <a:r>
              <a:rPr lang="id-ID" sz="1400" dirty="0"/>
              <a:t>di Kota Mataram berbasis berbasis </a:t>
            </a:r>
            <a:r>
              <a:rPr lang="id-ID" sz="1400" i="1" dirty="0"/>
              <a:t>web</a:t>
            </a:r>
            <a:r>
              <a:rPr lang="id-ID" sz="1400" dirty="0"/>
              <a:t> yang dapat memberikan jalur perjalanan menuju </a:t>
            </a:r>
            <a:r>
              <a:rPr lang="en-US" sz="1400" dirty="0" err="1"/>
              <a:t>lapangam</a:t>
            </a:r>
            <a:r>
              <a:rPr lang="en-US" sz="1400" dirty="0"/>
              <a:t> </a:t>
            </a:r>
            <a:r>
              <a:rPr lang="en-US" sz="1400" dirty="0" err="1"/>
              <a:t>bulu</a:t>
            </a:r>
            <a:r>
              <a:rPr lang="en-US" sz="1400" dirty="0"/>
              <a:t> </a:t>
            </a:r>
            <a:r>
              <a:rPr lang="en-US" sz="1400" dirty="0" err="1"/>
              <a:t>tangkis</a:t>
            </a:r>
            <a:r>
              <a:rPr lang="en-US" sz="1400" dirty="0"/>
              <a:t> </a:t>
            </a:r>
            <a:r>
              <a:rPr lang="id-ID" sz="1400" dirty="0"/>
              <a:t>yang diiginkan dan dapat mengetahui persebaran lokasi </a:t>
            </a:r>
            <a:r>
              <a:rPr lang="en-US" sz="1400" dirty="0" err="1"/>
              <a:t>lapangan</a:t>
            </a:r>
            <a:r>
              <a:rPr lang="en-US" sz="1400" dirty="0"/>
              <a:t> </a:t>
            </a:r>
            <a:r>
              <a:rPr lang="en-US" sz="1400" dirty="0" err="1"/>
              <a:t>bulu</a:t>
            </a:r>
            <a:r>
              <a:rPr lang="en-US" sz="1400" dirty="0"/>
              <a:t> </a:t>
            </a:r>
            <a:r>
              <a:rPr lang="en-US" sz="1400" dirty="0" err="1"/>
              <a:t>tangkis</a:t>
            </a:r>
            <a:r>
              <a:rPr lang="en-US" sz="1400" dirty="0"/>
              <a:t> </a:t>
            </a:r>
            <a:r>
              <a:rPr lang="id-ID" sz="1400" dirty="0"/>
              <a:t>yang ada di </a:t>
            </a:r>
            <a:r>
              <a:rPr lang="en-US" sz="1400" dirty="0"/>
              <a:t>Kota </a:t>
            </a:r>
            <a:r>
              <a:rPr lang="en-US" sz="1400" dirty="0" err="1"/>
              <a:t>Mataram</a:t>
            </a:r>
            <a:r>
              <a:rPr lang="id-ID" sz="1400" dirty="0"/>
              <a:t>.</a:t>
            </a:r>
            <a:endParaRPr sz="1400" dirty="0"/>
          </a:p>
        </p:txBody>
      </p:sp>
      <p:sp>
        <p:nvSpPr>
          <p:cNvPr id="247" name="Google Shape;247;p23"/>
          <p:cNvSpPr/>
          <p:nvPr/>
        </p:nvSpPr>
        <p:spPr>
          <a:xfrm>
            <a:off x="1303680" y="1823881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1321926" y="3512624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7" name="Google Shape;257;p23"/>
          <p:cNvCxnSpPr/>
          <p:nvPr/>
        </p:nvCxnSpPr>
        <p:spPr>
          <a:xfrm>
            <a:off x="311700" y="759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257;p23"/>
          <p:cNvCxnSpPr/>
          <p:nvPr/>
        </p:nvCxnSpPr>
        <p:spPr>
          <a:xfrm>
            <a:off x="2438400" y="2914579"/>
            <a:ext cx="501409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2044700" y="4209979"/>
            <a:ext cx="7086600" cy="6477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id-ID" sz="1400" dirty="0"/>
              <a:t>Dengan adanya </a:t>
            </a:r>
            <a:r>
              <a:rPr lang="en-US" sz="1400" dirty="0" err="1"/>
              <a:t>sistem</a:t>
            </a:r>
            <a:r>
              <a:rPr lang="en-US" sz="1400" dirty="0"/>
              <a:t> yang </a:t>
            </a:r>
            <a:r>
              <a:rPr lang="en-US" sz="1400" dirty="0" err="1"/>
              <a:t>telah</a:t>
            </a:r>
            <a:r>
              <a:rPr lang="en-US" sz="1400" dirty="0"/>
              <a:t> </a:t>
            </a:r>
            <a:r>
              <a:rPr lang="en-US" sz="1400" dirty="0" err="1"/>
              <a:t>dibuat</a:t>
            </a:r>
            <a:r>
              <a:rPr lang="en-US" sz="1400" dirty="0"/>
              <a:t> </a:t>
            </a:r>
            <a:r>
              <a:rPr lang="id-ID" sz="1400" dirty="0"/>
              <a:t>ini dapat </a:t>
            </a:r>
            <a:r>
              <a:rPr lang="en-US" sz="1400" dirty="0" err="1"/>
              <a:t>memberikan</a:t>
            </a:r>
            <a:r>
              <a:rPr lang="en-US" sz="1400" dirty="0"/>
              <a:t> </a:t>
            </a:r>
            <a:r>
              <a:rPr lang="en-US" sz="1400" dirty="0" err="1"/>
              <a:t>manfaat</a:t>
            </a:r>
            <a:r>
              <a:rPr lang="en-US" sz="1400" dirty="0"/>
              <a:t> </a:t>
            </a:r>
            <a:r>
              <a:rPr lang="en-US" sz="1400" dirty="0" err="1"/>
              <a:t>bagi</a:t>
            </a:r>
            <a:r>
              <a:rPr lang="en-US" sz="1400" dirty="0"/>
              <a:t> </a:t>
            </a:r>
            <a:r>
              <a:rPr lang="en-US" sz="1400" dirty="0" err="1"/>
              <a:t>masyarakat</a:t>
            </a:r>
            <a:r>
              <a:rPr lang="en-US" sz="1400" dirty="0"/>
              <a:t> </a:t>
            </a:r>
            <a:r>
              <a:rPr lang="en-US" sz="1400" dirty="0" err="1"/>
              <a:t>umum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mengetahui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lokasi</a:t>
            </a:r>
            <a:r>
              <a:rPr lang="en-US" sz="1400" dirty="0"/>
              <a:t> </a:t>
            </a:r>
            <a:r>
              <a:rPr lang="en-US" sz="1400" dirty="0" err="1"/>
              <a:t>mengenai</a:t>
            </a:r>
            <a:r>
              <a:rPr lang="en-US" sz="1400" dirty="0"/>
              <a:t> </a:t>
            </a:r>
            <a:r>
              <a:rPr lang="en-US" sz="1400" dirty="0" err="1"/>
              <a:t>lapangan</a:t>
            </a:r>
            <a:r>
              <a:rPr lang="en-US" sz="1400" dirty="0"/>
              <a:t> </a:t>
            </a:r>
            <a:r>
              <a:rPr lang="en-US" sz="1400" dirty="0" err="1"/>
              <a:t>bulu</a:t>
            </a:r>
            <a:r>
              <a:rPr lang="en-US" sz="1400" dirty="0"/>
              <a:t> </a:t>
            </a:r>
            <a:r>
              <a:rPr lang="en-US" sz="1400" dirty="0" err="1"/>
              <a:t>tangkis</a:t>
            </a:r>
            <a:r>
              <a:rPr lang="en-US" sz="1400" dirty="0"/>
              <a:t> yang </a:t>
            </a:r>
            <a:r>
              <a:rPr lang="en-US" sz="1400" dirty="0" err="1"/>
              <a:t>ada</a:t>
            </a:r>
            <a:r>
              <a:rPr lang="en-US" sz="1400" dirty="0"/>
              <a:t> di Kota </a:t>
            </a:r>
            <a:r>
              <a:rPr lang="en-US" sz="1400" dirty="0" err="1"/>
              <a:t>Mataram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membantu</a:t>
            </a:r>
            <a:r>
              <a:rPr lang="en-US" sz="1400" dirty="0"/>
              <a:t> </a:t>
            </a:r>
            <a:r>
              <a:rPr lang="en-US" sz="1400" dirty="0" err="1"/>
              <a:t>dinas</a:t>
            </a:r>
            <a:r>
              <a:rPr lang="en-US" sz="1400" dirty="0"/>
              <a:t> </a:t>
            </a:r>
            <a:r>
              <a:rPr lang="en-US" sz="1400" dirty="0" err="1"/>
              <a:t>terkait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mengelola</a:t>
            </a:r>
            <a:r>
              <a:rPr lang="en-US" sz="1400" dirty="0"/>
              <a:t> data </a:t>
            </a:r>
            <a:r>
              <a:rPr lang="en-US" sz="1400" dirty="0" err="1"/>
              <a:t>lapangan</a:t>
            </a:r>
            <a:r>
              <a:rPr lang="en-US" sz="1400" dirty="0"/>
              <a:t> </a:t>
            </a:r>
            <a:r>
              <a:rPr lang="en-US" sz="1400" dirty="0" err="1"/>
              <a:t>bulu</a:t>
            </a:r>
            <a:r>
              <a:rPr lang="en-US" sz="1400" dirty="0"/>
              <a:t> </a:t>
            </a:r>
            <a:r>
              <a:rPr lang="en-US" sz="1400" dirty="0" err="1"/>
              <a:t>tangkis</a:t>
            </a:r>
            <a:r>
              <a:rPr lang="en-US" sz="1400" dirty="0"/>
              <a:t> yang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adanya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pendukung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id-ID" sz="1400" dirty="0"/>
              <a:t>fitur pencarian,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id-ID" sz="1400" dirty="0"/>
              <a:t>fitur rute menuju lokasi </a:t>
            </a:r>
            <a:r>
              <a:rPr lang="en-US" sz="1400" dirty="0" err="1"/>
              <a:t>lapangan</a:t>
            </a:r>
            <a:r>
              <a:rPr lang="en-US" sz="1400" dirty="0"/>
              <a:t> </a:t>
            </a:r>
            <a:r>
              <a:rPr lang="en-US" sz="1400" dirty="0" err="1"/>
              <a:t>bulu</a:t>
            </a:r>
            <a:r>
              <a:rPr lang="en-US" sz="1400" dirty="0"/>
              <a:t> </a:t>
            </a:r>
            <a:r>
              <a:rPr lang="en-US" sz="1400" dirty="0" err="1"/>
              <a:t>tangkis</a:t>
            </a:r>
            <a:r>
              <a:rPr lang="en-US" sz="1400" dirty="0"/>
              <a:t> </a:t>
            </a:r>
            <a:r>
              <a:rPr lang="id-ID" sz="1400" dirty="0"/>
              <a:t>yang diinginkan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id-ID" sz="1400" dirty="0"/>
              <a:t>kemudahan dalam mengakses aplikasi, tampilan mudah di fahami, </a:t>
            </a:r>
            <a:r>
              <a:rPr lang="en-US" sz="1400" dirty="0" err="1" smtClean="0"/>
              <a:t>serta</a:t>
            </a:r>
            <a:r>
              <a:rPr lang="en-US" sz="1400" dirty="0" smtClean="0"/>
              <a:t> </a:t>
            </a:r>
            <a:r>
              <a:rPr lang="id-ID" sz="1400" dirty="0" smtClean="0"/>
              <a:t>aplikasi </a:t>
            </a:r>
            <a:r>
              <a:rPr lang="id-ID" sz="1400" dirty="0"/>
              <a:t>berjalan dengan </a:t>
            </a:r>
            <a:r>
              <a:rPr lang="id-ID" sz="1400" dirty="0" smtClean="0"/>
              <a:t>baik</a:t>
            </a:r>
            <a:r>
              <a:rPr lang="en-US" sz="1400" dirty="0" smtClean="0"/>
              <a:t>.</a:t>
            </a:r>
            <a:endParaRPr sz="1400" dirty="0"/>
          </a:p>
        </p:txBody>
      </p:sp>
      <p:sp>
        <p:nvSpPr>
          <p:cNvPr id="59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406857" y="895350"/>
            <a:ext cx="255891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1"/>
                </a:solidFill>
              </a:rPr>
              <a:t>Kesimpulan : 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84085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613</Words>
  <Application>Microsoft Office PowerPoint</Application>
  <PresentationFormat>On-screen Show (16:9)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Roboto Mono Regular</vt:lpstr>
      <vt:lpstr>Roboto Black</vt:lpstr>
      <vt:lpstr>Roboto Thin</vt:lpstr>
      <vt:lpstr>Times New Roman</vt:lpstr>
      <vt:lpstr>Bree Serif</vt:lpstr>
      <vt:lpstr>Roboto Condensed</vt:lpstr>
      <vt:lpstr>Roboto Light</vt:lpstr>
      <vt:lpstr>WEB PROPOSAL</vt:lpstr>
      <vt:lpstr>Sistem Informasi Geografis  Untuk Pemetaan Lokasi  Lapangan Bulu Tagkis Di Kota Mataram  Berbasis Website</vt:lpstr>
      <vt:lpstr>POIN PRESENTASI</vt:lpstr>
      <vt:lpstr>LATAR BELAKANG</vt:lpstr>
      <vt:lpstr>RUMUSAN MASALAH</vt:lpstr>
      <vt:lpstr> </vt:lpstr>
      <vt:lpstr>PowerPoint Presentation</vt:lpstr>
      <vt:lpstr>PowerPoint Presentation</vt:lpstr>
      <vt:lpstr>DEMO PROGRAM</vt:lpstr>
      <vt:lpstr>KESIMPULAN DAN SARAN</vt:lpstr>
      <vt:lpstr>KESIMPULAN DAN SARAN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Geografis  Untuk Pemetaan Lokasi  Lapangan Bulu Tagkis Di Kota Mataram  Berbasis Website</dc:title>
  <dc:creator>MACAN</dc:creator>
  <cp:lastModifiedBy>MACAN</cp:lastModifiedBy>
  <cp:revision>39</cp:revision>
  <dcterms:modified xsi:type="dcterms:W3CDTF">2021-06-18T12:56:42Z</dcterms:modified>
</cp:coreProperties>
</file>