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8"/>
  </p:notesMasterIdLst>
  <p:handoutMasterIdLst>
    <p:handoutMasterId r:id="rId29"/>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1" r:id="rId26"/>
    <p:sldId id="653" r:id="rId2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5782" autoAdjust="0"/>
  </p:normalViewPr>
  <p:slideViewPr>
    <p:cSldViewPr>
      <p:cViewPr varScale="1">
        <p:scale>
          <a:sx n="95" d="100"/>
          <a:sy n="95" d="100"/>
        </p:scale>
        <p:origin x="288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6/19/2023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6/19/2023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 AI adoption has grown by 37% in 2018-2019 according to an article by Gartner Report.</a:t>
            </a:r>
          </a:p>
          <a:p>
            <a:pPr marL="0" lvl="0" indent="0" algn="l" rtl="0">
              <a:lnSpc>
                <a:spcPct val="115000"/>
              </a:lnSpc>
              <a:spcBef>
                <a:spcPts val="0"/>
              </a:spcBef>
              <a:spcAft>
                <a:spcPts val="0"/>
              </a:spcAft>
              <a:buSzPts val="1200"/>
              <a:buNone/>
            </a:pPr>
            <a:r>
              <a:rPr lang="en-US" dirty="0"/>
              <a:t>- Speech emotion recognition (SER) is the task of recognizing the emotional aspects of speech independently over the semantic content and is one of the emerging applications in the context of Artificial Intelligence (AI). SER is an important task in human-computer interaction because emotion play a big role in human communication,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models being compared include SVM, </a:t>
            </a:r>
            <a:r>
              <a:rPr lang="en-US" sz="1200" dirty="0" err="1"/>
              <a:t>LeNet</a:t>
            </a:r>
            <a:r>
              <a:rPr lang="en-US" sz="1200" dirty="0"/>
              <a:t> CNN, CRNN, and the Parallel Transformer Encoder with CNN Architecture. This section highlight the model with the highest accuracy among all the models compared.</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20</a:t>
            </a:fld>
            <a:endParaRPr lang="en-US"/>
          </a:p>
        </p:txBody>
      </p:sp>
    </p:spTree>
    <p:extLst>
      <p:ext uri="{BB962C8B-B14F-4D97-AF65-F5344CB8AC3E}">
        <p14:creationId xmlns:p14="http://schemas.microsoft.com/office/powerpoint/2010/main" val="19388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 To combine the Transformer Encoder and CNN for detecting human emotions from audio data, the study utilized a model architecture that included one block of Transformer Encoder with self-attention layers, followed by a feedforward layer. Additionally, two blocks resembling the CNN-based architecture of </a:t>
            </a:r>
            <a:r>
              <a:rPr lang="en-US" dirty="0" err="1">
                <a:solidFill>
                  <a:srgbClr val="0E101A"/>
                </a:solidFill>
                <a:effectLst/>
              </a:rPr>
              <a:t>LeNet</a:t>
            </a:r>
            <a:r>
              <a:rPr lang="en-US" dirty="0">
                <a:solidFill>
                  <a:srgbClr val="0E101A"/>
                </a:solidFill>
                <a:effectLst/>
              </a:rPr>
              <a:t> were employed, consisting of a 3×3 convolution layer, an ELU activation function, batch normalization, and a pooling layer for </a:t>
            </a:r>
            <a:r>
              <a:rPr lang="en-US" dirty="0" err="1">
                <a:solidFill>
                  <a:srgbClr val="0E101A"/>
                </a:solidFill>
                <a:effectLst/>
              </a:rPr>
              <a:t>downsampling</a:t>
            </a:r>
            <a:r>
              <a:rPr lang="en-US" dirty="0">
                <a:solidFill>
                  <a:srgbClr val="0E101A"/>
                </a:solidFill>
                <a:effectLst/>
              </a:rPr>
              <a:t> the feature maps. The output tensors of these blocks were combined using a dense layer, and the SoftMax activation function was applied to convert prediction scores into a probability distribution over the emotional states in the dataset.</a:t>
            </a:r>
          </a:p>
          <a:p>
            <a:pPr>
              <a:spcBef>
                <a:spcPts val="0"/>
              </a:spcBef>
              <a:spcAft>
                <a:spcPts val="0"/>
              </a:spcAft>
              <a:buFont typeface="Arial" panose="020B0604020202020204" pitchFamily="34" charset="0"/>
              <a:buChar char="•"/>
            </a:pPr>
            <a:r>
              <a:rPr lang="en-US" dirty="0">
                <a:solidFill>
                  <a:srgbClr val="0E101A"/>
                </a:solidFill>
                <a:effectLst/>
              </a:rPr>
              <a:t> Optimization techniques include fine-tuning hyperparameters (such as the learning rate, batch size, and number of layers in the model) and applying regularization methods (such as dropout or weight decay), further enhancing accuracy.</a:t>
            </a:r>
          </a:p>
          <a:p>
            <a:pPr>
              <a:spcBef>
                <a:spcPts val="0"/>
              </a:spcBef>
              <a:spcAft>
                <a:spcPts val="0"/>
              </a:spcAft>
              <a:buFont typeface="Arial" panose="020B0604020202020204" pitchFamily="34" charset="0"/>
              <a:buChar char="•"/>
            </a:pPr>
            <a:r>
              <a:rPr lang="en-US" dirty="0">
                <a:solidFill>
                  <a:srgbClr val="0E101A"/>
                </a:solidFill>
                <a:effectLst/>
              </a:rPr>
              <a:t> Comparative analysis with SVM, </a:t>
            </a:r>
            <a:r>
              <a:rPr lang="en-US" dirty="0" err="1">
                <a:solidFill>
                  <a:srgbClr val="0E101A"/>
                </a:solidFill>
                <a:effectLst/>
              </a:rPr>
              <a:t>LeNet</a:t>
            </a:r>
            <a:r>
              <a:rPr lang="en-US" dirty="0">
                <a:solidFill>
                  <a:srgbClr val="0E101A"/>
                </a:solidFill>
                <a:effectLst/>
              </a:rPr>
              <a:t>-based CNN, and CRNN models revealed that the Parallel Transformer Encoder with CNN Architecture achieved the highest accuracy, followed by the SVM model.</a:t>
            </a:r>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 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for the CNN block to give a feature representation on the audio data, while the transformer encoder block </a:t>
            </a:r>
            <a:r>
              <a:rPr lang="en-US" b="0" i="0" dirty="0">
                <a:solidFill>
                  <a:srgbClr val="D1D5DB"/>
                </a:solidFill>
                <a:effectLst/>
                <a:latin typeface="Söhne"/>
              </a:rPr>
              <a:t>learns to predict frequency distributions of different emotions by considering the overall structure of the MFCC plot for each emotion</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6</a:t>
            </a:fld>
            <a:endParaRPr lang="en-US"/>
          </a:p>
        </p:txBody>
      </p:sp>
    </p:spTree>
    <p:extLst>
      <p:ext uri="{BB962C8B-B14F-4D97-AF65-F5344CB8AC3E}">
        <p14:creationId xmlns:p14="http://schemas.microsoft.com/office/powerpoint/2010/main" val="22622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pooling layers, and dropout regulation.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the context of audio emotion recognition, this involves </a:t>
            </a:r>
            <a:r>
              <a:rPr lang="en-US" sz="1800" b="0" i="0" u="none" strike="noStrike" baseline="0" dirty="0">
                <a:solidFill>
                  <a:srgbClr val="000000"/>
                </a:solidFill>
                <a:latin typeface="AAAAAB+TimesNewRomanPSMT"/>
              </a:rPr>
              <a:t>a series of steps, including </a:t>
            </a:r>
            <a:r>
              <a:rPr lang="en-US" sz="1800" b="0" i="0" u="none" strike="noStrike" baseline="0" dirty="0" err="1">
                <a:solidFill>
                  <a:srgbClr val="000000"/>
                </a:solidFill>
                <a:latin typeface="AAAAAB+TimesNewRomanPSMT"/>
              </a:rPr>
              <a:t>downsampling</a:t>
            </a:r>
            <a:r>
              <a:rPr lang="en-US" sz="1800" b="0" i="0" u="none" strike="noStrike" baseline="0" dirty="0">
                <a:solidFill>
                  <a:srgbClr val="000000"/>
                </a:solidFill>
                <a:latin typeface="AAAAAB+TimesNewRomanPSMT"/>
              </a:rPr>
              <a:t> the audio to a custom target sample rate, truncating the audio to a set number of duration, and removing any silence before the actors start talking. These steps help to ensure consistency in the audio data and remove any irrelevant noise or silence that may affect the accuracy of the emotion recognition model.</a:t>
            </a:r>
          </a:p>
          <a:p>
            <a:pPr marL="171450" indent="-171450">
              <a:buFontTx/>
              <a:buChar char="-"/>
            </a:pPr>
            <a:r>
              <a:rPr lang="en-US" sz="1800" b="0" i="0" u="none" strike="noStrike" baseline="0" dirty="0">
                <a:solidFill>
                  <a:srgbClr val="000000"/>
                </a:solidFill>
                <a:latin typeface="AAAAAB+TimesNewRomanPSMT"/>
              </a:rPr>
              <a:t>MFCC are derived from a Mel-scale, which is a non-linear scale based on the perceived </a:t>
            </a:r>
            <a:r>
              <a:rPr lang="en-US" sz="1800" b="0" i="0" u="none" strike="noStrike" baseline="0" dirty="0" err="1">
                <a:solidFill>
                  <a:srgbClr val="000000"/>
                </a:solidFill>
                <a:latin typeface="AAAAAB+TimesNewRomanPSMT"/>
              </a:rPr>
              <a:t>freq</a:t>
            </a:r>
            <a:r>
              <a:rPr lang="en-US" sz="1800" b="0" i="0" u="none" strike="noStrike" baseline="0" dirty="0">
                <a:solidFill>
                  <a:srgbClr val="000000"/>
                </a:solidFill>
                <a:latin typeface="AAAAAB+TimesNewRomanPSMT"/>
              </a:rPr>
              <a:t> of a sound by the human ear.</a:t>
            </a:r>
          </a:p>
          <a:p>
            <a:pPr marL="171450" indent="-171450">
              <a:buFontTx/>
              <a:buChar char="-"/>
            </a:pPr>
            <a:r>
              <a:rPr lang="en-US" sz="1800" b="0" i="0" u="none" strike="noStrike" baseline="0" dirty="0">
                <a:solidFill>
                  <a:srgbClr val="000000"/>
                </a:solidFill>
                <a:latin typeface="AAAAAB+TimesNewRomanPSMT"/>
              </a:rPr>
              <a:t>After the audio features have been extracted, the next step is to create the model architecture and use the extracted features as input to the model which will allow the model to classify human emotions based on the extracted features.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8</a:t>
            </a:fld>
            <a:endParaRPr lang="en-US"/>
          </a:p>
        </p:txBody>
      </p:sp>
    </p:spTree>
    <p:extLst>
      <p:ext uri="{BB962C8B-B14F-4D97-AF65-F5344CB8AC3E}">
        <p14:creationId xmlns:p14="http://schemas.microsoft.com/office/powerpoint/2010/main" val="2175454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Two types of audio data records, lab recording &amp; non-lab recording.</a:t>
            </a:r>
          </a:p>
          <a:p>
            <a:pPr marL="171450" indent="-171450">
              <a:buFontTx/>
              <a:buChar char="-"/>
            </a:pPr>
            <a:r>
              <a:rPr lang="en-US" dirty="0"/>
              <a:t>Lab recording: </a:t>
            </a:r>
            <a:r>
              <a:rPr lang="en-US" sz="1800" b="0" i="0" u="none" strike="noStrike" baseline="0" dirty="0">
                <a:solidFill>
                  <a:srgbClr val="000000"/>
                </a:solidFill>
                <a:latin typeface="AAAAAB+TimesNewRomanPSMT"/>
              </a:rPr>
              <a:t>recorded in a recording studio using high-quality microphones and accompanied by linguistics experts.</a:t>
            </a:r>
          </a:p>
          <a:p>
            <a:pPr marL="171450" indent="-171450">
              <a:buFontTx/>
              <a:buChar char="-"/>
            </a:pPr>
            <a:r>
              <a:rPr lang="en-US" sz="1800" b="0" i="0" u="none" strike="noStrike" baseline="0" dirty="0">
                <a:solidFill>
                  <a:srgbClr val="000000"/>
                </a:solidFill>
                <a:latin typeface="AAAAAB+TimesNewRomanPSMT"/>
              </a:rPr>
              <a:t>Non-lab recording: Contains </a:t>
            </a:r>
            <a:r>
              <a:rPr lang="en-US" sz="1800" b="0" i="0" u="none" strike="noStrike" baseline="0" dirty="0" err="1">
                <a:solidFill>
                  <a:srgbClr val="000000"/>
                </a:solidFill>
                <a:latin typeface="AAAAAB+TimesNewRomanPSMT"/>
              </a:rPr>
              <a:t>uterances</a:t>
            </a:r>
            <a:r>
              <a:rPr lang="en-US" sz="1800" b="0" i="0" u="none" strike="noStrike" baseline="0" dirty="0">
                <a:solidFill>
                  <a:srgbClr val="000000"/>
                </a:solidFill>
                <a:latin typeface="AAAAAB+TimesNewRomanPSMT"/>
              </a:rPr>
              <a:t> that reflect emotions involuntarily in natural scenarios.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9</a:t>
            </a:fld>
            <a:endParaRPr lang="en-US"/>
          </a:p>
        </p:txBody>
      </p:sp>
    </p:spTree>
    <p:extLst>
      <p:ext uri="{BB962C8B-B14F-4D97-AF65-F5344CB8AC3E}">
        <p14:creationId xmlns:p14="http://schemas.microsoft.com/office/powerpoint/2010/main" val="305958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u="none" strike="noStrike" baseline="0" dirty="0">
                <a:solidFill>
                  <a:srgbClr val="000000"/>
                </a:solidFill>
                <a:latin typeface="AAAAAB+TimesNewRomanPSMT"/>
              </a:rPr>
              <a:t>- Tracking the training process of a model could help identify and address the overfitting and underfitting in the data, also </a:t>
            </a:r>
            <a:r>
              <a:rPr lang="en-US" b="0" i="0" dirty="0">
                <a:solidFill>
                  <a:srgbClr val="D1D5DB"/>
                </a:solidFill>
                <a:effectLst/>
                <a:latin typeface="Söhne"/>
              </a:rPr>
              <a:t>determine whether the model has converged or if it requires additional training iterations.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Conf Matrix: provides insights into the model's ability to correctly classify different classes and helps assess its performance in terms of precision (row), recall (column), and F1 score (balanced representation of precision &amp; recall).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Accuracy measures the overall performance of a model by dividing the number of correct predictions by the total number of predictions, it is often misleading for imbalanced dataset scenario. </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t>
            </a:r>
            <a:r>
              <a:rPr lang="en-US">
                <a:solidFill>
                  <a:schemeClr val="dk1"/>
                </a:solidFill>
              </a:rPr>
              <a:t>and loss </a:t>
            </a:r>
            <a:r>
              <a:rPr lang="en-US" dirty="0">
                <a:solidFill>
                  <a:schemeClr val="dk1"/>
                </a:solidFill>
              </a:rPr>
              <a:t>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19/06/2023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19/06/2023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19/06/2023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19/06/2023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19/06/2023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19/06/2023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19/06/2023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19/06/2023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19/06/2023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19/06/2023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19/06/2023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19/06/2023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6/19/2023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053195" y="1898796"/>
            <a:ext cx="4772770" cy="3870516"/>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276024" y="1898796"/>
            <a:ext cx="4814959" cy="3870516"/>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269539" y="1898796"/>
            <a:ext cx="4777123" cy="3870516"/>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145340" y="1898796"/>
            <a:ext cx="4777123" cy="3870516"/>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3" name="Google Shape;357;p11">
            <a:extLst>
              <a:ext uri="{FF2B5EF4-FFF2-40B4-BE49-F238E27FC236}">
                <a16:creationId xmlns:a16="http://schemas.microsoft.com/office/drawing/2014/main" id="{1ABD81DA-D101-AAED-114E-A63AD7D2212F}"/>
              </a:ext>
            </a:extLst>
          </p:cNvPr>
          <p:cNvPicPr preferRelativeResize="0"/>
          <p:nvPr/>
        </p:nvPicPr>
        <p:blipFill>
          <a:blip r:embed="rId3">
            <a:alphaModFix/>
          </a:blip>
          <a:stretch>
            <a:fillRect/>
          </a:stretch>
        </p:blipFill>
        <p:spPr>
          <a:xfrm>
            <a:off x="1145340" y="1898796"/>
            <a:ext cx="4773168" cy="3867912"/>
          </a:xfrm>
          <a:prstGeom prst="rect">
            <a:avLst/>
          </a:prstGeom>
          <a:noFill/>
          <a:ln>
            <a:noFill/>
          </a:ln>
        </p:spPr>
      </p:pic>
      <p:pic>
        <p:nvPicPr>
          <p:cNvPr id="4" name="Google Shape;358;p11">
            <a:extLst>
              <a:ext uri="{FF2B5EF4-FFF2-40B4-BE49-F238E27FC236}">
                <a16:creationId xmlns:a16="http://schemas.microsoft.com/office/drawing/2014/main" id="{7D04EFB4-E52E-C927-A40B-C3FB546E3E29}"/>
              </a:ext>
            </a:extLst>
          </p:cNvPr>
          <p:cNvPicPr preferRelativeResize="0"/>
          <p:nvPr/>
        </p:nvPicPr>
        <p:blipFill>
          <a:blip r:embed="rId4">
            <a:alphaModFix/>
          </a:blip>
          <a:stretch>
            <a:fillRect/>
          </a:stretch>
        </p:blipFill>
        <p:spPr>
          <a:xfrm>
            <a:off x="6275532" y="1883082"/>
            <a:ext cx="4773168" cy="3867912"/>
          </a:xfrm>
          <a:prstGeom prst="rect">
            <a:avLst/>
          </a:prstGeom>
          <a:noFill/>
          <a:ln>
            <a:noFill/>
          </a:ln>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3">
            <a:alphaModFix/>
          </a:blip>
          <a:stretch>
            <a:fillRect/>
          </a:stretch>
        </p:blipFill>
        <p:spPr>
          <a:xfrm>
            <a:off x="6885046" y="2601006"/>
            <a:ext cx="4140552" cy="2448955"/>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E6822C04-2655-9AB3-C754-BBDAEF414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534212"/>
            <a:ext cx="5099995" cy="4325112"/>
          </a:xfrm>
          <a:prstGeom prst="rect">
            <a:avLst/>
          </a:prstGeom>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64887" y="2792381"/>
            <a:ext cx="4461797" cy="2173678"/>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72226589-076B-5525-E52A-6484A784E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442201"/>
            <a:ext cx="5102352" cy="4327111"/>
          </a:xfrm>
          <a:prstGeom prst="rect">
            <a:avLst/>
          </a:prstGeom>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3">
            <a:alphaModFix/>
          </a:blip>
          <a:stretch>
            <a:fillRect/>
          </a:stretch>
        </p:blipFill>
        <p:spPr>
          <a:xfrm>
            <a:off x="6996120" y="2514114"/>
            <a:ext cx="4140552" cy="2468397"/>
          </a:xfrm>
          <a:prstGeom prst="rect">
            <a:avLst/>
          </a:prstGeom>
          <a:noFill/>
          <a:ln>
            <a:noFill/>
          </a:ln>
        </p:spPr>
      </p:pic>
      <p:pic>
        <p:nvPicPr>
          <p:cNvPr id="4" name="Picture 3" descr="A screenshot of a graph&#10;&#10;Description automatically generated with low confidence">
            <a:extLst>
              <a:ext uri="{FF2B5EF4-FFF2-40B4-BE49-F238E27FC236}">
                <a16:creationId xmlns:a16="http://schemas.microsoft.com/office/drawing/2014/main" id="{69AF028F-2561-063A-EB0E-A5E30D632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980" y="1532213"/>
            <a:ext cx="5102352" cy="4327111"/>
          </a:xfrm>
          <a:prstGeom prst="rect">
            <a:avLst/>
          </a:prstGeom>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2535800"/>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3599313"/>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4" name="Picture 3" descr="A picture containing text, screenshot, diagram, plot&#10;&#10;Description automatically generated">
            <a:extLst>
              <a:ext uri="{FF2B5EF4-FFF2-40B4-BE49-F238E27FC236}">
                <a16:creationId xmlns:a16="http://schemas.microsoft.com/office/drawing/2014/main" id="{3BDF7B30-7B07-E254-DD8E-93CAAB42D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439" y="1988808"/>
            <a:ext cx="5421361" cy="3383702"/>
          </a:xfrm>
          <a:prstGeom prst="rect">
            <a:avLst/>
          </a:prstGeom>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3150420"/>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study addressed the problem of detecting human emotions from audio data by integrating the Transformer Encoder and CNN architectures to capture global dependencies and local patterns in audio features. </a:t>
            </a:r>
          </a:p>
          <a:p>
            <a:pPr algn="just"/>
            <a:r>
              <a:rPr lang="en-US" sz="1800" dirty="0"/>
              <a:t>Optimization techniques include fine-tuning hyperparameters and applying regularization methods, further enhanced accuracy. </a:t>
            </a:r>
          </a:p>
          <a:p>
            <a:pPr algn="just"/>
            <a:r>
              <a:rPr lang="en-US" sz="1800" dirty="0"/>
              <a:t>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Thank You</a:t>
            </a:r>
          </a:p>
          <a:p>
            <a:pPr marL="0" indent="0" algn="ctr">
              <a:buNone/>
            </a:pPr>
            <a:r>
              <a:rPr lang="en-US" sz="7200" dirty="0"/>
              <a:t>Aku </a:t>
            </a:r>
            <a:r>
              <a:rPr lang="en-US" sz="7200" dirty="0" err="1"/>
              <a:t>cina</a:t>
            </a:r>
            <a:endParaRPr lang="en-US" sz="7200" dirty="0"/>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56"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168"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565942"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706348"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109692"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6874296"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676"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716364"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pic>
        <p:nvPicPr>
          <p:cNvPr id="4" name="Picture 3" descr="A picture containing text, diagram, font, line&#10;&#10;Description automatically generated">
            <a:extLst>
              <a:ext uri="{FF2B5EF4-FFF2-40B4-BE49-F238E27FC236}">
                <a16:creationId xmlns:a16="http://schemas.microsoft.com/office/drawing/2014/main" id="{2E38345A-9800-E727-7CD4-BBBC0D134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28" y="2078820"/>
            <a:ext cx="11679599" cy="3273552"/>
          </a:xfrm>
          <a:prstGeom prst="rect">
            <a:avLst/>
          </a:prstGeom>
        </p:spPr>
      </p:pic>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61889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contains 7,442 clips of audio and video recordings of various everyday scenarios, such as people talking, laughing, and singing in various environments.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50556" y="4413604"/>
            <a:ext cx="3297420" cy="9720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Dataset features 4 male actors expressing different emotions with a spoken British English accent that contains a total of 480 audio recordings.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59012"/>
            <a:ext cx="3058922" cy="9263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works with balanced representation of male and female voices consisting of 1,470 recordings from professional actors and actresses.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2022</Words>
  <Application>Microsoft Office PowerPoint</Application>
  <PresentationFormat>Widescreen</PresentationFormat>
  <Paragraphs>166</Paragraphs>
  <Slides>22</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AAAAAB+TimesNewRomanPSMT</vt:lpstr>
      <vt:lpstr>Arial</vt:lpstr>
      <vt:lpstr>Arial Black</vt:lpstr>
      <vt:lpstr>Barlow Semi Condensed</vt:lpstr>
      <vt:lpstr>Calibri</vt:lpstr>
      <vt:lpstr>Calibri Light</vt:lpstr>
      <vt:lpstr>DM Sans</vt:lpstr>
      <vt:lpstr>Söhne</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221</cp:revision>
  <dcterms:created xsi:type="dcterms:W3CDTF">2020-01-27T22:09:26Z</dcterms:created>
  <dcterms:modified xsi:type="dcterms:W3CDTF">2023-06-19T08:41:50Z</dcterms:modified>
</cp:coreProperties>
</file>