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90" autoAdjust="0"/>
    <p:restoredTop sz="84140" autoAdjust="0"/>
  </p:normalViewPr>
  <p:slideViewPr>
    <p:cSldViewPr>
      <p:cViewPr varScale="1">
        <p:scale>
          <a:sx n="93" d="100"/>
          <a:sy n="93" d="100"/>
        </p:scale>
        <p:origin x="3012" y="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6/21/2023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6/21/2023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 AI adoption has grown by 37% in 2018-2019 according to an article by Gartner Report.</a:t>
            </a:r>
          </a:p>
          <a:p>
            <a:pPr marL="0" lvl="0" indent="0" algn="l" rtl="0">
              <a:lnSpc>
                <a:spcPct val="115000"/>
              </a:lnSpc>
              <a:spcBef>
                <a:spcPts val="0"/>
              </a:spcBef>
              <a:spcAft>
                <a:spcPts val="0"/>
              </a:spcAft>
              <a:buSzPts val="1200"/>
              <a:buNone/>
            </a:pPr>
            <a:r>
              <a:rPr lang="en-US" dirty="0"/>
              <a:t>- Speech emotion recognition (SER) is the task of recognizing the emotional aspects of speech independently over the semantic content and is one of the emerging applications in the context of Artificial Intelligence (AI). SER is an important task in human-computer interaction because emotion play a big role in human communication,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For this dataset, a lower learning rate was set to avoid overshooting the optimal solution and to achieve a more stable training process, which resulted in a longer training time, with the model stopping at epoch 300 and achieving a maximum accuracy of 83%.</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The validation loss curve showed increasing trend near the end indicating early overfitting. </a:t>
            </a:r>
            <a:r>
              <a:rPr lang="en-ID" b="0" i="0" dirty="0">
                <a:solidFill>
                  <a:srgbClr val="D1D5DB"/>
                </a:solidFill>
                <a:effectLst/>
                <a:latin typeface="Söhne"/>
              </a:rPr>
              <a:t>As the training continued, the model becomes too specialized to the training data and fails to generalize well to new, unseen data</a:t>
            </a:r>
            <a:endParaRPr lang="en-US" dirty="0">
              <a:solidFill>
                <a:schemeClr val="dk1"/>
              </a:solidFill>
            </a:endParaRP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lvl="0" indent="0" algn="l" rtl="0">
              <a:spcBef>
                <a:spcPts val="0"/>
              </a:spcBef>
              <a:spcAft>
                <a:spcPts val="0"/>
              </a:spcAft>
              <a:buClr>
                <a:schemeClr val="dk1"/>
              </a:buClr>
              <a:buSzPts val="1100"/>
              <a:buNone/>
            </a:pPr>
            <a:r>
              <a:rPr lang="en-US" sz="1800" b="0" i="0" u="none" strike="noStrike" baseline="0" dirty="0">
                <a:solidFill>
                  <a:srgbClr val="000000"/>
                </a:solidFill>
                <a:latin typeface="AAAAAB+TimesNewRomanPSMT"/>
              </a:rPr>
              <a:t>The results showed that the model had different levels of confusion across the different datasets:</a:t>
            </a:r>
            <a:endParaRPr lang="en-US" dirty="0">
              <a:solidFill>
                <a:schemeClr val="dk1"/>
              </a:solidFill>
            </a:endParaRPr>
          </a:p>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Neutral highest TP, Happy lowest TP. This is because a lot of misclassification distributed across emotions.</a:t>
            </a:r>
          </a:p>
          <a:p>
            <a:pPr marL="457200" lvl="0" indent="-298450" algn="l" rtl="0">
              <a:spcBef>
                <a:spcPts val="0"/>
              </a:spcBef>
              <a:spcAft>
                <a:spcPts val="0"/>
              </a:spcAft>
              <a:buClr>
                <a:schemeClr val="dk1"/>
              </a:buClr>
              <a:buSzPts val="1100"/>
              <a:buChar char="-"/>
            </a:pPr>
            <a:r>
              <a:rPr lang="en-US" dirty="0">
                <a:solidFill>
                  <a:schemeClr val="dk1"/>
                </a:solidFill>
              </a:rPr>
              <a:t>High level of confusion between sad and neutral emotion.</a:t>
            </a:r>
          </a:p>
          <a:p>
            <a:pPr marL="457200" lvl="0" indent="-298450" algn="l" rtl="0">
              <a:spcBef>
                <a:spcPts val="0"/>
              </a:spcBef>
              <a:spcAft>
                <a:spcPts val="0"/>
              </a:spcAft>
              <a:buClr>
                <a:schemeClr val="dk1"/>
              </a:buClr>
              <a:buSzPts val="1100"/>
              <a:buChar char="-"/>
            </a:pPr>
            <a:r>
              <a:rPr lang="en-US" dirty="0">
                <a:solidFill>
                  <a:schemeClr val="dk1"/>
                </a:solidFill>
              </a:rPr>
              <a:t>Angry emotion highest f1-score due to its high precision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Angry &amp; Fear highest TP, Sad lowest TP. High confusion between sad and neutral emotions again.</a:t>
            </a:r>
          </a:p>
          <a:p>
            <a:pPr marL="457200" lvl="0" indent="-298450" algn="l" rtl="0">
              <a:spcBef>
                <a:spcPts val="0"/>
              </a:spcBef>
              <a:spcAft>
                <a:spcPts val="0"/>
              </a:spcAft>
              <a:buClr>
                <a:schemeClr val="dk1"/>
              </a:buClr>
              <a:buSzPts val="1100"/>
              <a:buChar char="-"/>
            </a:pPr>
            <a:r>
              <a:rPr lang="en-US" dirty="0">
                <a:solidFill>
                  <a:schemeClr val="dk1"/>
                </a:solidFill>
              </a:rPr>
              <a:t>Angry has the highest f1-score due to its high precision score compared to fear which is the close second.</a:t>
            </a:r>
          </a:p>
          <a:p>
            <a:pPr marL="457200" lvl="0" indent="-298450" algn="l" rtl="0">
              <a:spcBef>
                <a:spcPts val="0"/>
              </a:spcBef>
              <a:spcAft>
                <a:spcPts val="0"/>
              </a:spcAft>
              <a:buClr>
                <a:schemeClr val="dk1"/>
              </a:buClr>
              <a:buSzPts val="1100"/>
              <a:buChar char="-"/>
            </a:pPr>
            <a:r>
              <a:rPr lang="en-US" dirty="0">
                <a:solidFill>
                  <a:schemeClr val="dk1"/>
                </a:solidFill>
              </a:rPr>
              <a:t>Angry achieved perfect score in precision, meaning the model didn’t falsely classify this emotion into any other category.</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Angry lowest TP, Disgust &amp; Neutral highest TP. Angry is misclassified across fear, neutral, and sad.</a:t>
            </a:r>
          </a:p>
          <a:p>
            <a:pPr marL="457200" lvl="0" indent="-298450" algn="l" rtl="0">
              <a:spcBef>
                <a:spcPts val="0"/>
              </a:spcBef>
              <a:spcAft>
                <a:spcPts val="0"/>
              </a:spcAft>
              <a:buClr>
                <a:schemeClr val="dk1"/>
              </a:buClr>
              <a:buSzPts val="1100"/>
              <a:buChar char="-"/>
            </a:pPr>
            <a:r>
              <a:rPr lang="en-US" dirty="0">
                <a:solidFill>
                  <a:schemeClr val="dk1"/>
                </a:solidFill>
              </a:rPr>
              <a:t>Fear and Sad had a high level of confusion between each other.</a:t>
            </a:r>
          </a:p>
          <a:p>
            <a:pPr marL="457200" lvl="0" indent="-298450" algn="l" rtl="0">
              <a:spcBef>
                <a:spcPts val="0"/>
              </a:spcBef>
              <a:spcAft>
                <a:spcPts val="0"/>
              </a:spcAft>
              <a:buClr>
                <a:schemeClr val="dk1"/>
              </a:buClr>
              <a:buSzPts val="1100"/>
              <a:buChar char="-"/>
            </a:pPr>
            <a:r>
              <a:rPr lang="en-US" dirty="0">
                <a:solidFill>
                  <a:schemeClr val="dk1"/>
                </a:solidFill>
              </a:rPr>
              <a:t>Disgust had the highest f1-score due to its high precision and recall scores in the predictions and Angry have the lowest score for this dataset.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 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is for the CNN block to give a feature representation on the audio data, while the transformer encoder block </a:t>
            </a:r>
            <a:r>
              <a:rPr lang="en-US" b="0" i="0" dirty="0">
                <a:solidFill>
                  <a:srgbClr val="D1D5DB"/>
                </a:solidFill>
                <a:effectLst/>
                <a:latin typeface="Söhne"/>
              </a:rPr>
              <a:t>learns to predict frequency distributions of different emotions by considering the overall structure of the MFCC plot for each emotion</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6</a:t>
            </a:fld>
            <a:endParaRPr lang="en-US"/>
          </a:p>
        </p:txBody>
      </p:sp>
    </p:spTree>
    <p:extLst>
      <p:ext uri="{BB962C8B-B14F-4D97-AF65-F5344CB8AC3E}">
        <p14:creationId xmlns:p14="http://schemas.microsoft.com/office/powerpoint/2010/main" val="226225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pooling layers, and dropout regulation.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 the context of audio emotion recognition, this involves </a:t>
            </a:r>
            <a:r>
              <a:rPr lang="en-US" sz="1800" b="0" i="0" u="none" strike="noStrike" baseline="0" dirty="0">
                <a:solidFill>
                  <a:srgbClr val="000000"/>
                </a:solidFill>
                <a:latin typeface="AAAAAB+TimesNewRomanPSMT"/>
              </a:rPr>
              <a:t>a series of steps, including </a:t>
            </a:r>
            <a:r>
              <a:rPr lang="en-US" sz="1800" b="0" i="0" u="none" strike="noStrike" baseline="0" dirty="0" err="1">
                <a:solidFill>
                  <a:srgbClr val="000000"/>
                </a:solidFill>
                <a:latin typeface="AAAAAB+TimesNewRomanPSMT"/>
              </a:rPr>
              <a:t>downsampling</a:t>
            </a:r>
            <a:r>
              <a:rPr lang="en-US" sz="1800" b="0" i="0" u="none" strike="noStrike" baseline="0" dirty="0">
                <a:solidFill>
                  <a:srgbClr val="000000"/>
                </a:solidFill>
                <a:latin typeface="AAAAAB+TimesNewRomanPSMT"/>
              </a:rPr>
              <a:t> the audio to a custom target sample rate, truncating the audio to a set number of duration, and removing any silence before the actors start talking. These steps help to ensure consistency in the audio data and remove any irrelevant noise or silence that may affect the accuracy of the emotion recognition model.</a:t>
            </a:r>
          </a:p>
          <a:p>
            <a:pPr marL="171450" indent="-171450">
              <a:buFontTx/>
              <a:buChar char="-"/>
            </a:pPr>
            <a:r>
              <a:rPr lang="en-US" sz="1800" b="0" i="0" u="none" strike="noStrike" baseline="0" dirty="0">
                <a:solidFill>
                  <a:srgbClr val="000000"/>
                </a:solidFill>
                <a:latin typeface="AAAAAB+TimesNewRomanPSMT"/>
              </a:rPr>
              <a:t>MFCC are derived from a Mel-scale, which is a non-linear scale based on the perceived </a:t>
            </a:r>
            <a:r>
              <a:rPr lang="en-US" sz="1800" b="0" i="0" u="none" strike="noStrike" baseline="0" dirty="0" err="1">
                <a:solidFill>
                  <a:srgbClr val="000000"/>
                </a:solidFill>
                <a:latin typeface="AAAAAB+TimesNewRomanPSMT"/>
              </a:rPr>
              <a:t>freq</a:t>
            </a:r>
            <a:r>
              <a:rPr lang="en-US" sz="1800" b="0" i="0" u="none" strike="noStrike" baseline="0" dirty="0">
                <a:solidFill>
                  <a:srgbClr val="000000"/>
                </a:solidFill>
                <a:latin typeface="AAAAAB+TimesNewRomanPSMT"/>
              </a:rPr>
              <a:t> of a sound by the human ear.</a:t>
            </a:r>
          </a:p>
          <a:p>
            <a:pPr marL="171450" indent="-171450">
              <a:buFontTx/>
              <a:buChar char="-"/>
            </a:pPr>
            <a:r>
              <a:rPr lang="en-US" sz="1800" b="0" i="0" u="none" strike="noStrike" baseline="0" dirty="0">
                <a:solidFill>
                  <a:srgbClr val="000000"/>
                </a:solidFill>
                <a:latin typeface="AAAAAB+TimesNewRomanPSMT"/>
              </a:rPr>
              <a:t>After the audio features have been extracted, the next step is to create the model architecture and use the extracted features as input to the model which will allow the model to classify human emotions based on the extracted features.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8</a:t>
            </a:fld>
            <a:endParaRPr lang="en-US"/>
          </a:p>
        </p:txBody>
      </p:sp>
    </p:spTree>
    <p:extLst>
      <p:ext uri="{BB962C8B-B14F-4D97-AF65-F5344CB8AC3E}">
        <p14:creationId xmlns:p14="http://schemas.microsoft.com/office/powerpoint/2010/main" val="2175454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Two types of audio data records, lab recording &amp; non-lab recording.</a:t>
            </a:r>
          </a:p>
          <a:p>
            <a:pPr marL="171450" indent="-171450">
              <a:buFontTx/>
              <a:buChar char="-"/>
            </a:pPr>
            <a:r>
              <a:rPr lang="en-US" dirty="0"/>
              <a:t>Lab recording: </a:t>
            </a:r>
            <a:r>
              <a:rPr lang="en-US" sz="1800" b="0" i="0" u="none" strike="noStrike" baseline="0" dirty="0">
                <a:solidFill>
                  <a:srgbClr val="000000"/>
                </a:solidFill>
                <a:latin typeface="AAAAAB+TimesNewRomanPSMT"/>
              </a:rPr>
              <a:t>recorded in a recording studio using high-quality microphones and accompanied by linguistics experts.</a:t>
            </a:r>
          </a:p>
          <a:p>
            <a:pPr marL="171450" indent="-171450">
              <a:buFontTx/>
              <a:buChar char="-"/>
            </a:pPr>
            <a:r>
              <a:rPr lang="en-US" sz="1800" b="0" i="0" u="none" strike="noStrike" baseline="0" dirty="0">
                <a:solidFill>
                  <a:srgbClr val="000000"/>
                </a:solidFill>
                <a:latin typeface="AAAAAB+TimesNewRomanPSMT"/>
              </a:rPr>
              <a:t>Non-lab recording: Contains </a:t>
            </a:r>
            <a:r>
              <a:rPr lang="en-US" sz="1800" b="0" i="0" u="none" strike="noStrike" baseline="0" dirty="0" err="1">
                <a:solidFill>
                  <a:srgbClr val="000000"/>
                </a:solidFill>
                <a:latin typeface="AAAAAB+TimesNewRomanPSMT"/>
              </a:rPr>
              <a:t>uterances</a:t>
            </a:r>
            <a:r>
              <a:rPr lang="en-US" sz="1800" b="0" i="0" u="none" strike="noStrike" baseline="0" dirty="0">
                <a:solidFill>
                  <a:srgbClr val="000000"/>
                </a:solidFill>
                <a:latin typeface="AAAAAB+TimesNewRomanPSMT"/>
              </a:rPr>
              <a:t> that reflect emotions involuntarily in natural scenarios.</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9</a:t>
            </a:fld>
            <a:endParaRPr lang="en-US"/>
          </a:p>
        </p:txBody>
      </p:sp>
    </p:spTree>
    <p:extLst>
      <p:ext uri="{BB962C8B-B14F-4D97-AF65-F5344CB8AC3E}">
        <p14:creationId xmlns:p14="http://schemas.microsoft.com/office/powerpoint/2010/main" val="3059585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b="0" i="0" u="none" strike="noStrike" baseline="0" dirty="0">
                <a:solidFill>
                  <a:srgbClr val="000000"/>
                </a:solidFill>
                <a:latin typeface="AAAAAB+TimesNewRomanPSMT"/>
              </a:rPr>
              <a:t>- Tracking the training process of a model could help identify and address the overfitting and underfitting in the data, also </a:t>
            </a:r>
            <a:r>
              <a:rPr lang="en-US" b="0" i="0" dirty="0">
                <a:solidFill>
                  <a:srgbClr val="D1D5DB"/>
                </a:solidFill>
                <a:effectLst/>
                <a:latin typeface="Söhne"/>
              </a:rPr>
              <a:t>determine whether the model has converged or if it requires additional training iterations.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Conf Matrix: provides insights into the model's ability to correctly classify different classes and helps assess its performance in terms of precision (row), recall (column), and F1 score (balanced representation of precision &amp; recall).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Accuracy measures the overall performance of a model by dividing the number of correct predictions by the total number of predictions, it is often misleading for imbalanced dataset scenario. </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At the beginning of training, the accuracy was relatively low, which is expected as the model started with random weights and made initial predictions. However, as training progressed, the accuracy consistently increased, indicating that the model was effectively learning from the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Initially, the loss was relatively high, indicating that the model's predictions were far from the true labels. However, as the training advanced, the loss steadily decreased. This demonstrates that the model was progressively aligning its predictions with the true labels, indicating improved performance and convergence towards an optimal solution.</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number of epochs required for the model to converge and start overfitting the training data varied across these datasets. The model trained on the CREMA-D dataset achieved the highest accuracy of 59%, stopping at epoch 145. Stopping the training at the convergence point helps prevent overfitting and ensure the model generalizes well to unseen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Throughout the training process, dips in the graphs could indicate model instability, start overfitting, and random variability.</a:t>
            </a:r>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The model trained on the RAVDESS dataset achieved a peak accuracy of 79% and converged faster than CREMA-D, stopping at epoch 100.</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A lot of fluctuation happens during this training process, which could indicate that the learning rate used for updating the model's weights was too high, this could cause the model to overshoot the optimal weights and hinder its convergence.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21/06/2023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21/06/2023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21/06/2023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21/06/2023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21/06/2023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21/06/2023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21/06/2023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21/06/2023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21/06/2023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6/21/2023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6" name="Picture 5" descr="A picture containing text, screenshot, plot, line&#10;&#10;Description automatically generated">
            <a:extLst>
              <a:ext uri="{FF2B5EF4-FFF2-40B4-BE49-F238E27FC236}">
                <a16:creationId xmlns:a16="http://schemas.microsoft.com/office/drawing/2014/main" id="{84B0EE21-BF5C-63C8-AC38-D19CB75F5D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340" y="1879746"/>
            <a:ext cx="4773600" cy="3870486"/>
          </a:xfrm>
          <a:prstGeom prst="rect">
            <a:avLst/>
          </a:prstGeom>
        </p:spPr>
      </p:pic>
      <p:pic>
        <p:nvPicPr>
          <p:cNvPr id="8" name="Picture 7" descr="A picture containing text, screenshot, plot, line&#10;&#10;Description automatically generated">
            <a:extLst>
              <a:ext uri="{FF2B5EF4-FFF2-40B4-BE49-F238E27FC236}">
                <a16:creationId xmlns:a16="http://schemas.microsoft.com/office/drawing/2014/main" id="{2387D098-1C79-0F84-1B4E-C04E84C594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6024" y="1972563"/>
            <a:ext cx="4773600" cy="3777669"/>
          </a:xfrm>
          <a:prstGeom prst="rect">
            <a:avLst/>
          </a:prstGeom>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5" name="Picture 4" descr="A picture containing text, screenshot, square&#10;&#10;Description automatically generated">
            <a:extLst>
              <a:ext uri="{FF2B5EF4-FFF2-40B4-BE49-F238E27FC236}">
                <a16:creationId xmlns:a16="http://schemas.microsoft.com/office/drawing/2014/main" id="{95BEDF2A-A1F1-7609-8569-642329C69D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5328" y="1538748"/>
            <a:ext cx="5102352" cy="4327111"/>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a:p>
            <a:pPr marL="0" indent="0" algn="ctr">
              <a:buNone/>
            </a:pPr>
            <a:r>
              <a:rPr lang="en-US" sz="7200" dirty="0"/>
              <a:t>Aku CINA PELIT MISKIN</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61889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contains 7,442 clips of audio and video recordings of various everyday scenarios, such as people talking, laughing, and singing in various environments.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50556" y="4413604"/>
            <a:ext cx="3297420" cy="97200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Dataset features 4 male actors expressing different emotions with a spoken British English accent that contains a total of 480 audio recordings.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59012"/>
            <a:ext cx="3058922" cy="9263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The dataset works with balanced representation of male and female voices consisting of 1,470 recordings from professional actors and actresses.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2058</Words>
  <Application>Microsoft Office PowerPoint</Application>
  <PresentationFormat>Widescreen</PresentationFormat>
  <Paragraphs>161</Paragraphs>
  <Slides>22</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AAAAAB+TimesNewRomanPSMT</vt:lpstr>
      <vt:lpstr>Arial</vt:lpstr>
      <vt:lpstr>Arial Black</vt:lpstr>
      <vt:lpstr>Barlow Semi Condensed</vt:lpstr>
      <vt:lpstr>Calibri</vt:lpstr>
      <vt:lpstr>Calibri Light</vt:lpstr>
      <vt:lpstr>DM Sans</vt:lpstr>
      <vt:lpstr>Söhne</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226</cp:revision>
  <dcterms:created xsi:type="dcterms:W3CDTF">2020-01-27T22:09:26Z</dcterms:created>
  <dcterms:modified xsi:type="dcterms:W3CDTF">2023-06-21T07:01:37Z</dcterms:modified>
</cp:coreProperties>
</file>