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9"/>
  </p:notesMasterIdLst>
  <p:handoutMasterIdLst>
    <p:handoutMasterId r:id="rId30"/>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2" r:id="rId26"/>
    <p:sldId id="681" r:id="rId27"/>
    <p:sldId id="653" r:id="rId2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2"/>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7" autoAdjust="0"/>
    <p:restoredTop sz="91297"/>
  </p:normalViewPr>
  <p:slideViewPr>
    <p:cSldViewPr>
      <p:cViewPr>
        <p:scale>
          <a:sx n="120" d="100"/>
          <a:sy n="120" d="100"/>
        </p:scale>
        <p:origin x="1160" y="6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6/5/23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6/5/23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Speech emotion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study addressed the problem of detecting human emotions from audio data by integrating the Transformer Encoder and CNN architectures. The </a:t>
            </a:r>
            <a:r>
              <a:rPr lang="en-US" dirty="0" err="1"/>
              <a:t>Pararel</a:t>
            </a:r>
            <a:r>
              <a:rPr lang="en-US" dirty="0"/>
              <a:t>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a:t>
            </a:r>
            <a:r>
              <a:rPr lang="en-US" dirty="0" err="1"/>
              <a:t>LeNet</a:t>
            </a:r>
            <a:r>
              <a:rPr lang="en-US" dirty="0"/>
              <a:t>-based CNN, and CRNN models revealed that the Parallel Transformer Encoder with CNN Architecture achieved the highest accuracy, followed by the SVM model. The study highlights the effectiveness of the proposed model for emotion detection from audio data.</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2062396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study addressed the problem of detecting human emotions from audio data by integrating the Transformer Encoder and CNN architectures. The </a:t>
            </a:r>
            <a:r>
              <a:rPr lang="en-US" dirty="0" err="1"/>
              <a:t>Pararel</a:t>
            </a:r>
            <a:r>
              <a:rPr lang="en-US" dirty="0"/>
              <a:t>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a:t>
            </a:r>
            <a:r>
              <a:rPr lang="en-US" dirty="0" err="1"/>
              <a:t>LeNet</a:t>
            </a:r>
            <a:r>
              <a:rPr lang="en-US" dirty="0"/>
              <a:t>-based CNN, and CRNN models revealed that the Parallel Transformer Encoder with CNN Architecture achieved the highest accuracy, followed by the SVM model. The study highlights the effectiveness of the proposed model for emotion detection from audio data.</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22</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and pooling layers.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 Matrix: provides insights into the model's ability to correctly classify different classes and helps assess its performance in terms of precision, recall, and F1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05/06/23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05/06/23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05/06/23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05/06/23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05/06/23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05/06/23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05/06/23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05/06/23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05/06/23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05/06/23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05/06/23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05/06/23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6/5/23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775424" y="2258844"/>
            <a:ext cx="3755759" cy="3045763"/>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546060" y="2258844"/>
            <a:ext cx="3788958" cy="3045763"/>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699965" y="2258844"/>
            <a:ext cx="3758184" cy="3044952"/>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685412" y="2258844"/>
            <a:ext cx="3758184" cy="3044952"/>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800168" y="2258844"/>
            <a:ext cx="3758184" cy="304495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636072" y="2258844"/>
            <a:ext cx="3758184" cy="304495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5" name="Google Shape;392;g24a93ca963e_0_32">
            <a:extLst>
              <a:ext uri="{FF2B5EF4-FFF2-40B4-BE49-F238E27FC236}">
                <a16:creationId xmlns:a16="http://schemas.microsoft.com/office/drawing/2014/main" id="{AE299FEB-4223-5B9E-8E3B-AB9F2310263D}"/>
              </a:ext>
            </a:extLst>
          </p:cNvPr>
          <p:cNvPicPr preferRelativeResize="0"/>
          <p:nvPr/>
        </p:nvPicPr>
        <p:blipFill rotWithShape="1">
          <a:blip r:embed="rId3">
            <a:alphaModFix/>
          </a:blip>
          <a:srcRect l="50946"/>
          <a:stretch/>
        </p:blipFill>
        <p:spPr>
          <a:xfrm>
            <a:off x="1530200" y="2217493"/>
            <a:ext cx="3779367" cy="3062592"/>
          </a:xfrm>
          <a:prstGeom prst="rect">
            <a:avLst/>
          </a:prstGeom>
          <a:noFill/>
          <a:ln>
            <a:noFill/>
          </a:ln>
        </p:spPr>
      </p:pic>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4">
            <a:alphaModFix/>
          </a:blip>
          <a:stretch>
            <a:fillRect/>
          </a:stretch>
        </p:blipFill>
        <p:spPr>
          <a:xfrm>
            <a:off x="6456048" y="2631124"/>
            <a:ext cx="3779367" cy="2235330"/>
          </a:xfrm>
          <a:prstGeom prst="rect">
            <a:avLst/>
          </a:prstGeom>
          <a:noFill/>
          <a:ln>
            <a:noFill/>
          </a:ln>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30118" y="2888928"/>
            <a:ext cx="3702828" cy="1803927"/>
          </a:xfrm>
          <a:prstGeom prst="rect">
            <a:avLst/>
          </a:prstGeom>
          <a:noFill/>
          <a:ln>
            <a:noFill/>
          </a:ln>
        </p:spPr>
      </p:pic>
      <p:pic>
        <p:nvPicPr>
          <p:cNvPr id="6" name="Google Shape;402;g24a93ca963e_0_51">
            <a:extLst>
              <a:ext uri="{FF2B5EF4-FFF2-40B4-BE49-F238E27FC236}">
                <a16:creationId xmlns:a16="http://schemas.microsoft.com/office/drawing/2014/main" id="{5C25C374-C21F-1E0C-EAC5-51E45385F23C}"/>
              </a:ext>
            </a:extLst>
          </p:cNvPr>
          <p:cNvPicPr preferRelativeResize="0"/>
          <p:nvPr/>
        </p:nvPicPr>
        <p:blipFill rotWithShape="1">
          <a:blip r:embed="rId4">
            <a:alphaModFix/>
          </a:blip>
          <a:srcRect l="49279"/>
          <a:stretch/>
        </p:blipFill>
        <p:spPr>
          <a:xfrm>
            <a:off x="1574442" y="2168832"/>
            <a:ext cx="3887442" cy="3153252"/>
          </a:xfrm>
          <a:prstGeom prst="rect">
            <a:avLst/>
          </a:prstGeom>
          <a:noFill/>
          <a:ln>
            <a:noFill/>
          </a:ln>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5" name="Google Shape;410;g24a93ca963e_0_59">
            <a:extLst>
              <a:ext uri="{FF2B5EF4-FFF2-40B4-BE49-F238E27FC236}">
                <a16:creationId xmlns:a16="http://schemas.microsoft.com/office/drawing/2014/main" id="{EFCA99D7-3BD3-CF29-25D2-6EC4960677A6}"/>
              </a:ext>
            </a:extLst>
          </p:cNvPr>
          <p:cNvPicPr preferRelativeResize="0"/>
          <p:nvPr/>
        </p:nvPicPr>
        <p:blipFill rotWithShape="1">
          <a:blip r:embed="rId3">
            <a:alphaModFix/>
          </a:blip>
          <a:srcRect l="50946"/>
          <a:stretch/>
        </p:blipFill>
        <p:spPr>
          <a:xfrm>
            <a:off x="1505388" y="2061948"/>
            <a:ext cx="4114407" cy="3334089"/>
          </a:xfrm>
          <a:prstGeom prst="rect">
            <a:avLst/>
          </a:prstGeom>
          <a:noFill/>
          <a:ln>
            <a:noFill/>
          </a:ln>
        </p:spPr>
      </p:pic>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4">
            <a:alphaModFix/>
          </a:blip>
          <a:stretch>
            <a:fillRect/>
          </a:stretch>
        </p:blipFill>
        <p:spPr>
          <a:xfrm>
            <a:off x="6906108" y="2655777"/>
            <a:ext cx="3600480" cy="2146432"/>
          </a:xfrm>
          <a:prstGeom prst="rect">
            <a:avLst/>
          </a:prstGeom>
          <a:noFill/>
          <a:ln>
            <a:noFill/>
          </a:ln>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735402"/>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888928"/>
            <a:ext cx="6214800" cy="19802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The models being compared include SVM, </a:t>
            </a:r>
            <a:r>
              <a:rPr lang="en-US" sz="2400" dirty="0" err="1"/>
              <a:t>LeNet</a:t>
            </a:r>
            <a:r>
              <a:rPr lang="en-US" sz="2400" dirty="0"/>
              <a:t> CNN, CRNN, and the Parallel Transformer Encoder with CNN Architecture. This section highlight the model with the highest accuracy among all the models compared.</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79891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8" name="Google Shape;430;g24a93ca963e_0_44">
            <a:extLst>
              <a:ext uri="{FF2B5EF4-FFF2-40B4-BE49-F238E27FC236}">
                <a16:creationId xmlns:a16="http://schemas.microsoft.com/office/drawing/2014/main" id="{4B0CBB41-5C4C-561B-D53D-427BF81CCCA0}"/>
              </a:ext>
            </a:extLst>
          </p:cNvPr>
          <p:cNvPicPr preferRelativeResize="0"/>
          <p:nvPr/>
        </p:nvPicPr>
        <p:blipFill>
          <a:blip r:embed="rId2">
            <a:alphaModFix/>
          </a:blip>
          <a:stretch>
            <a:fillRect/>
          </a:stretch>
        </p:blipFill>
        <p:spPr>
          <a:xfrm>
            <a:off x="6546060" y="2353837"/>
            <a:ext cx="4442880" cy="2771951"/>
          </a:xfrm>
          <a:prstGeom prst="rect">
            <a:avLst/>
          </a:prstGeom>
          <a:noFill/>
          <a:ln>
            <a:noFill/>
          </a:ln>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t>Kesulitan</a:t>
            </a:r>
            <a:endParaRPr lang="en-US" dirty="0"/>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2536963"/>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76144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2536963"/>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TERIMA KASIH</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292"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204"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835978"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976384"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379728"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7144332"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5712"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986400"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descr="A picture containing text, screenshot, diagram, line&#10;&#10;Description automatically generated">
            <a:extLst>
              <a:ext uri="{FF2B5EF4-FFF2-40B4-BE49-F238E27FC236}">
                <a16:creationId xmlns:a16="http://schemas.microsoft.com/office/drawing/2014/main" id="{BD311A59-6E4B-AB35-A55E-349D68D61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65" y="2134800"/>
            <a:ext cx="9235069" cy="2588400"/>
          </a:xfrm>
          <a:prstGeom prst="rect">
            <a:avLst/>
          </a:prstGeom>
        </p:spPr>
      </p:pic>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Contain diverse collection of acted emotional expressions, including speech and facial expressions, from professional actors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0" y="4350727"/>
            <a:ext cx="3207407"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Audio Recordings were recorded in a laboratory environment with high-quality audio-visual equipment, processed and labelled, resulting in a high-quality audio data.</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02612"/>
            <a:ext cx="3058922"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 balanced representation of male and female voices, creating comprehensive sample that represents emotional expressions across genders.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970</TotalTime>
  <Words>1766</Words>
  <Application>Microsoft Macintosh PowerPoint</Application>
  <PresentationFormat>Widescreen</PresentationFormat>
  <Paragraphs>151</Paragraphs>
  <Slides>23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Black</vt:lpstr>
      <vt:lpstr>Barlow Semi Condensed</vt:lpstr>
      <vt:lpstr>Calibri</vt:lpstr>
      <vt:lpstr>Calibri Light</vt:lpstr>
      <vt:lpstr>DM Sans</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207</cp:revision>
  <dcterms:created xsi:type="dcterms:W3CDTF">2020-01-27T22:09:26Z</dcterms:created>
  <dcterms:modified xsi:type="dcterms:W3CDTF">2023-06-05T16:15:34Z</dcterms:modified>
</cp:coreProperties>
</file>