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29"/>
  </p:notesMasterIdLst>
  <p:handoutMasterIdLst>
    <p:handoutMasterId r:id="rId30"/>
  </p:handoutMasterIdLst>
  <p:sldIdLst>
    <p:sldId id="634" r:id="rId6"/>
    <p:sldId id="661" r:id="rId7"/>
    <p:sldId id="662" r:id="rId8"/>
    <p:sldId id="668" r:id="rId9"/>
    <p:sldId id="663" r:id="rId10"/>
    <p:sldId id="665" r:id="rId11"/>
    <p:sldId id="669" r:id="rId12"/>
    <p:sldId id="664" r:id="rId13"/>
    <p:sldId id="670" r:id="rId14"/>
    <p:sldId id="671" r:id="rId15"/>
    <p:sldId id="666" r:id="rId16"/>
    <p:sldId id="672" r:id="rId17"/>
    <p:sldId id="673" r:id="rId18"/>
    <p:sldId id="674" r:id="rId19"/>
    <p:sldId id="675" r:id="rId20"/>
    <p:sldId id="676" r:id="rId21"/>
    <p:sldId id="677" r:id="rId22"/>
    <p:sldId id="678" r:id="rId23"/>
    <p:sldId id="679" r:id="rId24"/>
    <p:sldId id="680" r:id="rId25"/>
    <p:sldId id="682" r:id="rId26"/>
    <p:sldId id="681" r:id="rId27"/>
    <p:sldId id="653" r:id="rId2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61"/>
            <p14:sldId id="662"/>
            <p14:sldId id="668"/>
            <p14:sldId id="663"/>
            <p14:sldId id="665"/>
            <p14:sldId id="669"/>
            <p14:sldId id="664"/>
            <p14:sldId id="670"/>
            <p14:sldId id="671"/>
            <p14:sldId id="666"/>
            <p14:sldId id="672"/>
            <p14:sldId id="673"/>
            <p14:sldId id="674"/>
            <p14:sldId id="675"/>
            <p14:sldId id="676"/>
            <p14:sldId id="677"/>
            <p14:sldId id="678"/>
            <p14:sldId id="679"/>
            <p14:sldId id="680"/>
            <p14:sldId id="682"/>
            <p14:sldId id="681"/>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F"/>
    <a:srgbClr val="FFFFFF"/>
    <a:srgbClr val="3333CC"/>
    <a:srgbClr val="FFF2CC"/>
    <a:srgbClr val="D4FFD4"/>
    <a:srgbClr val="D4382C"/>
    <a:srgbClr val="0F3856"/>
    <a:srgbClr val="DAC2EC"/>
    <a:srgbClr val="DF03FD"/>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1293"/>
  </p:normalViewPr>
  <p:slideViewPr>
    <p:cSldViewPr>
      <p:cViewPr varScale="1">
        <p:scale>
          <a:sx n="116" d="100"/>
          <a:sy n="116" d="100"/>
        </p:scale>
        <p:origin x="1040" y="19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ary.shiddiqi@if.its.ac.id" userId="7961a0a0-1ff9-455d-a844-387cf2de2d7d" providerId="ADAL" clId="{F17E9309-5DEA-4D6E-9905-6FDA6FEE9B88}"/>
    <pc:docChg chg="modSld">
      <pc:chgData name="ary.shiddiqi@if.its.ac.id" userId="7961a0a0-1ff9-455d-a844-387cf2de2d7d" providerId="ADAL" clId="{F17E9309-5DEA-4D6E-9905-6FDA6FEE9B88}" dt="2022-08-02T00:46:04.346" v="3" actId="1076"/>
      <pc:docMkLst>
        <pc:docMk/>
      </pc:docMkLst>
      <pc:sldChg chg="modSp mod">
        <pc:chgData name="ary.shiddiqi@if.its.ac.id" userId="7961a0a0-1ff9-455d-a844-387cf2de2d7d" providerId="ADAL" clId="{F17E9309-5DEA-4D6E-9905-6FDA6FEE9B88}" dt="2022-08-02T00:46:04.346" v="3" actId="1076"/>
        <pc:sldMkLst>
          <pc:docMk/>
          <pc:sldMk cId="2782431107" sldId="634"/>
        </pc:sldMkLst>
        <pc:picChg chg="mod">
          <ac:chgData name="ary.shiddiqi@if.its.ac.id" userId="7961a0a0-1ff9-455d-a844-387cf2de2d7d" providerId="ADAL" clId="{F17E9309-5DEA-4D6E-9905-6FDA6FEE9B88}" dt="2022-08-02T00:46:04.346" v="3" actId="1076"/>
          <ac:picMkLst>
            <pc:docMk/>
            <pc:sldMk cId="2782431107" sldId="634"/>
            <ac:picMk id="5" creationId="{7E6BA19E-4D8C-4008-A9E8-0D4FA568E0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6/7/23</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6/7/23</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SzPts val="1200"/>
              <a:buNone/>
            </a:pPr>
            <a:r>
              <a:rPr lang="en-US" dirty="0"/>
              <a:t>Speech emotion recognition (SER) is the task of recognizing the emotional aspects of speech independently over the semantic content and is one of the emerging applications in the context of Artificial Intelligence (AI). SER is an important task in human-computer interaction, which can be used for various applications such as personalized advertising, mental health monitoring, and speech therapy.</a:t>
            </a:r>
          </a:p>
          <a:p>
            <a:pPr marL="0" lvl="0" indent="0" algn="l" rtl="0">
              <a:lnSpc>
                <a:spcPct val="115000"/>
              </a:lnSpc>
              <a:spcBef>
                <a:spcPts val="0"/>
              </a:spcBef>
              <a:spcAft>
                <a:spcPts val="0"/>
              </a:spcAft>
              <a:buSzPts val="1200"/>
              <a:buNone/>
            </a:pPr>
            <a:endParaRPr lang="en-US" dirty="0"/>
          </a:p>
          <a:p>
            <a:pPr marL="0" lvl="0" indent="0" algn="l" rtl="0">
              <a:lnSpc>
                <a:spcPct val="115000"/>
              </a:lnSpc>
              <a:spcBef>
                <a:spcPts val="0"/>
              </a:spcBef>
              <a:spcAft>
                <a:spcPts val="0"/>
              </a:spcAft>
              <a:buSzPts val="1200"/>
              <a:buNone/>
            </a:pPr>
            <a:r>
              <a:rPr lang="en-US" dirty="0"/>
              <a:t>This study explored a parallelized approach to emotion recognition using Convolutional Neural Networks (CNN) and Transformer encoders for audio-based emotion recognition in the English language.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3</a:t>
            </a:fld>
            <a:endParaRPr lang="en-US"/>
          </a:p>
        </p:txBody>
      </p:sp>
    </p:spTree>
    <p:extLst>
      <p:ext uri="{BB962C8B-B14F-4D97-AF65-F5344CB8AC3E}">
        <p14:creationId xmlns:p14="http://schemas.microsoft.com/office/powerpoint/2010/main" val="74371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18</a:t>
            </a:fld>
            <a:endParaRPr lang="en-US"/>
          </a:p>
        </p:txBody>
      </p:sp>
    </p:spTree>
    <p:extLst>
      <p:ext uri="{BB962C8B-B14F-4D97-AF65-F5344CB8AC3E}">
        <p14:creationId xmlns:p14="http://schemas.microsoft.com/office/powerpoint/2010/main" val="218149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19</a:t>
            </a:fld>
            <a:endParaRPr lang="en-US"/>
          </a:p>
        </p:txBody>
      </p:sp>
    </p:spTree>
    <p:extLst>
      <p:ext uri="{BB962C8B-B14F-4D97-AF65-F5344CB8AC3E}">
        <p14:creationId xmlns:p14="http://schemas.microsoft.com/office/powerpoint/2010/main" val="3040658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study addressed the problem of detecting human emotions from audio data by integrating the Transformer Encoder and CNN architectures. The </a:t>
            </a:r>
            <a:r>
              <a:rPr lang="en-US" dirty="0" err="1"/>
              <a:t>Pararel</a:t>
            </a:r>
            <a:r>
              <a:rPr lang="en-US" dirty="0"/>
              <a:t> Transformer Encoder with CNN Architecture model demonstrated improved performance in emotion detection by capturing global dependencies and local patterns in audio features. Optimization techniques, including fine-tuning hyperparameters and applying regularization methods, further enhanced accuracy. Comparative analysis with SVM, </a:t>
            </a:r>
            <a:r>
              <a:rPr lang="en-US" dirty="0" err="1"/>
              <a:t>LeNet</a:t>
            </a:r>
            <a:r>
              <a:rPr lang="en-US" dirty="0"/>
              <a:t>-based CNN, and CRNN models revealed that the Parallel Transformer Encoder with CNN Architecture achieved the highest accuracy, followed by the SVM model. The study highlights the effectiveness of the proposed model for emotion detection from audio data.</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21</a:t>
            </a:fld>
            <a:endParaRPr lang="en-US"/>
          </a:p>
        </p:txBody>
      </p:sp>
    </p:spTree>
    <p:extLst>
      <p:ext uri="{BB962C8B-B14F-4D97-AF65-F5344CB8AC3E}">
        <p14:creationId xmlns:p14="http://schemas.microsoft.com/office/powerpoint/2010/main" val="2062396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study addressed the problem of detecting human emotions from audio data by integrating the Transformer Encoder and CNN architectures. The </a:t>
            </a:r>
            <a:r>
              <a:rPr lang="en-US" dirty="0" err="1"/>
              <a:t>Pararel</a:t>
            </a:r>
            <a:r>
              <a:rPr lang="en-US" dirty="0"/>
              <a:t> Transformer Encoder with CNN Architecture model demonstrated improved performance in emotion detection by capturing global dependencies and local patterns in audio features. Optimization techniques, including fine-tuning hyperparameters and applying regularization methods, further enhanced accuracy. Comparative analysis with SVM, </a:t>
            </a:r>
            <a:r>
              <a:rPr lang="en-US" dirty="0" err="1"/>
              <a:t>LeNet</a:t>
            </a:r>
            <a:r>
              <a:rPr lang="en-US" dirty="0"/>
              <a:t>-based CNN, and CRNN models revealed that the Parallel Transformer Encoder with CNN Architecture achieved the highest accuracy, followed by the SVM model. The study highlights the effectiveness of the proposed model for emotion detection from audio data.</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22</a:t>
            </a:fld>
            <a:endParaRPr lang="en-US"/>
          </a:p>
        </p:txBody>
      </p:sp>
    </p:spTree>
    <p:extLst>
      <p:ext uri="{BB962C8B-B14F-4D97-AF65-F5344CB8AC3E}">
        <p14:creationId xmlns:p14="http://schemas.microsoft.com/office/powerpoint/2010/main" val="10756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1200"/>
              </a:spcBef>
              <a:spcAft>
                <a:spcPts val="0"/>
              </a:spcAft>
              <a:buNone/>
            </a:pPr>
            <a:r>
              <a:rPr lang="en-US" dirty="0"/>
              <a:t>Emotion recognition has traditionally been performed using handcrafted features and machine learning algorithms such as SVM. However, these methods are limited by their reliance on domain expertise and lack of generalization.</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Recent advances in deep learning-based Convolutional Neural Network (CNN) have shown promising results outperforming traditional handcrafted feature-based methods in image classification. </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In the field of NLP, state of the art deep architecture such as GPT-3 and BERT are emerging to solve sequential learning problems based on the self-attention mechanism in the Transformer Network, making them suitable for emotion recognition tasks.</a:t>
            </a:r>
          </a:p>
        </p:txBody>
      </p:sp>
      <p:sp>
        <p:nvSpPr>
          <p:cNvPr id="4" name="Slide Number Placeholder 3"/>
          <p:cNvSpPr>
            <a:spLocks noGrp="1"/>
          </p:cNvSpPr>
          <p:nvPr>
            <p:ph type="sldNum" sz="quarter" idx="5"/>
          </p:nvPr>
        </p:nvSpPr>
        <p:spPr/>
        <p:txBody>
          <a:bodyPr/>
          <a:lstStyle/>
          <a:p>
            <a:fld id="{E10FB84E-2805-4468-A00F-CFA6F38630CE}" type="slidenum">
              <a:rPr lang="en-US" smtClean="0"/>
              <a:t>4</a:t>
            </a:fld>
            <a:endParaRPr lang="en-US"/>
          </a:p>
        </p:txBody>
      </p:sp>
    </p:spTree>
    <p:extLst>
      <p:ext uri="{BB962C8B-B14F-4D97-AF65-F5344CB8AC3E}">
        <p14:creationId xmlns:p14="http://schemas.microsoft.com/office/powerpoint/2010/main" val="273848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combination of Transformer Encoder consisting of self-attention layers, followed by a feedforward layer that consisted of two linear transformations with a </a:t>
            </a:r>
            <a:r>
              <a:rPr lang="en-US" dirty="0" err="1"/>
              <a:t>ReLU</a:t>
            </a:r>
            <a:r>
              <a:rPr lang="en-US" dirty="0"/>
              <a:t> activation in between and CNN-based architecture with a 3x3 convolution layer followed by an ELU activation function, batch normalization, and pooling layers. These blocks are combined with a dense layer, and the resulting output is passed to a </a:t>
            </a:r>
            <a:r>
              <a:rPr lang="en-US" dirty="0" err="1"/>
              <a:t>softmax</a:t>
            </a:r>
            <a:r>
              <a:rPr lang="en-US" dirty="0"/>
              <a:t> activation function to convert prediction scores into a probability distribution of target class. </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7</a:t>
            </a:fld>
            <a:endParaRPr lang="en-US"/>
          </a:p>
        </p:txBody>
      </p:sp>
    </p:spTree>
    <p:extLst>
      <p:ext uri="{BB962C8B-B14F-4D97-AF65-F5344CB8AC3E}">
        <p14:creationId xmlns:p14="http://schemas.microsoft.com/office/powerpoint/2010/main" val="12775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 Matrix: provides insights into the model's ability to correctly classify different classes and helps assess its performance in terms of precision, recall, and F1 score.</a:t>
            </a:r>
          </a:p>
        </p:txBody>
      </p:sp>
      <p:sp>
        <p:nvSpPr>
          <p:cNvPr id="4" name="Slide Number Placeholder 3"/>
          <p:cNvSpPr>
            <a:spLocks noGrp="1"/>
          </p:cNvSpPr>
          <p:nvPr>
            <p:ph type="sldNum" sz="quarter" idx="5"/>
          </p:nvPr>
        </p:nvSpPr>
        <p:spPr/>
        <p:txBody>
          <a:bodyPr/>
          <a:lstStyle/>
          <a:p>
            <a:fld id="{E10FB84E-2805-4468-A00F-CFA6F38630CE}" type="slidenum">
              <a:rPr lang="en-US" smtClean="0"/>
              <a:t>10</a:t>
            </a:fld>
            <a:endParaRPr lang="en-US"/>
          </a:p>
        </p:txBody>
      </p:sp>
    </p:spTree>
    <p:extLst>
      <p:ext uri="{BB962C8B-B14F-4D97-AF65-F5344CB8AC3E}">
        <p14:creationId xmlns:p14="http://schemas.microsoft.com/office/powerpoint/2010/main" val="15631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12</a:t>
            </a:fld>
            <a:endParaRPr lang="en-US"/>
          </a:p>
        </p:txBody>
      </p:sp>
    </p:spTree>
    <p:extLst>
      <p:ext uri="{BB962C8B-B14F-4D97-AF65-F5344CB8AC3E}">
        <p14:creationId xmlns:p14="http://schemas.microsoft.com/office/powerpoint/2010/main" val="126188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13</a:t>
            </a:fld>
            <a:endParaRPr lang="en-US"/>
          </a:p>
        </p:txBody>
      </p:sp>
    </p:spTree>
    <p:extLst>
      <p:ext uri="{BB962C8B-B14F-4D97-AF65-F5344CB8AC3E}">
        <p14:creationId xmlns:p14="http://schemas.microsoft.com/office/powerpoint/2010/main" val="327597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p:txBody>
      </p:sp>
      <p:sp>
        <p:nvSpPr>
          <p:cNvPr id="4" name="Slide Number Placeholder 3"/>
          <p:cNvSpPr>
            <a:spLocks noGrp="1"/>
          </p:cNvSpPr>
          <p:nvPr>
            <p:ph type="sldNum" sz="quarter" idx="5"/>
          </p:nvPr>
        </p:nvSpPr>
        <p:spPr/>
        <p:txBody>
          <a:bodyPr/>
          <a:lstStyle/>
          <a:p>
            <a:fld id="{E10FB84E-2805-4468-A00F-CFA6F38630CE}" type="slidenum">
              <a:rPr lang="en-US" smtClean="0"/>
              <a:t>14</a:t>
            </a:fld>
            <a:endParaRPr lang="en-US"/>
          </a:p>
        </p:txBody>
      </p:sp>
    </p:spTree>
    <p:extLst>
      <p:ext uri="{BB962C8B-B14F-4D97-AF65-F5344CB8AC3E}">
        <p14:creationId xmlns:p14="http://schemas.microsoft.com/office/powerpoint/2010/main" val="4223439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16</a:t>
            </a:fld>
            <a:endParaRPr lang="en-US"/>
          </a:p>
        </p:txBody>
      </p:sp>
    </p:spTree>
    <p:extLst>
      <p:ext uri="{BB962C8B-B14F-4D97-AF65-F5344CB8AC3E}">
        <p14:creationId xmlns:p14="http://schemas.microsoft.com/office/powerpoint/2010/main" val="1658395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17</a:t>
            </a:fld>
            <a:endParaRPr lang="en-US"/>
          </a:p>
        </p:txBody>
      </p:sp>
    </p:spTree>
    <p:extLst>
      <p:ext uri="{BB962C8B-B14F-4D97-AF65-F5344CB8AC3E}">
        <p14:creationId xmlns:p14="http://schemas.microsoft.com/office/powerpoint/2010/main" val="247034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07/06/23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07/06/23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07/06/23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07/06/23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1281C-38DA-4818-8C55-31099151AAF6}" type="datetimeFigureOut">
              <a:rPr lang="id-ID" smtClean="0"/>
              <a:t>07/06/23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2E1281C-38DA-4818-8C55-31099151AAF6}" type="datetimeFigureOut">
              <a:rPr lang="id-ID" smtClean="0"/>
              <a:t>07/06/23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2E1281C-38DA-4818-8C55-31099151AAF6}" type="datetimeFigureOut">
              <a:rPr lang="id-ID" smtClean="0"/>
              <a:t>07/06/23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2E1281C-38DA-4818-8C55-31099151AAF6}" type="datetimeFigureOut">
              <a:rPr lang="id-ID" smtClean="0"/>
              <a:t>07/06/23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1281C-38DA-4818-8C55-31099151AAF6}" type="datetimeFigureOut">
              <a:rPr lang="id-ID" smtClean="0"/>
              <a:t>07/06/23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07/06/23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07/06/23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281C-38DA-4818-8C55-31099151AAF6}" type="datetimeFigureOut">
              <a:rPr lang="id-ID" smtClean="0"/>
              <a:t>07/06/23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E3EB-C542-D442-9DDB-70377DD76B13}" type="datetimeFigureOut">
              <a:rPr lang="en-US" smtClean="0">
                <a:solidFill>
                  <a:prstClr val="black">
                    <a:tint val="75000"/>
                  </a:prstClr>
                </a:solidFill>
              </a:rPr>
              <a:pPr/>
              <a:t>6/7/23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fontScale="92500" lnSpcReduction="10000"/>
          </a:bodyPr>
          <a:lstStyle/>
          <a:p>
            <a:r>
              <a:rPr lang="en-US" sz="3200" dirty="0" err="1"/>
              <a:t>TUGAS</a:t>
            </a:r>
            <a:r>
              <a:rPr lang="en-US" sz="3200" dirty="0"/>
              <a:t> AKHIR</a:t>
            </a:r>
          </a:p>
          <a:p>
            <a:r>
              <a:rPr lang="en-US" sz="3200" b="1" dirty="0"/>
              <a:t>“Parallelizing CNN and Transformer Encoders for Audio Based Emotion Recognition in English Language”</a:t>
            </a:r>
          </a:p>
          <a:p>
            <a:endParaRPr lang="en-US" sz="3200" b="1" dirty="0">
              <a:latin typeface="+mj-lt"/>
            </a:endParaRPr>
          </a:p>
          <a:p>
            <a:endParaRPr lang="en-US" sz="3200" b="1" dirty="0">
              <a:latin typeface="+mj-lt"/>
            </a:endParaRPr>
          </a:p>
          <a:p>
            <a:r>
              <a:rPr lang="en-US" sz="3200" b="1" dirty="0">
                <a:latin typeface="+mj-lt"/>
              </a:rPr>
              <a:t>05111942000001</a:t>
            </a:r>
          </a:p>
          <a:p>
            <a:r>
              <a:rPr lang="en-US" sz="3200" b="1" dirty="0">
                <a:latin typeface="+mj-lt"/>
              </a:rPr>
              <a:t>Adam Satria Adidarma</a:t>
            </a:r>
          </a:p>
          <a:p>
            <a:r>
              <a:rPr lang="en-US" sz="3200" b="1" dirty="0">
                <a:latin typeface="+mj-lt"/>
              </a:rPr>
              <a:t>Kelly Rossa </a:t>
            </a:r>
            <a:r>
              <a:rPr lang="en-US" sz="3200" b="1" dirty="0" err="1">
                <a:latin typeface="+mj-lt"/>
              </a:rPr>
              <a:t>Sungkono</a:t>
            </a:r>
            <a:r>
              <a:rPr lang="en-US" sz="3200" b="1" dirty="0">
                <a:latin typeface="+mj-lt"/>
              </a:rPr>
              <a:t> – </a:t>
            </a:r>
            <a:r>
              <a:rPr lang="en-US" sz="3200" b="1" dirty="0" err="1">
                <a:latin typeface="+mj-lt"/>
              </a:rPr>
              <a:t>Shintami</a:t>
            </a:r>
            <a:r>
              <a:rPr lang="en-US" sz="3200" b="1" dirty="0">
                <a:latin typeface="+mj-lt"/>
              </a:rPr>
              <a:t> </a:t>
            </a:r>
            <a:r>
              <a:rPr lang="en-US" sz="3200" b="1" dirty="0" err="1">
                <a:latin typeface="+mj-lt"/>
              </a:rPr>
              <a:t>Chusnul</a:t>
            </a:r>
            <a:r>
              <a:rPr lang="en-US" sz="3200" b="1" dirty="0">
                <a:latin typeface="+mj-lt"/>
              </a:rPr>
              <a:t> </a:t>
            </a:r>
            <a:r>
              <a:rPr lang="en-US" sz="3200" b="1" dirty="0" err="1">
                <a:latin typeface="+mj-lt"/>
              </a:rPr>
              <a:t>Hidayati</a:t>
            </a:r>
            <a:endParaRPr lang="id-ID" sz="32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431" y="13499"/>
            <a:ext cx="1440192" cy="1440192"/>
          </a:xfrm>
          <a:prstGeom prst="rect">
            <a:avLst/>
          </a:prstGeom>
        </p:spPr>
      </p:pic>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45372" y="1988808"/>
            <a:ext cx="308047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Train-Validation Curve</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24583" y="2515933"/>
            <a:ext cx="3468986" cy="1003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Visual representation of model performance during training, showing the progression of the loss and accuracy for both the training and validation sets over epochs or iterations.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709831" y="3879060"/>
            <a:ext cx="136045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Accuracy</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755688" y="4406760"/>
            <a:ext cx="2937371"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Summarizes the performance of a classification model by displaying the counts of true positive, true negative, false positive, and false negative predictions.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549668" y="1965423"/>
            <a:ext cx="237433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Confusion Matrix</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07192" y="2499154"/>
            <a:ext cx="2695908"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Provides overall measure of model performance by measuring the proportion of correctly predicted instances out of the total number of instances.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193401" y="1965423"/>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383379" y="3879060"/>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3420456"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406760"/>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29853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Accuracy &amp; Loss Curve</a:t>
            </a:r>
          </a:p>
          <a:p>
            <a:r>
              <a:rPr lang="en-US" dirty="0"/>
              <a:t>Confusion Matrix</a:t>
            </a:r>
          </a:p>
          <a:p>
            <a:r>
              <a:rPr lang="en-US" dirty="0"/>
              <a:t>Model Comparisons</a:t>
            </a:r>
          </a:p>
        </p:txBody>
      </p:sp>
    </p:spTree>
    <p:extLst>
      <p:ext uri="{BB962C8B-B14F-4D97-AF65-F5344CB8AC3E}">
        <p14:creationId xmlns:p14="http://schemas.microsoft.com/office/powerpoint/2010/main" val="3491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(CREMA-D)</a:t>
            </a:r>
          </a:p>
        </p:txBody>
      </p:sp>
      <p:pic>
        <p:nvPicPr>
          <p:cNvPr id="6" name="Google Shape;357;p11">
            <a:extLst>
              <a:ext uri="{FF2B5EF4-FFF2-40B4-BE49-F238E27FC236}">
                <a16:creationId xmlns:a16="http://schemas.microsoft.com/office/drawing/2014/main" id="{61F23679-D0FC-B7B3-33A9-581FD73BA77A}"/>
              </a:ext>
            </a:extLst>
          </p:cNvPr>
          <p:cNvPicPr preferRelativeResize="0"/>
          <p:nvPr/>
        </p:nvPicPr>
        <p:blipFill>
          <a:blip r:embed="rId3">
            <a:alphaModFix/>
          </a:blip>
          <a:stretch>
            <a:fillRect/>
          </a:stretch>
        </p:blipFill>
        <p:spPr>
          <a:xfrm>
            <a:off x="1775424" y="2258844"/>
            <a:ext cx="3755759" cy="3045763"/>
          </a:xfrm>
          <a:prstGeom prst="rect">
            <a:avLst/>
          </a:prstGeom>
          <a:noFill/>
          <a:ln>
            <a:noFill/>
          </a:ln>
        </p:spPr>
      </p:pic>
      <p:pic>
        <p:nvPicPr>
          <p:cNvPr id="7" name="Google Shape;358;p11">
            <a:extLst>
              <a:ext uri="{FF2B5EF4-FFF2-40B4-BE49-F238E27FC236}">
                <a16:creationId xmlns:a16="http://schemas.microsoft.com/office/drawing/2014/main" id="{0E67EE28-F9CA-3153-92F2-8FAFEB09D0B2}"/>
              </a:ext>
            </a:extLst>
          </p:cNvPr>
          <p:cNvPicPr preferRelativeResize="0"/>
          <p:nvPr/>
        </p:nvPicPr>
        <p:blipFill>
          <a:blip r:embed="rId4">
            <a:alphaModFix/>
          </a:blip>
          <a:stretch>
            <a:fillRect/>
          </a:stretch>
        </p:blipFill>
        <p:spPr>
          <a:xfrm>
            <a:off x="6546060" y="2258844"/>
            <a:ext cx="3788958" cy="3045763"/>
          </a:xfrm>
          <a:prstGeom prst="rect">
            <a:avLst/>
          </a:prstGeom>
          <a:noFill/>
          <a:ln>
            <a:noFill/>
          </a:ln>
        </p:spPr>
      </p:pic>
    </p:spTree>
    <p:extLst>
      <p:ext uri="{BB962C8B-B14F-4D97-AF65-F5344CB8AC3E}">
        <p14:creationId xmlns:p14="http://schemas.microsoft.com/office/powerpoint/2010/main" val="3452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(RAVDESS)</a:t>
            </a:r>
          </a:p>
        </p:txBody>
      </p:sp>
      <p:pic>
        <p:nvPicPr>
          <p:cNvPr id="3" name="Google Shape;366;g24a93ca963e_0_3">
            <a:extLst>
              <a:ext uri="{FF2B5EF4-FFF2-40B4-BE49-F238E27FC236}">
                <a16:creationId xmlns:a16="http://schemas.microsoft.com/office/drawing/2014/main" id="{614D7B96-78FA-9139-7AA8-64F00F8F0283}"/>
              </a:ext>
            </a:extLst>
          </p:cNvPr>
          <p:cNvPicPr preferRelativeResize="0"/>
          <p:nvPr/>
        </p:nvPicPr>
        <p:blipFill>
          <a:blip r:embed="rId3">
            <a:alphaModFix/>
          </a:blip>
          <a:stretch>
            <a:fillRect/>
          </a:stretch>
        </p:blipFill>
        <p:spPr>
          <a:xfrm>
            <a:off x="6699965" y="2258844"/>
            <a:ext cx="3758184" cy="3044952"/>
          </a:xfrm>
          <a:prstGeom prst="rect">
            <a:avLst/>
          </a:prstGeom>
          <a:noFill/>
          <a:ln>
            <a:noFill/>
          </a:ln>
        </p:spPr>
      </p:pic>
      <p:pic>
        <p:nvPicPr>
          <p:cNvPr id="4" name="Google Shape;367;g24a93ca963e_0_3">
            <a:extLst>
              <a:ext uri="{FF2B5EF4-FFF2-40B4-BE49-F238E27FC236}">
                <a16:creationId xmlns:a16="http://schemas.microsoft.com/office/drawing/2014/main" id="{E5312562-637D-4463-09E5-49D98D94EDCD}"/>
              </a:ext>
            </a:extLst>
          </p:cNvPr>
          <p:cNvPicPr preferRelativeResize="0"/>
          <p:nvPr/>
        </p:nvPicPr>
        <p:blipFill>
          <a:blip r:embed="rId4">
            <a:alphaModFix/>
          </a:blip>
          <a:stretch>
            <a:fillRect/>
          </a:stretch>
        </p:blipFill>
        <p:spPr>
          <a:xfrm>
            <a:off x="1685412" y="2258844"/>
            <a:ext cx="3758184" cy="3044952"/>
          </a:xfrm>
          <a:prstGeom prst="rect">
            <a:avLst/>
          </a:prstGeom>
          <a:noFill/>
          <a:ln>
            <a:noFill/>
          </a:ln>
        </p:spPr>
      </p:pic>
    </p:spTree>
    <p:extLst>
      <p:ext uri="{BB962C8B-B14F-4D97-AF65-F5344CB8AC3E}">
        <p14:creationId xmlns:p14="http://schemas.microsoft.com/office/powerpoint/2010/main" val="18138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(SAVEE)</a:t>
            </a:r>
          </a:p>
        </p:txBody>
      </p:sp>
      <p:pic>
        <p:nvPicPr>
          <p:cNvPr id="3" name="Google Shape;357;p11">
            <a:extLst>
              <a:ext uri="{FF2B5EF4-FFF2-40B4-BE49-F238E27FC236}">
                <a16:creationId xmlns:a16="http://schemas.microsoft.com/office/drawing/2014/main" id="{1ABD81DA-D101-AAED-114E-A63AD7D2212F}"/>
              </a:ext>
            </a:extLst>
          </p:cNvPr>
          <p:cNvPicPr preferRelativeResize="0"/>
          <p:nvPr/>
        </p:nvPicPr>
        <p:blipFill>
          <a:blip r:embed="rId3">
            <a:alphaModFix/>
          </a:blip>
          <a:stretch>
            <a:fillRect/>
          </a:stretch>
        </p:blipFill>
        <p:spPr>
          <a:xfrm>
            <a:off x="1800168" y="2258844"/>
            <a:ext cx="3758184" cy="3044952"/>
          </a:xfrm>
          <a:prstGeom prst="rect">
            <a:avLst/>
          </a:prstGeom>
          <a:noFill/>
          <a:ln>
            <a:noFill/>
          </a:ln>
        </p:spPr>
      </p:pic>
      <p:pic>
        <p:nvPicPr>
          <p:cNvPr id="4" name="Google Shape;358;p11">
            <a:extLst>
              <a:ext uri="{FF2B5EF4-FFF2-40B4-BE49-F238E27FC236}">
                <a16:creationId xmlns:a16="http://schemas.microsoft.com/office/drawing/2014/main" id="{7D04EFB4-E52E-C927-A40B-C3FB546E3E29}"/>
              </a:ext>
            </a:extLst>
          </p:cNvPr>
          <p:cNvPicPr preferRelativeResize="0"/>
          <p:nvPr/>
        </p:nvPicPr>
        <p:blipFill>
          <a:blip r:embed="rId4">
            <a:alphaModFix/>
          </a:blip>
          <a:stretch>
            <a:fillRect/>
          </a:stretch>
        </p:blipFill>
        <p:spPr>
          <a:xfrm>
            <a:off x="6636072" y="2258844"/>
            <a:ext cx="3758184" cy="3044952"/>
          </a:xfrm>
          <a:prstGeom prst="rect">
            <a:avLst/>
          </a:prstGeom>
          <a:noFill/>
          <a:ln>
            <a:noFill/>
          </a:ln>
        </p:spPr>
      </p:pic>
    </p:spTree>
    <p:extLst>
      <p:ext uri="{BB962C8B-B14F-4D97-AF65-F5344CB8AC3E}">
        <p14:creationId xmlns:p14="http://schemas.microsoft.com/office/powerpoint/2010/main" val="49959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a:bodyPr>
          <a:lstStyle/>
          <a:p>
            <a:pPr marL="457200" lvl="0" indent="-304800" algn="l" rtl="0">
              <a:lnSpc>
                <a:spcPct val="100000"/>
              </a:lnSpc>
              <a:spcBef>
                <a:spcPts val="0"/>
              </a:spcBef>
              <a:spcAft>
                <a:spcPts val="0"/>
              </a:spcAft>
              <a:buSzPts val="1200"/>
              <a:buChar char="●"/>
            </a:pPr>
            <a:r>
              <a:rPr lang="en-US" sz="2400" b="1" i="1" dirty="0"/>
              <a:t>Emotion Labels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Angry, Fear, Disgust, Happy, Neutral, and Sad</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Datasets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CREMA-D, RAVDESS, and SAVEE</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Performance Metrics</a:t>
            </a:r>
            <a:endParaRPr lang="en-US" dirty="0"/>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Additional metrics can be derived from the confusion matrix such as, precision, recall, and F1-score</a:t>
            </a:r>
            <a:endParaRPr lang="en-US" sz="2000" b="1" i="1" dirty="0"/>
          </a:p>
        </p:txBody>
      </p:sp>
    </p:spTree>
    <p:extLst>
      <p:ext uri="{BB962C8B-B14F-4D97-AF65-F5344CB8AC3E}">
        <p14:creationId xmlns:p14="http://schemas.microsoft.com/office/powerpoint/2010/main" val="34923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(CREMA-D)</a:t>
            </a:r>
          </a:p>
        </p:txBody>
      </p:sp>
      <p:pic>
        <p:nvPicPr>
          <p:cNvPr id="5" name="Google Shape;392;g24a93ca963e_0_32">
            <a:extLst>
              <a:ext uri="{FF2B5EF4-FFF2-40B4-BE49-F238E27FC236}">
                <a16:creationId xmlns:a16="http://schemas.microsoft.com/office/drawing/2014/main" id="{AE299FEB-4223-5B9E-8E3B-AB9F2310263D}"/>
              </a:ext>
            </a:extLst>
          </p:cNvPr>
          <p:cNvPicPr preferRelativeResize="0"/>
          <p:nvPr/>
        </p:nvPicPr>
        <p:blipFill rotWithShape="1">
          <a:blip r:embed="rId3">
            <a:alphaModFix/>
          </a:blip>
          <a:srcRect l="50946"/>
          <a:stretch/>
        </p:blipFill>
        <p:spPr>
          <a:xfrm>
            <a:off x="1530200" y="2217493"/>
            <a:ext cx="3779367" cy="3062592"/>
          </a:xfrm>
          <a:prstGeom prst="rect">
            <a:avLst/>
          </a:prstGeom>
          <a:noFill/>
          <a:ln>
            <a:noFill/>
          </a:ln>
        </p:spPr>
      </p:pic>
      <p:pic>
        <p:nvPicPr>
          <p:cNvPr id="6" name="Google Shape;393;g24a93ca963e_0_32">
            <a:extLst>
              <a:ext uri="{FF2B5EF4-FFF2-40B4-BE49-F238E27FC236}">
                <a16:creationId xmlns:a16="http://schemas.microsoft.com/office/drawing/2014/main" id="{F4341A39-B4E2-A859-5BD9-9FCF1F7B380E}"/>
              </a:ext>
            </a:extLst>
          </p:cNvPr>
          <p:cNvPicPr preferRelativeResize="0"/>
          <p:nvPr/>
        </p:nvPicPr>
        <p:blipFill>
          <a:blip r:embed="rId4">
            <a:alphaModFix/>
          </a:blip>
          <a:stretch>
            <a:fillRect/>
          </a:stretch>
        </p:blipFill>
        <p:spPr>
          <a:xfrm>
            <a:off x="6456048" y="2631124"/>
            <a:ext cx="3779367" cy="2235330"/>
          </a:xfrm>
          <a:prstGeom prst="rect">
            <a:avLst/>
          </a:prstGeom>
          <a:noFill/>
          <a:ln>
            <a:noFill/>
          </a:ln>
        </p:spPr>
      </p:pic>
    </p:spTree>
    <p:extLst>
      <p:ext uri="{BB962C8B-B14F-4D97-AF65-F5344CB8AC3E}">
        <p14:creationId xmlns:p14="http://schemas.microsoft.com/office/powerpoint/2010/main" val="9922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(RAVDESS)</a:t>
            </a:r>
          </a:p>
        </p:txBody>
      </p:sp>
      <p:pic>
        <p:nvPicPr>
          <p:cNvPr id="5" name="Google Shape;401;g24a93ca963e_0_51">
            <a:extLst>
              <a:ext uri="{FF2B5EF4-FFF2-40B4-BE49-F238E27FC236}">
                <a16:creationId xmlns:a16="http://schemas.microsoft.com/office/drawing/2014/main" id="{E1BDD3CF-9016-7D35-60D2-A3FD0F019CE6}"/>
              </a:ext>
            </a:extLst>
          </p:cNvPr>
          <p:cNvPicPr preferRelativeResize="0"/>
          <p:nvPr/>
        </p:nvPicPr>
        <p:blipFill>
          <a:blip r:embed="rId3">
            <a:alphaModFix/>
          </a:blip>
          <a:stretch>
            <a:fillRect/>
          </a:stretch>
        </p:blipFill>
        <p:spPr>
          <a:xfrm>
            <a:off x="6730118" y="2888928"/>
            <a:ext cx="3702828" cy="1803927"/>
          </a:xfrm>
          <a:prstGeom prst="rect">
            <a:avLst/>
          </a:prstGeom>
          <a:noFill/>
          <a:ln>
            <a:noFill/>
          </a:ln>
        </p:spPr>
      </p:pic>
      <p:pic>
        <p:nvPicPr>
          <p:cNvPr id="6" name="Google Shape;402;g24a93ca963e_0_51">
            <a:extLst>
              <a:ext uri="{FF2B5EF4-FFF2-40B4-BE49-F238E27FC236}">
                <a16:creationId xmlns:a16="http://schemas.microsoft.com/office/drawing/2014/main" id="{5C25C374-C21F-1E0C-EAC5-51E45385F23C}"/>
              </a:ext>
            </a:extLst>
          </p:cNvPr>
          <p:cNvPicPr preferRelativeResize="0"/>
          <p:nvPr/>
        </p:nvPicPr>
        <p:blipFill rotWithShape="1">
          <a:blip r:embed="rId4">
            <a:alphaModFix/>
          </a:blip>
          <a:srcRect l="49279"/>
          <a:stretch/>
        </p:blipFill>
        <p:spPr>
          <a:xfrm>
            <a:off x="1574442" y="2168832"/>
            <a:ext cx="3887442" cy="3153252"/>
          </a:xfrm>
          <a:prstGeom prst="rect">
            <a:avLst/>
          </a:prstGeom>
          <a:noFill/>
          <a:ln>
            <a:noFill/>
          </a:ln>
        </p:spPr>
      </p:pic>
    </p:spTree>
    <p:extLst>
      <p:ext uri="{BB962C8B-B14F-4D97-AF65-F5344CB8AC3E}">
        <p14:creationId xmlns:p14="http://schemas.microsoft.com/office/powerpoint/2010/main" val="70894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(SAVEE)</a:t>
            </a:r>
          </a:p>
        </p:txBody>
      </p:sp>
      <p:pic>
        <p:nvPicPr>
          <p:cNvPr id="5" name="Google Shape;410;g24a93ca963e_0_59">
            <a:extLst>
              <a:ext uri="{FF2B5EF4-FFF2-40B4-BE49-F238E27FC236}">
                <a16:creationId xmlns:a16="http://schemas.microsoft.com/office/drawing/2014/main" id="{EFCA99D7-3BD3-CF29-25D2-6EC4960677A6}"/>
              </a:ext>
            </a:extLst>
          </p:cNvPr>
          <p:cNvPicPr preferRelativeResize="0"/>
          <p:nvPr/>
        </p:nvPicPr>
        <p:blipFill rotWithShape="1">
          <a:blip r:embed="rId3">
            <a:alphaModFix/>
          </a:blip>
          <a:srcRect l="50946"/>
          <a:stretch/>
        </p:blipFill>
        <p:spPr>
          <a:xfrm>
            <a:off x="1505388" y="2061948"/>
            <a:ext cx="4114407" cy="3334089"/>
          </a:xfrm>
          <a:prstGeom prst="rect">
            <a:avLst/>
          </a:prstGeom>
          <a:noFill/>
          <a:ln>
            <a:noFill/>
          </a:ln>
        </p:spPr>
      </p:pic>
      <p:pic>
        <p:nvPicPr>
          <p:cNvPr id="6" name="Google Shape;411;g24a93ca963e_0_59">
            <a:extLst>
              <a:ext uri="{FF2B5EF4-FFF2-40B4-BE49-F238E27FC236}">
                <a16:creationId xmlns:a16="http://schemas.microsoft.com/office/drawing/2014/main" id="{048018F0-894E-6295-02E7-C8BBA5375976}"/>
              </a:ext>
            </a:extLst>
          </p:cNvPr>
          <p:cNvPicPr preferRelativeResize="0"/>
          <p:nvPr/>
        </p:nvPicPr>
        <p:blipFill>
          <a:blip r:embed="rId4">
            <a:alphaModFix/>
          </a:blip>
          <a:stretch>
            <a:fillRect/>
          </a:stretch>
        </p:blipFill>
        <p:spPr>
          <a:xfrm>
            <a:off x="6906108" y="2655777"/>
            <a:ext cx="3600480" cy="2146432"/>
          </a:xfrm>
          <a:prstGeom prst="rect">
            <a:avLst/>
          </a:prstGeom>
          <a:noFill/>
          <a:ln>
            <a:noFill/>
          </a:ln>
        </p:spPr>
      </p:pic>
    </p:spTree>
    <p:extLst>
      <p:ext uri="{BB962C8B-B14F-4D97-AF65-F5344CB8AC3E}">
        <p14:creationId xmlns:p14="http://schemas.microsoft.com/office/powerpoint/2010/main" val="130924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735402"/>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Model Comparisons</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888928"/>
            <a:ext cx="6214800" cy="19802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The models being compared include SVM, </a:t>
            </a:r>
            <a:r>
              <a:rPr lang="en-US" sz="2400" dirty="0" err="1"/>
              <a:t>LeNet</a:t>
            </a:r>
            <a:r>
              <a:rPr lang="en-US" sz="2400" dirty="0"/>
              <a:t> CNN, CRNN, and the Parallel Transformer Encoder with CNN Architecture. This section highlight the model with the highest accuracy among all the models compared.</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79891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6890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Architecture Design</a:t>
            </a:r>
          </a:p>
          <a:p>
            <a:r>
              <a:rPr lang="en-US" dirty="0"/>
              <a:t>Methodology</a:t>
            </a:r>
          </a:p>
          <a:p>
            <a:r>
              <a:rPr lang="en-US" dirty="0"/>
              <a:t>Results</a:t>
            </a:r>
          </a:p>
          <a:p>
            <a:r>
              <a:rPr lang="en-US" dirty="0"/>
              <a:t>Conclusion</a:t>
            </a:r>
          </a:p>
          <a:p>
            <a:pPr marL="0" indent="0">
              <a:buNone/>
            </a:pPr>
            <a:r>
              <a:rPr lang="en-US" dirty="0"/>
              <a:t> </a:t>
            </a:r>
          </a:p>
        </p:txBody>
      </p:sp>
    </p:spTree>
    <p:extLst>
      <p:ext uri="{BB962C8B-B14F-4D97-AF65-F5344CB8AC3E}">
        <p14:creationId xmlns:p14="http://schemas.microsoft.com/office/powerpoint/2010/main" val="134113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Comparisons</a:t>
            </a:r>
          </a:p>
        </p:txBody>
      </p:sp>
      <p:graphicFrame>
        <p:nvGraphicFramePr>
          <p:cNvPr id="6" name="Table 5">
            <a:extLst>
              <a:ext uri="{FF2B5EF4-FFF2-40B4-BE49-F238E27FC236}">
                <a16:creationId xmlns:a16="http://schemas.microsoft.com/office/drawing/2014/main" id="{08F913AC-1198-F4FA-9CC2-D245B01F0D3B}"/>
              </a:ext>
            </a:extLst>
          </p:cNvPr>
          <p:cNvGraphicFramePr>
            <a:graphicFrameLocks noGrp="1"/>
          </p:cNvGraphicFramePr>
          <p:nvPr>
            <p:extLst>
              <p:ext uri="{D42A27DB-BD31-4B8C-83A1-F6EECF244321}">
                <p14:modId xmlns:p14="http://schemas.microsoft.com/office/powerpoint/2010/main" val="2016905782"/>
              </p:ext>
            </p:extLst>
          </p:nvPr>
        </p:nvGraphicFramePr>
        <p:xfrm>
          <a:off x="1288260" y="2168832"/>
          <a:ext cx="3936650" cy="3017370"/>
        </p:xfrm>
        <a:graphic>
          <a:graphicData uri="http://schemas.openxmlformats.org/drawingml/2006/table">
            <a:tbl>
              <a:tblPr>
                <a:noFill/>
              </a:tblPr>
              <a:tblGrid>
                <a:gridCol w="1849750">
                  <a:extLst>
                    <a:ext uri="{9D8B030D-6E8A-4147-A177-3AD203B41FA5}">
                      <a16:colId xmlns:a16="http://schemas.microsoft.com/office/drawing/2014/main" val="3166909753"/>
                    </a:ext>
                  </a:extLst>
                </a:gridCol>
                <a:gridCol w="2086900">
                  <a:extLst>
                    <a:ext uri="{9D8B030D-6E8A-4147-A177-3AD203B41FA5}">
                      <a16:colId xmlns:a16="http://schemas.microsoft.com/office/drawing/2014/main" val="2890531796"/>
                    </a:ext>
                  </a:extLst>
                </a:gridCol>
              </a:tblGrid>
              <a:tr h="359150">
                <a:tc>
                  <a:txBody>
                    <a:bodyPr/>
                    <a:lstStyle/>
                    <a:p>
                      <a:pPr marL="0" lvl="0" indent="0" algn="ctr" rtl="0">
                        <a:spcBef>
                          <a:spcPts val="0"/>
                        </a:spcBef>
                        <a:spcAft>
                          <a:spcPts val="0"/>
                        </a:spcAft>
                        <a:buNone/>
                      </a:pPr>
                      <a:r>
                        <a:rPr lang="en" sz="2400" b="1" dirty="0">
                          <a:solidFill>
                            <a:schemeClr val="tx1"/>
                          </a:solidFill>
                        </a:rPr>
                        <a:t>Model</a:t>
                      </a:r>
                      <a:endParaRPr sz="2400" b="1"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sz="2400" b="1" dirty="0">
                          <a:solidFill>
                            <a:schemeClr val="tx1"/>
                          </a:solidFill>
                        </a:rPr>
                        <a:t>Average Accuracy</a:t>
                      </a:r>
                      <a:endParaRPr sz="2400" b="1" dirty="0">
                        <a:solidFill>
                          <a:schemeClr val="tx1"/>
                        </a:solidFill>
                      </a:endParaRPr>
                    </a:p>
                  </a:txBody>
                  <a:tcPr marL="91425" marR="91425" marT="91425" marB="91425" anchor="ctr"/>
                </a:tc>
                <a:extLst>
                  <a:ext uri="{0D108BD9-81ED-4DB2-BD59-A6C34878D82A}">
                    <a16:rowId xmlns:a16="http://schemas.microsoft.com/office/drawing/2014/main" val="3071558256"/>
                  </a:ext>
                </a:extLst>
              </a:tr>
              <a:tr h="367450">
                <a:tc>
                  <a:txBody>
                    <a:bodyPr/>
                    <a:lstStyle/>
                    <a:p>
                      <a:pPr marL="0" lvl="0" indent="0" algn="ctr" rtl="0">
                        <a:spcBef>
                          <a:spcPts val="0"/>
                        </a:spcBef>
                        <a:spcAft>
                          <a:spcPts val="0"/>
                        </a:spcAft>
                        <a:buNone/>
                      </a:pPr>
                      <a:r>
                        <a:rPr lang="en" dirty="0">
                          <a:solidFill>
                            <a:schemeClr val="tx1"/>
                          </a:solidFill>
                        </a:rPr>
                        <a:t>SVM</a:t>
                      </a:r>
                      <a:endParaRPr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68%</a:t>
                      </a:r>
                      <a:endParaRPr dirty="0">
                        <a:solidFill>
                          <a:schemeClr val="tx1"/>
                        </a:solidFill>
                      </a:endParaRPr>
                    </a:p>
                  </a:txBody>
                  <a:tcPr marL="91425" marR="91425" marT="91425" marB="91425" anchor="ctr"/>
                </a:tc>
                <a:extLst>
                  <a:ext uri="{0D108BD9-81ED-4DB2-BD59-A6C34878D82A}">
                    <a16:rowId xmlns:a16="http://schemas.microsoft.com/office/drawing/2014/main" val="2572588124"/>
                  </a:ext>
                </a:extLst>
              </a:tr>
              <a:tr h="367450">
                <a:tc>
                  <a:txBody>
                    <a:bodyPr/>
                    <a:lstStyle/>
                    <a:p>
                      <a:pPr marL="0" lvl="0" indent="0" algn="ctr" rtl="0">
                        <a:spcBef>
                          <a:spcPts val="0"/>
                        </a:spcBef>
                        <a:spcAft>
                          <a:spcPts val="0"/>
                        </a:spcAft>
                        <a:buNone/>
                      </a:pPr>
                      <a:r>
                        <a:rPr lang="en">
                          <a:solidFill>
                            <a:schemeClr val="tx1"/>
                          </a:solidFill>
                        </a:rPr>
                        <a:t>LeNet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61%</a:t>
                      </a:r>
                      <a:endParaRPr dirty="0">
                        <a:solidFill>
                          <a:schemeClr val="tx1"/>
                        </a:solidFill>
                      </a:endParaRPr>
                    </a:p>
                  </a:txBody>
                  <a:tcPr marL="91425" marR="91425" marT="91425" marB="91425" anchor="ctr"/>
                </a:tc>
                <a:extLst>
                  <a:ext uri="{0D108BD9-81ED-4DB2-BD59-A6C34878D82A}">
                    <a16:rowId xmlns:a16="http://schemas.microsoft.com/office/drawing/2014/main" val="2503654631"/>
                  </a:ext>
                </a:extLst>
              </a:tr>
              <a:tr h="367450">
                <a:tc>
                  <a:txBody>
                    <a:bodyPr/>
                    <a:lstStyle/>
                    <a:p>
                      <a:pPr marL="0" lvl="0" indent="0" algn="ctr" rtl="0">
                        <a:spcBef>
                          <a:spcPts val="0"/>
                        </a:spcBef>
                        <a:spcAft>
                          <a:spcPts val="0"/>
                        </a:spcAft>
                        <a:buNone/>
                      </a:pPr>
                      <a:r>
                        <a:rPr lang="en">
                          <a:solidFill>
                            <a:schemeClr val="tx1"/>
                          </a:solidFill>
                        </a:rPr>
                        <a:t>CRNN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65%</a:t>
                      </a:r>
                      <a:endParaRPr dirty="0">
                        <a:solidFill>
                          <a:schemeClr val="tx1"/>
                        </a:solidFill>
                      </a:endParaRPr>
                    </a:p>
                  </a:txBody>
                  <a:tcPr marL="91425" marR="91425" marT="91425" marB="91425" anchor="ctr"/>
                </a:tc>
                <a:extLst>
                  <a:ext uri="{0D108BD9-81ED-4DB2-BD59-A6C34878D82A}">
                    <a16:rowId xmlns:a16="http://schemas.microsoft.com/office/drawing/2014/main" val="414379993"/>
                  </a:ext>
                </a:extLst>
              </a:tr>
              <a:tr h="565300">
                <a:tc>
                  <a:txBody>
                    <a:bodyPr/>
                    <a:lstStyle/>
                    <a:p>
                      <a:pPr marL="0" lvl="0" indent="0" algn="ctr" rtl="0">
                        <a:spcBef>
                          <a:spcPts val="0"/>
                        </a:spcBef>
                        <a:spcAft>
                          <a:spcPts val="0"/>
                        </a:spcAft>
                        <a:buNone/>
                      </a:pPr>
                      <a:r>
                        <a:rPr lang="en">
                          <a:solidFill>
                            <a:schemeClr val="tx1"/>
                          </a:solidFill>
                        </a:rPr>
                        <a:t>Transformer Encoder and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tx1"/>
                          </a:solidFill>
                        </a:rPr>
                        <a:t>74%</a:t>
                      </a:r>
                      <a:endParaRPr b="1" dirty="0">
                        <a:solidFill>
                          <a:schemeClr val="tx1"/>
                        </a:solidFill>
                      </a:endParaRPr>
                    </a:p>
                  </a:txBody>
                  <a:tcPr marL="91425" marR="91425" marT="91425" marB="91425" anchor="ctr"/>
                </a:tc>
                <a:extLst>
                  <a:ext uri="{0D108BD9-81ED-4DB2-BD59-A6C34878D82A}">
                    <a16:rowId xmlns:a16="http://schemas.microsoft.com/office/drawing/2014/main" val="2178502831"/>
                  </a:ext>
                </a:extLst>
              </a:tr>
            </a:tbl>
          </a:graphicData>
        </a:graphic>
      </p:graphicFrame>
      <p:pic>
        <p:nvPicPr>
          <p:cNvPr id="8" name="Google Shape;430;g24a93ca963e_0_44">
            <a:extLst>
              <a:ext uri="{FF2B5EF4-FFF2-40B4-BE49-F238E27FC236}">
                <a16:creationId xmlns:a16="http://schemas.microsoft.com/office/drawing/2014/main" id="{4B0CBB41-5C4C-561B-D53D-427BF81CCCA0}"/>
              </a:ext>
            </a:extLst>
          </p:cNvPr>
          <p:cNvPicPr preferRelativeResize="0"/>
          <p:nvPr/>
        </p:nvPicPr>
        <p:blipFill>
          <a:blip r:embed="rId2">
            <a:alphaModFix/>
          </a:blip>
          <a:stretch>
            <a:fillRect/>
          </a:stretch>
        </p:blipFill>
        <p:spPr>
          <a:xfrm>
            <a:off x="6546060" y="2353837"/>
            <a:ext cx="4442880" cy="2771951"/>
          </a:xfrm>
          <a:prstGeom prst="rect">
            <a:avLst/>
          </a:prstGeom>
          <a:noFill/>
          <a:ln>
            <a:noFill/>
          </a:ln>
        </p:spPr>
      </p:pic>
    </p:spTree>
    <p:extLst>
      <p:ext uri="{BB962C8B-B14F-4D97-AF65-F5344CB8AC3E}">
        <p14:creationId xmlns:p14="http://schemas.microsoft.com/office/powerpoint/2010/main" val="266378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t>Kesulitan</a:t>
            </a:r>
            <a:endParaRPr lang="en-US" dirty="0"/>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2536963"/>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The study addressed the problem of detecting human emotions from audio data by integrating the Transformer Encoder and CNN architectures to capture global dependencies and local patterns in audio features. Optimization techniques include fine-tuning hyperparameters and applying regularization methods, further enhanced accuracy. 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761440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2536963"/>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The study addressed the problem of detecting human emotions from audio data by integrating the Transformer Encoder and CNN architectures to capture global dependencies and local patterns in audio features. Optimization techniques include fine-tuning hyperparameters and applying regularization methods, further enhanced accuracy. 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7059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68831"/>
            <a:ext cx="10515600" cy="4008131"/>
          </a:xfrm>
        </p:spPr>
        <p:txBody>
          <a:bodyPr>
            <a:normAutofit/>
          </a:bodyPr>
          <a:lstStyle/>
          <a:p>
            <a:pPr marL="0" indent="0" algn="ctr">
              <a:buNone/>
            </a:pPr>
            <a:r>
              <a:rPr lang="en-US" sz="7200" dirty="0"/>
              <a:t>TERIMA KASIH</a:t>
            </a:r>
          </a:p>
        </p:txBody>
      </p:sp>
    </p:spTree>
    <p:extLst>
      <p:ext uri="{BB962C8B-B14F-4D97-AF65-F5344CB8AC3E}">
        <p14:creationId xmlns:p14="http://schemas.microsoft.com/office/powerpoint/2010/main" val="20370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sz="2400" b="0" i="0" u="none" strike="noStrike" baseline="0" dirty="0"/>
              <a:t>AI has had a significant impact on various industries and sectors of society around the world, with the adoption of AI growing from 2018 - 2019</a:t>
            </a:r>
            <a:endParaRPr lang="en-US" sz="2400" dirty="0"/>
          </a:p>
          <a:p>
            <a:r>
              <a:rPr lang="en-US" sz="2400" dirty="0"/>
              <a:t>SER is a subfield of AI with the task of recognizing emotional aspects of speech independently over the semantic content</a:t>
            </a:r>
          </a:p>
          <a:p>
            <a:endParaRPr lang="en-US" dirty="0"/>
          </a:p>
          <a:p>
            <a:pPr marL="0" indent="0">
              <a:buNone/>
            </a:pPr>
            <a:r>
              <a:rPr lang="en-US" dirty="0"/>
              <a:t> </a:t>
            </a:r>
          </a:p>
        </p:txBody>
      </p:sp>
      <p:pic>
        <p:nvPicPr>
          <p:cNvPr id="5" name="Picture 4" descr="A blue and green planet&#10;&#10;Description automatically generated with low confidence">
            <a:extLst>
              <a:ext uri="{FF2B5EF4-FFF2-40B4-BE49-F238E27FC236}">
                <a16:creationId xmlns:a16="http://schemas.microsoft.com/office/drawing/2014/main" id="{9F6118EB-369A-04B6-32E5-8FAAAAF062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3590" y="4421895"/>
            <a:ext cx="1139771" cy="1139771"/>
          </a:xfrm>
          <a:prstGeom prst="rect">
            <a:avLst/>
          </a:prstGeom>
        </p:spPr>
      </p:pic>
      <p:pic>
        <p:nvPicPr>
          <p:cNvPr id="7" name="Picture 6" descr="A cartoon of a robot&#10;&#10;Description automatically generated with low confidence">
            <a:extLst>
              <a:ext uri="{FF2B5EF4-FFF2-40B4-BE49-F238E27FC236}">
                <a16:creationId xmlns:a16="http://schemas.microsoft.com/office/drawing/2014/main" id="{021EC5F6-933A-0B9E-83B3-4264BF95B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739" y="4419132"/>
            <a:ext cx="1139770" cy="1139770"/>
          </a:xfrm>
          <a:prstGeom prst="rect">
            <a:avLst/>
          </a:prstGeom>
        </p:spPr>
      </p:pic>
      <p:pic>
        <p:nvPicPr>
          <p:cNvPr id="11" name="Graphic 10" descr="Dance outline">
            <a:extLst>
              <a:ext uri="{FF2B5EF4-FFF2-40B4-BE49-F238E27FC236}">
                <a16:creationId xmlns:a16="http://schemas.microsoft.com/office/drawing/2014/main" id="{CBD15DAD-EC39-9B50-6AE1-DB0DC5F05E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8755" y="4419131"/>
            <a:ext cx="1139771" cy="1139771"/>
          </a:xfrm>
          <a:prstGeom prst="rect">
            <a:avLst/>
          </a:prstGeom>
        </p:spPr>
      </p:pic>
      <p:sp>
        <p:nvSpPr>
          <p:cNvPr id="12" name="TextBox 11">
            <a:extLst>
              <a:ext uri="{FF2B5EF4-FFF2-40B4-BE49-F238E27FC236}">
                <a16:creationId xmlns:a16="http://schemas.microsoft.com/office/drawing/2014/main" id="{E60089C5-F23F-A1D1-178E-A227CB696704}"/>
              </a:ext>
            </a:extLst>
          </p:cNvPr>
          <p:cNvSpPr txBox="1"/>
          <p:nvPr/>
        </p:nvSpPr>
        <p:spPr>
          <a:xfrm>
            <a:off x="3193495" y="4617685"/>
            <a:ext cx="300082" cy="584775"/>
          </a:xfrm>
          <a:prstGeom prst="rect">
            <a:avLst/>
          </a:prstGeom>
          <a:noFill/>
        </p:spPr>
        <p:txBody>
          <a:bodyPr wrap="square" rtlCol="0">
            <a:spAutoFit/>
          </a:bodyPr>
          <a:lstStyle/>
          <a:p>
            <a:r>
              <a:rPr lang="en-US" sz="3200" dirty="0"/>
              <a:t>+</a:t>
            </a:r>
          </a:p>
        </p:txBody>
      </p:sp>
      <p:sp>
        <p:nvSpPr>
          <p:cNvPr id="13" name="TextBox 12">
            <a:extLst>
              <a:ext uri="{FF2B5EF4-FFF2-40B4-BE49-F238E27FC236}">
                <a16:creationId xmlns:a16="http://schemas.microsoft.com/office/drawing/2014/main" id="{BAE93307-E233-138C-9E94-4295D76D1008}"/>
              </a:ext>
            </a:extLst>
          </p:cNvPr>
          <p:cNvSpPr txBox="1"/>
          <p:nvPr/>
        </p:nvSpPr>
        <p:spPr>
          <a:xfrm>
            <a:off x="5661646" y="4617686"/>
            <a:ext cx="300082"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2310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838200" y="1825625"/>
            <a:ext cx="10515600" cy="523231"/>
          </a:xfrm>
        </p:spPr>
        <p:txBody>
          <a:bodyPr>
            <a:normAutofit/>
          </a:bodyPr>
          <a:lstStyle/>
          <a:p>
            <a:pPr marL="0" indent="0" algn="l">
              <a:buNone/>
            </a:pPr>
            <a:r>
              <a:rPr lang="en-US" dirty="0"/>
              <a:t>Emotion Recognition History</a:t>
            </a:r>
          </a:p>
        </p:txBody>
      </p:sp>
      <p:pic>
        <p:nvPicPr>
          <p:cNvPr id="1030" name="Picture 6" descr="Support Vector Regression using Python - Dibyendu Deb">
            <a:extLst>
              <a:ext uri="{FF2B5EF4-FFF2-40B4-BE49-F238E27FC236}">
                <a16:creationId xmlns:a16="http://schemas.microsoft.com/office/drawing/2014/main" id="{BFB846DF-666C-609A-35CC-DADF58BF6B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292" y="3386014"/>
            <a:ext cx="2730905" cy="18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t系列：BERT（Bidirectional Encoder Representations from Transformers）原理 ...">
            <a:extLst>
              <a:ext uri="{FF2B5EF4-FFF2-40B4-BE49-F238E27FC236}">
                <a16:creationId xmlns:a16="http://schemas.microsoft.com/office/drawing/2014/main" id="{46C792D8-2AF4-5BB5-4684-E75F132F7E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6204" y="2798916"/>
            <a:ext cx="4228688" cy="2927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0F284-AFEB-DDE5-5E8E-D7B83A96B9F2}"/>
              </a:ext>
            </a:extLst>
          </p:cNvPr>
          <p:cNvSpPr txBox="1"/>
          <p:nvPr/>
        </p:nvSpPr>
        <p:spPr>
          <a:xfrm>
            <a:off x="1835978" y="3167362"/>
            <a:ext cx="629531" cy="369332"/>
          </a:xfrm>
          <a:prstGeom prst="rect">
            <a:avLst/>
          </a:prstGeom>
          <a:noFill/>
        </p:spPr>
        <p:txBody>
          <a:bodyPr wrap="none" rtlCol="0">
            <a:spAutoFit/>
          </a:bodyPr>
          <a:lstStyle/>
          <a:p>
            <a:r>
              <a:rPr lang="en-US" b="1" dirty="0"/>
              <a:t>SVM</a:t>
            </a:r>
          </a:p>
        </p:txBody>
      </p:sp>
      <p:sp>
        <p:nvSpPr>
          <p:cNvPr id="6" name="TextBox 5">
            <a:extLst>
              <a:ext uri="{FF2B5EF4-FFF2-40B4-BE49-F238E27FC236}">
                <a16:creationId xmlns:a16="http://schemas.microsoft.com/office/drawing/2014/main" id="{3609886C-C5A7-DB83-F840-67BB652B62B5}"/>
              </a:ext>
            </a:extLst>
          </p:cNvPr>
          <p:cNvSpPr txBox="1"/>
          <p:nvPr/>
        </p:nvSpPr>
        <p:spPr>
          <a:xfrm>
            <a:off x="8976384" y="2299127"/>
            <a:ext cx="1990097" cy="369332"/>
          </a:xfrm>
          <a:prstGeom prst="rect">
            <a:avLst/>
          </a:prstGeom>
          <a:noFill/>
        </p:spPr>
        <p:txBody>
          <a:bodyPr wrap="none" rtlCol="0">
            <a:spAutoFit/>
          </a:bodyPr>
          <a:lstStyle/>
          <a:p>
            <a:r>
              <a:rPr lang="en-US" b="1" dirty="0"/>
              <a:t>Transformer-Based</a:t>
            </a:r>
          </a:p>
        </p:txBody>
      </p:sp>
      <p:sp>
        <p:nvSpPr>
          <p:cNvPr id="10" name="Arrow: Right 9">
            <a:extLst>
              <a:ext uri="{FF2B5EF4-FFF2-40B4-BE49-F238E27FC236}">
                <a16:creationId xmlns:a16="http://schemas.microsoft.com/office/drawing/2014/main" id="{D7949170-49E8-7E88-62DD-8B734D3C0BAB}"/>
              </a:ext>
            </a:extLst>
          </p:cNvPr>
          <p:cNvSpPr/>
          <p:nvPr/>
        </p:nvSpPr>
        <p:spPr>
          <a:xfrm>
            <a:off x="3379728" y="4234511"/>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3E5D7FBB-8C07-6436-BB39-D49F929578B0}"/>
              </a:ext>
            </a:extLst>
          </p:cNvPr>
          <p:cNvSpPr/>
          <p:nvPr/>
        </p:nvSpPr>
        <p:spPr>
          <a:xfrm>
            <a:off x="7144332" y="4250646"/>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descr="A picture containing diagram, text, plan, line&#10;&#10;Description automatically generated">
            <a:extLst>
              <a:ext uri="{FF2B5EF4-FFF2-40B4-BE49-F238E27FC236}">
                <a16:creationId xmlns:a16="http://schemas.microsoft.com/office/drawing/2014/main" id="{5F38D0FD-1C90-3FEA-5E2C-5A8C9375D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5712" y="3158964"/>
            <a:ext cx="3043200" cy="2282400"/>
          </a:xfrm>
          <a:prstGeom prst="rect">
            <a:avLst/>
          </a:prstGeom>
          <a:ln>
            <a:noFill/>
          </a:ln>
        </p:spPr>
      </p:pic>
      <p:sp>
        <p:nvSpPr>
          <p:cNvPr id="8" name="TextBox 7">
            <a:extLst>
              <a:ext uri="{FF2B5EF4-FFF2-40B4-BE49-F238E27FC236}">
                <a16:creationId xmlns:a16="http://schemas.microsoft.com/office/drawing/2014/main" id="{2F800376-0E76-A08E-4753-FE6A9223C6F9}"/>
              </a:ext>
            </a:extLst>
          </p:cNvPr>
          <p:cNvSpPr txBox="1"/>
          <p:nvPr/>
        </p:nvSpPr>
        <p:spPr>
          <a:xfrm>
            <a:off x="4986400" y="3167362"/>
            <a:ext cx="1255472" cy="369332"/>
          </a:xfrm>
          <a:prstGeom prst="rect">
            <a:avLst/>
          </a:prstGeom>
          <a:noFill/>
        </p:spPr>
        <p:txBody>
          <a:bodyPr wrap="none" rtlCol="0">
            <a:spAutoFit/>
          </a:bodyPr>
          <a:lstStyle/>
          <a:p>
            <a:r>
              <a:rPr lang="en-US" b="1" dirty="0"/>
              <a:t>CNN-Based</a:t>
            </a:r>
          </a:p>
        </p:txBody>
      </p:sp>
    </p:spTree>
    <p:extLst>
      <p:ext uri="{BB962C8B-B14F-4D97-AF65-F5344CB8AC3E}">
        <p14:creationId xmlns:p14="http://schemas.microsoft.com/office/powerpoint/2010/main" val="215934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457200" lvl="0" indent="-304800" algn="l" rtl="0">
              <a:lnSpc>
                <a:spcPct val="115000"/>
              </a:lnSpc>
              <a:spcBef>
                <a:spcPts val="0"/>
              </a:spcBef>
              <a:spcAft>
                <a:spcPts val="0"/>
              </a:spcAft>
              <a:buSzPts val="1200"/>
              <a:buChar char="●"/>
            </a:pPr>
            <a:r>
              <a:rPr lang="en-US" sz="2400" dirty="0"/>
              <a:t>How to combine the Transformer Encoder and CNN to detect human emotions from audio data?</a:t>
            </a:r>
          </a:p>
          <a:p>
            <a:pPr marL="457200" lvl="0" indent="-304800" algn="l" rtl="0">
              <a:lnSpc>
                <a:spcPct val="115000"/>
              </a:lnSpc>
              <a:spcBef>
                <a:spcPts val="0"/>
              </a:spcBef>
              <a:spcAft>
                <a:spcPts val="0"/>
              </a:spcAft>
              <a:buSzPts val="1200"/>
              <a:buChar char="●"/>
            </a:pPr>
            <a:r>
              <a:rPr lang="en-US" sz="2400" dirty="0"/>
              <a:t>How to optimize the accuracy of the model architecture?</a:t>
            </a:r>
          </a:p>
          <a:p>
            <a:pPr marL="457200" lvl="0" indent="-304800" algn="l" rtl="0">
              <a:lnSpc>
                <a:spcPct val="115000"/>
              </a:lnSpc>
              <a:spcBef>
                <a:spcPts val="0"/>
              </a:spcBef>
              <a:spcAft>
                <a:spcPts val="0"/>
              </a:spcAft>
              <a:buSzPts val="1200"/>
              <a:buChar char="●"/>
            </a:pPr>
            <a:r>
              <a:rPr lang="en-US" sz="2400" dirty="0"/>
              <a:t>Which classification methods are more accurate between SVM, </a:t>
            </a:r>
            <a:r>
              <a:rPr lang="en-US" sz="2400" dirty="0" err="1"/>
              <a:t>LeNet</a:t>
            </a:r>
            <a:r>
              <a:rPr lang="en-US" sz="2400" dirty="0"/>
              <a:t>-based CNN, CRNN, and Parallel Transformer Encoder with CNN  for audio-based emotion detection?</a:t>
            </a:r>
          </a:p>
          <a:p>
            <a:endParaRPr lang="en-US" dirty="0"/>
          </a:p>
        </p:txBody>
      </p:sp>
    </p:spTree>
    <p:extLst>
      <p:ext uri="{BB962C8B-B14F-4D97-AF65-F5344CB8AC3E}">
        <p14:creationId xmlns:p14="http://schemas.microsoft.com/office/powerpoint/2010/main" val="15362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5" name="Picture 4" descr="A picture containing text, screenshot, diagram, line&#10;&#10;Description automatically generated">
            <a:extLst>
              <a:ext uri="{FF2B5EF4-FFF2-40B4-BE49-F238E27FC236}">
                <a16:creationId xmlns:a16="http://schemas.microsoft.com/office/drawing/2014/main" id="{BD311A59-6E4B-AB35-A55E-349D68D61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72" y="2128001"/>
            <a:ext cx="11682855" cy="3274464"/>
          </a:xfrm>
          <a:prstGeom prst="rect">
            <a:avLst/>
          </a:prstGeom>
        </p:spPr>
      </p:pic>
      <p:sp>
        <p:nvSpPr>
          <p:cNvPr id="8" name="TextBox 7">
            <a:extLst>
              <a:ext uri="{FF2B5EF4-FFF2-40B4-BE49-F238E27FC236}">
                <a16:creationId xmlns:a16="http://schemas.microsoft.com/office/drawing/2014/main" id="{255B2878-9A43-7CBC-22B0-F9042A82D76F}"/>
              </a:ext>
            </a:extLst>
          </p:cNvPr>
          <p:cNvSpPr txBox="1"/>
          <p:nvPr/>
        </p:nvSpPr>
        <p:spPr>
          <a:xfrm>
            <a:off x="10056528" y="3519012"/>
            <a:ext cx="716863" cy="246221"/>
          </a:xfrm>
          <a:prstGeom prst="rect">
            <a:avLst/>
          </a:prstGeom>
          <a:noFill/>
        </p:spPr>
        <p:txBody>
          <a:bodyPr wrap="square" rtlCol="0">
            <a:spAutoFit/>
          </a:bodyPr>
          <a:lstStyle/>
          <a:p>
            <a:pPr algn="ctr"/>
            <a:r>
              <a:rPr lang="en-US" sz="1000" dirty="0">
                <a:cs typeface="Times New Roman" panose="02020603050405020304" pitchFamily="18" charset="0"/>
              </a:rPr>
              <a:t>Emotion</a:t>
            </a:r>
          </a:p>
        </p:txBody>
      </p:sp>
    </p:spTree>
    <p:extLst>
      <p:ext uri="{BB962C8B-B14F-4D97-AF65-F5344CB8AC3E}">
        <p14:creationId xmlns:p14="http://schemas.microsoft.com/office/powerpoint/2010/main" val="8241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28534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Designed Method</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71"/>
            <a:ext cx="6214800" cy="27003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 combination of Transformer Encoder block and CNN-based architecture with a series of convolutional and pooling layers. These blocks are combined with a dense layer, and the resulting output is passed to a </a:t>
            </a:r>
            <a:r>
              <a:rPr lang="en-US" sz="2400" dirty="0" err="1"/>
              <a:t>softmax</a:t>
            </a:r>
            <a:r>
              <a:rPr lang="en-US" sz="2400" dirty="0"/>
              <a:t> activation function to convert prediction scores into a probability distribution of target class. </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348858"/>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3548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65436" y="1988808"/>
            <a:ext cx="20702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Pre-Processing</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588577" cy="10030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Transforming raw audio signals into a format that is suitable for machine learning algorithms to extract meaningful information</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475784" y="3814367"/>
            <a:ext cx="18002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Build Model</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1" y="4350727"/>
            <a:ext cx="3058922"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Construct predictive model using the processed data and extracted features, find appropriate algorithm, training the model on the data, and evaluating its performance.</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366036" y="1988232"/>
            <a:ext cx="25885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Feature Extraction</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94978" y="2484890"/>
            <a:ext cx="2520336" cy="1040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Extract spectral characteristics of sound by transforming the audio waveform into a compact representation with MFCC.</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065759" y="1988232"/>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149332"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342067"/>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46936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2135472" y="1988808"/>
            <a:ext cx="146025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CREMA-D</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692475"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Contain diverse collection of acted emotional expressions, including speech and facial expressions, from professional actors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835832" y="3814367"/>
            <a:ext cx="10004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SAVEE</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0" y="4350727"/>
            <a:ext cx="3207407"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Audio Recordings were recorded in a laboratory environment with high-quality audio-visual equipment, processed and labelled, resulting in a high-quality audio data.</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7086132" y="1953836"/>
            <a:ext cx="135615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RAVDESS</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025685" y="2502612"/>
            <a:ext cx="3058922"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 balanced representation of male and female voices, creating comprehensive sample that represents emotional expressions across genders.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752832" y="1953836"/>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794678"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519651"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7" name="Google Shape;297;p7">
            <a:extLst>
              <a:ext uri="{FF2B5EF4-FFF2-40B4-BE49-F238E27FC236}">
                <a16:creationId xmlns:a16="http://schemas.microsoft.com/office/drawing/2014/main" id="{CDE460E8-DBF6-FF6C-9469-2BEE32566F13}"/>
              </a:ext>
            </a:extLst>
          </p:cNvPr>
          <p:cNvCxnSpPr>
            <a:cxnSpLocks/>
          </p:cNvCxnSpPr>
          <p:nvPr/>
        </p:nvCxnSpPr>
        <p:spPr>
          <a:xfrm>
            <a:off x="3845700" y="4341365"/>
            <a:ext cx="290713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6442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9CB790-CC05-41EE-8468-36831EC64B78}">
  <ds:schemaRefs>
    <ds:schemaRef ds:uri="http://schemas.openxmlformats.org/package/2006/metadata/core-properties"/>
    <ds:schemaRef ds:uri="http://schemas.microsoft.com/office/2006/documentManagement/types"/>
    <ds:schemaRef ds:uri="http://schemas.microsoft.com/office/infopath/2007/PartnerControls"/>
    <ds:schemaRef ds:uri="d27b1e0a-a80f-43b3-a72c-03febd3edde5"/>
    <ds:schemaRef ds:uri="http://schemas.microsoft.com/office/2006/metadata/properties"/>
    <ds:schemaRef ds:uri="http://www.w3.org/XML/1998/namespace"/>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6F28412E-6216-429D-9368-A2DF44D34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1090</TotalTime>
  <Words>1766</Words>
  <Application>Microsoft Macintosh PowerPoint</Application>
  <PresentationFormat>Widescreen</PresentationFormat>
  <Paragraphs>151</Paragraphs>
  <Slides>23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Arial Black</vt:lpstr>
      <vt:lpstr>Barlow Semi Condensed</vt:lpstr>
      <vt:lpstr>Calibri</vt:lpstr>
      <vt:lpstr>Calibri Light</vt:lpstr>
      <vt:lpstr>DM Sans</vt:lpstr>
      <vt:lpstr>Wingdings</vt:lpstr>
      <vt:lpstr>Office Theme</vt:lpstr>
      <vt:lpstr>2_Custom Design</vt:lpstr>
      <vt:lpstr>PowerPoint Presentation</vt:lpstr>
      <vt:lpstr>Outline</vt:lpstr>
      <vt:lpstr>Introduction</vt:lpstr>
      <vt:lpstr>Background</vt:lpstr>
      <vt:lpstr>Problem Statement</vt:lpstr>
      <vt:lpstr>Architecture Design</vt:lpstr>
      <vt:lpstr>PowerPoint Presentation</vt:lpstr>
      <vt:lpstr>Methodology</vt:lpstr>
      <vt:lpstr>Dataset</vt:lpstr>
      <vt:lpstr>Model Evaluation</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PowerPoint Presentation</vt:lpstr>
      <vt:lpstr>Model Comparisons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Adam</cp:lastModifiedBy>
  <cp:revision>209</cp:revision>
  <dcterms:created xsi:type="dcterms:W3CDTF">2020-01-27T22:09:26Z</dcterms:created>
  <dcterms:modified xsi:type="dcterms:W3CDTF">2023-06-07T02:44:55Z</dcterms:modified>
</cp:coreProperties>
</file>