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0" r:id="rId4"/>
    <p:sldMasterId id="2147483808" r:id="rId5"/>
  </p:sldMasterIdLst>
  <p:notesMasterIdLst>
    <p:notesMasterId r:id="rId28"/>
  </p:notesMasterIdLst>
  <p:handoutMasterIdLst>
    <p:handoutMasterId r:id="rId29"/>
  </p:handoutMasterIdLst>
  <p:sldIdLst>
    <p:sldId id="634" r:id="rId6"/>
    <p:sldId id="661" r:id="rId7"/>
    <p:sldId id="662" r:id="rId8"/>
    <p:sldId id="668" r:id="rId9"/>
    <p:sldId id="663" r:id="rId10"/>
    <p:sldId id="665" r:id="rId11"/>
    <p:sldId id="669" r:id="rId12"/>
    <p:sldId id="664" r:id="rId13"/>
    <p:sldId id="670" r:id="rId14"/>
    <p:sldId id="671" r:id="rId15"/>
    <p:sldId id="666" r:id="rId16"/>
    <p:sldId id="672" r:id="rId17"/>
    <p:sldId id="673" r:id="rId18"/>
    <p:sldId id="674" r:id="rId19"/>
    <p:sldId id="675" r:id="rId20"/>
    <p:sldId id="676" r:id="rId21"/>
    <p:sldId id="677" r:id="rId22"/>
    <p:sldId id="678" r:id="rId23"/>
    <p:sldId id="679" r:id="rId24"/>
    <p:sldId id="680" r:id="rId25"/>
    <p:sldId id="681" r:id="rId26"/>
    <p:sldId id="653" r:id="rId27"/>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5B4250-96C5-4F5E-9571-2D1647F2B795}">
          <p14:sldIdLst>
            <p14:sldId id="634"/>
            <p14:sldId id="661"/>
            <p14:sldId id="662"/>
            <p14:sldId id="668"/>
            <p14:sldId id="663"/>
            <p14:sldId id="665"/>
            <p14:sldId id="669"/>
            <p14:sldId id="664"/>
            <p14:sldId id="670"/>
            <p14:sldId id="671"/>
            <p14:sldId id="666"/>
            <p14:sldId id="672"/>
            <p14:sldId id="673"/>
            <p14:sldId id="674"/>
            <p14:sldId id="675"/>
            <p14:sldId id="676"/>
            <p14:sldId id="677"/>
            <p14:sldId id="678"/>
            <p14:sldId id="679"/>
            <p14:sldId id="680"/>
            <p14:sldId id="681"/>
            <p14:sldId id="653"/>
          </p14:sldIdLst>
        </p14:section>
        <p14:section name="Untitled Section" id="{29AC9A6F-E1C9-41F3-AFA8-76FB9D25955B}">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CDF"/>
    <a:srgbClr val="FFFFFF"/>
    <a:srgbClr val="3333CC"/>
    <a:srgbClr val="FFF2CC"/>
    <a:srgbClr val="D4FFD4"/>
    <a:srgbClr val="D4382C"/>
    <a:srgbClr val="0F3856"/>
    <a:srgbClr val="DAC2EC"/>
    <a:srgbClr val="DF03FD"/>
    <a:srgbClr val="558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5" autoAdjust="0"/>
    <p:restoredTop sz="84422" autoAdjust="0"/>
  </p:normalViewPr>
  <p:slideViewPr>
    <p:cSldViewPr>
      <p:cViewPr varScale="1">
        <p:scale>
          <a:sx n="107" d="100"/>
          <a:sy n="107" d="100"/>
        </p:scale>
        <p:origin x="1408" y="16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2808" y="42"/>
      </p:cViewPr>
      <p:guideLst/>
    </p:cSldViewPr>
  </p:notesViewPr>
  <p:gridSpacing cx="90012" cy="90012"/>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32309748@staff.integra.its.ac.id" userId="7961a0a0-1ff9-455d-a844-387cf2de2d7d" providerId="ADAL" clId="{FE4F6E90-0F8A-4BB4-8A72-10C744683574}"/>
    <pc:docChg chg="modSld">
      <pc:chgData name="132309748@staff.integra.its.ac.id" userId="7961a0a0-1ff9-455d-a844-387cf2de2d7d" providerId="ADAL" clId="{FE4F6E90-0F8A-4BB4-8A72-10C744683574}" dt="2021-04-16T04:21:41.985" v="21" actId="20577"/>
      <pc:docMkLst>
        <pc:docMk/>
      </pc:docMkLst>
      <pc:sldChg chg="modSp">
        <pc:chgData name="132309748@staff.integra.its.ac.id" userId="7961a0a0-1ff9-455d-a844-387cf2de2d7d" providerId="ADAL" clId="{FE4F6E90-0F8A-4BB4-8A72-10C744683574}" dt="2021-04-16T04:21:41.985" v="21" actId="20577"/>
        <pc:sldMkLst>
          <pc:docMk/>
          <pc:sldMk cId="827171703" sldId="654"/>
        </pc:sldMkLst>
        <pc:graphicFrameChg chg="mod">
          <ac:chgData name="132309748@staff.integra.its.ac.id" userId="7961a0a0-1ff9-455d-a844-387cf2de2d7d" providerId="ADAL" clId="{FE4F6E90-0F8A-4BB4-8A72-10C744683574}" dt="2021-04-16T04:21:41.985" v="21" actId="20577"/>
          <ac:graphicFrameMkLst>
            <pc:docMk/>
            <pc:sldMk cId="827171703" sldId="654"/>
            <ac:graphicFrameMk id="14" creationId="{00000000-0000-0000-0000-000000000000}"/>
          </ac:graphicFrameMkLst>
        </pc:graphicFrameChg>
      </pc:sldChg>
    </pc:docChg>
  </pc:docChgLst>
  <pc:docChgLst>
    <pc:chgData name="ary.shiddiqi@if.its.ac.id" userId="7961a0a0-1ff9-455d-a844-387cf2de2d7d" providerId="ADAL" clId="{F17E9309-5DEA-4D6E-9905-6FDA6FEE9B88}"/>
    <pc:docChg chg="modSld">
      <pc:chgData name="ary.shiddiqi@if.its.ac.id" userId="7961a0a0-1ff9-455d-a844-387cf2de2d7d" providerId="ADAL" clId="{F17E9309-5DEA-4D6E-9905-6FDA6FEE9B88}" dt="2022-08-02T00:46:04.346" v="3" actId="1076"/>
      <pc:docMkLst>
        <pc:docMk/>
      </pc:docMkLst>
      <pc:sldChg chg="modSp mod">
        <pc:chgData name="ary.shiddiqi@if.its.ac.id" userId="7961a0a0-1ff9-455d-a844-387cf2de2d7d" providerId="ADAL" clId="{F17E9309-5DEA-4D6E-9905-6FDA6FEE9B88}" dt="2022-08-02T00:46:04.346" v="3" actId="1076"/>
        <pc:sldMkLst>
          <pc:docMk/>
          <pc:sldMk cId="2782431107" sldId="634"/>
        </pc:sldMkLst>
        <pc:picChg chg="mod">
          <ac:chgData name="ary.shiddiqi@if.its.ac.id" userId="7961a0a0-1ff9-455d-a844-387cf2de2d7d" providerId="ADAL" clId="{F17E9309-5DEA-4D6E-9905-6FDA6FEE9B88}" dt="2022-08-02T00:46:04.346" v="3" actId="1076"/>
          <ac:picMkLst>
            <pc:docMk/>
            <pc:sldMk cId="2782431107" sldId="634"/>
            <ac:picMk id="5" creationId="{7E6BA19E-4D8C-4008-A9E8-0D4FA568E0D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16"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1048917"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2D8DF117-F36D-4197-BD9C-D7ED3849AC71}" type="datetimeFigureOut">
              <a:rPr lang="en-US" smtClean="0"/>
              <a:t>6/22/23</a:t>
            </a:fld>
            <a:endParaRPr lang="en-US"/>
          </a:p>
        </p:txBody>
      </p:sp>
      <p:sp>
        <p:nvSpPr>
          <p:cNvPr id="1048918"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1048919"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947E158A-1141-4D06-B23B-564A108BEC69}" type="slidenum">
              <a:rPr lang="en-US" smtClean="0"/>
              <a:t>‹#›</a:t>
            </a:fld>
            <a:endParaRPr lang="en-US"/>
          </a:p>
        </p:txBody>
      </p:sp>
    </p:spTree>
    <p:extLst>
      <p:ext uri="{BB962C8B-B14F-4D97-AF65-F5344CB8AC3E}">
        <p14:creationId xmlns:p14="http://schemas.microsoft.com/office/powerpoint/2010/main" val="3051881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10"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1048911"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2C69B06-AE52-4203-9155-65C4258A32D1}" type="datetimeFigureOut">
              <a:rPr lang="en-US" smtClean="0"/>
              <a:t>6/21/23</a:t>
            </a:fld>
            <a:endParaRPr lang="en-US"/>
          </a:p>
        </p:txBody>
      </p:sp>
      <p:sp>
        <p:nvSpPr>
          <p:cNvPr id="1048912"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1048913"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14"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1048915"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10FB84E-2805-4468-A00F-CFA6F38630CE}" type="slidenum">
              <a:rPr lang="en-US" smtClean="0"/>
              <a:t>‹#›</a:t>
            </a:fld>
            <a:endParaRPr lang="en-US"/>
          </a:p>
        </p:txBody>
      </p:sp>
    </p:spTree>
    <p:extLst>
      <p:ext uri="{BB962C8B-B14F-4D97-AF65-F5344CB8AC3E}">
        <p14:creationId xmlns:p14="http://schemas.microsoft.com/office/powerpoint/2010/main" val="3061092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15000"/>
              </a:lnSpc>
              <a:spcBef>
                <a:spcPts val="0"/>
              </a:spcBef>
              <a:spcAft>
                <a:spcPts val="0"/>
              </a:spcAft>
              <a:buSzPts val="1200"/>
              <a:buNone/>
            </a:pPr>
            <a:r>
              <a:rPr lang="en-US" dirty="0"/>
              <a:t>- SER is an important task in human-computer interaction because emotion play a big role in human communication, which can be used for various applications such as personalized advertising, mental health monitoring, and speech therapy.</a:t>
            </a:r>
          </a:p>
        </p:txBody>
      </p:sp>
      <p:sp>
        <p:nvSpPr>
          <p:cNvPr id="4" name="Slide Number Placeholder 3"/>
          <p:cNvSpPr>
            <a:spLocks noGrp="1"/>
          </p:cNvSpPr>
          <p:nvPr>
            <p:ph type="sldNum" sz="quarter" idx="5"/>
          </p:nvPr>
        </p:nvSpPr>
        <p:spPr/>
        <p:txBody>
          <a:bodyPr/>
          <a:lstStyle/>
          <a:p>
            <a:fld id="{E10FB84E-2805-4468-A00F-CFA6F38630CE}" type="slidenum">
              <a:rPr lang="en-US" smtClean="0"/>
              <a:t>3</a:t>
            </a:fld>
            <a:endParaRPr lang="en-US"/>
          </a:p>
        </p:txBody>
      </p:sp>
    </p:spTree>
    <p:extLst>
      <p:ext uri="{BB962C8B-B14F-4D97-AF65-F5344CB8AC3E}">
        <p14:creationId xmlns:p14="http://schemas.microsoft.com/office/powerpoint/2010/main" val="743719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For this dataset, a lower learning rate was set to avoid overshooting the optimal solution and to achieve a more stable training process, which resulted in a longer training time, with the model stopping at epoch 300 and achieving a maximum accuracy of 83%.</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The validation loss curve showed increasing trend near the end indicating early overfitting. </a:t>
            </a:r>
            <a:r>
              <a:rPr lang="en-ID" b="0" i="0" dirty="0">
                <a:solidFill>
                  <a:srgbClr val="D1D5DB"/>
                </a:solidFill>
                <a:effectLst/>
                <a:latin typeface="Söhne"/>
              </a:rPr>
              <a:t>As the training continued, the model becomes too specialized to the training data and fails to generalize well to new, unseen data</a:t>
            </a:r>
            <a:endParaRPr lang="en-US" dirty="0">
              <a:solidFill>
                <a:schemeClr val="dk1"/>
              </a:solidFill>
            </a:endParaRPr>
          </a:p>
        </p:txBody>
      </p:sp>
      <p:sp>
        <p:nvSpPr>
          <p:cNvPr id="4" name="Slide Number Placeholder 3"/>
          <p:cNvSpPr>
            <a:spLocks noGrp="1"/>
          </p:cNvSpPr>
          <p:nvPr>
            <p:ph type="sldNum" sz="quarter" idx="5"/>
          </p:nvPr>
        </p:nvSpPr>
        <p:spPr/>
        <p:txBody>
          <a:bodyPr/>
          <a:lstStyle/>
          <a:p>
            <a:fld id="{E10FB84E-2805-4468-A00F-CFA6F38630CE}" type="slidenum">
              <a:rPr lang="en-US" smtClean="0"/>
              <a:t>14</a:t>
            </a:fld>
            <a:endParaRPr lang="en-US"/>
          </a:p>
        </p:txBody>
      </p:sp>
    </p:spTree>
    <p:extLst>
      <p:ext uri="{BB962C8B-B14F-4D97-AF65-F5344CB8AC3E}">
        <p14:creationId xmlns:p14="http://schemas.microsoft.com/office/powerpoint/2010/main" val="4223439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lvl="0" indent="0" algn="l" rtl="0">
              <a:spcBef>
                <a:spcPts val="0"/>
              </a:spcBef>
              <a:spcAft>
                <a:spcPts val="0"/>
              </a:spcAft>
              <a:buClr>
                <a:schemeClr val="dk1"/>
              </a:buClr>
              <a:buSzPts val="1100"/>
              <a:buNone/>
            </a:pPr>
            <a:r>
              <a:rPr lang="en-US" sz="1800" b="0" i="0" u="none" strike="noStrike" baseline="0" dirty="0">
                <a:solidFill>
                  <a:srgbClr val="000000"/>
                </a:solidFill>
                <a:latin typeface="AAAAAB+TimesNewRomanPSMT"/>
              </a:rPr>
              <a:t>The results showed that the model had different levels of confusion across the different datasets:</a:t>
            </a:r>
            <a:endParaRPr lang="en-US" dirty="0">
              <a:solidFill>
                <a:schemeClr val="dk1"/>
              </a:solidFill>
            </a:endParaRPr>
          </a:p>
          <a:p>
            <a:pPr marL="457200" lvl="0" indent="-298450" algn="l" rtl="0">
              <a:spcBef>
                <a:spcPts val="0"/>
              </a:spcBef>
              <a:spcAft>
                <a:spcPts val="0"/>
              </a:spcAft>
              <a:buClr>
                <a:schemeClr val="dk1"/>
              </a:buClr>
              <a:buSzPts val="1100"/>
              <a:buChar char="-"/>
            </a:pPr>
            <a:r>
              <a:rPr lang="en-US" dirty="0">
                <a:solidFill>
                  <a:schemeClr val="dk1"/>
                </a:solidFill>
              </a:rPr>
              <a:t>Column is model prediction, row is ground truth</a:t>
            </a:r>
          </a:p>
          <a:p>
            <a:pPr marL="457200" lvl="0" indent="-298450" algn="l" rtl="0">
              <a:spcBef>
                <a:spcPts val="0"/>
              </a:spcBef>
              <a:spcAft>
                <a:spcPts val="0"/>
              </a:spcAft>
              <a:buClr>
                <a:schemeClr val="dk1"/>
              </a:buClr>
              <a:buSzPts val="1100"/>
              <a:buChar char="-"/>
            </a:pPr>
            <a:r>
              <a:rPr lang="en-US" dirty="0">
                <a:solidFill>
                  <a:schemeClr val="dk1"/>
                </a:solidFill>
              </a:rPr>
              <a:t>Neutral highest TP, Happy lowest TP. This is because a lot of misclassification distributed across emotions.</a:t>
            </a:r>
          </a:p>
          <a:p>
            <a:pPr marL="457200" lvl="0" indent="-298450" algn="l" rtl="0">
              <a:spcBef>
                <a:spcPts val="0"/>
              </a:spcBef>
              <a:spcAft>
                <a:spcPts val="0"/>
              </a:spcAft>
              <a:buClr>
                <a:schemeClr val="dk1"/>
              </a:buClr>
              <a:buSzPts val="1100"/>
              <a:buChar char="-"/>
            </a:pPr>
            <a:r>
              <a:rPr lang="en-US" dirty="0">
                <a:solidFill>
                  <a:schemeClr val="dk1"/>
                </a:solidFill>
              </a:rPr>
              <a:t>High level of confusion between sad and neutral emotion.</a:t>
            </a:r>
          </a:p>
          <a:p>
            <a:pPr marL="457200" lvl="0" indent="-298450" algn="l" rtl="0">
              <a:spcBef>
                <a:spcPts val="0"/>
              </a:spcBef>
              <a:spcAft>
                <a:spcPts val="0"/>
              </a:spcAft>
              <a:buClr>
                <a:schemeClr val="dk1"/>
              </a:buClr>
              <a:buSzPts val="1100"/>
              <a:buChar char="-"/>
            </a:pPr>
            <a:r>
              <a:rPr lang="en-US" dirty="0">
                <a:solidFill>
                  <a:schemeClr val="dk1"/>
                </a:solidFill>
              </a:rPr>
              <a:t>Angry emotion highest f1-score due to its high precision score.</a:t>
            </a:r>
          </a:p>
        </p:txBody>
      </p:sp>
      <p:sp>
        <p:nvSpPr>
          <p:cNvPr id="4" name="Slide Number Placeholder 3"/>
          <p:cNvSpPr>
            <a:spLocks noGrp="1"/>
          </p:cNvSpPr>
          <p:nvPr>
            <p:ph type="sldNum" sz="quarter" idx="5"/>
          </p:nvPr>
        </p:nvSpPr>
        <p:spPr/>
        <p:txBody>
          <a:bodyPr/>
          <a:lstStyle/>
          <a:p>
            <a:fld id="{E10FB84E-2805-4468-A00F-CFA6F38630CE}" type="slidenum">
              <a:rPr lang="en-US" smtClean="0"/>
              <a:t>16</a:t>
            </a:fld>
            <a:endParaRPr lang="en-US"/>
          </a:p>
        </p:txBody>
      </p:sp>
    </p:spTree>
    <p:extLst>
      <p:ext uri="{BB962C8B-B14F-4D97-AF65-F5344CB8AC3E}">
        <p14:creationId xmlns:p14="http://schemas.microsoft.com/office/powerpoint/2010/main" val="1658395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spcBef>
                <a:spcPts val="0"/>
              </a:spcBef>
              <a:spcAft>
                <a:spcPts val="0"/>
              </a:spcAft>
              <a:buClr>
                <a:schemeClr val="dk1"/>
              </a:buClr>
              <a:buSzPts val="1100"/>
              <a:buChar char="-"/>
            </a:pPr>
            <a:r>
              <a:rPr lang="en-US" dirty="0">
                <a:solidFill>
                  <a:schemeClr val="dk1"/>
                </a:solidFill>
              </a:rPr>
              <a:t>Angry &amp; Fear highest TP, Sad lowest TP. High confusion between sad and neutral emotions again.</a:t>
            </a:r>
          </a:p>
          <a:p>
            <a:pPr marL="457200" lvl="0" indent="-298450" algn="l" rtl="0">
              <a:spcBef>
                <a:spcPts val="0"/>
              </a:spcBef>
              <a:spcAft>
                <a:spcPts val="0"/>
              </a:spcAft>
              <a:buClr>
                <a:schemeClr val="dk1"/>
              </a:buClr>
              <a:buSzPts val="1100"/>
              <a:buChar char="-"/>
            </a:pPr>
            <a:r>
              <a:rPr lang="en-US" dirty="0">
                <a:solidFill>
                  <a:schemeClr val="dk1"/>
                </a:solidFill>
              </a:rPr>
              <a:t>Angry has the highest f1-score due to its high precision score compared to fear which is the close second.</a:t>
            </a:r>
          </a:p>
          <a:p>
            <a:pPr marL="457200" lvl="0" indent="-298450" algn="l" rtl="0">
              <a:spcBef>
                <a:spcPts val="0"/>
              </a:spcBef>
              <a:spcAft>
                <a:spcPts val="0"/>
              </a:spcAft>
              <a:buClr>
                <a:schemeClr val="dk1"/>
              </a:buClr>
              <a:buSzPts val="1100"/>
              <a:buChar char="-"/>
            </a:pPr>
            <a:r>
              <a:rPr lang="en-US" dirty="0">
                <a:solidFill>
                  <a:schemeClr val="dk1"/>
                </a:solidFill>
              </a:rPr>
              <a:t>Angry achieved perfect score in precision, meaning the model didn’t falsely classify this emotion into any other category.</a:t>
            </a:r>
          </a:p>
        </p:txBody>
      </p:sp>
      <p:sp>
        <p:nvSpPr>
          <p:cNvPr id="4" name="Slide Number Placeholder 3"/>
          <p:cNvSpPr>
            <a:spLocks noGrp="1"/>
          </p:cNvSpPr>
          <p:nvPr>
            <p:ph type="sldNum" sz="quarter" idx="5"/>
          </p:nvPr>
        </p:nvSpPr>
        <p:spPr/>
        <p:txBody>
          <a:bodyPr/>
          <a:lstStyle/>
          <a:p>
            <a:fld id="{E10FB84E-2805-4468-A00F-CFA6F38630CE}" type="slidenum">
              <a:rPr lang="en-US" smtClean="0"/>
              <a:t>17</a:t>
            </a:fld>
            <a:endParaRPr lang="en-US"/>
          </a:p>
        </p:txBody>
      </p:sp>
    </p:spTree>
    <p:extLst>
      <p:ext uri="{BB962C8B-B14F-4D97-AF65-F5344CB8AC3E}">
        <p14:creationId xmlns:p14="http://schemas.microsoft.com/office/powerpoint/2010/main" val="2470340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spcBef>
                <a:spcPts val="0"/>
              </a:spcBef>
              <a:spcAft>
                <a:spcPts val="0"/>
              </a:spcAft>
              <a:buClr>
                <a:schemeClr val="dk1"/>
              </a:buClr>
              <a:buSzPts val="1100"/>
              <a:buChar char="-"/>
            </a:pPr>
            <a:r>
              <a:rPr lang="en-US" dirty="0">
                <a:solidFill>
                  <a:schemeClr val="dk1"/>
                </a:solidFill>
              </a:rPr>
              <a:t>Angry lowest TP, Disgust &amp; Neutral highest TP. Angry is misclassified across fear, neutral, and sad.</a:t>
            </a:r>
          </a:p>
          <a:p>
            <a:pPr marL="457200" lvl="0" indent="-298450" algn="l" rtl="0">
              <a:spcBef>
                <a:spcPts val="0"/>
              </a:spcBef>
              <a:spcAft>
                <a:spcPts val="0"/>
              </a:spcAft>
              <a:buClr>
                <a:schemeClr val="dk1"/>
              </a:buClr>
              <a:buSzPts val="1100"/>
              <a:buChar char="-"/>
            </a:pPr>
            <a:r>
              <a:rPr lang="en-US" dirty="0">
                <a:solidFill>
                  <a:schemeClr val="dk1"/>
                </a:solidFill>
              </a:rPr>
              <a:t>Fear and Sad had a high level of confusion between each other.</a:t>
            </a:r>
          </a:p>
          <a:p>
            <a:pPr marL="457200" lvl="0" indent="-298450" algn="l" rtl="0">
              <a:spcBef>
                <a:spcPts val="0"/>
              </a:spcBef>
              <a:spcAft>
                <a:spcPts val="0"/>
              </a:spcAft>
              <a:buClr>
                <a:schemeClr val="dk1"/>
              </a:buClr>
              <a:buSzPts val="1100"/>
              <a:buChar char="-"/>
            </a:pPr>
            <a:r>
              <a:rPr lang="en-US" dirty="0">
                <a:solidFill>
                  <a:schemeClr val="dk1"/>
                </a:solidFill>
              </a:rPr>
              <a:t>Disgust had the highest f1-score due to its high precision and recall scores in the predictions and Angry have the lowest score for this dataset.</a:t>
            </a:r>
          </a:p>
        </p:txBody>
      </p:sp>
      <p:sp>
        <p:nvSpPr>
          <p:cNvPr id="4" name="Slide Number Placeholder 3"/>
          <p:cNvSpPr>
            <a:spLocks noGrp="1"/>
          </p:cNvSpPr>
          <p:nvPr>
            <p:ph type="sldNum" sz="quarter" idx="5"/>
          </p:nvPr>
        </p:nvSpPr>
        <p:spPr/>
        <p:txBody>
          <a:bodyPr/>
          <a:lstStyle/>
          <a:p>
            <a:fld id="{E10FB84E-2805-4468-A00F-CFA6F38630CE}" type="slidenum">
              <a:rPr lang="en-US" smtClean="0"/>
              <a:t>18</a:t>
            </a:fld>
            <a:endParaRPr lang="en-US"/>
          </a:p>
        </p:txBody>
      </p:sp>
    </p:spTree>
    <p:extLst>
      <p:ext uri="{BB962C8B-B14F-4D97-AF65-F5344CB8AC3E}">
        <p14:creationId xmlns:p14="http://schemas.microsoft.com/office/powerpoint/2010/main" val="218149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19</a:t>
            </a:fld>
            <a:endParaRPr lang="en-US"/>
          </a:p>
        </p:txBody>
      </p:sp>
    </p:spTree>
    <p:extLst>
      <p:ext uri="{BB962C8B-B14F-4D97-AF65-F5344CB8AC3E}">
        <p14:creationId xmlns:p14="http://schemas.microsoft.com/office/powerpoint/2010/main" val="3040658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models being compared include SVM, </a:t>
            </a:r>
            <a:r>
              <a:rPr lang="en-US" sz="1200" dirty="0" err="1"/>
              <a:t>LeNet</a:t>
            </a:r>
            <a:r>
              <a:rPr lang="en-US" sz="1200" dirty="0"/>
              <a:t> CNN, CRNN, and the Parallel Transformer Encoder with CNN Architecture. This section highlight the model with the highest accuracy among all the models compared.</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20</a:t>
            </a:fld>
            <a:endParaRPr lang="en-US"/>
          </a:p>
        </p:txBody>
      </p:sp>
    </p:spTree>
    <p:extLst>
      <p:ext uri="{BB962C8B-B14F-4D97-AF65-F5344CB8AC3E}">
        <p14:creationId xmlns:p14="http://schemas.microsoft.com/office/powerpoint/2010/main" val="193889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buFont typeface="Arial" panose="020B0604020202020204" pitchFamily="34" charset="0"/>
              <a:buChar char="•"/>
            </a:pPr>
            <a:r>
              <a:rPr lang="en-US" dirty="0">
                <a:solidFill>
                  <a:srgbClr val="0E101A"/>
                </a:solidFill>
                <a:effectLst/>
              </a:rPr>
              <a:t> To combine the Transformer Encoder and CNN for detecting human emotions from audio data, the study utilized a model architecture that included one block of Transformer Encoder with self-attention layers, followed by a feedforward layer. Additionally, two blocks resembling the CNN-based architecture of </a:t>
            </a:r>
            <a:r>
              <a:rPr lang="en-US" dirty="0" err="1">
                <a:solidFill>
                  <a:srgbClr val="0E101A"/>
                </a:solidFill>
                <a:effectLst/>
              </a:rPr>
              <a:t>LeNet</a:t>
            </a:r>
            <a:r>
              <a:rPr lang="en-US" dirty="0">
                <a:solidFill>
                  <a:srgbClr val="0E101A"/>
                </a:solidFill>
                <a:effectLst/>
              </a:rPr>
              <a:t> were employed, consisting of a 3×3 convolution layer, an ELU activation function, batch normalization, and a pooling layer for </a:t>
            </a:r>
            <a:r>
              <a:rPr lang="en-US" dirty="0" err="1">
                <a:solidFill>
                  <a:srgbClr val="0E101A"/>
                </a:solidFill>
                <a:effectLst/>
              </a:rPr>
              <a:t>downsampling</a:t>
            </a:r>
            <a:r>
              <a:rPr lang="en-US" dirty="0">
                <a:solidFill>
                  <a:srgbClr val="0E101A"/>
                </a:solidFill>
                <a:effectLst/>
              </a:rPr>
              <a:t> the feature maps. The output tensors of these blocks were combined using a dense layer, and the SoftMax activation function was applied to convert prediction scores into a probability distribution over the emotional states in the dataset.</a:t>
            </a:r>
          </a:p>
          <a:p>
            <a:pPr>
              <a:spcBef>
                <a:spcPts val="0"/>
              </a:spcBef>
              <a:spcAft>
                <a:spcPts val="0"/>
              </a:spcAft>
              <a:buFont typeface="Arial" panose="020B0604020202020204" pitchFamily="34" charset="0"/>
              <a:buChar char="•"/>
            </a:pPr>
            <a:r>
              <a:rPr lang="en-US" dirty="0">
                <a:solidFill>
                  <a:srgbClr val="0E101A"/>
                </a:solidFill>
                <a:effectLst/>
              </a:rPr>
              <a:t> Optimization techniques include fine-tuning hyperparameters (such as the learning rate, batch size, and number of layers in the model) and applying regularization methods (such as dropout or weight decay), further enhancing accuracy.</a:t>
            </a:r>
          </a:p>
          <a:p>
            <a:pPr>
              <a:spcBef>
                <a:spcPts val="0"/>
              </a:spcBef>
              <a:spcAft>
                <a:spcPts val="0"/>
              </a:spcAft>
              <a:buFont typeface="Arial" panose="020B0604020202020204" pitchFamily="34" charset="0"/>
              <a:buChar char="•"/>
            </a:pPr>
            <a:r>
              <a:rPr lang="en-US" dirty="0">
                <a:solidFill>
                  <a:srgbClr val="0E101A"/>
                </a:solidFill>
                <a:effectLst/>
              </a:rPr>
              <a:t> Comparative analysis with SVM, </a:t>
            </a:r>
            <a:r>
              <a:rPr lang="en-US" dirty="0" err="1">
                <a:solidFill>
                  <a:srgbClr val="0E101A"/>
                </a:solidFill>
                <a:effectLst/>
              </a:rPr>
              <a:t>LeNet</a:t>
            </a:r>
            <a:r>
              <a:rPr lang="en-US" dirty="0">
                <a:solidFill>
                  <a:srgbClr val="0E101A"/>
                </a:solidFill>
                <a:effectLst/>
              </a:rPr>
              <a:t>-based CNN, and CRNN models revealed that the Parallel Transformer Encoder with CNN Architecture achieved the highest accuracy, followed by the SVM model.</a:t>
            </a:r>
          </a:p>
        </p:txBody>
      </p:sp>
      <p:sp>
        <p:nvSpPr>
          <p:cNvPr id="4" name="Slide Number Placeholder 3"/>
          <p:cNvSpPr>
            <a:spLocks noGrp="1"/>
          </p:cNvSpPr>
          <p:nvPr>
            <p:ph type="sldNum" sz="quarter" idx="5"/>
          </p:nvPr>
        </p:nvSpPr>
        <p:spPr/>
        <p:txBody>
          <a:bodyPr/>
          <a:lstStyle/>
          <a:p>
            <a:fld id="{E10FB84E-2805-4468-A00F-CFA6F38630CE}" type="slidenum">
              <a:rPr lang="en-US" smtClean="0"/>
              <a:t>21</a:t>
            </a:fld>
            <a:endParaRPr lang="en-US"/>
          </a:p>
        </p:txBody>
      </p:sp>
    </p:spTree>
    <p:extLst>
      <p:ext uri="{BB962C8B-B14F-4D97-AF65-F5344CB8AC3E}">
        <p14:creationId xmlns:p14="http://schemas.microsoft.com/office/powerpoint/2010/main" val="1075680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l" rtl="0">
              <a:lnSpc>
                <a:spcPct val="115000"/>
              </a:lnSpc>
              <a:spcBef>
                <a:spcPts val="1200"/>
              </a:spcBef>
              <a:spcAft>
                <a:spcPts val="0"/>
              </a:spcAft>
              <a:buFontTx/>
              <a:buChar char="-"/>
            </a:pPr>
            <a:r>
              <a:rPr lang="en-US" dirty="0"/>
              <a:t>Traditionally, different SVM methods (linear &amp; non-linear) are explored for emotion recognition using handcrafted features. However, these methods lacks generalization.</a:t>
            </a:r>
          </a:p>
          <a:p>
            <a:pPr marL="171450" lvl="0" indent="-171450" algn="l" rtl="0">
              <a:lnSpc>
                <a:spcPct val="115000"/>
              </a:lnSpc>
              <a:spcBef>
                <a:spcPts val="1200"/>
              </a:spcBef>
              <a:spcAft>
                <a:spcPts val="0"/>
              </a:spcAft>
              <a:buFontTx/>
              <a:buChar char="-"/>
            </a:pPr>
            <a:endParaRPr lang="en-US" dirty="0"/>
          </a:p>
          <a:p>
            <a:pPr marL="0" lvl="0" indent="0" algn="l" rtl="0">
              <a:lnSpc>
                <a:spcPct val="115000"/>
              </a:lnSpc>
              <a:spcBef>
                <a:spcPts val="1200"/>
              </a:spcBef>
              <a:spcAft>
                <a:spcPts val="0"/>
              </a:spcAft>
              <a:buNone/>
            </a:pPr>
            <a:r>
              <a:rPr lang="en-US" dirty="0"/>
              <a:t>- Recent advances in deep learning-based Convolutional Neural Network (CNN) have shown promising results outperforming traditional handcrafted feature-based methods. </a:t>
            </a:r>
          </a:p>
          <a:p>
            <a:pPr marL="0" lvl="0" indent="0" algn="l" rtl="0">
              <a:lnSpc>
                <a:spcPct val="115000"/>
              </a:lnSpc>
              <a:spcBef>
                <a:spcPts val="1200"/>
              </a:spcBef>
              <a:spcAft>
                <a:spcPts val="0"/>
              </a:spcAft>
              <a:buNone/>
            </a:pPr>
            <a:endParaRPr lang="en-US" dirty="0"/>
          </a:p>
          <a:p>
            <a:pPr marL="0" lvl="0" indent="0" algn="l" rtl="0">
              <a:lnSpc>
                <a:spcPct val="115000"/>
              </a:lnSpc>
              <a:spcBef>
                <a:spcPts val="1200"/>
              </a:spcBef>
              <a:spcAft>
                <a:spcPts val="0"/>
              </a:spcAft>
              <a:buNone/>
            </a:pPr>
            <a:r>
              <a:rPr lang="en-US" dirty="0"/>
              <a:t>- In the field of NLP, state of the art deep architecture such as GPT-3 and BERT are emerging to solve sequential learning problems based on the self-attention mechanism in the Transformer Network, making them suitable for emotion recognition tasks.</a:t>
            </a:r>
          </a:p>
        </p:txBody>
      </p:sp>
      <p:sp>
        <p:nvSpPr>
          <p:cNvPr id="4" name="Slide Number Placeholder 3"/>
          <p:cNvSpPr>
            <a:spLocks noGrp="1"/>
          </p:cNvSpPr>
          <p:nvPr>
            <p:ph type="sldNum" sz="quarter" idx="5"/>
          </p:nvPr>
        </p:nvSpPr>
        <p:spPr/>
        <p:txBody>
          <a:bodyPr/>
          <a:lstStyle/>
          <a:p>
            <a:fld id="{E10FB84E-2805-4468-A00F-CFA6F38630CE}" type="slidenum">
              <a:rPr lang="en-US" smtClean="0"/>
              <a:t>4</a:t>
            </a:fld>
            <a:endParaRPr lang="en-US"/>
          </a:p>
        </p:txBody>
      </p:sp>
    </p:spTree>
    <p:extLst>
      <p:ext uri="{BB962C8B-B14F-4D97-AF65-F5344CB8AC3E}">
        <p14:creationId xmlns:p14="http://schemas.microsoft.com/office/powerpoint/2010/main" val="2738485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is for the CNN block to give a feature representation on the audio data, while the transformer encoder block </a:t>
            </a:r>
            <a:r>
              <a:rPr lang="en-US" b="0" i="0" dirty="0">
                <a:solidFill>
                  <a:srgbClr val="D1D5DB"/>
                </a:solidFill>
                <a:effectLst/>
                <a:latin typeface="Söhne"/>
              </a:rPr>
              <a:t>learns to predict frequency distributions of different emotions by considering the overall structure of the MFCC plot for each emotion</a:t>
            </a:r>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6</a:t>
            </a:fld>
            <a:endParaRPr lang="en-US"/>
          </a:p>
        </p:txBody>
      </p:sp>
    </p:spTree>
    <p:extLst>
      <p:ext uri="{BB962C8B-B14F-4D97-AF65-F5344CB8AC3E}">
        <p14:creationId xmlns:p14="http://schemas.microsoft.com/office/powerpoint/2010/main" val="226225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7</a:t>
            </a:fld>
            <a:endParaRPr lang="en-US"/>
          </a:p>
        </p:txBody>
      </p:sp>
    </p:spTree>
    <p:extLst>
      <p:ext uri="{BB962C8B-B14F-4D97-AF65-F5344CB8AC3E}">
        <p14:creationId xmlns:p14="http://schemas.microsoft.com/office/powerpoint/2010/main" val="1277506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 the context of audio emotion recognition, this involves </a:t>
            </a:r>
            <a:r>
              <a:rPr lang="en-US" sz="1800" b="0" i="0" u="none" strike="noStrike" baseline="0" dirty="0">
                <a:solidFill>
                  <a:srgbClr val="000000"/>
                </a:solidFill>
                <a:latin typeface="AAAAAB+TimesNewRomanPSMT"/>
              </a:rPr>
              <a:t>a series of steps, including </a:t>
            </a:r>
            <a:r>
              <a:rPr lang="en-US" sz="1800" b="0" i="0" u="none" strike="noStrike" baseline="0" dirty="0" err="1">
                <a:solidFill>
                  <a:srgbClr val="000000"/>
                </a:solidFill>
                <a:latin typeface="AAAAAB+TimesNewRomanPSMT"/>
              </a:rPr>
              <a:t>downsampling</a:t>
            </a:r>
            <a:r>
              <a:rPr lang="en-US" sz="1800" b="0" i="0" u="none" strike="noStrike" baseline="0" dirty="0">
                <a:solidFill>
                  <a:srgbClr val="000000"/>
                </a:solidFill>
                <a:latin typeface="AAAAAB+TimesNewRomanPSMT"/>
              </a:rPr>
              <a:t> the audio to a custom target sample rate, changing the audio duration, and removing any silence before the actors start talking. These steps help to ensure consistency in the audio data and remove any irrelevant noise or silence that may affect the accuracy of the emotion recognition model.</a:t>
            </a:r>
          </a:p>
          <a:p>
            <a:pPr marL="171450" indent="-171450">
              <a:buFontTx/>
              <a:buChar char="-"/>
            </a:pPr>
            <a:r>
              <a:rPr lang="en-US" sz="1800" b="0" i="0" u="none" strike="noStrike" baseline="0" dirty="0">
                <a:solidFill>
                  <a:srgbClr val="000000"/>
                </a:solidFill>
                <a:latin typeface="AAAAAB+TimesNewRomanPSMT"/>
              </a:rPr>
              <a:t>MFCC are derived from a Mel-scale, which is a non-linear scale based on the perceived </a:t>
            </a:r>
            <a:r>
              <a:rPr lang="en-US" sz="1800" b="0" i="0" u="none" strike="noStrike" baseline="0" dirty="0" err="1">
                <a:solidFill>
                  <a:srgbClr val="000000"/>
                </a:solidFill>
                <a:latin typeface="AAAAAB+TimesNewRomanPSMT"/>
              </a:rPr>
              <a:t>freq</a:t>
            </a:r>
            <a:r>
              <a:rPr lang="en-US" sz="1800" b="0" i="0" u="none" strike="noStrike" baseline="0" dirty="0">
                <a:solidFill>
                  <a:srgbClr val="000000"/>
                </a:solidFill>
                <a:latin typeface="AAAAAB+TimesNewRomanPSMT"/>
              </a:rPr>
              <a:t> of a sound by the human ear.</a:t>
            </a:r>
          </a:p>
          <a:p>
            <a:pPr marL="171450" indent="-171450">
              <a:buFontTx/>
              <a:buChar char="-"/>
            </a:pPr>
            <a:r>
              <a:rPr lang="en-US" sz="1800" b="0" i="0" u="none" strike="noStrike" baseline="0" dirty="0">
                <a:solidFill>
                  <a:srgbClr val="000000"/>
                </a:solidFill>
                <a:latin typeface="AAAAAB+TimesNewRomanPSMT"/>
              </a:rPr>
              <a:t>After the audio features have been extracted, the next step is to create the model architecture and use the extracted features as input to the model which will allow the model to classify human emotions based on the extracted features.</a:t>
            </a:r>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8</a:t>
            </a:fld>
            <a:endParaRPr lang="en-US"/>
          </a:p>
        </p:txBody>
      </p:sp>
    </p:spTree>
    <p:extLst>
      <p:ext uri="{BB962C8B-B14F-4D97-AF65-F5344CB8AC3E}">
        <p14:creationId xmlns:p14="http://schemas.microsoft.com/office/powerpoint/2010/main" val="2175454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Two types of audio data records, lab recording &amp; non-lab recording.</a:t>
            </a:r>
          </a:p>
          <a:p>
            <a:pPr marL="171450" indent="-171450">
              <a:buFontTx/>
              <a:buChar char="-"/>
            </a:pPr>
            <a:r>
              <a:rPr lang="en-US" dirty="0"/>
              <a:t>Lab recording: </a:t>
            </a:r>
            <a:r>
              <a:rPr lang="en-US" sz="1800" b="0" i="0" u="none" strike="noStrike" baseline="0" dirty="0">
                <a:solidFill>
                  <a:srgbClr val="000000"/>
                </a:solidFill>
                <a:latin typeface="AAAAAB+TimesNewRomanPSMT"/>
              </a:rPr>
              <a:t>recorded in a recording studio using high-quality microphones and accompanied by linguistics experts.</a:t>
            </a:r>
          </a:p>
          <a:p>
            <a:pPr marL="171450" indent="-171450">
              <a:buFontTx/>
              <a:buChar char="-"/>
            </a:pPr>
            <a:r>
              <a:rPr lang="en-US" sz="1800" b="0" i="0" u="none" strike="noStrike" baseline="0" dirty="0">
                <a:solidFill>
                  <a:srgbClr val="000000"/>
                </a:solidFill>
                <a:latin typeface="AAAAAB+TimesNewRomanPSMT"/>
              </a:rPr>
              <a:t>Non-lab recording: Contains </a:t>
            </a:r>
            <a:r>
              <a:rPr lang="en-US" sz="1800" b="0" i="0" u="none" strike="noStrike" baseline="0" dirty="0" err="1">
                <a:solidFill>
                  <a:srgbClr val="000000"/>
                </a:solidFill>
                <a:latin typeface="AAAAAB+TimesNewRomanPSMT"/>
              </a:rPr>
              <a:t>uterances</a:t>
            </a:r>
            <a:r>
              <a:rPr lang="en-US" sz="1800" b="0" i="0" u="none" strike="noStrike" baseline="0" dirty="0">
                <a:solidFill>
                  <a:srgbClr val="000000"/>
                </a:solidFill>
                <a:latin typeface="AAAAAB+TimesNewRomanPSMT"/>
              </a:rPr>
              <a:t> that reflect emotions involuntarily in natural scenarios.</a:t>
            </a:r>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9</a:t>
            </a:fld>
            <a:endParaRPr lang="en-US"/>
          </a:p>
        </p:txBody>
      </p:sp>
    </p:spTree>
    <p:extLst>
      <p:ext uri="{BB962C8B-B14F-4D97-AF65-F5344CB8AC3E}">
        <p14:creationId xmlns:p14="http://schemas.microsoft.com/office/powerpoint/2010/main" val="3059585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0" i="0" u="none" strike="noStrike" baseline="0" dirty="0">
                <a:solidFill>
                  <a:srgbClr val="000000"/>
                </a:solidFill>
                <a:latin typeface="AAAAAB+TimesNewRomanPSMT"/>
              </a:rPr>
              <a:t>- Tracking the training process of a model could help identify and address the overfitting and underfitting in the data</a:t>
            </a:r>
            <a:r>
              <a:rPr lang="en-US" b="0" i="0" dirty="0">
                <a:solidFill>
                  <a:srgbClr val="D1D5DB"/>
                </a:solidFill>
                <a:effectLst/>
                <a:latin typeface="Söhne"/>
              </a:rPr>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Provides insights into the model's ability to correctly classify different classes and helps assess its performance in terms of precision (row), recall (column), and F1 score (balanced representation of precision &amp; recall).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Accuracy measures the overall performance of a model by dividing the number of correct predictions by the total number of predictions, it is often misleading for imbalanced dataset scenario. </a:t>
            </a:r>
          </a:p>
        </p:txBody>
      </p:sp>
      <p:sp>
        <p:nvSpPr>
          <p:cNvPr id="4" name="Slide Number Placeholder 3"/>
          <p:cNvSpPr>
            <a:spLocks noGrp="1"/>
          </p:cNvSpPr>
          <p:nvPr>
            <p:ph type="sldNum" sz="quarter" idx="5"/>
          </p:nvPr>
        </p:nvSpPr>
        <p:spPr/>
        <p:txBody>
          <a:bodyPr/>
          <a:lstStyle/>
          <a:p>
            <a:fld id="{E10FB84E-2805-4468-A00F-CFA6F38630CE}" type="slidenum">
              <a:rPr lang="en-US" smtClean="0"/>
              <a:t>10</a:t>
            </a:fld>
            <a:endParaRPr lang="en-US"/>
          </a:p>
        </p:txBody>
      </p:sp>
    </p:spTree>
    <p:extLst>
      <p:ext uri="{BB962C8B-B14F-4D97-AF65-F5344CB8AC3E}">
        <p14:creationId xmlns:p14="http://schemas.microsoft.com/office/powerpoint/2010/main" val="156311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Accuracy trend: At the beginning of training, the accuracy was relatively low, which is expected as the model started with random weights and made initial predictions. However, as training progressed, the accuracy consistently increased, indicating that the model was effectively learning from the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Loss trend: Initially, the loss was relatively high, indicating that the model's predictions were far from the true labels. However, as the training advanced, the loss steadily decreased. This demonstrates that the model was progressively aligning its predictions with the true labels, indicating improved performance and convergence towards an optimal solution.</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Convergence: The number of epochs required for the model to converge and start overfitting the training data varied across these datasets. The model trained on the CREMA-D dataset achieved the highest accuracy of 59%, stopping at epoch 145. Stopping the training at the convergence point helps prevent overfitting and ensure the model generalizes well to unseen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Fluctuation: Throughout the training process, dips in the graphs could indicate model instability, start overfitting, and random variability.</a:t>
            </a:r>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12</a:t>
            </a:fld>
            <a:endParaRPr lang="en-US"/>
          </a:p>
        </p:txBody>
      </p:sp>
    </p:spTree>
    <p:extLst>
      <p:ext uri="{BB962C8B-B14F-4D97-AF65-F5344CB8AC3E}">
        <p14:creationId xmlns:p14="http://schemas.microsoft.com/office/powerpoint/2010/main" val="1261887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Convergence: The model trained on the RAVDESS dataset achieved a peak accuracy of 79% and converged faster than CREMA-D, stopping at epoch 100.</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Fluctuation: A lot of fluctuation happens during this training process, which could indicate that the learning rate used for updating the model's weights was too high, this could cause the model to overshoot the optimal weights and mess with its convergence.</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13</a:t>
            </a:fld>
            <a:endParaRPr lang="en-US"/>
          </a:p>
        </p:txBody>
      </p:sp>
    </p:spTree>
    <p:extLst>
      <p:ext uri="{BB962C8B-B14F-4D97-AF65-F5344CB8AC3E}">
        <p14:creationId xmlns:p14="http://schemas.microsoft.com/office/powerpoint/2010/main" val="3275975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21/06/23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08287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21/06/23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521525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21/06/23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264042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406327" y="0"/>
            <a:ext cx="9785672" cy="6857990"/>
          </a:xfrm>
          <a:custGeom>
            <a:avLst/>
            <a:gdLst>
              <a:gd name="connsiteX0" fmla="*/ 7058515 w 9785672"/>
              <a:gd name="connsiteY0" fmla="*/ 5556240 h 6857990"/>
              <a:gd name="connsiteX1" fmla="*/ 8373966 w 9785672"/>
              <a:gd name="connsiteY1" fmla="*/ 5556240 h 6857990"/>
              <a:gd name="connsiteX2" fmla="*/ 8373966 w 9785672"/>
              <a:gd name="connsiteY2" fmla="*/ 6857990 h 6857990"/>
              <a:gd name="connsiteX3" fmla="*/ 7058515 w 9785672"/>
              <a:gd name="connsiteY3" fmla="*/ 6857990 h 6857990"/>
              <a:gd name="connsiteX4" fmla="*/ 8470218 w 9785672"/>
              <a:gd name="connsiteY4" fmla="*/ 5556238 h 6857990"/>
              <a:gd name="connsiteX5" fmla="*/ 9785669 w 9785672"/>
              <a:gd name="connsiteY5" fmla="*/ 5556238 h 6857990"/>
              <a:gd name="connsiteX6" fmla="*/ 9785669 w 9785672"/>
              <a:gd name="connsiteY6" fmla="*/ 6857988 h 6857990"/>
              <a:gd name="connsiteX7" fmla="*/ 8470218 w 9785672"/>
              <a:gd name="connsiteY7" fmla="*/ 6857988 h 6857990"/>
              <a:gd name="connsiteX8" fmla="*/ 4235112 w 9785672"/>
              <a:gd name="connsiteY8" fmla="*/ 4167182 h 6857990"/>
              <a:gd name="connsiteX9" fmla="*/ 5550563 w 9785672"/>
              <a:gd name="connsiteY9" fmla="*/ 4167182 h 6857990"/>
              <a:gd name="connsiteX10" fmla="*/ 5550563 w 9785672"/>
              <a:gd name="connsiteY10" fmla="*/ 5468932 h 6857990"/>
              <a:gd name="connsiteX11" fmla="*/ 4235112 w 9785672"/>
              <a:gd name="connsiteY11" fmla="*/ 5468932 h 6857990"/>
              <a:gd name="connsiteX12" fmla="*/ 5646815 w 9785672"/>
              <a:gd name="connsiteY12" fmla="*/ 4167180 h 6857990"/>
              <a:gd name="connsiteX13" fmla="*/ 6962266 w 9785672"/>
              <a:gd name="connsiteY13" fmla="*/ 4167180 h 6857990"/>
              <a:gd name="connsiteX14" fmla="*/ 6962266 w 9785672"/>
              <a:gd name="connsiteY14" fmla="*/ 5468930 h 6857990"/>
              <a:gd name="connsiteX15" fmla="*/ 5646815 w 9785672"/>
              <a:gd name="connsiteY15" fmla="*/ 5468930 h 6857990"/>
              <a:gd name="connsiteX16" fmla="*/ 7058518 w 9785672"/>
              <a:gd name="connsiteY16" fmla="*/ 4167178 h 6857990"/>
              <a:gd name="connsiteX17" fmla="*/ 8373969 w 9785672"/>
              <a:gd name="connsiteY17" fmla="*/ 4167178 h 6857990"/>
              <a:gd name="connsiteX18" fmla="*/ 8373969 w 9785672"/>
              <a:gd name="connsiteY18" fmla="*/ 5468928 h 6857990"/>
              <a:gd name="connsiteX19" fmla="*/ 7058518 w 9785672"/>
              <a:gd name="connsiteY19" fmla="*/ 5468928 h 6857990"/>
              <a:gd name="connsiteX20" fmla="*/ 8470221 w 9785672"/>
              <a:gd name="connsiteY20" fmla="*/ 4167176 h 6857990"/>
              <a:gd name="connsiteX21" fmla="*/ 9785672 w 9785672"/>
              <a:gd name="connsiteY21" fmla="*/ 4167176 h 6857990"/>
              <a:gd name="connsiteX22" fmla="*/ 9785672 w 9785672"/>
              <a:gd name="connsiteY22" fmla="*/ 5468926 h 6857990"/>
              <a:gd name="connsiteX23" fmla="*/ 8470221 w 9785672"/>
              <a:gd name="connsiteY23" fmla="*/ 5468926 h 6857990"/>
              <a:gd name="connsiteX24" fmla="*/ 7058516 w 9785672"/>
              <a:gd name="connsiteY24" fmla="*/ 2778117 h 6857990"/>
              <a:gd name="connsiteX25" fmla="*/ 8373967 w 9785672"/>
              <a:gd name="connsiteY25" fmla="*/ 2778117 h 6857990"/>
              <a:gd name="connsiteX26" fmla="*/ 8373967 w 9785672"/>
              <a:gd name="connsiteY26" fmla="*/ 4079866 h 6857990"/>
              <a:gd name="connsiteX27" fmla="*/ 7058516 w 9785672"/>
              <a:gd name="connsiteY27" fmla="*/ 4079866 h 6857990"/>
              <a:gd name="connsiteX28" fmla="*/ 8470219 w 9785672"/>
              <a:gd name="connsiteY28" fmla="*/ 2778114 h 6857990"/>
              <a:gd name="connsiteX29" fmla="*/ 9785670 w 9785672"/>
              <a:gd name="connsiteY29" fmla="*/ 2778114 h 6857990"/>
              <a:gd name="connsiteX30" fmla="*/ 9785670 w 9785672"/>
              <a:gd name="connsiteY30" fmla="*/ 4079864 h 6857990"/>
              <a:gd name="connsiteX31" fmla="*/ 8470219 w 9785672"/>
              <a:gd name="connsiteY31" fmla="*/ 4079864 h 6857990"/>
              <a:gd name="connsiteX32" fmla="*/ 0 w 9785672"/>
              <a:gd name="connsiteY32" fmla="*/ 1389065 h 6857990"/>
              <a:gd name="connsiteX33" fmla="*/ 1315452 w 9785672"/>
              <a:gd name="connsiteY33" fmla="*/ 1389065 h 6857990"/>
              <a:gd name="connsiteX34" fmla="*/ 1315452 w 9785672"/>
              <a:gd name="connsiteY34" fmla="*/ 2690815 h 6857990"/>
              <a:gd name="connsiteX35" fmla="*/ 0 w 9785672"/>
              <a:gd name="connsiteY35" fmla="*/ 2690815 h 6857990"/>
              <a:gd name="connsiteX36" fmla="*/ 1411703 w 9785672"/>
              <a:gd name="connsiteY36" fmla="*/ 1389063 h 6857990"/>
              <a:gd name="connsiteX37" fmla="*/ 2727154 w 9785672"/>
              <a:gd name="connsiteY37" fmla="*/ 1389063 h 6857990"/>
              <a:gd name="connsiteX38" fmla="*/ 2727154 w 9785672"/>
              <a:gd name="connsiteY38" fmla="*/ 2690813 h 6857990"/>
              <a:gd name="connsiteX39" fmla="*/ 1411703 w 9785672"/>
              <a:gd name="connsiteY39" fmla="*/ 2690813 h 6857990"/>
              <a:gd name="connsiteX40" fmla="*/ 2823405 w 9785672"/>
              <a:gd name="connsiteY40" fmla="*/ 1389061 h 6857990"/>
              <a:gd name="connsiteX41" fmla="*/ 4138856 w 9785672"/>
              <a:gd name="connsiteY41" fmla="*/ 1389061 h 6857990"/>
              <a:gd name="connsiteX42" fmla="*/ 4138856 w 9785672"/>
              <a:gd name="connsiteY42" fmla="*/ 2690811 h 6857990"/>
              <a:gd name="connsiteX43" fmla="*/ 2823405 w 9785672"/>
              <a:gd name="connsiteY43" fmla="*/ 2690811 h 6857990"/>
              <a:gd name="connsiteX44" fmla="*/ 4235108 w 9785672"/>
              <a:gd name="connsiteY44" fmla="*/ 1389059 h 6857990"/>
              <a:gd name="connsiteX45" fmla="*/ 5550559 w 9785672"/>
              <a:gd name="connsiteY45" fmla="*/ 1389059 h 6857990"/>
              <a:gd name="connsiteX46" fmla="*/ 5550559 w 9785672"/>
              <a:gd name="connsiteY46" fmla="*/ 2690809 h 6857990"/>
              <a:gd name="connsiteX47" fmla="*/ 4235108 w 9785672"/>
              <a:gd name="connsiteY47" fmla="*/ 2690809 h 6857990"/>
              <a:gd name="connsiteX48" fmla="*/ 5646811 w 9785672"/>
              <a:gd name="connsiteY48" fmla="*/ 1389057 h 6857990"/>
              <a:gd name="connsiteX49" fmla="*/ 6962262 w 9785672"/>
              <a:gd name="connsiteY49" fmla="*/ 1389057 h 6857990"/>
              <a:gd name="connsiteX50" fmla="*/ 6962262 w 9785672"/>
              <a:gd name="connsiteY50" fmla="*/ 2690806 h 6857990"/>
              <a:gd name="connsiteX51" fmla="*/ 5646811 w 9785672"/>
              <a:gd name="connsiteY51" fmla="*/ 2690806 h 6857990"/>
              <a:gd name="connsiteX52" fmla="*/ 7058514 w 9785672"/>
              <a:gd name="connsiteY52" fmla="*/ 1389055 h 6857990"/>
              <a:gd name="connsiteX53" fmla="*/ 8373965 w 9785672"/>
              <a:gd name="connsiteY53" fmla="*/ 1389055 h 6857990"/>
              <a:gd name="connsiteX54" fmla="*/ 8373965 w 9785672"/>
              <a:gd name="connsiteY54" fmla="*/ 2690805 h 6857990"/>
              <a:gd name="connsiteX55" fmla="*/ 7058514 w 9785672"/>
              <a:gd name="connsiteY55" fmla="*/ 2690805 h 6857990"/>
              <a:gd name="connsiteX56" fmla="*/ 8470217 w 9785672"/>
              <a:gd name="connsiteY56" fmla="*/ 1389052 h 6857990"/>
              <a:gd name="connsiteX57" fmla="*/ 9785668 w 9785672"/>
              <a:gd name="connsiteY57" fmla="*/ 1389052 h 6857990"/>
              <a:gd name="connsiteX58" fmla="*/ 9785668 w 9785672"/>
              <a:gd name="connsiteY58" fmla="*/ 2690802 h 6857990"/>
              <a:gd name="connsiteX59" fmla="*/ 8470217 w 9785672"/>
              <a:gd name="connsiteY59" fmla="*/ 2690802 h 6857990"/>
              <a:gd name="connsiteX60" fmla="*/ 1411706 w 9785672"/>
              <a:gd name="connsiteY60" fmla="*/ 2 h 6857990"/>
              <a:gd name="connsiteX61" fmla="*/ 2727156 w 9785672"/>
              <a:gd name="connsiteY61" fmla="*/ 2 h 6857990"/>
              <a:gd name="connsiteX62" fmla="*/ 2727156 w 9785672"/>
              <a:gd name="connsiteY62" fmla="*/ 1301751 h 6857990"/>
              <a:gd name="connsiteX63" fmla="*/ 1411706 w 9785672"/>
              <a:gd name="connsiteY63" fmla="*/ 1301751 h 6857990"/>
              <a:gd name="connsiteX64" fmla="*/ 8470220 w 9785672"/>
              <a:gd name="connsiteY64" fmla="*/ 0 h 6857990"/>
              <a:gd name="connsiteX65" fmla="*/ 9785671 w 9785672"/>
              <a:gd name="connsiteY65" fmla="*/ 0 h 6857990"/>
              <a:gd name="connsiteX66" fmla="*/ 9785671 w 9785672"/>
              <a:gd name="connsiteY66" fmla="*/ 1301741 h 6857990"/>
              <a:gd name="connsiteX67" fmla="*/ 8470220 w 9785672"/>
              <a:gd name="connsiteY67" fmla="*/ 1301741 h 6857990"/>
              <a:gd name="connsiteX68" fmla="*/ 7058517 w 9785672"/>
              <a:gd name="connsiteY68" fmla="*/ 0 h 6857990"/>
              <a:gd name="connsiteX69" fmla="*/ 8373968 w 9785672"/>
              <a:gd name="connsiteY69" fmla="*/ 0 h 6857990"/>
              <a:gd name="connsiteX70" fmla="*/ 8373968 w 9785672"/>
              <a:gd name="connsiteY70" fmla="*/ 1301743 h 6857990"/>
              <a:gd name="connsiteX71" fmla="*/ 7058517 w 9785672"/>
              <a:gd name="connsiteY71" fmla="*/ 1301743 h 6857990"/>
              <a:gd name="connsiteX72" fmla="*/ 5646814 w 9785672"/>
              <a:gd name="connsiteY72" fmla="*/ 0 h 6857990"/>
              <a:gd name="connsiteX73" fmla="*/ 6962265 w 9785672"/>
              <a:gd name="connsiteY73" fmla="*/ 0 h 6857990"/>
              <a:gd name="connsiteX74" fmla="*/ 6962265 w 9785672"/>
              <a:gd name="connsiteY74" fmla="*/ 1301745 h 6857990"/>
              <a:gd name="connsiteX75" fmla="*/ 5646814 w 9785672"/>
              <a:gd name="connsiteY75" fmla="*/ 1301745 h 6857990"/>
              <a:gd name="connsiteX76" fmla="*/ 4235111 w 9785672"/>
              <a:gd name="connsiteY76" fmla="*/ 0 h 6857990"/>
              <a:gd name="connsiteX77" fmla="*/ 5550562 w 9785672"/>
              <a:gd name="connsiteY77" fmla="*/ 0 h 6857990"/>
              <a:gd name="connsiteX78" fmla="*/ 5550562 w 9785672"/>
              <a:gd name="connsiteY78" fmla="*/ 1301747 h 6857990"/>
              <a:gd name="connsiteX79" fmla="*/ 4235111 w 9785672"/>
              <a:gd name="connsiteY79" fmla="*/ 1301747 h 6857990"/>
              <a:gd name="connsiteX80" fmla="*/ 2823408 w 9785672"/>
              <a:gd name="connsiteY80" fmla="*/ 0 h 6857990"/>
              <a:gd name="connsiteX81" fmla="*/ 4138859 w 9785672"/>
              <a:gd name="connsiteY81" fmla="*/ 0 h 6857990"/>
              <a:gd name="connsiteX82" fmla="*/ 4138859 w 9785672"/>
              <a:gd name="connsiteY82" fmla="*/ 1301749 h 6857990"/>
              <a:gd name="connsiteX83" fmla="*/ 2823408 w 9785672"/>
              <a:gd name="connsiteY83" fmla="*/ 1301749 h 685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9785672" h="6857990">
                <a:moveTo>
                  <a:pt x="7058515" y="5556240"/>
                </a:moveTo>
                <a:lnTo>
                  <a:pt x="8373966" y="5556240"/>
                </a:lnTo>
                <a:lnTo>
                  <a:pt x="8373966" y="6857990"/>
                </a:lnTo>
                <a:lnTo>
                  <a:pt x="7058515" y="6857990"/>
                </a:lnTo>
                <a:close/>
                <a:moveTo>
                  <a:pt x="8470218" y="5556238"/>
                </a:moveTo>
                <a:lnTo>
                  <a:pt x="9785669" y="5556238"/>
                </a:lnTo>
                <a:lnTo>
                  <a:pt x="9785669" y="6857988"/>
                </a:lnTo>
                <a:lnTo>
                  <a:pt x="8470218" y="6857988"/>
                </a:lnTo>
                <a:close/>
                <a:moveTo>
                  <a:pt x="4235112" y="4167182"/>
                </a:moveTo>
                <a:lnTo>
                  <a:pt x="5550563" y="4167182"/>
                </a:lnTo>
                <a:lnTo>
                  <a:pt x="5550563" y="5468932"/>
                </a:lnTo>
                <a:lnTo>
                  <a:pt x="4235112" y="5468932"/>
                </a:lnTo>
                <a:close/>
                <a:moveTo>
                  <a:pt x="5646815" y="4167180"/>
                </a:moveTo>
                <a:lnTo>
                  <a:pt x="6962266" y="4167180"/>
                </a:lnTo>
                <a:lnTo>
                  <a:pt x="6962266" y="5468930"/>
                </a:lnTo>
                <a:lnTo>
                  <a:pt x="5646815" y="5468930"/>
                </a:lnTo>
                <a:close/>
                <a:moveTo>
                  <a:pt x="7058518" y="4167178"/>
                </a:moveTo>
                <a:lnTo>
                  <a:pt x="8373969" y="4167178"/>
                </a:lnTo>
                <a:lnTo>
                  <a:pt x="8373969" y="5468928"/>
                </a:lnTo>
                <a:lnTo>
                  <a:pt x="7058518" y="5468928"/>
                </a:lnTo>
                <a:close/>
                <a:moveTo>
                  <a:pt x="8470221" y="4167176"/>
                </a:moveTo>
                <a:lnTo>
                  <a:pt x="9785672" y="4167176"/>
                </a:lnTo>
                <a:lnTo>
                  <a:pt x="9785672" y="5468926"/>
                </a:lnTo>
                <a:lnTo>
                  <a:pt x="8470221" y="5468926"/>
                </a:lnTo>
                <a:close/>
                <a:moveTo>
                  <a:pt x="7058516" y="2778117"/>
                </a:moveTo>
                <a:lnTo>
                  <a:pt x="8373967" y="2778117"/>
                </a:lnTo>
                <a:lnTo>
                  <a:pt x="8373967" y="4079866"/>
                </a:lnTo>
                <a:lnTo>
                  <a:pt x="7058516" y="4079866"/>
                </a:lnTo>
                <a:close/>
                <a:moveTo>
                  <a:pt x="8470219" y="2778114"/>
                </a:moveTo>
                <a:lnTo>
                  <a:pt x="9785670" y="2778114"/>
                </a:lnTo>
                <a:lnTo>
                  <a:pt x="9785670" y="4079864"/>
                </a:lnTo>
                <a:lnTo>
                  <a:pt x="8470219" y="4079864"/>
                </a:lnTo>
                <a:close/>
                <a:moveTo>
                  <a:pt x="0" y="1389065"/>
                </a:moveTo>
                <a:lnTo>
                  <a:pt x="1315452" y="1389065"/>
                </a:lnTo>
                <a:lnTo>
                  <a:pt x="1315452" y="2690815"/>
                </a:lnTo>
                <a:lnTo>
                  <a:pt x="0" y="2690815"/>
                </a:lnTo>
                <a:close/>
                <a:moveTo>
                  <a:pt x="1411703" y="1389063"/>
                </a:moveTo>
                <a:lnTo>
                  <a:pt x="2727154" y="1389063"/>
                </a:lnTo>
                <a:lnTo>
                  <a:pt x="2727154" y="2690813"/>
                </a:lnTo>
                <a:lnTo>
                  <a:pt x="1411703" y="2690813"/>
                </a:lnTo>
                <a:close/>
                <a:moveTo>
                  <a:pt x="2823405" y="1389061"/>
                </a:moveTo>
                <a:lnTo>
                  <a:pt x="4138856" y="1389061"/>
                </a:lnTo>
                <a:lnTo>
                  <a:pt x="4138856" y="2690811"/>
                </a:lnTo>
                <a:lnTo>
                  <a:pt x="2823405" y="2690811"/>
                </a:lnTo>
                <a:close/>
                <a:moveTo>
                  <a:pt x="4235108" y="1389059"/>
                </a:moveTo>
                <a:lnTo>
                  <a:pt x="5550559" y="1389059"/>
                </a:lnTo>
                <a:lnTo>
                  <a:pt x="5550559" y="2690809"/>
                </a:lnTo>
                <a:lnTo>
                  <a:pt x="4235108" y="2690809"/>
                </a:lnTo>
                <a:close/>
                <a:moveTo>
                  <a:pt x="5646811" y="1389057"/>
                </a:moveTo>
                <a:lnTo>
                  <a:pt x="6962262" y="1389057"/>
                </a:lnTo>
                <a:lnTo>
                  <a:pt x="6962262" y="2690806"/>
                </a:lnTo>
                <a:lnTo>
                  <a:pt x="5646811" y="2690806"/>
                </a:lnTo>
                <a:close/>
                <a:moveTo>
                  <a:pt x="7058514" y="1389055"/>
                </a:moveTo>
                <a:lnTo>
                  <a:pt x="8373965" y="1389055"/>
                </a:lnTo>
                <a:lnTo>
                  <a:pt x="8373965" y="2690805"/>
                </a:lnTo>
                <a:lnTo>
                  <a:pt x="7058514" y="2690805"/>
                </a:lnTo>
                <a:close/>
                <a:moveTo>
                  <a:pt x="8470217" y="1389052"/>
                </a:moveTo>
                <a:lnTo>
                  <a:pt x="9785668" y="1389052"/>
                </a:lnTo>
                <a:lnTo>
                  <a:pt x="9785668" y="2690802"/>
                </a:lnTo>
                <a:lnTo>
                  <a:pt x="8470217" y="2690802"/>
                </a:lnTo>
                <a:close/>
                <a:moveTo>
                  <a:pt x="1411706" y="2"/>
                </a:moveTo>
                <a:lnTo>
                  <a:pt x="2727156" y="2"/>
                </a:lnTo>
                <a:lnTo>
                  <a:pt x="2727156" y="1301751"/>
                </a:lnTo>
                <a:lnTo>
                  <a:pt x="1411706" y="1301751"/>
                </a:lnTo>
                <a:close/>
                <a:moveTo>
                  <a:pt x="8470220" y="0"/>
                </a:moveTo>
                <a:lnTo>
                  <a:pt x="9785671" y="0"/>
                </a:lnTo>
                <a:lnTo>
                  <a:pt x="9785671" y="1301741"/>
                </a:lnTo>
                <a:lnTo>
                  <a:pt x="8470220" y="1301741"/>
                </a:lnTo>
                <a:close/>
                <a:moveTo>
                  <a:pt x="7058517" y="0"/>
                </a:moveTo>
                <a:lnTo>
                  <a:pt x="8373968" y="0"/>
                </a:lnTo>
                <a:lnTo>
                  <a:pt x="8373968" y="1301743"/>
                </a:lnTo>
                <a:lnTo>
                  <a:pt x="7058517" y="1301743"/>
                </a:lnTo>
                <a:close/>
                <a:moveTo>
                  <a:pt x="5646814" y="0"/>
                </a:moveTo>
                <a:lnTo>
                  <a:pt x="6962265" y="0"/>
                </a:lnTo>
                <a:lnTo>
                  <a:pt x="6962265" y="1301745"/>
                </a:lnTo>
                <a:lnTo>
                  <a:pt x="5646814" y="1301745"/>
                </a:lnTo>
                <a:close/>
                <a:moveTo>
                  <a:pt x="4235111" y="0"/>
                </a:moveTo>
                <a:lnTo>
                  <a:pt x="5550562" y="0"/>
                </a:lnTo>
                <a:lnTo>
                  <a:pt x="5550562" y="1301747"/>
                </a:lnTo>
                <a:lnTo>
                  <a:pt x="4235111" y="1301747"/>
                </a:lnTo>
                <a:close/>
                <a:moveTo>
                  <a:pt x="2823408" y="0"/>
                </a:moveTo>
                <a:lnTo>
                  <a:pt x="4138859" y="0"/>
                </a:lnTo>
                <a:lnTo>
                  <a:pt x="4138859" y="1301749"/>
                </a:lnTo>
                <a:lnTo>
                  <a:pt x="2823408" y="1301749"/>
                </a:lnTo>
                <a:close/>
              </a:path>
            </a:pathLst>
          </a:custGeom>
        </p:spPr>
        <p:txBody>
          <a:bodyPr wrap="square">
            <a:noAutofit/>
          </a:bodyPr>
          <a:lstStyle/>
          <a:p>
            <a:endParaRPr lang="en-US" dirty="0"/>
          </a:p>
        </p:txBody>
      </p:sp>
    </p:spTree>
    <p:extLst>
      <p:ext uri="{BB962C8B-B14F-4D97-AF65-F5344CB8AC3E}">
        <p14:creationId xmlns:p14="http://schemas.microsoft.com/office/powerpoint/2010/main" val="179833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88B6-C99D-624C-931A-02A8F94B44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D7B62A-3404-EA4B-B123-58396080BB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BD2044-B1E2-3741-B6B3-40AC00645249}"/>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6/21/23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454E83AB-8833-4C4B-B153-C233CE1FCF6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2727D24-ABCD-C441-B166-7B7357A6193D}"/>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76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4C03-FFC6-F544-B0FE-640C41A167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38FCB3-688B-4644-BFE2-C1D69151D0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D8F38-882E-E048-8A7C-DF1DE7081181}"/>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6/21/23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45D6C3E3-C9BC-6641-BD1B-FD717D759E8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BC991693-673A-B04F-B315-F0A9EA2E4D05}"/>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109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CE34F-F1A8-4A40-AF43-E879634E1C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12994C-0691-234A-B39A-547FF98BC2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E32F02-9D0A-B843-BFFF-B34CFAF24222}"/>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6/21/23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EBE92A71-EFFA-0B45-94F2-767301DACEEF}"/>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D6EED516-71B2-C242-ADAF-95F9A52C6E06}"/>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7619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670A-C0A7-C047-914B-08068D0312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3FB65-B362-8D45-9989-7C0B814FBB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279BA6-C7BC-7949-ACE0-D61B01F2C4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36A8CC-9867-6F4B-9AC2-BF5C42F6D051}"/>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6/21/23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BD078B17-9CCF-8249-AF3F-CFFFB8AEF397}"/>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E0C2F78B-BD90-964C-8D61-20DF080F39F6}"/>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1490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95DA-5889-DB4C-8F72-02EB69843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EA25E2-D5A1-424A-B2F9-7E9EB1512D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9F1AEC-5E59-A54E-8DE4-BD86773F60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7106E0-1104-7241-B243-41DC774689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B81E20-87BC-BC40-8590-A856217A96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FC03F9-6659-D349-BCE5-0F74D74B50B8}"/>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6/21/23</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id="{9E794C19-C590-4D43-804E-3F32AC671CE9}"/>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id="{A528E84F-8928-F94B-A139-7588BACBD75D}"/>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7338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0F72-20E9-0845-B3AA-56299DB589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957530-7306-214B-BF5C-D166758E8B3E}"/>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6/21/23</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3690217A-A674-934F-902E-B66AEC614992}"/>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41ADBC2C-9FFB-7749-B741-1658F84EDD6F}"/>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188348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F25594-8996-3243-A4BF-215497A2C346}"/>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6/21/23</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id="{822D43C7-2292-3C47-89BA-E4DB357B062F}"/>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id="{5366C112-80C0-4449-AF5E-C9E238A9E001}"/>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pic>
        <p:nvPicPr>
          <p:cNvPr id="5" name="Picture 4">
            <a:extLst>
              <a:ext uri="{FF2B5EF4-FFF2-40B4-BE49-F238E27FC236}">
                <a16:creationId xmlns:a16="http://schemas.microsoft.com/office/drawing/2014/main" id="{EAF2B5ED-035A-9D43-A1ED-7977D076927A}"/>
              </a:ext>
            </a:extLst>
          </p:cNvPr>
          <p:cNvPicPr>
            <a:picLocks noChangeAspect="1"/>
          </p:cNvPicPr>
          <p:nvPr userDrawn="1"/>
        </p:nvPicPr>
        <p:blipFill>
          <a:blip r:embed="rId2"/>
          <a:stretch>
            <a:fillRect/>
          </a:stretch>
        </p:blipFill>
        <p:spPr>
          <a:xfrm>
            <a:off x="399802" y="173011"/>
            <a:ext cx="864096" cy="864096"/>
          </a:xfrm>
          <a:prstGeom prst="rect">
            <a:avLst/>
          </a:prstGeom>
        </p:spPr>
      </p:pic>
      <p:sp>
        <p:nvSpPr>
          <p:cNvPr id="6" name="Rectangle 5">
            <a:extLst>
              <a:ext uri="{FF2B5EF4-FFF2-40B4-BE49-F238E27FC236}">
                <a16:creationId xmlns:a16="http://schemas.microsoft.com/office/drawing/2014/main" id="{2718A52B-0373-9743-BF7C-CA97EEF659A2}"/>
              </a:ext>
            </a:extLst>
          </p:cNvPr>
          <p:cNvSpPr/>
          <p:nvPr userDrawn="1"/>
        </p:nvSpPr>
        <p:spPr>
          <a:xfrm>
            <a:off x="399802" y="1046034"/>
            <a:ext cx="825867" cy="369332"/>
          </a:xfrm>
          <a:prstGeom prst="rect">
            <a:avLst/>
          </a:prstGeom>
        </p:spPr>
        <p:txBody>
          <a:bodyPr wrap="none">
            <a:spAutoFit/>
          </a:bodyPr>
          <a:lstStyle/>
          <a:p>
            <a:r>
              <a:rPr lang="en-US" b="1" dirty="0">
                <a:ln w="12700">
                  <a:solidFill>
                    <a:srgbClr val="44546A">
                      <a:satMod val="155000"/>
                    </a:srgbClr>
                  </a:solidFill>
                  <a:prstDash val="solid"/>
                </a:ln>
                <a:solidFill>
                  <a:srgbClr val="FFFFFF"/>
                </a:solidFill>
                <a:effectLst>
                  <a:outerShdw blurRad="41275" dist="20320" dir="1800000" algn="tl" rotWithShape="0">
                    <a:srgbClr val="000000">
                      <a:alpha val="40000"/>
                    </a:srgbClr>
                  </a:outerShdw>
                </a:effectLst>
                <a:latin typeface="Arial Black"/>
                <a:cs typeface="Arial Black"/>
              </a:rPr>
              <a:t>MWA</a:t>
            </a:r>
            <a:endParaRPr lang="en-US" dirty="0">
              <a:solidFill>
                <a:srgbClr val="FFFFFF"/>
              </a:solidFill>
            </a:endParaRPr>
          </a:p>
        </p:txBody>
      </p:sp>
    </p:spTree>
    <p:extLst>
      <p:ext uri="{BB962C8B-B14F-4D97-AF65-F5344CB8AC3E}">
        <p14:creationId xmlns:p14="http://schemas.microsoft.com/office/powerpoint/2010/main" val="2405749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21/06/23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781885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EA82-CD72-FB45-9D45-596B6F6A3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F0D8C2-A24B-E047-839B-CAC919293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7ABD11-23CC-B947-81E3-2AC217F46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8FD659-C003-8346-AB21-82ACD343409A}"/>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6/21/23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DF975CA5-8561-634B-8A1D-9BD28327FAE5}"/>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26E41F64-C0FF-F94E-B2FD-B6566D090EBF}"/>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955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7E77-19EE-494F-BEDA-59C1F37E15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B24144-1B27-1347-9B87-A4C715EAA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CC0669-E4B6-F845-8EC9-B0EF614E4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A8FE4B-2CF4-834C-8B51-8FC1D68DF30F}"/>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6/21/23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7A27ED2D-8756-5840-A26B-A276555F998E}"/>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2B9E4847-54B5-6042-AD12-293B86C20A74}"/>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41705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00D0-EE72-B64C-8BC3-FDD3C73DA8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812A60-512A-8544-BBE4-8A2222A2C2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61CDA-9D22-9942-AB9D-EF7EED5CB31A}"/>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6/21/23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15FFEC90-A5B6-8749-89BA-8AA661C969F5}"/>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0B0F9B87-5E5A-FE4D-B1E2-6C1F692073C9}"/>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4921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794EF6-E898-4E48-A3F8-833B71EFBC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24680C-63B8-D14D-A4F7-BEA642FD0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92839E-1993-6A44-8637-476597953584}"/>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6/21/23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E54CB07D-D237-E34C-A563-F3B11A35C0D7}"/>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159F82D2-C6B8-0743-BD99-32F2B28772D2}"/>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04612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620AA-0992-FA43-A594-1FCAF09266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D5A909-C375-B040-AADC-9B2CBC39D6F5}"/>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6/21/23</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BC6860B9-1B15-7841-923D-35EEFD401D88}"/>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78BBF616-3709-0B40-B51D-5CBCDF43F4A2}"/>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8443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E1281C-38DA-4818-8C55-31099151AAF6}" type="datetimeFigureOut">
              <a:rPr lang="id-ID" smtClean="0"/>
              <a:t>21/06/23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217188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82E1281C-38DA-4818-8C55-31099151AAF6}" type="datetimeFigureOut">
              <a:rPr lang="id-ID" smtClean="0"/>
              <a:t>21/06/23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92980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82E1281C-38DA-4818-8C55-31099151AAF6}" type="datetimeFigureOut">
              <a:rPr lang="id-ID" smtClean="0"/>
              <a:t>21/06/23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423414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82E1281C-38DA-4818-8C55-31099151AAF6}" type="datetimeFigureOut">
              <a:rPr lang="id-ID" smtClean="0"/>
              <a:t>21/06/23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582871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1281C-38DA-4818-8C55-31099151AAF6}" type="datetimeFigureOut">
              <a:rPr lang="id-ID" smtClean="0"/>
              <a:t>21/06/23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418800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E1281C-38DA-4818-8C55-31099151AAF6}" type="datetimeFigureOut">
              <a:rPr lang="id-ID" smtClean="0"/>
              <a:t>21/06/23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89591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E1281C-38DA-4818-8C55-31099151AAF6}" type="datetimeFigureOut">
              <a:rPr lang="id-ID" smtClean="0"/>
              <a:t>21/06/23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943503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1281C-38DA-4818-8C55-31099151AAF6}" type="datetimeFigureOut">
              <a:rPr lang="id-ID" smtClean="0"/>
              <a:t>21/06/23</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49A58-51A0-4C6E-8FC7-DE2BA11E5516}" type="slidenum">
              <a:rPr lang="id-ID" smtClean="0"/>
              <a:t>‹#›</a:t>
            </a:fld>
            <a:endParaRPr lang="id-ID"/>
          </a:p>
        </p:txBody>
      </p:sp>
    </p:spTree>
    <p:extLst>
      <p:ext uri="{BB962C8B-B14F-4D97-AF65-F5344CB8AC3E}">
        <p14:creationId xmlns:p14="http://schemas.microsoft.com/office/powerpoint/2010/main" val="299687040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C94431-4679-D745-9337-8BB94E4A3F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6E886F-AB6D-3642-9169-7ED3B49BD1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A9EF8-E9A4-794F-8413-FD8B5CE06F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9E3EB-C542-D442-9DDB-70377DD76B13}" type="datetimeFigureOut">
              <a:rPr lang="en-US" smtClean="0">
                <a:solidFill>
                  <a:prstClr val="black">
                    <a:tint val="75000"/>
                  </a:prstClr>
                </a:solidFill>
              </a:rPr>
              <a:pPr/>
              <a:t>6/21/23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7DE2F4BE-AF0A-A14D-93DD-C4860BA79C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3112C1C-C15A-0148-9E4D-2C5566912B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8022207"/>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448736"/>
            <a:ext cx="12192000" cy="3960528"/>
          </a:xfrm>
        </p:spPr>
        <p:txBody>
          <a:bodyPr>
            <a:normAutofit fontScale="92500" lnSpcReduction="10000"/>
          </a:bodyPr>
          <a:lstStyle/>
          <a:p>
            <a:r>
              <a:rPr lang="en-US" sz="3200" dirty="0" err="1"/>
              <a:t>TUGAS</a:t>
            </a:r>
            <a:r>
              <a:rPr lang="en-US" sz="3200" dirty="0"/>
              <a:t> AKHIR</a:t>
            </a:r>
          </a:p>
          <a:p>
            <a:r>
              <a:rPr lang="en-US" sz="3200" b="1" dirty="0"/>
              <a:t>“Parallelizing CNN and Transformer Encoders for Audio Based Emotion Recognition in English Language”</a:t>
            </a:r>
          </a:p>
          <a:p>
            <a:endParaRPr lang="en-US" sz="3200" b="1" dirty="0">
              <a:latin typeface="+mj-lt"/>
            </a:endParaRPr>
          </a:p>
          <a:p>
            <a:endParaRPr lang="en-US" sz="3200" b="1" dirty="0">
              <a:latin typeface="+mj-lt"/>
            </a:endParaRPr>
          </a:p>
          <a:p>
            <a:r>
              <a:rPr lang="en-US" sz="3200" b="1" dirty="0">
                <a:latin typeface="+mj-lt"/>
              </a:rPr>
              <a:t>05111942000001</a:t>
            </a:r>
          </a:p>
          <a:p>
            <a:r>
              <a:rPr lang="en-US" sz="3200" b="1" dirty="0">
                <a:latin typeface="+mj-lt"/>
              </a:rPr>
              <a:t>Adam Satria Adidarma</a:t>
            </a:r>
          </a:p>
          <a:p>
            <a:r>
              <a:rPr lang="en-US" sz="3200" b="1" dirty="0">
                <a:latin typeface="+mj-lt"/>
              </a:rPr>
              <a:t>Kelly Rossa </a:t>
            </a:r>
            <a:r>
              <a:rPr lang="en-US" sz="3200" b="1" dirty="0" err="1">
                <a:latin typeface="+mj-lt"/>
              </a:rPr>
              <a:t>Sungkono</a:t>
            </a:r>
            <a:r>
              <a:rPr lang="en-US" sz="3200" b="1" dirty="0">
                <a:latin typeface="+mj-lt"/>
              </a:rPr>
              <a:t> – </a:t>
            </a:r>
            <a:r>
              <a:rPr lang="en-US" sz="3200" b="1" dirty="0" err="1">
                <a:latin typeface="+mj-lt"/>
              </a:rPr>
              <a:t>Shintami</a:t>
            </a:r>
            <a:r>
              <a:rPr lang="en-US" sz="3200" b="1" dirty="0">
                <a:latin typeface="+mj-lt"/>
              </a:rPr>
              <a:t> </a:t>
            </a:r>
            <a:r>
              <a:rPr lang="en-US" sz="3200" b="1" dirty="0" err="1">
                <a:latin typeface="+mj-lt"/>
              </a:rPr>
              <a:t>Chusnul</a:t>
            </a:r>
            <a:r>
              <a:rPr lang="en-US" sz="3200" b="1" dirty="0">
                <a:latin typeface="+mj-lt"/>
              </a:rPr>
              <a:t> </a:t>
            </a:r>
            <a:r>
              <a:rPr lang="en-US" sz="3200" b="1" dirty="0" err="1">
                <a:latin typeface="+mj-lt"/>
              </a:rPr>
              <a:t>Hidayati</a:t>
            </a:r>
            <a:endParaRPr lang="id-ID" sz="3200" b="1" dirty="0">
              <a:latin typeface="+mj-lt"/>
            </a:endParaRPr>
          </a:p>
        </p:txBody>
      </p:sp>
      <p:pic>
        <p:nvPicPr>
          <p:cNvPr id="5" name="Picture 4" descr="A picture containing drawing&#10;&#10;Description automatically generated">
            <a:extLst>
              <a:ext uri="{FF2B5EF4-FFF2-40B4-BE49-F238E27FC236}">
                <a16:creationId xmlns:a16="http://schemas.microsoft.com/office/drawing/2014/main" id="{7E6BA19E-4D8C-4008-A9E8-0D4FA568E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1431" y="13499"/>
            <a:ext cx="1440192" cy="1440192"/>
          </a:xfrm>
          <a:prstGeom prst="rect">
            <a:avLst/>
          </a:prstGeom>
        </p:spPr>
      </p:pic>
    </p:spTree>
    <p:extLst>
      <p:ext uri="{BB962C8B-B14F-4D97-AF65-F5344CB8AC3E}">
        <p14:creationId xmlns:p14="http://schemas.microsoft.com/office/powerpoint/2010/main" val="2782431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Metric</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1845372" y="1988808"/>
            <a:ext cx="3080472"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Train-Validation Curve</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24583" y="2515933"/>
            <a:ext cx="3468986" cy="10030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Visual representation of model performance during training, showing the progression of the loss and accuracy for both the training and validation sets over epochs or iterations.</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709831" y="3879060"/>
            <a:ext cx="1360451"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Accuracy</a:t>
            </a: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755688" y="4406760"/>
            <a:ext cx="2937371" cy="11998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Summarizes the performance of a classification model by displaying the counts of true positive, true negative, false positive, and false negative predictions.</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6549668" y="1965423"/>
            <a:ext cx="237433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Confusion Matrix</a:t>
            </a: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207192" y="2499154"/>
            <a:ext cx="2695908" cy="11998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Provides overall measure of model performance by measuring the proportion of correctly predicted instances out of the total number of instances.</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193401" y="1965423"/>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491617"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383379" y="3879060"/>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3420456"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41" name="Google Shape;298;p7">
            <a:extLst>
              <a:ext uri="{FF2B5EF4-FFF2-40B4-BE49-F238E27FC236}">
                <a16:creationId xmlns:a16="http://schemas.microsoft.com/office/drawing/2014/main" id="{D72F470B-DC4E-F1A1-6645-1CB10A878E45}"/>
              </a:ext>
            </a:extLst>
          </p:cNvPr>
          <p:cNvCxnSpPr>
            <a:cxnSpLocks/>
          </p:cNvCxnSpPr>
          <p:nvPr/>
        </p:nvCxnSpPr>
        <p:spPr>
          <a:xfrm>
            <a:off x="3845700" y="4406760"/>
            <a:ext cx="279037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2985370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normAutofit/>
          </a:bodyPr>
          <a:lstStyle/>
          <a:p>
            <a:r>
              <a:rPr lang="en-US" dirty="0"/>
              <a:t>Accuracy &amp; Loss Curve</a:t>
            </a:r>
          </a:p>
          <a:p>
            <a:r>
              <a:rPr lang="en-US" dirty="0"/>
              <a:t>Confusion Matrix</a:t>
            </a:r>
          </a:p>
          <a:p>
            <a:r>
              <a:rPr lang="en-US" dirty="0"/>
              <a:t>Model Comparisons</a:t>
            </a:r>
          </a:p>
        </p:txBody>
      </p:sp>
    </p:spTree>
    <p:extLst>
      <p:ext uri="{BB962C8B-B14F-4D97-AF65-F5344CB8AC3E}">
        <p14:creationId xmlns:p14="http://schemas.microsoft.com/office/powerpoint/2010/main" val="3491926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(CREMA-D)</a:t>
            </a:r>
          </a:p>
        </p:txBody>
      </p:sp>
      <p:pic>
        <p:nvPicPr>
          <p:cNvPr id="6" name="Google Shape;357;p11">
            <a:extLst>
              <a:ext uri="{FF2B5EF4-FFF2-40B4-BE49-F238E27FC236}">
                <a16:creationId xmlns:a16="http://schemas.microsoft.com/office/drawing/2014/main" id="{61F23679-D0FC-B7B3-33A9-581FD73BA77A}"/>
              </a:ext>
            </a:extLst>
          </p:cNvPr>
          <p:cNvPicPr preferRelativeResize="0"/>
          <p:nvPr/>
        </p:nvPicPr>
        <p:blipFill>
          <a:blip r:embed="rId3">
            <a:alphaModFix/>
          </a:blip>
          <a:stretch>
            <a:fillRect/>
          </a:stretch>
        </p:blipFill>
        <p:spPr>
          <a:xfrm>
            <a:off x="1053195" y="1898796"/>
            <a:ext cx="4772770" cy="3870516"/>
          </a:xfrm>
          <a:prstGeom prst="rect">
            <a:avLst/>
          </a:prstGeom>
          <a:noFill/>
          <a:ln>
            <a:noFill/>
          </a:ln>
        </p:spPr>
      </p:pic>
      <p:pic>
        <p:nvPicPr>
          <p:cNvPr id="7" name="Google Shape;358;p11">
            <a:extLst>
              <a:ext uri="{FF2B5EF4-FFF2-40B4-BE49-F238E27FC236}">
                <a16:creationId xmlns:a16="http://schemas.microsoft.com/office/drawing/2014/main" id="{0E67EE28-F9CA-3153-92F2-8FAFEB09D0B2}"/>
              </a:ext>
            </a:extLst>
          </p:cNvPr>
          <p:cNvPicPr preferRelativeResize="0"/>
          <p:nvPr/>
        </p:nvPicPr>
        <p:blipFill>
          <a:blip r:embed="rId4">
            <a:alphaModFix/>
          </a:blip>
          <a:stretch>
            <a:fillRect/>
          </a:stretch>
        </p:blipFill>
        <p:spPr>
          <a:xfrm>
            <a:off x="6276024" y="1898796"/>
            <a:ext cx="4814959" cy="3870516"/>
          </a:xfrm>
          <a:prstGeom prst="rect">
            <a:avLst/>
          </a:prstGeom>
          <a:noFill/>
          <a:ln>
            <a:noFill/>
          </a:ln>
        </p:spPr>
      </p:pic>
    </p:spTree>
    <p:extLst>
      <p:ext uri="{BB962C8B-B14F-4D97-AF65-F5344CB8AC3E}">
        <p14:creationId xmlns:p14="http://schemas.microsoft.com/office/powerpoint/2010/main" val="3452195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(RAVDESS)</a:t>
            </a:r>
          </a:p>
        </p:txBody>
      </p:sp>
      <p:pic>
        <p:nvPicPr>
          <p:cNvPr id="3" name="Google Shape;366;g24a93ca963e_0_3">
            <a:extLst>
              <a:ext uri="{FF2B5EF4-FFF2-40B4-BE49-F238E27FC236}">
                <a16:creationId xmlns:a16="http://schemas.microsoft.com/office/drawing/2014/main" id="{614D7B96-78FA-9139-7AA8-64F00F8F0283}"/>
              </a:ext>
            </a:extLst>
          </p:cNvPr>
          <p:cNvPicPr preferRelativeResize="0"/>
          <p:nvPr/>
        </p:nvPicPr>
        <p:blipFill>
          <a:blip r:embed="rId3">
            <a:alphaModFix/>
          </a:blip>
          <a:stretch>
            <a:fillRect/>
          </a:stretch>
        </p:blipFill>
        <p:spPr>
          <a:xfrm>
            <a:off x="6269539" y="1898796"/>
            <a:ext cx="4777123" cy="3870516"/>
          </a:xfrm>
          <a:prstGeom prst="rect">
            <a:avLst/>
          </a:prstGeom>
          <a:noFill/>
          <a:ln>
            <a:noFill/>
          </a:ln>
        </p:spPr>
      </p:pic>
      <p:pic>
        <p:nvPicPr>
          <p:cNvPr id="4" name="Google Shape;367;g24a93ca963e_0_3">
            <a:extLst>
              <a:ext uri="{FF2B5EF4-FFF2-40B4-BE49-F238E27FC236}">
                <a16:creationId xmlns:a16="http://schemas.microsoft.com/office/drawing/2014/main" id="{E5312562-637D-4463-09E5-49D98D94EDCD}"/>
              </a:ext>
            </a:extLst>
          </p:cNvPr>
          <p:cNvPicPr preferRelativeResize="0"/>
          <p:nvPr/>
        </p:nvPicPr>
        <p:blipFill>
          <a:blip r:embed="rId4">
            <a:alphaModFix/>
          </a:blip>
          <a:stretch>
            <a:fillRect/>
          </a:stretch>
        </p:blipFill>
        <p:spPr>
          <a:xfrm>
            <a:off x="1145340" y="1898796"/>
            <a:ext cx="4777123" cy="3870516"/>
          </a:xfrm>
          <a:prstGeom prst="rect">
            <a:avLst/>
          </a:prstGeom>
          <a:noFill/>
          <a:ln>
            <a:noFill/>
          </a:ln>
        </p:spPr>
      </p:pic>
    </p:spTree>
    <p:extLst>
      <p:ext uri="{BB962C8B-B14F-4D97-AF65-F5344CB8AC3E}">
        <p14:creationId xmlns:p14="http://schemas.microsoft.com/office/powerpoint/2010/main" val="1813803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(SAVEE)</a:t>
            </a:r>
          </a:p>
        </p:txBody>
      </p:sp>
      <p:pic>
        <p:nvPicPr>
          <p:cNvPr id="6" name="Picture 5" descr="A picture containing text, screenshot, plot, line&#10;&#10;Description automatically generated">
            <a:extLst>
              <a:ext uri="{FF2B5EF4-FFF2-40B4-BE49-F238E27FC236}">
                <a16:creationId xmlns:a16="http://schemas.microsoft.com/office/drawing/2014/main" id="{84B0EE21-BF5C-63C8-AC38-D19CB75F5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340" y="1879746"/>
            <a:ext cx="4773600" cy="3870486"/>
          </a:xfrm>
          <a:prstGeom prst="rect">
            <a:avLst/>
          </a:prstGeom>
        </p:spPr>
      </p:pic>
      <p:pic>
        <p:nvPicPr>
          <p:cNvPr id="8" name="Picture 7" descr="A picture containing text, screenshot, plot, line&#10;&#10;Description automatically generated">
            <a:extLst>
              <a:ext uri="{FF2B5EF4-FFF2-40B4-BE49-F238E27FC236}">
                <a16:creationId xmlns:a16="http://schemas.microsoft.com/office/drawing/2014/main" id="{2387D098-1C79-0F84-1B4E-C04E84C594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6024" y="1972563"/>
            <a:ext cx="4773600" cy="3777669"/>
          </a:xfrm>
          <a:prstGeom prst="rect">
            <a:avLst/>
          </a:prstGeom>
        </p:spPr>
      </p:pic>
    </p:spTree>
    <p:extLst>
      <p:ext uri="{BB962C8B-B14F-4D97-AF65-F5344CB8AC3E}">
        <p14:creationId xmlns:p14="http://schemas.microsoft.com/office/powerpoint/2010/main" val="499594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p>
        </p:txBody>
      </p:sp>
      <p:sp>
        <p:nvSpPr>
          <p:cNvPr id="3" name="Content Placeholder 2"/>
          <p:cNvSpPr>
            <a:spLocks noGrp="1"/>
          </p:cNvSpPr>
          <p:nvPr>
            <p:ph idx="1"/>
          </p:nvPr>
        </p:nvSpPr>
        <p:spPr/>
        <p:txBody>
          <a:bodyPr>
            <a:normAutofit/>
          </a:bodyPr>
          <a:lstStyle/>
          <a:p>
            <a:pPr marL="457200" lvl="0" indent="-304800" algn="l" rtl="0">
              <a:lnSpc>
                <a:spcPct val="100000"/>
              </a:lnSpc>
              <a:spcBef>
                <a:spcPts val="0"/>
              </a:spcBef>
              <a:spcAft>
                <a:spcPts val="0"/>
              </a:spcAft>
              <a:buSzPts val="1200"/>
              <a:buChar char="●"/>
            </a:pPr>
            <a:r>
              <a:rPr lang="en-US" sz="2400" b="1" i="1" dirty="0"/>
              <a:t>Emotion Labels</a:t>
            </a:r>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Angry, Fear, Disgust, Happy, Neutral, and Sad</a:t>
            </a:r>
          </a:p>
          <a:p>
            <a:pPr marL="457200" lvl="0" indent="0" algn="l" rtl="0">
              <a:lnSpc>
                <a:spcPct val="100000"/>
              </a:lnSpc>
              <a:spcBef>
                <a:spcPts val="0"/>
              </a:spcBef>
              <a:spcAft>
                <a:spcPts val="0"/>
              </a:spcAft>
              <a:buSzPts val="1200"/>
              <a:buNone/>
            </a:pPr>
            <a:endParaRPr lang="en-US" sz="1200" b="1" i="1" dirty="0"/>
          </a:p>
          <a:p>
            <a:pPr marL="457200" lvl="0" indent="-304800" algn="l" rtl="0">
              <a:lnSpc>
                <a:spcPct val="100000"/>
              </a:lnSpc>
              <a:spcBef>
                <a:spcPts val="0"/>
              </a:spcBef>
              <a:spcAft>
                <a:spcPts val="0"/>
              </a:spcAft>
              <a:buSzPts val="1200"/>
              <a:buChar char="●"/>
            </a:pPr>
            <a:r>
              <a:rPr lang="en-US" sz="2400" b="1" i="1" dirty="0"/>
              <a:t>Datasets</a:t>
            </a:r>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CREMA-D, RAVDESS, and SAVEE</a:t>
            </a:r>
          </a:p>
          <a:p>
            <a:pPr marL="457200" lvl="0" indent="0" algn="l" rtl="0">
              <a:lnSpc>
                <a:spcPct val="100000"/>
              </a:lnSpc>
              <a:spcBef>
                <a:spcPts val="0"/>
              </a:spcBef>
              <a:spcAft>
                <a:spcPts val="0"/>
              </a:spcAft>
              <a:buSzPts val="1200"/>
              <a:buNone/>
            </a:pPr>
            <a:endParaRPr lang="en-US" sz="1200" b="1" i="1" dirty="0"/>
          </a:p>
          <a:p>
            <a:pPr marL="457200" lvl="0" indent="-304800" algn="l" rtl="0">
              <a:lnSpc>
                <a:spcPct val="100000"/>
              </a:lnSpc>
              <a:spcBef>
                <a:spcPts val="0"/>
              </a:spcBef>
              <a:spcAft>
                <a:spcPts val="0"/>
              </a:spcAft>
              <a:buSzPts val="1200"/>
              <a:buChar char="●"/>
            </a:pPr>
            <a:r>
              <a:rPr lang="en-US" sz="2400" b="1" i="1" dirty="0"/>
              <a:t>Performance Metrics</a:t>
            </a:r>
            <a:endParaRPr lang="en-US" dirty="0"/>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Additional metrics can be derived from the confusion matrix such as, precision, recall, and F1-score</a:t>
            </a:r>
            <a:endParaRPr lang="en-US" sz="2000" b="1" i="1" dirty="0"/>
          </a:p>
        </p:txBody>
      </p:sp>
    </p:spTree>
    <p:extLst>
      <p:ext uri="{BB962C8B-B14F-4D97-AF65-F5344CB8AC3E}">
        <p14:creationId xmlns:p14="http://schemas.microsoft.com/office/powerpoint/2010/main" val="349239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(CREMA-D)</a:t>
            </a:r>
          </a:p>
        </p:txBody>
      </p:sp>
      <p:pic>
        <p:nvPicPr>
          <p:cNvPr id="6" name="Google Shape;393;g24a93ca963e_0_32">
            <a:extLst>
              <a:ext uri="{FF2B5EF4-FFF2-40B4-BE49-F238E27FC236}">
                <a16:creationId xmlns:a16="http://schemas.microsoft.com/office/drawing/2014/main" id="{F4341A39-B4E2-A859-5BD9-9FCF1F7B380E}"/>
              </a:ext>
            </a:extLst>
          </p:cNvPr>
          <p:cNvPicPr preferRelativeResize="0"/>
          <p:nvPr/>
        </p:nvPicPr>
        <p:blipFill>
          <a:blip r:embed="rId3">
            <a:alphaModFix/>
          </a:blip>
          <a:stretch>
            <a:fillRect/>
          </a:stretch>
        </p:blipFill>
        <p:spPr>
          <a:xfrm>
            <a:off x="6885046" y="2601006"/>
            <a:ext cx="4140552" cy="2448955"/>
          </a:xfrm>
          <a:prstGeom prst="rect">
            <a:avLst/>
          </a:prstGeom>
          <a:noFill/>
          <a:ln>
            <a:noFill/>
          </a:ln>
        </p:spPr>
      </p:pic>
      <p:pic>
        <p:nvPicPr>
          <p:cNvPr id="5" name="Picture 4" descr="A picture containing text, screenshot, square&#10;&#10;Description automatically generated">
            <a:extLst>
              <a:ext uri="{FF2B5EF4-FFF2-40B4-BE49-F238E27FC236}">
                <a16:creationId xmlns:a16="http://schemas.microsoft.com/office/drawing/2014/main" id="{95BEDF2A-A1F1-7609-8569-642329C69D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5328" y="1538748"/>
            <a:ext cx="5102352" cy="4327111"/>
          </a:xfrm>
          <a:prstGeom prst="rect">
            <a:avLst/>
          </a:prstGeom>
        </p:spPr>
      </p:pic>
    </p:spTree>
    <p:extLst>
      <p:ext uri="{BB962C8B-B14F-4D97-AF65-F5344CB8AC3E}">
        <p14:creationId xmlns:p14="http://schemas.microsoft.com/office/powerpoint/2010/main" val="992215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(RAVDESS)</a:t>
            </a:r>
          </a:p>
        </p:txBody>
      </p:sp>
      <p:pic>
        <p:nvPicPr>
          <p:cNvPr id="5" name="Google Shape;401;g24a93ca963e_0_51">
            <a:extLst>
              <a:ext uri="{FF2B5EF4-FFF2-40B4-BE49-F238E27FC236}">
                <a16:creationId xmlns:a16="http://schemas.microsoft.com/office/drawing/2014/main" id="{E1BDD3CF-9016-7D35-60D2-A3FD0F019CE6}"/>
              </a:ext>
            </a:extLst>
          </p:cNvPr>
          <p:cNvPicPr preferRelativeResize="0"/>
          <p:nvPr/>
        </p:nvPicPr>
        <p:blipFill>
          <a:blip r:embed="rId3">
            <a:alphaModFix/>
          </a:blip>
          <a:stretch>
            <a:fillRect/>
          </a:stretch>
        </p:blipFill>
        <p:spPr>
          <a:xfrm>
            <a:off x="6764887" y="2792381"/>
            <a:ext cx="4461797" cy="2173678"/>
          </a:xfrm>
          <a:prstGeom prst="rect">
            <a:avLst/>
          </a:prstGeom>
          <a:noFill/>
          <a:ln>
            <a:noFill/>
          </a:ln>
        </p:spPr>
      </p:pic>
      <p:pic>
        <p:nvPicPr>
          <p:cNvPr id="4" name="Picture 3" descr="A picture containing text, screenshot, square&#10;&#10;Description automatically generated">
            <a:extLst>
              <a:ext uri="{FF2B5EF4-FFF2-40B4-BE49-F238E27FC236}">
                <a16:creationId xmlns:a16="http://schemas.microsoft.com/office/drawing/2014/main" id="{72226589-076B-5525-E52A-6484A784EA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316" y="1442201"/>
            <a:ext cx="5102352" cy="4327111"/>
          </a:xfrm>
          <a:prstGeom prst="rect">
            <a:avLst/>
          </a:prstGeom>
        </p:spPr>
      </p:pic>
    </p:spTree>
    <p:extLst>
      <p:ext uri="{BB962C8B-B14F-4D97-AF65-F5344CB8AC3E}">
        <p14:creationId xmlns:p14="http://schemas.microsoft.com/office/powerpoint/2010/main" val="708942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(SAVEE)</a:t>
            </a:r>
          </a:p>
        </p:txBody>
      </p:sp>
      <p:pic>
        <p:nvPicPr>
          <p:cNvPr id="6" name="Google Shape;411;g24a93ca963e_0_59">
            <a:extLst>
              <a:ext uri="{FF2B5EF4-FFF2-40B4-BE49-F238E27FC236}">
                <a16:creationId xmlns:a16="http://schemas.microsoft.com/office/drawing/2014/main" id="{048018F0-894E-6295-02E7-C8BBA5375976}"/>
              </a:ext>
            </a:extLst>
          </p:cNvPr>
          <p:cNvPicPr preferRelativeResize="0"/>
          <p:nvPr/>
        </p:nvPicPr>
        <p:blipFill>
          <a:blip r:embed="rId3">
            <a:alphaModFix/>
          </a:blip>
          <a:stretch>
            <a:fillRect/>
          </a:stretch>
        </p:blipFill>
        <p:spPr>
          <a:xfrm>
            <a:off x="6996120" y="2514114"/>
            <a:ext cx="4140552" cy="2468397"/>
          </a:xfrm>
          <a:prstGeom prst="rect">
            <a:avLst/>
          </a:prstGeom>
          <a:noFill/>
          <a:ln>
            <a:noFill/>
          </a:ln>
        </p:spPr>
      </p:pic>
      <p:pic>
        <p:nvPicPr>
          <p:cNvPr id="4" name="Picture 3" descr="A screenshot of a graph&#10;&#10;Description automatically generated with low confidence">
            <a:extLst>
              <a:ext uri="{FF2B5EF4-FFF2-40B4-BE49-F238E27FC236}">
                <a16:creationId xmlns:a16="http://schemas.microsoft.com/office/drawing/2014/main" id="{69AF028F-2561-063A-EB0E-A5E30D6322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980" y="1532213"/>
            <a:ext cx="5102352" cy="4327111"/>
          </a:xfrm>
          <a:prstGeom prst="rect">
            <a:avLst/>
          </a:prstGeom>
        </p:spPr>
      </p:pic>
    </p:spTree>
    <p:extLst>
      <p:ext uri="{BB962C8B-B14F-4D97-AF65-F5344CB8AC3E}">
        <p14:creationId xmlns:p14="http://schemas.microsoft.com/office/powerpoint/2010/main" val="1309242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2535800"/>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Model Comparisons</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3599313"/>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268904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Introduction</a:t>
            </a:r>
          </a:p>
          <a:p>
            <a:r>
              <a:rPr lang="en-US" dirty="0"/>
              <a:t>Problem Statement</a:t>
            </a:r>
          </a:p>
          <a:p>
            <a:r>
              <a:rPr lang="en-US" dirty="0"/>
              <a:t>Architecture Design</a:t>
            </a:r>
          </a:p>
          <a:p>
            <a:r>
              <a:rPr lang="en-US" dirty="0"/>
              <a:t>Methodology</a:t>
            </a:r>
          </a:p>
          <a:p>
            <a:r>
              <a:rPr lang="en-US" dirty="0"/>
              <a:t>Results</a:t>
            </a:r>
          </a:p>
          <a:p>
            <a:r>
              <a:rPr lang="en-US" dirty="0"/>
              <a:t>Conclusion</a:t>
            </a:r>
          </a:p>
          <a:p>
            <a:pPr marL="0" indent="0">
              <a:buNone/>
            </a:pPr>
            <a:r>
              <a:rPr lang="en-US" dirty="0"/>
              <a:t> </a:t>
            </a:r>
          </a:p>
        </p:txBody>
      </p:sp>
    </p:spTree>
    <p:extLst>
      <p:ext uri="{BB962C8B-B14F-4D97-AF65-F5344CB8AC3E}">
        <p14:creationId xmlns:p14="http://schemas.microsoft.com/office/powerpoint/2010/main" val="1341134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Comparisons</a:t>
            </a:r>
          </a:p>
        </p:txBody>
      </p:sp>
      <p:graphicFrame>
        <p:nvGraphicFramePr>
          <p:cNvPr id="6" name="Table 5">
            <a:extLst>
              <a:ext uri="{FF2B5EF4-FFF2-40B4-BE49-F238E27FC236}">
                <a16:creationId xmlns:a16="http://schemas.microsoft.com/office/drawing/2014/main" id="{08F913AC-1198-F4FA-9CC2-D245B01F0D3B}"/>
              </a:ext>
            </a:extLst>
          </p:cNvPr>
          <p:cNvGraphicFramePr>
            <a:graphicFrameLocks noGrp="1"/>
          </p:cNvGraphicFramePr>
          <p:nvPr>
            <p:extLst>
              <p:ext uri="{D42A27DB-BD31-4B8C-83A1-F6EECF244321}">
                <p14:modId xmlns:p14="http://schemas.microsoft.com/office/powerpoint/2010/main" val="2016905782"/>
              </p:ext>
            </p:extLst>
          </p:nvPr>
        </p:nvGraphicFramePr>
        <p:xfrm>
          <a:off x="1288260" y="2168832"/>
          <a:ext cx="3936650" cy="3017370"/>
        </p:xfrm>
        <a:graphic>
          <a:graphicData uri="http://schemas.openxmlformats.org/drawingml/2006/table">
            <a:tbl>
              <a:tblPr>
                <a:noFill/>
              </a:tblPr>
              <a:tblGrid>
                <a:gridCol w="1849750">
                  <a:extLst>
                    <a:ext uri="{9D8B030D-6E8A-4147-A177-3AD203B41FA5}">
                      <a16:colId xmlns:a16="http://schemas.microsoft.com/office/drawing/2014/main" val="3166909753"/>
                    </a:ext>
                  </a:extLst>
                </a:gridCol>
                <a:gridCol w="2086900">
                  <a:extLst>
                    <a:ext uri="{9D8B030D-6E8A-4147-A177-3AD203B41FA5}">
                      <a16:colId xmlns:a16="http://schemas.microsoft.com/office/drawing/2014/main" val="2890531796"/>
                    </a:ext>
                  </a:extLst>
                </a:gridCol>
              </a:tblGrid>
              <a:tr h="359150">
                <a:tc>
                  <a:txBody>
                    <a:bodyPr/>
                    <a:lstStyle/>
                    <a:p>
                      <a:pPr marL="0" lvl="0" indent="0" algn="ctr" rtl="0">
                        <a:spcBef>
                          <a:spcPts val="0"/>
                        </a:spcBef>
                        <a:spcAft>
                          <a:spcPts val="0"/>
                        </a:spcAft>
                        <a:buNone/>
                      </a:pPr>
                      <a:r>
                        <a:rPr lang="en" sz="2400" b="1" dirty="0">
                          <a:solidFill>
                            <a:schemeClr val="tx1"/>
                          </a:solidFill>
                        </a:rPr>
                        <a:t>Model</a:t>
                      </a:r>
                      <a:endParaRPr sz="2400" b="1" dirty="0">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sz="2400" b="1" dirty="0">
                          <a:solidFill>
                            <a:schemeClr val="tx1"/>
                          </a:solidFill>
                        </a:rPr>
                        <a:t>Average Accuracy</a:t>
                      </a:r>
                      <a:endParaRPr sz="2400" b="1" dirty="0">
                        <a:solidFill>
                          <a:schemeClr val="tx1"/>
                        </a:solidFill>
                      </a:endParaRPr>
                    </a:p>
                  </a:txBody>
                  <a:tcPr marL="91425" marR="91425" marT="91425" marB="91425" anchor="ctr"/>
                </a:tc>
                <a:extLst>
                  <a:ext uri="{0D108BD9-81ED-4DB2-BD59-A6C34878D82A}">
                    <a16:rowId xmlns:a16="http://schemas.microsoft.com/office/drawing/2014/main" val="3071558256"/>
                  </a:ext>
                </a:extLst>
              </a:tr>
              <a:tr h="367450">
                <a:tc>
                  <a:txBody>
                    <a:bodyPr/>
                    <a:lstStyle/>
                    <a:p>
                      <a:pPr marL="0" lvl="0" indent="0" algn="ctr" rtl="0">
                        <a:spcBef>
                          <a:spcPts val="0"/>
                        </a:spcBef>
                        <a:spcAft>
                          <a:spcPts val="0"/>
                        </a:spcAft>
                        <a:buNone/>
                      </a:pPr>
                      <a:r>
                        <a:rPr lang="en" dirty="0">
                          <a:solidFill>
                            <a:schemeClr val="tx1"/>
                          </a:solidFill>
                        </a:rPr>
                        <a:t>SVM</a:t>
                      </a:r>
                      <a:endParaRPr dirty="0">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68%</a:t>
                      </a:r>
                      <a:endParaRPr dirty="0">
                        <a:solidFill>
                          <a:schemeClr val="tx1"/>
                        </a:solidFill>
                      </a:endParaRPr>
                    </a:p>
                  </a:txBody>
                  <a:tcPr marL="91425" marR="91425" marT="91425" marB="91425" anchor="ctr"/>
                </a:tc>
                <a:extLst>
                  <a:ext uri="{0D108BD9-81ED-4DB2-BD59-A6C34878D82A}">
                    <a16:rowId xmlns:a16="http://schemas.microsoft.com/office/drawing/2014/main" val="2572588124"/>
                  </a:ext>
                </a:extLst>
              </a:tr>
              <a:tr h="367450">
                <a:tc>
                  <a:txBody>
                    <a:bodyPr/>
                    <a:lstStyle/>
                    <a:p>
                      <a:pPr marL="0" lvl="0" indent="0" algn="ctr" rtl="0">
                        <a:spcBef>
                          <a:spcPts val="0"/>
                        </a:spcBef>
                        <a:spcAft>
                          <a:spcPts val="0"/>
                        </a:spcAft>
                        <a:buNone/>
                      </a:pPr>
                      <a:r>
                        <a:rPr lang="en">
                          <a:solidFill>
                            <a:schemeClr val="tx1"/>
                          </a:solidFill>
                        </a:rPr>
                        <a:t>LeNet CNN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61%</a:t>
                      </a:r>
                      <a:endParaRPr dirty="0">
                        <a:solidFill>
                          <a:schemeClr val="tx1"/>
                        </a:solidFill>
                      </a:endParaRPr>
                    </a:p>
                  </a:txBody>
                  <a:tcPr marL="91425" marR="91425" marT="91425" marB="91425" anchor="ctr"/>
                </a:tc>
                <a:extLst>
                  <a:ext uri="{0D108BD9-81ED-4DB2-BD59-A6C34878D82A}">
                    <a16:rowId xmlns:a16="http://schemas.microsoft.com/office/drawing/2014/main" val="2503654631"/>
                  </a:ext>
                </a:extLst>
              </a:tr>
              <a:tr h="367450">
                <a:tc>
                  <a:txBody>
                    <a:bodyPr/>
                    <a:lstStyle/>
                    <a:p>
                      <a:pPr marL="0" lvl="0" indent="0" algn="ctr" rtl="0">
                        <a:spcBef>
                          <a:spcPts val="0"/>
                        </a:spcBef>
                        <a:spcAft>
                          <a:spcPts val="0"/>
                        </a:spcAft>
                        <a:buNone/>
                      </a:pPr>
                      <a:r>
                        <a:rPr lang="en">
                          <a:solidFill>
                            <a:schemeClr val="tx1"/>
                          </a:solidFill>
                        </a:rPr>
                        <a:t>CRNN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65%</a:t>
                      </a:r>
                      <a:endParaRPr dirty="0">
                        <a:solidFill>
                          <a:schemeClr val="tx1"/>
                        </a:solidFill>
                      </a:endParaRPr>
                    </a:p>
                  </a:txBody>
                  <a:tcPr marL="91425" marR="91425" marT="91425" marB="91425" anchor="ctr"/>
                </a:tc>
                <a:extLst>
                  <a:ext uri="{0D108BD9-81ED-4DB2-BD59-A6C34878D82A}">
                    <a16:rowId xmlns:a16="http://schemas.microsoft.com/office/drawing/2014/main" val="414379993"/>
                  </a:ext>
                </a:extLst>
              </a:tr>
              <a:tr h="565300">
                <a:tc>
                  <a:txBody>
                    <a:bodyPr/>
                    <a:lstStyle/>
                    <a:p>
                      <a:pPr marL="0" lvl="0" indent="0" algn="ctr" rtl="0">
                        <a:spcBef>
                          <a:spcPts val="0"/>
                        </a:spcBef>
                        <a:spcAft>
                          <a:spcPts val="0"/>
                        </a:spcAft>
                        <a:buNone/>
                      </a:pPr>
                      <a:r>
                        <a:rPr lang="en">
                          <a:solidFill>
                            <a:schemeClr val="tx1"/>
                          </a:solidFill>
                        </a:rPr>
                        <a:t>Transformer Encoder and CNN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b="1" dirty="0">
                          <a:solidFill>
                            <a:schemeClr val="tx1"/>
                          </a:solidFill>
                        </a:rPr>
                        <a:t>74%</a:t>
                      </a:r>
                      <a:endParaRPr b="1" dirty="0">
                        <a:solidFill>
                          <a:schemeClr val="tx1"/>
                        </a:solidFill>
                      </a:endParaRPr>
                    </a:p>
                  </a:txBody>
                  <a:tcPr marL="91425" marR="91425" marT="91425" marB="91425" anchor="ctr"/>
                </a:tc>
                <a:extLst>
                  <a:ext uri="{0D108BD9-81ED-4DB2-BD59-A6C34878D82A}">
                    <a16:rowId xmlns:a16="http://schemas.microsoft.com/office/drawing/2014/main" val="2178502831"/>
                  </a:ext>
                </a:extLst>
              </a:tr>
            </a:tbl>
          </a:graphicData>
        </a:graphic>
      </p:graphicFrame>
      <p:pic>
        <p:nvPicPr>
          <p:cNvPr id="4" name="Picture 3" descr="A picture containing text, screenshot, diagram, plot&#10;&#10;Description automatically generated">
            <a:extLst>
              <a:ext uri="{FF2B5EF4-FFF2-40B4-BE49-F238E27FC236}">
                <a16:creationId xmlns:a16="http://schemas.microsoft.com/office/drawing/2014/main" id="{3BDF7B30-7B07-E254-DD8E-93CAAB42D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2439" y="1988808"/>
            <a:ext cx="5421361" cy="3383702"/>
          </a:xfrm>
          <a:prstGeom prst="rect">
            <a:avLst/>
          </a:prstGeom>
        </p:spPr>
      </p:pic>
    </p:spTree>
    <p:extLst>
      <p:ext uri="{BB962C8B-B14F-4D97-AF65-F5344CB8AC3E}">
        <p14:creationId xmlns:p14="http://schemas.microsoft.com/office/powerpoint/2010/main" val="2663781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1545475"/>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Conclusion</a:t>
            </a:r>
          </a:p>
        </p:txBody>
      </p:sp>
      <p:sp>
        <p:nvSpPr>
          <p:cNvPr id="9" name="Google Shape;277;p9">
            <a:extLst>
              <a:ext uri="{FF2B5EF4-FFF2-40B4-BE49-F238E27FC236}">
                <a16:creationId xmlns:a16="http://schemas.microsoft.com/office/drawing/2014/main" id="{21F87AE8-D962-2CB0-1D30-AEB67B2E726B}"/>
              </a:ext>
            </a:extLst>
          </p:cNvPr>
          <p:cNvSpPr txBox="1">
            <a:spLocks/>
          </p:cNvSpPr>
          <p:nvPr/>
        </p:nvSpPr>
        <p:spPr>
          <a:xfrm>
            <a:off x="2988600" y="2438868"/>
            <a:ext cx="6214800" cy="3150420"/>
          </a:xfrm>
          <a:prstGeom prst="rect">
            <a:avLst/>
          </a:prstGeom>
          <a:noFill/>
          <a:ln>
            <a:noFill/>
          </a:ln>
        </p:spPr>
        <p:txBody>
          <a:bodyPr spcFirstLastPara="1" vert="horz" wrap="square" lIns="121900" tIns="121900" rIns="121900" bIns="1219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t>The study addressed the problem of detecting human emotions from audio data by integrating the Transformer Encoder and CNN architectures to capture global dependencies and local patterns in audio features. </a:t>
            </a:r>
          </a:p>
          <a:p>
            <a:pPr algn="just"/>
            <a:r>
              <a:rPr lang="en-US" sz="1800" dirty="0"/>
              <a:t>Optimization techniques include fine-tuning hyperparameters and applying regularization methods, further enhanced accuracy. </a:t>
            </a:r>
          </a:p>
          <a:p>
            <a:pPr algn="just"/>
            <a:r>
              <a:rPr lang="en-US" sz="1800" dirty="0"/>
              <a:t>Comparative analysis on different models revealed that the Parallel Transformer Encoder with CNN Architecture achieved the highest accuracy, followed by the SVM model.</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2428845"/>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1970590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88927"/>
            <a:ext cx="10515600" cy="1080145"/>
          </a:xfrm>
        </p:spPr>
        <p:txBody>
          <a:bodyPr>
            <a:normAutofit/>
          </a:bodyPr>
          <a:lstStyle/>
          <a:p>
            <a:pPr marL="0" indent="0" algn="ctr">
              <a:buNone/>
            </a:pPr>
            <a:r>
              <a:rPr lang="en-US" sz="7200" dirty="0"/>
              <a:t>Thank You</a:t>
            </a:r>
          </a:p>
        </p:txBody>
      </p:sp>
    </p:spTree>
    <p:extLst>
      <p:ext uri="{BB962C8B-B14F-4D97-AF65-F5344CB8AC3E}">
        <p14:creationId xmlns:p14="http://schemas.microsoft.com/office/powerpoint/2010/main" val="203705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lgn="l"/>
            <a:r>
              <a:rPr lang="en-US" sz="2400" b="0" i="0" u="none" strike="noStrike" baseline="0" dirty="0"/>
              <a:t>AI has has grown by 37% on various industries and sectors of society around the world, with the adoption of AI growing from 2018 – 2019</a:t>
            </a:r>
            <a:endParaRPr lang="en-US" sz="2400" dirty="0"/>
          </a:p>
          <a:p>
            <a:r>
              <a:rPr lang="en-US" sz="2400" dirty="0"/>
              <a:t>SER is a subfield of AI with the task of recognizing emotional aspects of speech independently over the semantic content</a:t>
            </a:r>
          </a:p>
          <a:p>
            <a:r>
              <a:rPr lang="en-US" sz="2400" dirty="0"/>
              <a:t>This study explored a parallelized approach to emotion recognition using CNNs and Transformer Encoder, specifically for English audio</a:t>
            </a:r>
          </a:p>
          <a:p>
            <a:endParaRPr lang="en-US" dirty="0"/>
          </a:p>
          <a:p>
            <a:pPr marL="0" indent="0">
              <a:buNone/>
            </a:pPr>
            <a:r>
              <a:rPr lang="en-US" dirty="0"/>
              <a:t> </a:t>
            </a:r>
          </a:p>
        </p:txBody>
      </p:sp>
    </p:spTree>
    <p:extLst>
      <p:ext uri="{BB962C8B-B14F-4D97-AF65-F5344CB8AC3E}">
        <p14:creationId xmlns:p14="http://schemas.microsoft.com/office/powerpoint/2010/main" val="123106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Background</a:t>
            </a:r>
            <a:endParaRPr lang="en-US" dirty="0"/>
          </a:p>
        </p:txBody>
      </p:sp>
      <p:sp>
        <p:nvSpPr>
          <p:cNvPr id="3" name="Content Placeholder 2"/>
          <p:cNvSpPr>
            <a:spLocks noGrp="1"/>
          </p:cNvSpPr>
          <p:nvPr>
            <p:ph idx="1"/>
          </p:nvPr>
        </p:nvSpPr>
        <p:spPr>
          <a:xfrm>
            <a:off x="838200" y="1825625"/>
            <a:ext cx="10515600" cy="523231"/>
          </a:xfrm>
        </p:spPr>
        <p:txBody>
          <a:bodyPr>
            <a:normAutofit/>
          </a:bodyPr>
          <a:lstStyle/>
          <a:p>
            <a:pPr marL="0" indent="0" algn="l">
              <a:buNone/>
            </a:pPr>
            <a:r>
              <a:rPr lang="en-US" dirty="0"/>
              <a:t>Emotion Recognition History</a:t>
            </a:r>
          </a:p>
        </p:txBody>
      </p:sp>
      <p:pic>
        <p:nvPicPr>
          <p:cNvPr id="1030" name="Picture 6" descr="Support Vector Regression using Python - Dibyendu Deb">
            <a:extLst>
              <a:ext uri="{FF2B5EF4-FFF2-40B4-BE49-F238E27FC236}">
                <a16:creationId xmlns:a16="http://schemas.microsoft.com/office/drawing/2014/main" id="{BFB846DF-666C-609A-35CC-DADF58BF6B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256" y="3386014"/>
            <a:ext cx="2730905" cy="18440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ert系列：BERT（Bidirectional Encoder Representations from Transformers）原理 ...">
            <a:extLst>
              <a:ext uri="{FF2B5EF4-FFF2-40B4-BE49-F238E27FC236}">
                <a16:creationId xmlns:a16="http://schemas.microsoft.com/office/drawing/2014/main" id="{46C792D8-2AF4-5BB5-4684-E75F132F7EB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6168" y="2798916"/>
            <a:ext cx="4228688" cy="29270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20F284-AFEB-DDE5-5E8E-D7B83A96B9F2}"/>
              </a:ext>
            </a:extLst>
          </p:cNvPr>
          <p:cNvSpPr txBox="1"/>
          <p:nvPr/>
        </p:nvSpPr>
        <p:spPr>
          <a:xfrm>
            <a:off x="1565942" y="3167362"/>
            <a:ext cx="629531" cy="369332"/>
          </a:xfrm>
          <a:prstGeom prst="rect">
            <a:avLst/>
          </a:prstGeom>
          <a:noFill/>
        </p:spPr>
        <p:txBody>
          <a:bodyPr wrap="none" rtlCol="0">
            <a:spAutoFit/>
          </a:bodyPr>
          <a:lstStyle/>
          <a:p>
            <a:r>
              <a:rPr lang="en-US" b="1" dirty="0"/>
              <a:t>SVM</a:t>
            </a:r>
          </a:p>
        </p:txBody>
      </p:sp>
      <p:sp>
        <p:nvSpPr>
          <p:cNvPr id="6" name="TextBox 5">
            <a:extLst>
              <a:ext uri="{FF2B5EF4-FFF2-40B4-BE49-F238E27FC236}">
                <a16:creationId xmlns:a16="http://schemas.microsoft.com/office/drawing/2014/main" id="{3609886C-C5A7-DB83-F840-67BB652B62B5}"/>
              </a:ext>
            </a:extLst>
          </p:cNvPr>
          <p:cNvSpPr txBox="1"/>
          <p:nvPr/>
        </p:nvSpPr>
        <p:spPr>
          <a:xfrm>
            <a:off x="8706348" y="2299127"/>
            <a:ext cx="1990097" cy="369332"/>
          </a:xfrm>
          <a:prstGeom prst="rect">
            <a:avLst/>
          </a:prstGeom>
          <a:noFill/>
        </p:spPr>
        <p:txBody>
          <a:bodyPr wrap="none" rtlCol="0">
            <a:spAutoFit/>
          </a:bodyPr>
          <a:lstStyle/>
          <a:p>
            <a:r>
              <a:rPr lang="en-US" b="1" dirty="0"/>
              <a:t>Transformer-Based</a:t>
            </a:r>
          </a:p>
        </p:txBody>
      </p:sp>
      <p:sp>
        <p:nvSpPr>
          <p:cNvPr id="10" name="Arrow: Right 9">
            <a:extLst>
              <a:ext uri="{FF2B5EF4-FFF2-40B4-BE49-F238E27FC236}">
                <a16:creationId xmlns:a16="http://schemas.microsoft.com/office/drawing/2014/main" id="{D7949170-49E8-7E88-62DD-8B734D3C0BAB}"/>
              </a:ext>
            </a:extLst>
          </p:cNvPr>
          <p:cNvSpPr/>
          <p:nvPr/>
        </p:nvSpPr>
        <p:spPr>
          <a:xfrm>
            <a:off x="3109692" y="4234511"/>
            <a:ext cx="315048" cy="1470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4" name="Arrow: Right 13">
            <a:extLst>
              <a:ext uri="{FF2B5EF4-FFF2-40B4-BE49-F238E27FC236}">
                <a16:creationId xmlns:a16="http://schemas.microsoft.com/office/drawing/2014/main" id="{3E5D7FBB-8C07-6436-BB39-D49F929578B0}"/>
              </a:ext>
            </a:extLst>
          </p:cNvPr>
          <p:cNvSpPr/>
          <p:nvPr/>
        </p:nvSpPr>
        <p:spPr>
          <a:xfrm>
            <a:off x="6874296" y="4250646"/>
            <a:ext cx="315048" cy="1470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7" name="Picture 6" descr="A picture containing diagram, text, plan, line&#10;&#10;Description automatically generated">
            <a:extLst>
              <a:ext uri="{FF2B5EF4-FFF2-40B4-BE49-F238E27FC236}">
                <a16:creationId xmlns:a16="http://schemas.microsoft.com/office/drawing/2014/main" id="{5F38D0FD-1C90-3FEA-5E2C-5A8C9375D8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5676" y="3158964"/>
            <a:ext cx="3043200" cy="2282400"/>
          </a:xfrm>
          <a:prstGeom prst="rect">
            <a:avLst/>
          </a:prstGeom>
          <a:ln>
            <a:noFill/>
          </a:ln>
        </p:spPr>
      </p:pic>
      <p:sp>
        <p:nvSpPr>
          <p:cNvPr id="8" name="TextBox 7">
            <a:extLst>
              <a:ext uri="{FF2B5EF4-FFF2-40B4-BE49-F238E27FC236}">
                <a16:creationId xmlns:a16="http://schemas.microsoft.com/office/drawing/2014/main" id="{2F800376-0E76-A08E-4753-FE6A9223C6F9}"/>
              </a:ext>
            </a:extLst>
          </p:cNvPr>
          <p:cNvSpPr txBox="1"/>
          <p:nvPr/>
        </p:nvSpPr>
        <p:spPr>
          <a:xfrm>
            <a:off x="4716364" y="3167362"/>
            <a:ext cx="1255472" cy="369332"/>
          </a:xfrm>
          <a:prstGeom prst="rect">
            <a:avLst/>
          </a:prstGeom>
          <a:noFill/>
        </p:spPr>
        <p:txBody>
          <a:bodyPr wrap="none" rtlCol="0">
            <a:spAutoFit/>
          </a:bodyPr>
          <a:lstStyle/>
          <a:p>
            <a:r>
              <a:rPr lang="en-US" b="1" dirty="0"/>
              <a:t>CNN-Based</a:t>
            </a:r>
          </a:p>
        </p:txBody>
      </p:sp>
    </p:spTree>
    <p:extLst>
      <p:ext uri="{BB962C8B-B14F-4D97-AF65-F5344CB8AC3E}">
        <p14:creationId xmlns:p14="http://schemas.microsoft.com/office/powerpoint/2010/main" val="2159349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pPr marL="457200" lvl="0" indent="-304800" algn="l" rtl="0">
              <a:lnSpc>
                <a:spcPct val="115000"/>
              </a:lnSpc>
              <a:spcBef>
                <a:spcPts val="0"/>
              </a:spcBef>
              <a:spcAft>
                <a:spcPts val="0"/>
              </a:spcAft>
              <a:buSzPts val="1200"/>
              <a:buChar char="●"/>
            </a:pPr>
            <a:r>
              <a:rPr lang="en-US" sz="2400" dirty="0"/>
              <a:t>How to combine the Transformer Encoder and CNN to detect human emotions from audio data?</a:t>
            </a:r>
          </a:p>
          <a:p>
            <a:pPr marL="457200" lvl="0" indent="-304800" algn="l" rtl="0">
              <a:lnSpc>
                <a:spcPct val="115000"/>
              </a:lnSpc>
              <a:spcBef>
                <a:spcPts val="0"/>
              </a:spcBef>
              <a:spcAft>
                <a:spcPts val="0"/>
              </a:spcAft>
              <a:buSzPts val="1200"/>
              <a:buChar char="●"/>
            </a:pPr>
            <a:r>
              <a:rPr lang="en-US" sz="2400" dirty="0"/>
              <a:t>How to optimize the accuracy of the model architecture?</a:t>
            </a:r>
          </a:p>
          <a:p>
            <a:pPr marL="457200" lvl="0" indent="-304800" algn="l" rtl="0">
              <a:lnSpc>
                <a:spcPct val="115000"/>
              </a:lnSpc>
              <a:spcBef>
                <a:spcPts val="0"/>
              </a:spcBef>
              <a:spcAft>
                <a:spcPts val="0"/>
              </a:spcAft>
              <a:buSzPts val="1200"/>
              <a:buChar char="●"/>
            </a:pPr>
            <a:r>
              <a:rPr lang="en-US" sz="2400" dirty="0"/>
              <a:t>Which classification methods are more accurate between SVM, </a:t>
            </a:r>
            <a:r>
              <a:rPr lang="en-US" sz="2400" dirty="0" err="1"/>
              <a:t>LeNet</a:t>
            </a:r>
            <a:r>
              <a:rPr lang="en-US" sz="2400" dirty="0"/>
              <a:t>-based CNN, CRNN, and Parallel Transformer Encoder with CNN  for audio-based emotion detection?</a:t>
            </a:r>
          </a:p>
          <a:p>
            <a:endParaRPr lang="en-US" dirty="0"/>
          </a:p>
        </p:txBody>
      </p:sp>
    </p:spTree>
    <p:extLst>
      <p:ext uri="{BB962C8B-B14F-4D97-AF65-F5344CB8AC3E}">
        <p14:creationId xmlns:p14="http://schemas.microsoft.com/office/powerpoint/2010/main" val="1536227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a:t>
            </a:r>
          </a:p>
        </p:txBody>
      </p:sp>
      <p:sp>
        <p:nvSpPr>
          <p:cNvPr id="8" name="TextBox 7">
            <a:extLst>
              <a:ext uri="{FF2B5EF4-FFF2-40B4-BE49-F238E27FC236}">
                <a16:creationId xmlns:a16="http://schemas.microsoft.com/office/drawing/2014/main" id="{255B2878-9A43-7CBC-22B0-F9042A82D76F}"/>
              </a:ext>
            </a:extLst>
          </p:cNvPr>
          <p:cNvSpPr txBox="1"/>
          <p:nvPr/>
        </p:nvSpPr>
        <p:spPr>
          <a:xfrm>
            <a:off x="10056528" y="3519012"/>
            <a:ext cx="716863" cy="246221"/>
          </a:xfrm>
          <a:prstGeom prst="rect">
            <a:avLst/>
          </a:prstGeom>
          <a:noFill/>
        </p:spPr>
        <p:txBody>
          <a:bodyPr wrap="square" rtlCol="0">
            <a:spAutoFit/>
          </a:bodyPr>
          <a:lstStyle/>
          <a:p>
            <a:pPr algn="ctr"/>
            <a:r>
              <a:rPr lang="en-US" sz="1000" dirty="0">
                <a:cs typeface="Times New Roman" panose="02020603050405020304" pitchFamily="18" charset="0"/>
              </a:rPr>
              <a:t>Emotion</a:t>
            </a:r>
          </a:p>
        </p:txBody>
      </p:sp>
      <p:pic>
        <p:nvPicPr>
          <p:cNvPr id="4" name="Picture 3" descr="A picture containing text, diagram, font, line&#10;&#10;Description automatically generated">
            <a:extLst>
              <a:ext uri="{FF2B5EF4-FFF2-40B4-BE49-F238E27FC236}">
                <a16:creationId xmlns:a16="http://schemas.microsoft.com/office/drawing/2014/main" id="{2E38345A-9800-E727-7CD4-BBBC0D1340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828" y="2078820"/>
            <a:ext cx="11679599" cy="3273552"/>
          </a:xfrm>
          <a:prstGeom prst="rect">
            <a:avLst/>
          </a:prstGeom>
        </p:spPr>
      </p:pic>
    </p:spTree>
    <p:extLst>
      <p:ext uri="{BB962C8B-B14F-4D97-AF65-F5344CB8AC3E}">
        <p14:creationId xmlns:p14="http://schemas.microsoft.com/office/powerpoint/2010/main" val="824175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1285345"/>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Designed Method</a:t>
            </a:r>
          </a:p>
        </p:txBody>
      </p:sp>
      <p:sp>
        <p:nvSpPr>
          <p:cNvPr id="9" name="Google Shape;277;p9">
            <a:extLst>
              <a:ext uri="{FF2B5EF4-FFF2-40B4-BE49-F238E27FC236}">
                <a16:creationId xmlns:a16="http://schemas.microsoft.com/office/drawing/2014/main" id="{21F87AE8-D962-2CB0-1D30-AEB67B2E726B}"/>
              </a:ext>
            </a:extLst>
          </p:cNvPr>
          <p:cNvSpPr txBox="1">
            <a:spLocks/>
          </p:cNvSpPr>
          <p:nvPr/>
        </p:nvSpPr>
        <p:spPr>
          <a:xfrm>
            <a:off x="2988600" y="2438871"/>
            <a:ext cx="6214800" cy="2700357"/>
          </a:xfrm>
          <a:prstGeom prst="rect">
            <a:avLst/>
          </a:prstGeom>
          <a:noFill/>
          <a:ln>
            <a:noFill/>
          </a:ln>
        </p:spPr>
        <p:txBody>
          <a:bodyPr spcFirstLastPara="1" vert="horz" wrap="square" lIns="121900" tIns="121900" rIns="121900" bIns="1219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t>A combination of Transformer Encoder block and CNN-based architecture with a series of convolutional and pooling layers. These blocks are combined with a dense layer, and the resulting output is passed to a </a:t>
            </a:r>
            <a:r>
              <a:rPr lang="en-US" sz="2400" dirty="0" err="1"/>
              <a:t>softmax</a:t>
            </a:r>
            <a:r>
              <a:rPr lang="en-US" sz="2400" dirty="0"/>
              <a:t> activation function to convert prediction scores into a probability distribution of target class. </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2348858"/>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1935486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1865436" y="1988808"/>
            <a:ext cx="2070276"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Pre-Processing</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56857" y="2515932"/>
            <a:ext cx="2588577" cy="10030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Transforms the audio signals into a format that is suitable for the experiment.</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475784" y="3814367"/>
            <a:ext cx="180024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Build Model</a:t>
            </a: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698701" y="4350727"/>
            <a:ext cx="3058922" cy="12385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Construct predictive model using the processed data and extracted features, find appropriate algorithm, training the model on the data, and evaluating its performance.</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6366036" y="1988232"/>
            <a:ext cx="2588577"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Feature Extraction</a:t>
            </a: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294978" y="2484890"/>
            <a:ext cx="2520336" cy="10405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Extract spectral characteristics of sound by transforming the audio waveform into a compact representation with MFCC.</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065759" y="1988232"/>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491617"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149332" y="3814367"/>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2724612"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41" name="Google Shape;298;p7">
            <a:extLst>
              <a:ext uri="{FF2B5EF4-FFF2-40B4-BE49-F238E27FC236}">
                <a16:creationId xmlns:a16="http://schemas.microsoft.com/office/drawing/2014/main" id="{D72F470B-DC4E-F1A1-6645-1CB10A878E45}"/>
              </a:ext>
            </a:extLst>
          </p:cNvPr>
          <p:cNvCxnSpPr>
            <a:cxnSpLocks/>
          </p:cNvCxnSpPr>
          <p:nvPr/>
        </p:nvCxnSpPr>
        <p:spPr>
          <a:xfrm>
            <a:off x="3845700" y="4342067"/>
            <a:ext cx="279037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469369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2135472" y="1988808"/>
            <a:ext cx="1460255"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CREMA-D</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56857" y="2618892"/>
            <a:ext cx="2692475" cy="10405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The dataset contains 7,442 clips of audio and video recordings of various everyday scenarios, such as people talking, laughing, and singing in various environments.</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835832" y="3814367"/>
            <a:ext cx="1000403"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lang="en-US" sz="2400" kern="0" dirty="0">
                <a:solidFill>
                  <a:schemeClr val="tx1"/>
                </a:solidFill>
                <a:latin typeface="+mn-lt"/>
              </a:rPr>
              <a:t>SAVEE</a:t>
            </a:r>
            <a:endParaRPr kumimoji="0" lang="en-US" sz="2400" b="1" i="0" u="none" strike="noStrike" kern="0" cap="none" spc="0" normalizeH="0" baseline="0" noProof="0" dirty="0">
              <a:ln>
                <a:noFill/>
              </a:ln>
              <a:solidFill>
                <a:schemeClr val="tx1"/>
              </a:solidFill>
              <a:effectLst/>
              <a:uLnTx/>
              <a:uFillTx/>
              <a:latin typeface="+mn-lt"/>
              <a:sym typeface="Barlow Semi Condensed"/>
            </a:endParaRP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650556" y="4413604"/>
            <a:ext cx="3297420" cy="9720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Dataset features 4 male actors expressing different emotions with a spoken British English accent that contains a total of 480 audio recordings.</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7086132" y="1953836"/>
            <a:ext cx="1356159"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lang="en-US" sz="2400" kern="0" dirty="0">
                <a:solidFill>
                  <a:schemeClr val="tx1"/>
                </a:solidFill>
                <a:latin typeface="+mn-lt"/>
              </a:rPr>
              <a:t>RAVDESS</a:t>
            </a:r>
            <a:endParaRPr kumimoji="0" lang="en-US" sz="2400" b="1" i="0" u="none" strike="noStrike" kern="0" cap="none" spc="0" normalizeH="0" baseline="0" noProof="0" dirty="0">
              <a:ln>
                <a:noFill/>
              </a:ln>
              <a:solidFill>
                <a:schemeClr val="tx1"/>
              </a:solidFill>
              <a:effectLst/>
              <a:uLnTx/>
              <a:uFillTx/>
              <a:latin typeface="+mn-lt"/>
              <a:sym typeface="Barlow Semi Condensed"/>
            </a:endParaRP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025685" y="2559012"/>
            <a:ext cx="3058922" cy="9263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The dataset works with balanced representation of male and female voices consisting of 1,470 recordings from professional actors and actresses.</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752832" y="1953836"/>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794678"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519651" y="3814367"/>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2724612"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7" name="Google Shape;297;p7">
            <a:extLst>
              <a:ext uri="{FF2B5EF4-FFF2-40B4-BE49-F238E27FC236}">
                <a16:creationId xmlns:a16="http://schemas.microsoft.com/office/drawing/2014/main" id="{CDE460E8-DBF6-FF6C-9469-2BEE32566F13}"/>
              </a:ext>
            </a:extLst>
          </p:cNvPr>
          <p:cNvCxnSpPr>
            <a:cxnSpLocks/>
          </p:cNvCxnSpPr>
          <p:nvPr/>
        </p:nvCxnSpPr>
        <p:spPr>
          <a:xfrm>
            <a:off x="3845700" y="4341365"/>
            <a:ext cx="290713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644216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raft SOTK ITS VERSI 20082019 rev" id="{5D282795-EF5D-B242-BDFC-7F9F37BDBADC}" vid="{6D15C487-3A92-6E4F-8CED-77745C92A12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 ma:contentTypeID="0x010100E578BFB713B0A04AA9CB3FB0E09BB096" ma:contentTypeVersion="8" ma:contentTypeDescription="Buat sebuah dokumen baru." ma:contentTypeScope="" ma:versionID="b12db5772b421c3d97e5e8cc52461df1">
  <xsd:schema xmlns:xsd="http://www.w3.org/2001/XMLSchema" xmlns:xs="http://www.w3.org/2001/XMLSchema" xmlns:p="http://schemas.microsoft.com/office/2006/metadata/properties" xmlns:ns3="d27b1e0a-a80f-43b3-a72c-03febd3edde5" targetNamespace="http://schemas.microsoft.com/office/2006/metadata/properties" ma:root="true" ma:fieldsID="93b8b61b0ccf34e75e41c3c949ba1e0b" ns3:_="">
    <xsd:import namespace="d27b1e0a-a80f-43b3-a72c-03febd3edde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b1e0a-a80f-43b3-a72c-03febd3edd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e Isi"/>
        <xsd:element ref="dc:title" minOccurs="0" maxOccurs="1" ma:index="4" ma:displayName="Judu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C6180C-AB73-4F26-8914-63FC793B0B03}">
  <ds:schemaRefs>
    <ds:schemaRef ds:uri="http://schemas.microsoft.com/office/2006/metadata/contentType"/>
    <ds:schemaRef ds:uri="http://schemas.microsoft.com/office/2006/metadata/properties/metaAttributes"/>
    <ds:schemaRef ds:uri="http://www.w3.org/2000/xmlns/"/>
    <ds:schemaRef ds:uri="http://www.w3.org/2001/XMLSchema"/>
    <ds:schemaRef ds:uri="d27b1e0a-a80f-43b3-a72c-03febd3edde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9CB790-CC05-41EE-8468-36831EC64B78}">
  <ds:schemaRefs>
    <ds:schemaRef ds:uri="http://schemas.openxmlformats.org/package/2006/metadata/core-properties"/>
    <ds:schemaRef ds:uri="http://schemas.microsoft.com/office/2006/documentManagement/types"/>
    <ds:schemaRef ds:uri="http://schemas.microsoft.com/office/infopath/2007/PartnerControls"/>
    <ds:schemaRef ds:uri="d27b1e0a-a80f-43b3-a72c-03febd3edde5"/>
    <ds:schemaRef ds:uri="http://schemas.microsoft.com/office/2006/metadata/properties"/>
    <ds:schemaRef ds:uri="http://www.w3.org/XML/1998/namespace"/>
    <ds:schemaRef ds:uri="http://purl.org/dc/dcmitype/"/>
    <ds:schemaRef ds:uri="http://purl.org/dc/terms/"/>
    <ds:schemaRef ds:uri="http://purl.org/dc/elements/1.1/"/>
  </ds:schemaRefs>
</ds:datastoreItem>
</file>

<file path=customXml/itemProps3.xml><?xml version="1.0" encoding="utf-8"?>
<ds:datastoreItem xmlns:ds="http://schemas.openxmlformats.org/officeDocument/2006/customXml" ds:itemID="{6F28412E-6216-429D-9368-A2DF44D347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1457</TotalTime>
  <Words>1866</Words>
  <Application>Microsoft Macintosh PowerPoint</Application>
  <PresentationFormat>Widescreen</PresentationFormat>
  <Paragraphs>155</Paragraphs>
  <Slides>22</Slides>
  <Notes>16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AAAAAB+TimesNewRomanPSMT</vt:lpstr>
      <vt:lpstr>Arial</vt:lpstr>
      <vt:lpstr>Arial Black</vt:lpstr>
      <vt:lpstr>Barlow Semi Condensed</vt:lpstr>
      <vt:lpstr>Calibri</vt:lpstr>
      <vt:lpstr>Calibri Light</vt:lpstr>
      <vt:lpstr>DM Sans</vt:lpstr>
      <vt:lpstr>Söhne</vt:lpstr>
      <vt:lpstr>Wingdings</vt:lpstr>
      <vt:lpstr>Office Theme</vt:lpstr>
      <vt:lpstr>2_Custom Design</vt:lpstr>
      <vt:lpstr>PowerPoint Presentation</vt:lpstr>
      <vt:lpstr>Outline</vt:lpstr>
      <vt:lpstr>Introduction</vt:lpstr>
      <vt:lpstr>Background</vt:lpstr>
      <vt:lpstr>Problem Statement</vt:lpstr>
      <vt:lpstr>Architecture Design</vt:lpstr>
      <vt:lpstr>PowerPoint Presentation</vt:lpstr>
      <vt:lpstr>Methodology</vt:lpstr>
      <vt:lpstr>Dataset</vt:lpstr>
      <vt:lpstr>Evaluation Metric</vt:lpstr>
      <vt:lpstr>Results</vt:lpstr>
      <vt:lpstr>Accuracy &amp; Loss Curve (CREMA-D)</vt:lpstr>
      <vt:lpstr>Accuracy &amp; Loss Curve (RAVDESS)</vt:lpstr>
      <vt:lpstr>Accuracy &amp; Loss Curve (SAVEE)</vt:lpstr>
      <vt:lpstr>Confusion Matrix</vt:lpstr>
      <vt:lpstr>Model Performance (CREMA-D)</vt:lpstr>
      <vt:lpstr>Model Performance (RAVDESS)</vt:lpstr>
      <vt:lpstr>Model Performance (SAVEE)</vt:lpstr>
      <vt:lpstr>PowerPoint Presentation</vt:lpstr>
      <vt:lpstr>Model Comparisons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Sidang Komisi Profesor Senat Akademik ITS</dc:title>
  <dc:creator>Heri koes</dc:creator>
  <cp:lastModifiedBy>Adam</cp:lastModifiedBy>
  <cp:revision>236</cp:revision>
  <dcterms:created xsi:type="dcterms:W3CDTF">2020-01-27T22:09:26Z</dcterms:created>
  <dcterms:modified xsi:type="dcterms:W3CDTF">2023-06-22T10:51:49Z</dcterms:modified>
</cp:coreProperties>
</file>