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ibre Franklin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625007-9B55-45FB-A22C-A97D193B190E}">
  <a:tblStyle styleId="{18625007-9B55-45FB-A22C-A97D193B19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Medium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ibreFranklinMedium-italic.fntdata"/><Relationship Id="rId10" Type="http://schemas.openxmlformats.org/officeDocument/2006/relationships/slide" Target="slides/slide4.xml"/><Relationship Id="rId32" Type="http://schemas.openxmlformats.org/officeDocument/2006/relationships/font" Target="fonts/LibreFranklin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ibreFranklin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Start 2">
  <p:cSld name="Cover -Start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5340428" y="2"/>
            <a:ext cx="6851573" cy="6851573"/>
          </a:xfrm>
          <a:prstGeom prst="rtTriangle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99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3060702" y="3"/>
            <a:ext cx="9131298" cy="68515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solidFill>
          <a:srgbClr val="27496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8382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9334423" y="646568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Green">
  <p:cSld name="Blank - Green">
    <p:bg>
      <p:bgPr>
        <a:solidFill>
          <a:srgbClr val="00663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11774774" y="6546850"/>
            <a:ext cx="442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rgbClr val="1428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rgbClr val="EAEAE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00A8C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702" y="53203"/>
            <a:ext cx="2682671" cy="908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790709" y="6424320"/>
            <a:ext cx="24672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JAKARTA, SEPTEMBER 2022</a:t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 rot="-5400000">
            <a:off x="-1656617" y="4452562"/>
            <a:ext cx="36806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Pendataan Awal Registrasi Sosial Ekonomi 2022.</a:t>
            </a:r>
            <a:endParaRPr/>
          </a:p>
        </p:txBody>
      </p:sp>
      <p:cxnSp>
        <p:nvCxnSpPr>
          <p:cNvPr id="180" name="Google Shape;180;p31"/>
          <p:cNvCxnSpPr/>
          <p:nvPr/>
        </p:nvCxnSpPr>
        <p:spPr>
          <a:xfrm rot="10800000">
            <a:off x="183694" y="1506696"/>
            <a:ext cx="0" cy="118225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31"/>
          <p:cNvCxnSpPr>
            <a:stCxn id="178" idx="2"/>
          </p:cNvCxnSpPr>
          <p:nvPr/>
        </p:nvCxnSpPr>
        <p:spPr>
          <a:xfrm rot="10800000">
            <a:off x="183695" y="6510300"/>
            <a:ext cx="0" cy="347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31"/>
          <p:cNvSpPr txBox="1"/>
          <p:nvPr/>
        </p:nvSpPr>
        <p:spPr>
          <a:xfrm rot="-5400000">
            <a:off x="-452087" y="535098"/>
            <a:ext cx="12715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Regsosek2022.</a:t>
            </a:r>
            <a:endParaRPr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861645" y="3919393"/>
            <a:ext cx="1052884" cy="180956"/>
            <a:chOff x="985470" y="3935392"/>
            <a:chExt cx="1575914" cy="270848"/>
          </a:xfrm>
        </p:grpSpPr>
        <p:sp>
          <p:nvSpPr>
            <p:cNvPr id="184" name="Google Shape;184;p31"/>
            <p:cNvSpPr/>
            <p:nvPr/>
          </p:nvSpPr>
          <p:spPr>
            <a:xfrm>
              <a:off x="985470" y="3935392"/>
              <a:ext cx="270848" cy="270848"/>
            </a:xfrm>
            <a:prstGeom prst="ellipse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420492" y="3935392"/>
              <a:ext cx="270848" cy="270848"/>
            </a:xfrm>
            <a:prstGeom prst="ellipse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1855514" y="3935392"/>
              <a:ext cx="270848" cy="270848"/>
            </a:xfrm>
            <a:prstGeom prst="ellipse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2290536" y="3935392"/>
              <a:ext cx="270848" cy="270848"/>
            </a:xfrm>
            <a:prstGeom prst="ellipse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1"/>
          <p:cNvSpPr txBox="1"/>
          <p:nvPr/>
        </p:nvSpPr>
        <p:spPr>
          <a:xfrm>
            <a:off x="7028039" y="6510217"/>
            <a:ext cx="39900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 Gambar: https://unsplash.com/photos/AJQCyfzAxJw</a:t>
            </a:r>
            <a:endParaRPr/>
          </a:p>
        </p:txBody>
      </p:sp>
      <p:grpSp>
        <p:nvGrpSpPr>
          <p:cNvPr id="189" name="Google Shape;189;p31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190" name="Google Shape;190;p31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few people working on a computer&#10;&#10;Description automatically generated with low confidence" id="195" name="Google Shape;195;p3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5528" r="5527" t="0"/>
          <a:stretch/>
        </p:blipFill>
        <p:spPr>
          <a:xfrm>
            <a:off x="3060702" y="3"/>
            <a:ext cx="9131298" cy="68515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675428" y="2162169"/>
            <a:ext cx="607173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017A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VERIFIKASI KELUARGA</a:t>
            </a:r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675428" y="2953659"/>
            <a:ext cx="44775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C93C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784456" y="6439708"/>
            <a:ext cx="41018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Sumber: https://unsplash.com/photos/5fNmWej4tAA</a:t>
            </a:r>
            <a:endParaRPr/>
          </a:p>
        </p:txBody>
      </p:sp>
      <p:pic>
        <p:nvPicPr>
          <p:cNvPr descr="Logo, company name&#10;&#10;Description automatically generated" id="199" name="Google Shape;199;p31"/>
          <p:cNvPicPr preferRelativeResize="0"/>
          <p:nvPr/>
        </p:nvPicPr>
        <p:blipFill rotWithShape="1">
          <a:blip r:embed="rId5">
            <a:alphaModFix/>
          </a:blip>
          <a:srcRect b="35213" l="333" r="-332" t="35679"/>
          <a:stretch/>
        </p:blipFill>
        <p:spPr>
          <a:xfrm>
            <a:off x="203665" y="216599"/>
            <a:ext cx="2519195" cy="51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0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7" name="Google Shape;437;p40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438" name="Google Shape;438;p40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40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0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C7B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-11576" y="-49066"/>
            <a:ext cx="6481387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250905" y="132381"/>
            <a:ext cx="2794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MEKANISME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1716881" y="6503193"/>
            <a:ext cx="9070181" cy="369332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33" y="881365"/>
            <a:ext cx="7336632" cy="5635384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/>
          <p:nvPr/>
        </p:nvSpPr>
        <p:spPr>
          <a:xfrm>
            <a:off x="2324704" y="2246086"/>
            <a:ext cx="5503333" cy="4172856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8122612" y="827360"/>
            <a:ext cx="3518098" cy="5632311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Verifikasi Keluarga pada Ketua/Pengurus SLS: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 menuliskan nama keluarga yang disebutkan Ketua SLS beserta tingkat kesejahteraannya;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Verifikasi Keluarga secara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 to door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(sama dengan mekanisme pada SLS yang tidak berubah);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 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REGSOSEK22 – PSLS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REGSOSEK22 – VK2 (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untuk SLS baru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1"/>
          <p:cNvSpPr txBox="1"/>
          <p:nvPr/>
        </p:nvSpPr>
        <p:spPr>
          <a:xfrm>
            <a:off x="131175" y="130088"/>
            <a:ext cx="49208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PENGGUNAAN DAFTAR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>
            <a:off x="7667625" y="141663"/>
            <a:ext cx="38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Suplemen halaman ….</a:t>
            </a:r>
            <a:endParaRPr/>
          </a:p>
        </p:txBody>
      </p:sp>
      <p:sp>
        <p:nvSpPr>
          <p:cNvPr id="463" name="Google Shape;463;p41"/>
          <p:cNvSpPr txBox="1"/>
          <p:nvPr/>
        </p:nvSpPr>
        <p:spPr>
          <a:xfrm>
            <a:off x="532722" y="1204786"/>
            <a:ext cx="92390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Penggunaan Daftar/Form Berdasarkan Kasus Perubahan SLS [1]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8994064" y="1204786"/>
            <a:ext cx="3197935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9495919" y="1059982"/>
            <a:ext cx="728935" cy="728935"/>
          </a:xfrm>
          <a:prstGeom prst="ellipse">
            <a:avLst/>
          </a:prstGeom>
          <a:solidFill>
            <a:srgbClr val="E5FB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-22180" y="1204786"/>
            <a:ext cx="641827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7" name="Google Shape;467;p41"/>
          <p:cNvGraphicFramePr/>
          <p:nvPr/>
        </p:nvGraphicFramePr>
        <p:xfrm>
          <a:off x="424180" y="19394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{18625007-9B55-45FB-A22C-A97D193B190E}</a:tableStyleId>
              </a:tblPr>
              <a:tblGrid>
                <a:gridCol w="5265200"/>
                <a:gridCol w="2055425"/>
                <a:gridCol w="2108325"/>
                <a:gridCol w="1967700"/>
              </a:tblGrid>
              <a:tr h="84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Jenis Perubahan SLS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REGSOSEK22-VK1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REGSOSEK22-VK2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REGSOSEK22-PSLS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Wilayah </a:t>
                      </a:r>
                      <a:r>
                        <a:rPr b="1" lang="en-US" sz="1800" u="none" cap="none" strike="noStrike"/>
                        <a:t>Tetap</a:t>
                      </a:r>
                      <a:r>
                        <a:rPr lang="en-US" sz="1800" u="none" cap="none" strike="noStrike"/>
                        <a:t>, baik batas maupun nama SLS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Wilayah Tetap, </a:t>
                      </a:r>
                      <a:r>
                        <a:rPr b="1" lang="en-US" sz="1800"/>
                        <a:t>nama/tingkatan SLS berubah</a:t>
                      </a:r>
                      <a:r>
                        <a:rPr lang="en-US" sz="1800"/>
                        <a:t> 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/>
                        <a:t>Nama SLS Lapangan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/>
                        <a:t>Nama SLS Lapangan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SLS baru</a:t>
                      </a:r>
                      <a:r>
                        <a:rPr lang="en-US" sz="1800"/>
                        <a:t>, hasil pemekaran SLS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(Wilayah SLS Induk)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(Wilayah SLS Baru)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Kode SLS Baru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SLS baru</a:t>
                      </a:r>
                      <a:r>
                        <a:rPr lang="en-US" sz="1800"/>
                        <a:t>, berasal dari </a:t>
                      </a:r>
                      <a:r>
                        <a:rPr lang="en-US" sz="1800">
                          <a:solidFill>
                            <a:srgbClr val="0070C0"/>
                          </a:solidFill>
                        </a:rPr>
                        <a:t>gabungan beberapa bagian SLS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(Semua SLS induk)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(Wilayah SLS Baru)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Kode SLS Baru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8" name="Google Shape;468;p41"/>
          <p:cNvSpPr txBox="1"/>
          <p:nvPr/>
        </p:nvSpPr>
        <p:spPr>
          <a:xfrm>
            <a:off x="4933781" y="365760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42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131175" y="130088"/>
            <a:ext cx="49208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PENGGUNAAN DAFTAR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667625" y="141663"/>
            <a:ext cx="38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Suplemen halaman ….</a:t>
            </a:r>
            <a:endParaRPr/>
          </a:p>
        </p:txBody>
      </p:sp>
      <p:sp>
        <p:nvSpPr>
          <p:cNvPr id="481" name="Google Shape;481;p42"/>
          <p:cNvSpPr txBox="1"/>
          <p:nvPr/>
        </p:nvSpPr>
        <p:spPr>
          <a:xfrm>
            <a:off x="532722" y="1204786"/>
            <a:ext cx="92390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Penggunaan Daftar/Form Berdasarkan Kasus Perubahan SLS 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2"/>
          <p:cNvSpPr/>
          <p:nvPr/>
        </p:nvSpPr>
        <p:spPr>
          <a:xfrm>
            <a:off x="8994064" y="1204786"/>
            <a:ext cx="3197935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2"/>
          <p:cNvSpPr/>
          <p:nvPr/>
        </p:nvSpPr>
        <p:spPr>
          <a:xfrm>
            <a:off x="-22180" y="1204786"/>
            <a:ext cx="641827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42"/>
          <p:cNvGraphicFramePr/>
          <p:nvPr/>
        </p:nvGraphicFramePr>
        <p:xfrm>
          <a:off x="424180" y="2053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{18625007-9B55-45FB-A22C-A97D193B190E}</a:tableStyleId>
              </a:tblPr>
              <a:tblGrid>
                <a:gridCol w="5265200"/>
                <a:gridCol w="2055425"/>
                <a:gridCol w="2108325"/>
                <a:gridCol w="1967700"/>
              </a:tblGrid>
              <a:tr h="84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Jenis Perubahan SLS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REGSOSEK22-VK1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REGSOSEK22-VK2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REGSOSEK22-PSLS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Gabung SLS </a:t>
                      </a:r>
                      <a:r>
                        <a:rPr b="0" lang="en-US" sz="1800"/>
                        <a:t>(Beberapa </a:t>
                      </a:r>
                      <a:r>
                        <a:rPr b="0" lang="en-US" sz="1800">
                          <a:solidFill>
                            <a:srgbClr val="0070C0"/>
                          </a:solidFill>
                        </a:rPr>
                        <a:t>SLS utuh</a:t>
                      </a:r>
                      <a:r>
                        <a:rPr b="0" lang="en-US" sz="1800"/>
                        <a:t> bergabung menjadi 1)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Penggabungan ke salah satu SLS yang </a:t>
                      </a:r>
                      <a:r>
                        <a:rPr b="1" lang="en-US" sz="1800"/>
                        <a:t>sudah ada</a:t>
                      </a:r>
                      <a:r>
                        <a:rPr lang="en-US" sz="1800"/>
                        <a:t> di master SLS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(SLS gabungan dan SLS yang ikut bergabung)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4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Gabung SLS </a:t>
                      </a: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(Beberapa </a:t>
                      </a:r>
                      <a:r>
                        <a:rPr b="0" i="0" lang="en-US" sz="1800" u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SLS utuh</a:t>
                      </a:r>
                      <a:r>
                        <a:rPr b="0" i="0" lang="en-US" sz="1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bergabung menjadi 1)</a:t>
                      </a:r>
                      <a:endParaRPr b="0" i="0" sz="1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Penggabungan menjadi SLS yang </a:t>
                      </a:r>
                      <a:r>
                        <a:rPr b="1" lang="en-US" sz="1800"/>
                        <a:t>belum ada</a:t>
                      </a:r>
                      <a:r>
                        <a:rPr lang="en-US" sz="1800"/>
                        <a:t> di master SLS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(Seluruh SLS yang bergabung)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Kode dan Nama SLS Baru</a:t>
                      </a:r>
                      <a:endParaRPr i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5" name="Google Shape;485;p42"/>
          <p:cNvSpPr/>
          <p:nvPr/>
        </p:nvSpPr>
        <p:spPr>
          <a:xfrm>
            <a:off x="9495919" y="1059982"/>
            <a:ext cx="728935" cy="728935"/>
          </a:xfrm>
          <a:prstGeom prst="ellipse">
            <a:avLst/>
          </a:prstGeom>
          <a:solidFill>
            <a:srgbClr val="E5FB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4933781" y="365760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17A87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sp>
        <p:nvSpPr>
          <p:cNvPr id="487" name="Google Shape;487;p42"/>
          <p:cNvSpPr txBox="1"/>
          <p:nvPr/>
        </p:nvSpPr>
        <p:spPr>
          <a:xfrm>
            <a:off x="883708" y="5516562"/>
            <a:ext cx="10482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*) Kode/Nama SLS Baru untuk dituliskan pada daftar verifikasi kondisi SLS di lapangan (Blok I Rincian 9 dan 10)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3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3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3"/>
          <p:cNvSpPr txBox="1"/>
          <p:nvPr/>
        </p:nvSpPr>
        <p:spPr>
          <a:xfrm>
            <a:off x="131175" y="130088"/>
            <a:ext cx="30059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ALOKASI PPL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99" name="Google Shape;499;p43"/>
          <p:cNvSpPr txBox="1"/>
          <p:nvPr/>
        </p:nvSpPr>
        <p:spPr>
          <a:xfrm>
            <a:off x="7667625" y="141663"/>
            <a:ext cx="38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Suplemen halaman ….</a:t>
            </a:r>
            <a:endParaRPr/>
          </a:p>
        </p:txBody>
      </p:sp>
      <p:sp>
        <p:nvSpPr>
          <p:cNvPr id="500" name="Google Shape;500;p43"/>
          <p:cNvSpPr txBox="1"/>
          <p:nvPr/>
        </p:nvSpPr>
        <p:spPr>
          <a:xfrm>
            <a:off x="532722" y="1204786"/>
            <a:ext cx="92390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Alokasi PPL pada SLS baru</a:t>
            </a:r>
            <a:endParaRPr b="1" i="1" sz="24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8994064" y="1204786"/>
            <a:ext cx="3197935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-22180" y="1204786"/>
            <a:ext cx="641827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9495919" y="1059982"/>
            <a:ext cx="728935" cy="728935"/>
          </a:xfrm>
          <a:prstGeom prst="ellipse">
            <a:avLst/>
          </a:prstGeom>
          <a:solidFill>
            <a:srgbClr val="E5FB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1562100" y="2562225"/>
            <a:ext cx="894397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Jika perubahan SLS hanya mencakup tugas 1 PPL, maka alokasikan pada PPL tersebut;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Jika perubahan SLS mencakup tugas antar PPL dalam PML yang sama, maka PML menentukan PPL yang ditugaskan;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Jika perubahan SLS mencakup tugas antar PML dan atau Koseka, maka diperlukan koordinasi antara PML dan Koseka untuk menentukan PPL yang ditugaskan.</a:t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1066800" y="2105025"/>
            <a:ext cx="9963150" cy="318135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44"/>
          <p:cNvSpPr/>
          <p:nvPr/>
        </p:nvSpPr>
        <p:spPr>
          <a:xfrm>
            <a:off x="787032" y="2400677"/>
            <a:ext cx="10642348" cy="3907319"/>
          </a:xfrm>
          <a:custGeom>
            <a:rect b="b" l="l" r="r" t="t"/>
            <a:pathLst>
              <a:path extrusionOk="0" fill="none" h="133904" w="284428">
                <a:moveTo>
                  <a:pt x="1" y="128140"/>
                </a:moveTo>
                <a:lnTo>
                  <a:pt x="1" y="0"/>
                </a:lnTo>
                <a:lnTo>
                  <a:pt x="284427" y="0"/>
                </a:lnTo>
                <a:lnTo>
                  <a:pt x="284427" y="128140"/>
                </a:lnTo>
                <a:cubicBezTo>
                  <a:pt x="282228" y="130441"/>
                  <a:pt x="280944" y="131704"/>
                  <a:pt x="278664" y="133903"/>
                </a:cubicBezTo>
                <a:lnTo>
                  <a:pt x="5764" y="133903"/>
                </a:lnTo>
                <a:cubicBezTo>
                  <a:pt x="3463" y="131704"/>
                  <a:pt x="2200" y="130441"/>
                  <a:pt x="1" y="128140"/>
                </a:cubicBezTo>
                <a:close/>
              </a:path>
            </a:pathLst>
          </a:custGeom>
          <a:solidFill>
            <a:srgbClr val="665752"/>
          </a:solidFill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787032" y="561401"/>
            <a:ext cx="10642348" cy="1839303"/>
          </a:xfrm>
          <a:custGeom>
            <a:rect b="b" l="l" r="r" t="t"/>
            <a:pathLst>
              <a:path extrusionOk="0" fill="none" h="63033" w="284428">
                <a:moveTo>
                  <a:pt x="1" y="63032"/>
                </a:moveTo>
                <a:lnTo>
                  <a:pt x="1" y="6009"/>
                </a:lnTo>
                <a:lnTo>
                  <a:pt x="6009" y="1"/>
                </a:lnTo>
                <a:lnTo>
                  <a:pt x="278399" y="1"/>
                </a:lnTo>
                <a:cubicBezTo>
                  <a:pt x="280782" y="2363"/>
                  <a:pt x="282146" y="3646"/>
                  <a:pt x="284427" y="6009"/>
                </a:cubicBezTo>
                <a:lnTo>
                  <a:pt x="284427" y="63032"/>
                </a:lnTo>
              </a:path>
            </a:pathLst>
          </a:custGeom>
          <a:noFill/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813795" y="593505"/>
            <a:ext cx="116487" cy="116516"/>
          </a:xfrm>
          <a:custGeom>
            <a:rect b="b" l="l" r="r" t="t"/>
            <a:pathLst>
              <a:path extrusionOk="0" h="3993" w="3992">
                <a:moveTo>
                  <a:pt x="0" y="1"/>
                </a:moveTo>
                <a:lnTo>
                  <a:pt x="0" y="3992"/>
                </a:lnTo>
                <a:lnTo>
                  <a:pt x="3992" y="3992"/>
                </a:lnTo>
                <a:lnTo>
                  <a:pt x="3992" y="1"/>
                </a:lnTo>
                <a:close/>
              </a:path>
            </a:pathLst>
          </a:cu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873205" y="801500"/>
            <a:ext cx="29" cy="1329412"/>
          </a:xfrm>
          <a:custGeom>
            <a:rect b="b" l="l" r="r" t="t"/>
            <a:pathLst>
              <a:path extrusionOk="0" fill="none" h="45559" w="1">
                <a:moveTo>
                  <a:pt x="1" y="1"/>
                </a:moveTo>
                <a:lnTo>
                  <a:pt x="1" y="45558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4"/>
          <p:cNvSpPr/>
          <p:nvPr/>
        </p:nvSpPr>
        <p:spPr>
          <a:xfrm>
            <a:off x="1031887" y="650552"/>
            <a:ext cx="1327019" cy="29"/>
          </a:xfrm>
          <a:custGeom>
            <a:rect b="b" l="l" r="r" t="t"/>
            <a:pathLst>
              <a:path extrusionOk="0" fill="none" h="1" w="45477">
                <a:moveTo>
                  <a:pt x="0" y="1"/>
                </a:moveTo>
                <a:lnTo>
                  <a:pt x="45477" y="1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4"/>
          <p:cNvSpPr txBox="1"/>
          <p:nvPr/>
        </p:nvSpPr>
        <p:spPr>
          <a:xfrm>
            <a:off x="939807" y="2574925"/>
            <a:ext cx="10334015" cy="2900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Raleway"/>
              <a:buNone/>
            </a:pPr>
            <a:r>
              <a:rPr b="1" i="0" lang="en-US" sz="4800" u="none" cap="none" strike="noStrike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MEKANISME VERIFIKASI KELUARGA</a:t>
            </a:r>
            <a:endParaRPr b="1" i="0" sz="4800" u="none" cap="none" strike="noStrike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None/>
            </a:pPr>
            <a:r>
              <a:rPr b="1" i="0" lang="en-US" sz="4800" u="none" cap="none" strike="noStrike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PADA SLS YANG MENGALAMI PERUBAHAN</a:t>
            </a:r>
            <a:endParaRPr b="1" i="0" sz="4800" u="none" cap="none" strike="noStrike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44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518" name="Google Shape;518;p44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p44"/>
          <p:cNvSpPr txBox="1"/>
          <p:nvPr/>
        </p:nvSpPr>
        <p:spPr>
          <a:xfrm>
            <a:off x="1466850" y="2747962"/>
            <a:ext cx="933211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Contoh Kasus dan penulisannya dalam daftar dapat dipelajari lebih lanjut pada materi: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Contoh Kasus Perubahan SLS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9" name="Google Shape;529;p45"/>
          <p:cNvGrpSpPr/>
          <p:nvPr/>
        </p:nvGrpSpPr>
        <p:grpSpPr>
          <a:xfrm>
            <a:off x="666764" y="2401034"/>
            <a:ext cx="10877979" cy="4066410"/>
            <a:chOff x="468996" y="1800585"/>
            <a:chExt cx="8225107" cy="3069143"/>
          </a:xfrm>
        </p:grpSpPr>
        <p:sp>
          <p:nvSpPr>
            <p:cNvPr id="530" name="Google Shape;530;p45"/>
            <p:cNvSpPr/>
            <p:nvPr/>
          </p:nvSpPr>
          <p:spPr>
            <a:xfrm>
              <a:off x="559934" y="1800585"/>
              <a:ext cx="8047200" cy="294900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68996" y="4551796"/>
              <a:ext cx="390600" cy="313200"/>
            </a:xfrm>
            <a:prstGeom prst="rtTriangle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8303503" y="4556528"/>
              <a:ext cx="390600" cy="313200"/>
            </a:xfrm>
            <a:prstGeom prst="rtTriangle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p45"/>
          <p:cNvSpPr/>
          <p:nvPr/>
        </p:nvSpPr>
        <p:spPr>
          <a:xfrm>
            <a:off x="787032" y="2400677"/>
            <a:ext cx="10642348" cy="3907319"/>
          </a:xfrm>
          <a:custGeom>
            <a:rect b="b" l="l" r="r" t="t"/>
            <a:pathLst>
              <a:path extrusionOk="0" fill="none" h="133904" w="284428">
                <a:moveTo>
                  <a:pt x="1" y="128140"/>
                </a:moveTo>
                <a:lnTo>
                  <a:pt x="1" y="0"/>
                </a:lnTo>
                <a:lnTo>
                  <a:pt x="284427" y="0"/>
                </a:lnTo>
                <a:lnTo>
                  <a:pt x="284427" y="128140"/>
                </a:lnTo>
                <a:cubicBezTo>
                  <a:pt x="282228" y="130441"/>
                  <a:pt x="280944" y="131704"/>
                  <a:pt x="278664" y="133903"/>
                </a:cubicBezTo>
                <a:lnTo>
                  <a:pt x="5764" y="133903"/>
                </a:lnTo>
                <a:cubicBezTo>
                  <a:pt x="3463" y="131704"/>
                  <a:pt x="2200" y="130441"/>
                  <a:pt x="1" y="128140"/>
                </a:cubicBezTo>
                <a:close/>
              </a:path>
            </a:pathLst>
          </a:custGeom>
          <a:solidFill>
            <a:srgbClr val="665752"/>
          </a:solidFill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787032" y="561401"/>
            <a:ext cx="10642348" cy="1839303"/>
          </a:xfrm>
          <a:custGeom>
            <a:rect b="b" l="l" r="r" t="t"/>
            <a:pathLst>
              <a:path extrusionOk="0" fill="none" h="63033" w="284428">
                <a:moveTo>
                  <a:pt x="1" y="63032"/>
                </a:moveTo>
                <a:lnTo>
                  <a:pt x="1" y="6009"/>
                </a:lnTo>
                <a:lnTo>
                  <a:pt x="6009" y="1"/>
                </a:lnTo>
                <a:lnTo>
                  <a:pt x="278399" y="1"/>
                </a:lnTo>
                <a:cubicBezTo>
                  <a:pt x="280782" y="2363"/>
                  <a:pt x="282146" y="3646"/>
                  <a:pt x="284427" y="6009"/>
                </a:cubicBezTo>
                <a:lnTo>
                  <a:pt x="284427" y="63032"/>
                </a:lnTo>
              </a:path>
            </a:pathLst>
          </a:custGeom>
          <a:noFill/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5"/>
          <p:cNvSpPr/>
          <p:nvPr/>
        </p:nvSpPr>
        <p:spPr>
          <a:xfrm>
            <a:off x="813795" y="593505"/>
            <a:ext cx="116487" cy="116516"/>
          </a:xfrm>
          <a:custGeom>
            <a:rect b="b" l="l" r="r" t="t"/>
            <a:pathLst>
              <a:path extrusionOk="0" h="3993" w="3992">
                <a:moveTo>
                  <a:pt x="0" y="1"/>
                </a:moveTo>
                <a:lnTo>
                  <a:pt x="0" y="3992"/>
                </a:lnTo>
                <a:lnTo>
                  <a:pt x="3992" y="3992"/>
                </a:lnTo>
                <a:lnTo>
                  <a:pt x="3992" y="1"/>
                </a:lnTo>
                <a:close/>
              </a:path>
            </a:pathLst>
          </a:cu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5"/>
          <p:cNvSpPr/>
          <p:nvPr/>
        </p:nvSpPr>
        <p:spPr>
          <a:xfrm>
            <a:off x="873205" y="801500"/>
            <a:ext cx="29" cy="1329412"/>
          </a:xfrm>
          <a:custGeom>
            <a:rect b="b" l="l" r="r" t="t"/>
            <a:pathLst>
              <a:path extrusionOk="0" fill="none" h="45559" w="1">
                <a:moveTo>
                  <a:pt x="1" y="1"/>
                </a:moveTo>
                <a:lnTo>
                  <a:pt x="1" y="45558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5"/>
          <p:cNvSpPr/>
          <p:nvPr/>
        </p:nvSpPr>
        <p:spPr>
          <a:xfrm>
            <a:off x="1031887" y="650552"/>
            <a:ext cx="1327019" cy="29"/>
          </a:xfrm>
          <a:custGeom>
            <a:rect b="b" l="l" r="r" t="t"/>
            <a:pathLst>
              <a:path extrusionOk="0" fill="none" h="1" w="45477">
                <a:moveTo>
                  <a:pt x="0" y="1"/>
                </a:moveTo>
                <a:lnTo>
                  <a:pt x="45477" y="1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939807" y="2574925"/>
            <a:ext cx="10334015" cy="2900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Raleway"/>
              <a:buNone/>
            </a:pPr>
            <a:r>
              <a:rPr b="1" i="0" lang="en-US" sz="4800" u="none" cap="none" strike="noStrike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VERIFIKASI KELUARGA</a:t>
            </a:r>
            <a:endParaRPr b="1" i="0" sz="4800" u="none" cap="none" strike="noStrike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None/>
            </a:pPr>
            <a:r>
              <a:rPr b="1" i="0" lang="en-US" sz="4800" u="none" cap="none" strike="noStrike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PADA WILAYAH SUB SLS</a:t>
            </a:r>
            <a:endParaRPr b="1" i="0" sz="4800" u="none" cap="none" strike="noStrike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5"/>
          <p:cNvSpPr/>
          <p:nvPr/>
        </p:nvSpPr>
        <p:spPr>
          <a:xfrm>
            <a:off x="8517551" y="5640985"/>
            <a:ext cx="2160000" cy="29"/>
          </a:xfrm>
          <a:custGeom>
            <a:rect b="b" l="l" r="r" t="t"/>
            <a:pathLst>
              <a:path extrusionOk="0" fill="none" h="1" w="49224">
                <a:moveTo>
                  <a:pt x="0" y="1"/>
                </a:moveTo>
                <a:lnTo>
                  <a:pt x="49224" y="1"/>
                </a:lnTo>
              </a:path>
            </a:pathLst>
          </a:custGeom>
          <a:noFill/>
          <a:ln cap="rnd" cmpd="sng" w="19050">
            <a:solidFill>
              <a:srgbClr val="6657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Calibri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45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541" name="Google Shape;541;p45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45"/>
          <p:cNvSpPr txBox="1"/>
          <p:nvPr/>
        </p:nvSpPr>
        <p:spPr>
          <a:xfrm>
            <a:off x="4889006" y="902071"/>
            <a:ext cx="24384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6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46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6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6"/>
          <p:cNvSpPr txBox="1"/>
          <p:nvPr/>
        </p:nvSpPr>
        <p:spPr>
          <a:xfrm>
            <a:off x="300508" y="119505"/>
            <a:ext cx="2047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 SLS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58" name="Google Shape;558;p46"/>
          <p:cNvSpPr txBox="1"/>
          <p:nvPr/>
        </p:nvSpPr>
        <p:spPr>
          <a:xfrm>
            <a:off x="7667625" y="141663"/>
            <a:ext cx="38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Suplemen halaman ….</a:t>
            </a:r>
            <a:endParaRPr/>
          </a:p>
        </p:txBody>
      </p:sp>
      <p:sp>
        <p:nvSpPr>
          <p:cNvPr id="559" name="Google Shape;559;p46"/>
          <p:cNvSpPr txBox="1"/>
          <p:nvPr/>
        </p:nvSpPr>
        <p:spPr>
          <a:xfrm>
            <a:off x="532722" y="1204786"/>
            <a:ext cx="92390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Mekanisme Verifikasi Keluarga Pada Sub SLS</a:t>
            </a:r>
            <a:endParaRPr b="1" i="1" sz="24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6"/>
          <p:cNvSpPr/>
          <p:nvPr/>
        </p:nvSpPr>
        <p:spPr>
          <a:xfrm>
            <a:off x="8994064" y="1204786"/>
            <a:ext cx="3197935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-22180" y="1204786"/>
            <a:ext cx="641827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6"/>
          <p:cNvSpPr/>
          <p:nvPr/>
        </p:nvSpPr>
        <p:spPr>
          <a:xfrm>
            <a:off x="9495919" y="1059982"/>
            <a:ext cx="728935" cy="728935"/>
          </a:xfrm>
          <a:prstGeom prst="ellipse">
            <a:avLst/>
          </a:prstGeom>
          <a:solidFill>
            <a:srgbClr val="E5FB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6"/>
          <p:cNvSpPr/>
          <p:nvPr/>
        </p:nvSpPr>
        <p:spPr>
          <a:xfrm>
            <a:off x="6511398" y="3851092"/>
            <a:ext cx="5333012" cy="2106685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Peta WS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Daftar REGSOSEK22-VK1 (kosong) sejumlah Sub SLS pada Master;</a:t>
            </a:r>
            <a:endParaRPr/>
          </a:p>
        </p:txBody>
      </p:sp>
      <p:sp>
        <p:nvSpPr>
          <p:cNvPr id="564" name="Google Shape;564;p46"/>
          <p:cNvSpPr/>
          <p:nvPr/>
        </p:nvSpPr>
        <p:spPr>
          <a:xfrm>
            <a:off x="6511398" y="3308245"/>
            <a:ext cx="5333012" cy="539618"/>
          </a:xfrm>
          <a:prstGeom prst="rect">
            <a:avLst/>
          </a:prstGeom>
          <a:solidFill>
            <a:srgbClr val="017A87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Instrumen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6743816" y="3429492"/>
            <a:ext cx="286800" cy="286800"/>
          </a:xfrm>
          <a:prstGeom prst="ellipse">
            <a:avLst/>
          </a:prstGeom>
          <a:solidFill>
            <a:srgbClr val="EAA82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7234457" y="3429492"/>
            <a:ext cx="286800" cy="286800"/>
          </a:xfrm>
          <a:prstGeom prst="ellipse">
            <a:avLst/>
          </a:prstGeom>
          <a:solidFill>
            <a:srgbClr val="EAA82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6"/>
          <p:cNvSpPr/>
          <p:nvPr/>
        </p:nvSpPr>
        <p:spPr>
          <a:xfrm>
            <a:off x="7725098" y="3429492"/>
            <a:ext cx="286800" cy="286800"/>
          </a:xfrm>
          <a:prstGeom prst="ellipse">
            <a:avLst/>
          </a:prstGeom>
          <a:solidFill>
            <a:srgbClr val="EAA82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6514027" y="1812164"/>
            <a:ext cx="5406067" cy="1122552"/>
          </a:xfrm>
          <a:prstGeom prst="roundRect">
            <a:avLst>
              <a:gd fmla="val 4419" name="adj"/>
            </a:avLst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 txBox="1"/>
          <p:nvPr/>
        </p:nvSpPr>
        <p:spPr>
          <a:xfrm>
            <a:off x="6582027" y="1928827"/>
            <a:ext cx="53339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Berlaku untuk SLS yang telah dibentuk Sub SLS dari Pusat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378197" y="1815957"/>
            <a:ext cx="5724595" cy="4560960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Pada Master SLS, Sub SLS telah dibentuk dari BPS Pusat berdasarkan jumlah muatan keluarga dalam SLS;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Sub SLS dialokasikan pada 1 orang PPL;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Daftar yang digunakan adalah REGSOSEK22-VK1 (kondisi kosong);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Batas Sub SLS dapat ditentukan oleh Kab/Kota atau di lapangan oleh petugas dengan persetujuan Kab/Kota;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7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7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47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7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300508" y="119505"/>
            <a:ext cx="2047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 SLS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7667625" y="141663"/>
            <a:ext cx="38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Suplemen halaman ….</a:t>
            </a:r>
            <a:endParaRPr/>
          </a:p>
        </p:txBody>
      </p:sp>
      <p:sp>
        <p:nvSpPr>
          <p:cNvPr id="583" name="Google Shape;583;p47"/>
          <p:cNvSpPr txBox="1"/>
          <p:nvPr/>
        </p:nvSpPr>
        <p:spPr>
          <a:xfrm>
            <a:off x="532722" y="1204786"/>
            <a:ext cx="92390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Mekanisme Verifikasi Keluarga Pada Sub SLS</a:t>
            </a:r>
            <a:endParaRPr b="1" i="1" sz="24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7"/>
          <p:cNvSpPr/>
          <p:nvPr/>
        </p:nvSpPr>
        <p:spPr>
          <a:xfrm>
            <a:off x="8994064" y="1204786"/>
            <a:ext cx="3197935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7"/>
          <p:cNvSpPr/>
          <p:nvPr/>
        </p:nvSpPr>
        <p:spPr>
          <a:xfrm>
            <a:off x="-22180" y="1204786"/>
            <a:ext cx="641827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7"/>
          <p:cNvSpPr/>
          <p:nvPr/>
        </p:nvSpPr>
        <p:spPr>
          <a:xfrm>
            <a:off x="9495919" y="1059982"/>
            <a:ext cx="728935" cy="728935"/>
          </a:xfrm>
          <a:prstGeom prst="ellipse">
            <a:avLst/>
          </a:prstGeom>
          <a:solidFill>
            <a:srgbClr val="E5FB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7"/>
          <p:cNvSpPr/>
          <p:nvPr/>
        </p:nvSpPr>
        <p:spPr>
          <a:xfrm>
            <a:off x="6511398" y="3851092"/>
            <a:ext cx="5333012" cy="2106685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Lihat tata cara pembuatan batas SLS / Sub SLS pada Materi: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 Aplikasi Wilkerstat Regsosek2022</a:t>
            </a:r>
            <a:endParaRPr/>
          </a:p>
        </p:txBody>
      </p:sp>
      <p:sp>
        <p:nvSpPr>
          <p:cNvPr id="588" name="Google Shape;588;p47"/>
          <p:cNvSpPr/>
          <p:nvPr/>
        </p:nvSpPr>
        <p:spPr>
          <a:xfrm>
            <a:off x="6511398" y="3308245"/>
            <a:ext cx="5333012" cy="539618"/>
          </a:xfrm>
          <a:prstGeom prst="rect">
            <a:avLst/>
          </a:prstGeom>
          <a:solidFill>
            <a:srgbClr val="017A87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7"/>
          <p:cNvSpPr/>
          <p:nvPr/>
        </p:nvSpPr>
        <p:spPr>
          <a:xfrm>
            <a:off x="6743816" y="3429492"/>
            <a:ext cx="286800" cy="286800"/>
          </a:xfrm>
          <a:prstGeom prst="ellipse">
            <a:avLst/>
          </a:prstGeom>
          <a:solidFill>
            <a:srgbClr val="EAA82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7"/>
          <p:cNvSpPr/>
          <p:nvPr/>
        </p:nvSpPr>
        <p:spPr>
          <a:xfrm>
            <a:off x="7234457" y="3429492"/>
            <a:ext cx="286800" cy="286800"/>
          </a:xfrm>
          <a:prstGeom prst="ellipse">
            <a:avLst/>
          </a:prstGeom>
          <a:solidFill>
            <a:srgbClr val="EAA82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7"/>
          <p:cNvSpPr/>
          <p:nvPr/>
        </p:nvSpPr>
        <p:spPr>
          <a:xfrm>
            <a:off x="7725098" y="3429492"/>
            <a:ext cx="286800" cy="286800"/>
          </a:xfrm>
          <a:prstGeom prst="ellipse">
            <a:avLst/>
          </a:prstGeom>
          <a:solidFill>
            <a:srgbClr val="EAA824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7"/>
          <p:cNvSpPr/>
          <p:nvPr/>
        </p:nvSpPr>
        <p:spPr>
          <a:xfrm>
            <a:off x="6514027" y="1812164"/>
            <a:ext cx="5406067" cy="1122552"/>
          </a:xfrm>
          <a:prstGeom prst="roundRect">
            <a:avLst>
              <a:gd fmla="val 4419" name="adj"/>
            </a:avLst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7"/>
          <p:cNvSpPr txBox="1"/>
          <p:nvPr/>
        </p:nvSpPr>
        <p:spPr>
          <a:xfrm>
            <a:off x="6582027" y="1928827"/>
            <a:ext cx="53339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Berlaku untuk SLS yang telah dibentuk Sub SLS dari Pusat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7"/>
          <p:cNvSpPr/>
          <p:nvPr/>
        </p:nvSpPr>
        <p:spPr>
          <a:xfrm>
            <a:off x="378197" y="2091123"/>
            <a:ext cx="5714012" cy="3735461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Pembuatan Batas Sub SLS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Identifikasi wilayah SLS;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batas sub SLS dengan garis putus-putus yang jelas;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salinan peta WS yang sudah diberi batas Sub SLS sebanyak Sub SLS yang dibentuk (sesuai master SLS);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Beri identitas Sub SLS pada peta;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8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8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48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8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8"/>
          <p:cNvSpPr txBox="1"/>
          <p:nvPr/>
        </p:nvSpPr>
        <p:spPr>
          <a:xfrm>
            <a:off x="300508" y="119505"/>
            <a:ext cx="2047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 SLS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6" name="Google Shape;606;p48"/>
          <p:cNvSpPr txBox="1"/>
          <p:nvPr/>
        </p:nvSpPr>
        <p:spPr>
          <a:xfrm>
            <a:off x="7667625" y="141663"/>
            <a:ext cx="38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Suplemen halaman ….</a:t>
            </a:r>
            <a:endParaRPr/>
          </a:p>
        </p:txBody>
      </p:sp>
      <p:sp>
        <p:nvSpPr>
          <p:cNvPr id="607" name="Google Shape;607;p48"/>
          <p:cNvSpPr txBox="1"/>
          <p:nvPr/>
        </p:nvSpPr>
        <p:spPr>
          <a:xfrm>
            <a:off x="532722" y="1204786"/>
            <a:ext cx="92390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Mekanisme Verifikasi Keluarga Pada Sub SLS</a:t>
            </a:r>
            <a:endParaRPr b="1" i="1" sz="24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8"/>
          <p:cNvSpPr/>
          <p:nvPr/>
        </p:nvSpPr>
        <p:spPr>
          <a:xfrm>
            <a:off x="8994064" y="1204786"/>
            <a:ext cx="3197935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8"/>
          <p:cNvSpPr/>
          <p:nvPr/>
        </p:nvSpPr>
        <p:spPr>
          <a:xfrm>
            <a:off x="-22180" y="1204786"/>
            <a:ext cx="641827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8"/>
          <p:cNvSpPr/>
          <p:nvPr/>
        </p:nvSpPr>
        <p:spPr>
          <a:xfrm>
            <a:off x="9495919" y="1059982"/>
            <a:ext cx="728935" cy="728935"/>
          </a:xfrm>
          <a:prstGeom prst="ellipse">
            <a:avLst/>
          </a:prstGeom>
          <a:solidFill>
            <a:srgbClr val="E5FB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543305" y="2289400"/>
            <a:ext cx="2371413" cy="3705225"/>
          </a:xfrm>
          <a:prstGeom prst="roundRect">
            <a:avLst>
              <a:gd fmla="val 4482" name="adj"/>
            </a:avLst>
          </a:prstGeom>
          <a:solidFill>
            <a:srgbClr val="E5FBFF"/>
          </a:solidFill>
          <a:ln cap="flat" cmpd="sng" w="28575">
            <a:solidFill>
              <a:srgbClr val="E5FB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406489" y="2114545"/>
            <a:ext cx="426316" cy="4263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8"/>
          <p:cNvSpPr txBox="1"/>
          <p:nvPr/>
        </p:nvSpPr>
        <p:spPr>
          <a:xfrm>
            <a:off x="388453" y="1870664"/>
            <a:ext cx="4443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428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/>
          </a:p>
        </p:txBody>
      </p:sp>
      <p:sp>
        <p:nvSpPr>
          <p:cNvPr id="614" name="Google Shape;614;p48"/>
          <p:cNvSpPr txBox="1"/>
          <p:nvPr/>
        </p:nvSpPr>
        <p:spPr>
          <a:xfrm>
            <a:off x="535965" y="2537723"/>
            <a:ext cx="233782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Seluruh PPL yang ditugaskan di Sub-Sub SLS bersama mengunjungi Ketua SLS;</a:t>
            </a:r>
            <a:endParaRPr sz="2000">
              <a:solidFill>
                <a:srgbClr val="1428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rgbClr val="142850"/>
                </a:solidFill>
                <a:latin typeface="Calibri"/>
                <a:ea typeface="Calibri"/>
                <a:cs typeface="Calibri"/>
                <a:sym typeface="Calibri"/>
              </a:rPr>
              <a:t>Jelaskan bahwa SLS tersebut dibagi Sub SLS untuk pembagian tugas lapangan;</a:t>
            </a:r>
            <a:endParaRPr/>
          </a:p>
        </p:txBody>
      </p:sp>
      <p:sp>
        <p:nvSpPr>
          <p:cNvPr id="615" name="Google Shape;615;p48"/>
          <p:cNvSpPr/>
          <p:nvPr/>
        </p:nvSpPr>
        <p:spPr>
          <a:xfrm>
            <a:off x="3250735" y="2289400"/>
            <a:ext cx="2595609" cy="3705225"/>
          </a:xfrm>
          <a:prstGeom prst="roundRect">
            <a:avLst>
              <a:gd fmla="val 4482" name="adj"/>
            </a:avLst>
          </a:prstGeom>
          <a:solidFill>
            <a:srgbClr val="E5FBFF"/>
          </a:solidFill>
          <a:ln cap="flat" cmpd="sng" w="28575">
            <a:solidFill>
              <a:srgbClr val="E5FB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8"/>
          <p:cNvSpPr/>
          <p:nvPr/>
        </p:nvSpPr>
        <p:spPr>
          <a:xfrm>
            <a:off x="3110654" y="2076242"/>
            <a:ext cx="426316" cy="4263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8"/>
          <p:cNvSpPr txBox="1"/>
          <p:nvPr/>
        </p:nvSpPr>
        <p:spPr>
          <a:xfrm>
            <a:off x="3092618" y="1832361"/>
            <a:ext cx="4475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428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</p:txBody>
      </p:sp>
      <p:sp>
        <p:nvSpPr>
          <p:cNvPr id="618" name="Google Shape;618;p48"/>
          <p:cNvSpPr txBox="1"/>
          <p:nvPr/>
        </p:nvSpPr>
        <p:spPr>
          <a:xfrm>
            <a:off x="3298940" y="2552581"/>
            <a:ext cx="2501049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 menuliskan nama kepala keluarga sesuai yang disebutkan Ketua SLS, dalam daftar sesuai posisi Sub SLS;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Tunjukan batas Sub SLS pada Ketua SLS;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8"/>
          <p:cNvSpPr/>
          <p:nvPr/>
        </p:nvSpPr>
        <p:spPr>
          <a:xfrm>
            <a:off x="6159527" y="2289400"/>
            <a:ext cx="2595609" cy="3705225"/>
          </a:xfrm>
          <a:prstGeom prst="roundRect">
            <a:avLst>
              <a:gd fmla="val 4482" name="adj"/>
            </a:avLst>
          </a:prstGeom>
          <a:solidFill>
            <a:srgbClr val="E5FBFF"/>
          </a:solidFill>
          <a:ln cap="flat" cmpd="sng" w="28575">
            <a:solidFill>
              <a:srgbClr val="E5FB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8"/>
          <p:cNvSpPr/>
          <p:nvPr/>
        </p:nvSpPr>
        <p:spPr>
          <a:xfrm>
            <a:off x="9067327" y="2289400"/>
            <a:ext cx="2595609" cy="3705225"/>
          </a:xfrm>
          <a:prstGeom prst="roundRect">
            <a:avLst>
              <a:gd fmla="val 4482" name="adj"/>
            </a:avLst>
          </a:prstGeom>
          <a:solidFill>
            <a:srgbClr val="E5FBFF"/>
          </a:solidFill>
          <a:ln cap="flat" cmpd="sng" w="28575">
            <a:solidFill>
              <a:srgbClr val="E5FB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1" name="Google Shape;621;p48"/>
          <p:cNvGrpSpPr/>
          <p:nvPr/>
        </p:nvGrpSpPr>
        <p:grpSpPr>
          <a:xfrm>
            <a:off x="2549160" y="5945760"/>
            <a:ext cx="909013" cy="359218"/>
            <a:chOff x="2549161" y="5384843"/>
            <a:chExt cx="1078860" cy="426337"/>
          </a:xfrm>
        </p:grpSpPr>
        <p:sp>
          <p:nvSpPr>
            <p:cNvPr id="622" name="Google Shape;622;p48"/>
            <p:cNvSpPr/>
            <p:nvPr/>
          </p:nvSpPr>
          <p:spPr>
            <a:xfrm>
              <a:off x="2549161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2869635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201684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48"/>
          <p:cNvSpPr/>
          <p:nvPr/>
        </p:nvSpPr>
        <p:spPr>
          <a:xfrm>
            <a:off x="6002831" y="2076242"/>
            <a:ext cx="426316" cy="4263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8"/>
          <p:cNvSpPr txBox="1"/>
          <p:nvPr/>
        </p:nvSpPr>
        <p:spPr>
          <a:xfrm>
            <a:off x="5984795" y="1832361"/>
            <a:ext cx="4475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428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3</a:t>
            </a:r>
            <a:endParaRPr/>
          </a:p>
        </p:txBody>
      </p:sp>
      <p:sp>
        <p:nvSpPr>
          <p:cNvPr id="627" name="Google Shape;627;p48"/>
          <p:cNvSpPr txBox="1"/>
          <p:nvPr/>
        </p:nvSpPr>
        <p:spPr>
          <a:xfrm>
            <a:off x="6305342" y="2547782"/>
            <a:ext cx="235522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Masing-masing PPL 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door to door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ke Sub SLS yang menjadi tugasnya;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Mekanisme door to door sama dengan pada SLS tanpa Sub SLS.</a:t>
            </a:r>
            <a:endParaRPr/>
          </a:p>
        </p:txBody>
      </p:sp>
      <p:grpSp>
        <p:nvGrpSpPr>
          <p:cNvPr id="628" name="Google Shape;628;p48"/>
          <p:cNvGrpSpPr/>
          <p:nvPr/>
        </p:nvGrpSpPr>
        <p:grpSpPr>
          <a:xfrm>
            <a:off x="5530288" y="5945760"/>
            <a:ext cx="909013" cy="359218"/>
            <a:chOff x="5530287" y="5384843"/>
            <a:chExt cx="1078860" cy="426337"/>
          </a:xfrm>
        </p:grpSpPr>
        <p:sp>
          <p:nvSpPr>
            <p:cNvPr id="629" name="Google Shape;629;p48"/>
            <p:cNvSpPr/>
            <p:nvPr/>
          </p:nvSpPr>
          <p:spPr>
            <a:xfrm>
              <a:off x="5530287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5850761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6182810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48"/>
          <p:cNvGrpSpPr/>
          <p:nvPr/>
        </p:nvGrpSpPr>
        <p:grpSpPr>
          <a:xfrm>
            <a:off x="8444269" y="5945760"/>
            <a:ext cx="909013" cy="359218"/>
            <a:chOff x="8444269" y="5384843"/>
            <a:chExt cx="1078860" cy="426337"/>
          </a:xfrm>
        </p:grpSpPr>
        <p:sp>
          <p:nvSpPr>
            <p:cNvPr id="633" name="Google Shape;633;p48"/>
            <p:cNvSpPr/>
            <p:nvPr/>
          </p:nvSpPr>
          <p:spPr>
            <a:xfrm>
              <a:off x="8444269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8764743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9096792" y="5384843"/>
              <a:ext cx="426337" cy="426337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12700">
              <a:solidFill>
                <a:srgbClr val="14285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48"/>
          <p:cNvSpPr/>
          <p:nvPr/>
        </p:nvSpPr>
        <p:spPr>
          <a:xfrm>
            <a:off x="8861582" y="2076242"/>
            <a:ext cx="426316" cy="4263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8"/>
          <p:cNvSpPr txBox="1"/>
          <p:nvPr/>
        </p:nvSpPr>
        <p:spPr>
          <a:xfrm>
            <a:off x="8843546" y="1832361"/>
            <a:ext cx="44755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42850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4</a:t>
            </a:r>
            <a:endParaRPr/>
          </a:p>
        </p:txBody>
      </p:sp>
      <p:sp>
        <p:nvSpPr>
          <p:cNvPr id="638" name="Google Shape;638;p48"/>
          <p:cNvSpPr txBox="1"/>
          <p:nvPr/>
        </p:nvSpPr>
        <p:spPr>
          <a:xfrm>
            <a:off x="9221190" y="2514492"/>
            <a:ext cx="242848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</a:pPr>
            <a:r>
              <a:rPr i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Tata cara penomoran bangunan dan keluarga:</a:t>
            </a: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Unik dalam Sub SLS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9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9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49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7" name="Google Shape;647;p49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49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EAA82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49"/>
          <p:cNvSpPr txBox="1"/>
          <p:nvPr/>
        </p:nvSpPr>
        <p:spPr>
          <a:xfrm>
            <a:off x="300508" y="119505"/>
            <a:ext cx="20473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SUB SLS</a:t>
            </a:r>
            <a:endParaRPr sz="32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50" name="Google Shape;650;p49"/>
          <p:cNvSpPr txBox="1"/>
          <p:nvPr/>
        </p:nvSpPr>
        <p:spPr>
          <a:xfrm>
            <a:off x="7667625" y="141663"/>
            <a:ext cx="3808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lihat Suplemen halaman ….</a:t>
            </a:r>
            <a:endParaRPr/>
          </a:p>
        </p:txBody>
      </p:sp>
      <p:sp>
        <p:nvSpPr>
          <p:cNvPr id="651" name="Google Shape;651;p49"/>
          <p:cNvSpPr txBox="1"/>
          <p:nvPr/>
        </p:nvSpPr>
        <p:spPr>
          <a:xfrm>
            <a:off x="532722" y="1204786"/>
            <a:ext cx="923909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Muatan SLS naik pesat saat Lapangan Regsosek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9"/>
          <p:cNvSpPr/>
          <p:nvPr/>
        </p:nvSpPr>
        <p:spPr>
          <a:xfrm>
            <a:off x="8994064" y="1204786"/>
            <a:ext cx="3197935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49"/>
          <p:cNvSpPr/>
          <p:nvPr/>
        </p:nvSpPr>
        <p:spPr>
          <a:xfrm>
            <a:off x="-22180" y="1204786"/>
            <a:ext cx="641827" cy="4604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49"/>
          <p:cNvSpPr/>
          <p:nvPr/>
        </p:nvSpPr>
        <p:spPr>
          <a:xfrm>
            <a:off x="9495919" y="1059982"/>
            <a:ext cx="728935" cy="728935"/>
          </a:xfrm>
          <a:prstGeom prst="ellipse">
            <a:avLst/>
          </a:prstGeom>
          <a:solidFill>
            <a:srgbClr val="E5FB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49"/>
          <p:cNvSpPr/>
          <p:nvPr/>
        </p:nvSpPr>
        <p:spPr>
          <a:xfrm>
            <a:off x="378197" y="1953541"/>
            <a:ext cx="11259678" cy="2476044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Selain SLS yang telah ditetapkan Sub SLS-nya di Master SLS,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Tidak dilakukan pembentukan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Sub SLS di lapangan untuk SLS yang di lapangan muatannya membengkak;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5" name="Google Shape;205;p32"/>
          <p:cNvGrpSpPr/>
          <p:nvPr/>
        </p:nvGrpSpPr>
        <p:grpSpPr>
          <a:xfrm>
            <a:off x="666764" y="2401034"/>
            <a:ext cx="10877979" cy="4066410"/>
            <a:chOff x="468996" y="1800585"/>
            <a:chExt cx="8225107" cy="3069143"/>
          </a:xfrm>
        </p:grpSpPr>
        <p:sp>
          <p:nvSpPr>
            <p:cNvPr id="206" name="Google Shape;206;p32"/>
            <p:cNvSpPr/>
            <p:nvPr/>
          </p:nvSpPr>
          <p:spPr>
            <a:xfrm>
              <a:off x="559934" y="1800585"/>
              <a:ext cx="8047200" cy="294900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468996" y="4551796"/>
              <a:ext cx="390600" cy="313200"/>
            </a:xfrm>
            <a:prstGeom prst="rtTriangle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 flipH="1">
              <a:off x="8303503" y="4556528"/>
              <a:ext cx="390600" cy="313200"/>
            </a:xfrm>
            <a:prstGeom prst="rtTriangle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32"/>
          <p:cNvSpPr/>
          <p:nvPr/>
        </p:nvSpPr>
        <p:spPr>
          <a:xfrm>
            <a:off x="787032" y="2400677"/>
            <a:ext cx="10642348" cy="3907319"/>
          </a:xfrm>
          <a:custGeom>
            <a:rect b="b" l="l" r="r" t="t"/>
            <a:pathLst>
              <a:path extrusionOk="0" fill="none" h="133904" w="284428">
                <a:moveTo>
                  <a:pt x="1" y="128140"/>
                </a:moveTo>
                <a:lnTo>
                  <a:pt x="1" y="0"/>
                </a:lnTo>
                <a:lnTo>
                  <a:pt x="284427" y="0"/>
                </a:lnTo>
                <a:lnTo>
                  <a:pt x="284427" y="128140"/>
                </a:lnTo>
                <a:cubicBezTo>
                  <a:pt x="282228" y="130441"/>
                  <a:pt x="280944" y="131704"/>
                  <a:pt x="278664" y="133903"/>
                </a:cubicBezTo>
                <a:lnTo>
                  <a:pt x="5764" y="133903"/>
                </a:lnTo>
                <a:cubicBezTo>
                  <a:pt x="3463" y="131704"/>
                  <a:pt x="2200" y="130441"/>
                  <a:pt x="1" y="128140"/>
                </a:cubicBezTo>
                <a:close/>
              </a:path>
            </a:pathLst>
          </a:custGeom>
          <a:solidFill>
            <a:srgbClr val="665752"/>
          </a:solidFill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787032" y="561401"/>
            <a:ext cx="10642348" cy="1839303"/>
          </a:xfrm>
          <a:custGeom>
            <a:rect b="b" l="l" r="r" t="t"/>
            <a:pathLst>
              <a:path extrusionOk="0" fill="none" h="63033" w="284428">
                <a:moveTo>
                  <a:pt x="1" y="63032"/>
                </a:moveTo>
                <a:lnTo>
                  <a:pt x="1" y="6009"/>
                </a:lnTo>
                <a:lnTo>
                  <a:pt x="6009" y="1"/>
                </a:lnTo>
                <a:lnTo>
                  <a:pt x="278399" y="1"/>
                </a:lnTo>
                <a:cubicBezTo>
                  <a:pt x="280782" y="2363"/>
                  <a:pt x="282146" y="3646"/>
                  <a:pt x="284427" y="6009"/>
                </a:cubicBezTo>
                <a:lnTo>
                  <a:pt x="284427" y="63032"/>
                </a:lnTo>
              </a:path>
            </a:pathLst>
          </a:custGeom>
          <a:noFill/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813795" y="593505"/>
            <a:ext cx="116487" cy="116516"/>
          </a:xfrm>
          <a:custGeom>
            <a:rect b="b" l="l" r="r" t="t"/>
            <a:pathLst>
              <a:path extrusionOk="0" h="3993" w="3992">
                <a:moveTo>
                  <a:pt x="0" y="1"/>
                </a:moveTo>
                <a:lnTo>
                  <a:pt x="0" y="3992"/>
                </a:lnTo>
                <a:lnTo>
                  <a:pt x="3992" y="3992"/>
                </a:lnTo>
                <a:lnTo>
                  <a:pt x="3992" y="1"/>
                </a:lnTo>
                <a:close/>
              </a:path>
            </a:pathLst>
          </a:cu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873205" y="801500"/>
            <a:ext cx="29" cy="1329412"/>
          </a:xfrm>
          <a:custGeom>
            <a:rect b="b" l="l" r="r" t="t"/>
            <a:pathLst>
              <a:path extrusionOk="0" fill="none" h="45559" w="1">
                <a:moveTo>
                  <a:pt x="1" y="1"/>
                </a:moveTo>
                <a:lnTo>
                  <a:pt x="1" y="45558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1031887" y="650552"/>
            <a:ext cx="1327019" cy="29"/>
          </a:xfrm>
          <a:custGeom>
            <a:rect b="b" l="l" r="r" t="t"/>
            <a:pathLst>
              <a:path extrusionOk="0" fill="none" h="1" w="45477">
                <a:moveTo>
                  <a:pt x="0" y="1"/>
                </a:moveTo>
                <a:lnTo>
                  <a:pt x="45477" y="1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939807" y="2574925"/>
            <a:ext cx="10334015" cy="2900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None/>
            </a:pPr>
            <a:r>
              <a:rPr b="1" i="0" lang="en-US" sz="4800" u="none" cap="none" strike="noStrike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CAKUPAN PERUBAHAN SLS</a:t>
            </a:r>
            <a:endParaRPr b="0" i="0" sz="2133" u="none" cap="none" strike="noStrike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8517551" y="5640985"/>
            <a:ext cx="2160000" cy="29"/>
          </a:xfrm>
          <a:custGeom>
            <a:rect b="b" l="l" r="r" t="t"/>
            <a:pathLst>
              <a:path extrusionOk="0" fill="none" h="1" w="49224">
                <a:moveTo>
                  <a:pt x="0" y="1"/>
                </a:moveTo>
                <a:lnTo>
                  <a:pt x="49224" y="1"/>
                </a:lnTo>
              </a:path>
            </a:pathLst>
          </a:custGeom>
          <a:noFill/>
          <a:ln cap="rnd" cmpd="sng" w="19050">
            <a:solidFill>
              <a:srgbClr val="6657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Calibri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32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217" name="Google Shape;217;p32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32"/>
          <p:cNvSpPr txBox="1"/>
          <p:nvPr/>
        </p:nvSpPr>
        <p:spPr>
          <a:xfrm>
            <a:off x="4889006" y="902071"/>
            <a:ext cx="24384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7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466" r="5466" t="0"/>
          <a:stretch/>
        </p:blipFill>
        <p:spPr>
          <a:xfrm>
            <a:off x="3060702" y="3"/>
            <a:ext cx="9131298" cy="685157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61" name="Google Shape;661;p50"/>
          <p:cNvSpPr txBox="1"/>
          <p:nvPr>
            <p:ph idx="4294967295" type="sldNum"/>
          </p:nvPr>
        </p:nvSpPr>
        <p:spPr>
          <a:xfrm>
            <a:off x="11764963" y="6492875"/>
            <a:ext cx="427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2" name="Google Shape;662;p50"/>
          <p:cNvSpPr/>
          <p:nvPr/>
        </p:nvSpPr>
        <p:spPr>
          <a:xfrm>
            <a:off x="0" y="0"/>
            <a:ext cx="367390" cy="6858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0"/>
          <p:cNvSpPr txBox="1"/>
          <p:nvPr/>
        </p:nvSpPr>
        <p:spPr>
          <a:xfrm>
            <a:off x="475028" y="2766284"/>
            <a:ext cx="6187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17A87"/>
                </a:solidFill>
                <a:highlight>
                  <a:srgbClr val="FFC93C"/>
                </a:highlight>
                <a:latin typeface="Libre Franklin Medium"/>
                <a:ea typeface="Libre Franklin Medium"/>
                <a:cs typeface="Libre Franklin Medium"/>
                <a:sym typeface="Libre Franklin Medium"/>
              </a:rPr>
              <a:t>TERIMA KASIH</a:t>
            </a:r>
            <a:endParaRPr b="1" sz="3600">
              <a:solidFill>
                <a:srgbClr val="017A87"/>
              </a:solidFill>
              <a:highlight>
                <a:srgbClr val="FFC93C"/>
              </a:highlight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pSp>
        <p:nvGrpSpPr>
          <p:cNvPr id="664" name="Google Shape;664;p50"/>
          <p:cNvGrpSpPr/>
          <p:nvPr/>
        </p:nvGrpSpPr>
        <p:grpSpPr>
          <a:xfrm rot="5400000">
            <a:off x="1980833" y="2446558"/>
            <a:ext cx="437309" cy="3187665"/>
            <a:chOff x="-659757" y="95126"/>
            <a:chExt cx="437309" cy="3187665"/>
          </a:xfrm>
        </p:grpSpPr>
        <p:sp>
          <p:nvSpPr>
            <p:cNvPr id="665" name="Google Shape;665;p50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/>
          <p:nvPr/>
        </p:nvSpPr>
        <p:spPr>
          <a:xfrm>
            <a:off x="-2334" y="197613"/>
            <a:ext cx="108000" cy="864000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 rot="5400000">
            <a:off x="10715" y="395613"/>
            <a:ext cx="864000" cy="468000"/>
          </a:xfrm>
          <a:prstGeom prst="round2SameRect">
            <a:avLst>
              <a:gd fmla="val 42253" name="adj1"/>
              <a:gd fmla="val 0" name="adj2"/>
            </a:avLst>
          </a:prstGeom>
          <a:solidFill>
            <a:srgbClr val="017A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843455" y="223695"/>
            <a:ext cx="9269536" cy="932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7A87"/>
              </a:buClr>
              <a:buSzPts val="3200"/>
              <a:buFont typeface="Libre Franklin Medium"/>
              <a:buNone/>
            </a:pPr>
            <a:r>
              <a:rPr lang="en-US" sz="3200">
                <a:solidFill>
                  <a:srgbClr val="017A87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 b="0" i="0" sz="3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382" y="-159887"/>
            <a:ext cx="2036618" cy="14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/>
          <p:nvPr/>
        </p:nvSpPr>
        <p:spPr>
          <a:xfrm rot="-5400000">
            <a:off x="10360286" y="5027085"/>
            <a:ext cx="270000" cy="340093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EFAB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3"/>
          <p:cNvSpPr txBox="1"/>
          <p:nvPr>
            <p:ph idx="12" type="sldNum"/>
          </p:nvPr>
        </p:nvSpPr>
        <p:spPr>
          <a:xfrm>
            <a:off x="11784934" y="6546850"/>
            <a:ext cx="442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33"/>
          <p:cNvGrpSpPr/>
          <p:nvPr/>
        </p:nvGrpSpPr>
        <p:grpSpPr>
          <a:xfrm rot="10800000">
            <a:off x="7803393" y="6670609"/>
            <a:ext cx="876850" cy="110431"/>
            <a:chOff x="7325756" y="6126083"/>
            <a:chExt cx="812214" cy="102290"/>
          </a:xfrm>
        </p:grpSpPr>
        <p:sp>
          <p:nvSpPr>
            <p:cNvPr id="235" name="Google Shape;235;p33"/>
            <p:cNvSpPr/>
            <p:nvPr/>
          </p:nvSpPr>
          <p:spPr>
            <a:xfrm>
              <a:off x="7325756" y="6126083"/>
              <a:ext cx="102290" cy="102290"/>
            </a:xfrm>
            <a:prstGeom prst="ellipse">
              <a:avLst/>
            </a:prstGeom>
            <a:solidFill>
              <a:srgbClr val="EFAB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8035680" y="6126083"/>
              <a:ext cx="102290" cy="102290"/>
            </a:xfrm>
            <a:prstGeom prst="ellipse">
              <a:avLst/>
            </a:prstGeom>
            <a:solidFill>
              <a:srgbClr val="FAE4B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7503237" y="6126083"/>
              <a:ext cx="102290" cy="102290"/>
            </a:xfrm>
            <a:prstGeom prst="ellipse">
              <a:avLst/>
            </a:prstGeom>
            <a:solidFill>
              <a:srgbClr val="F1B8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7680718" y="6126083"/>
              <a:ext cx="102290" cy="102290"/>
            </a:xfrm>
            <a:prstGeom prst="ellipse">
              <a:avLst/>
            </a:prstGeom>
            <a:solidFill>
              <a:srgbClr val="F4C5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7858199" y="6126083"/>
              <a:ext cx="102290" cy="102290"/>
            </a:xfrm>
            <a:prstGeom prst="ellipse">
              <a:avLst/>
            </a:prstGeom>
            <a:solidFill>
              <a:srgbClr val="F7D5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99"/>
                <a:buFont typeface="Calibri"/>
                <a:buNone/>
              </a:pPr>
              <a:r>
                <a:t/>
              </a:r>
              <a:endParaRPr b="0" i="0" sz="17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3"/>
          <p:cNvSpPr/>
          <p:nvPr/>
        </p:nvSpPr>
        <p:spPr>
          <a:xfrm rot="5400000">
            <a:off x="-166888" y="904314"/>
            <a:ext cx="5252812" cy="5811405"/>
          </a:xfrm>
          <a:prstGeom prst="round2SameRect">
            <a:avLst>
              <a:gd fmla="val 5148" name="adj1"/>
              <a:gd fmla="val 0" name="adj2"/>
            </a:avLst>
          </a:prstGeom>
          <a:noFill/>
          <a:ln cap="flat" cmpd="sng" w="28575">
            <a:solidFill>
              <a:srgbClr val="0192A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386372" y="1377573"/>
            <a:ext cx="494297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CAKUPAN PERUBAHAN SLS: 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Pemekaran SLS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Penggabungan SLS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Perubahan Nama atau Tingkat SLS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desa/setingkatnya;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PELAPORAN PERUBAHAN SLS: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PPL melaporkan ke KOSEKA melalui PML;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REGSOSEK22-PSLS;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5990679" y="1371500"/>
            <a:ext cx="65338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LAPORAN KOSEKA KE KAB/KOTA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/>
          <p:nvPr/>
        </p:nvSpPr>
        <p:spPr>
          <a:xfrm rot="5400000">
            <a:off x="6473617" y="437437"/>
            <a:ext cx="5238955" cy="6759013"/>
          </a:xfrm>
          <a:prstGeom prst="round2SameRect">
            <a:avLst>
              <a:gd fmla="val 5148" name="adj1"/>
              <a:gd fmla="val 0" name="adj2"/>
            </a:avLst>
          </a:prstGeom>
          <a:noFill/>
          <a:ln cap="flat" cmpd="sng" w="28575">
            <a:solidFill>
              <a:srgbClr val="0192A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5993851" y="1915931"/>
            <a:ext cx="5550098" cy="4154984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Tugas Koseka: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Melaporkan rekap (Blok II) REGSOSEK22-VK1 dan REGSOSEK22-VK2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Melaporkan perubahan SLS</a:t>
            </a:r>
            <a:endParaRPr/>
          </a:p>
          <a:p>
            <a:pPr indent="-190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Waktu Pelaporan: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selesai pendataan dalam SLS/Sub SLS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Pelaporan: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monitoring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2" name="Google Shape;252;p34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53" name="Google Shape;253;p34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34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258175" y="77241"/>
            <a:ext cx="44055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291933" y="1849944"/>
            <a:ext cx="11699176" cy="4525250"/>
          </a:xfrm>
          <a:prstGeom prst="roundRect">
            <a:avLst>
              <a:gd fmla="val 3606" name="adj"/>
            </a:avLst>
          </a:prstGeom>
          <a:noFill/>
          <a:ln cap="flat" cmpd="sng" w="1270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291933" y="1425320"/>
            <a:ext cx="11699176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34"/>
          <p:cNvGrpSpPr/>
          <p:nvPr/>
        </p:nvGrpSpPr>
        <p:grpSpPr>
          <a:xfrm>
            <a:off x="495775" y="1532189"/>
            <a:ext cx="1268082" cy="286800"/>
            <a:chOff x="495775" y="1222436"/>
            <a:chExt cx="1268082" cy="286800"/>
          </a:xfrm>
        </p:grpSpPr>
        <p:sp>
          <p:nvSpPr>
            <p:cNvPr id="265" name="Google Shape;265;p34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34"/>
          <p:cNvSpPr txBox="1"/>
          <p:nvPr/>
        </p:nvSpPr>
        <p:spPr>
          <a:xfrm>
            <a:off x="517811" y="2050933"/>
            <a:ext cx="11046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Pemekaran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sebagian wilayah SLS/Non SLS membentuk SLS baru;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>
            <a:off x="0" y="1024218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0" y="921327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Cakupan Perubahan [1]</a:t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175" y="3029722"/>
            <a:ext cx="6196610" cy="179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7356" y="4918612"/>
            <a:ext cx="5798950" cy="140141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1127568" y="2618024"/>
            <a:ext cx="6451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 berasal dari pecahan 1 SLS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6101958" y="4536499"/>
            <a:ext cx="5439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 terbentuk dari gabungan beberapa 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bagian SLS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4542197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</p:txBody>
      </p:sp>
      <p:cxnSp>
        <p:nvCxnSpPr>
          <p:cNvPr id="277" name="Google Shape;277;p34"/>
          <p:cNvCxnSpPr/>
          <p:nvPr/>
        </p:nvCxnSpPr>
        <p:spPr>
          <a:xfrm>
            <a:off x="3596217" y="4548716"/>
            <a:ext cx="184150" cy="114723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34"/>
          <p:cNvCxnSpPr/>
          <p:nvPr/>
        </p:nvCxnSpPr>
        <p:spPr>
          <a:xfrm flipH="1">
            <a:off x="4537075" y="5675843"/>
            <a:ext cx="5245099" cy="28998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34"/>
          <p:cNvSpPr txBox="1"/>
          <p:nvPr/>
        </p:nvSpPr>
        <p:spPr>
          <a:xfrm>
            <a:off x="2995083" y="5749396"/>
            <a:ext cx="17790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Kode SLS baru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7B9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5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7" name="Google Shape;287;p35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288" name="Google Shape;288;p35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35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291933" y="1849944"/>
            <a:ext cx="11699176" cy="4525250"/>
          </a:xfrm>
          <a:prstGeom prst="roundRect">
            <a:avLst>
              <a:gd fmla="val 3606" name="adj"/>
            </a:avLst>
          </a:prstGeom>
          <a:noFill/>
          <a:ln cap="flat" cmpd="sng" w="1270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291933" y="1425320"/>
            <a:ext cx="11699176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35"/>
          <p:cNvGrpSpPr/>
          <p:nvPr/>
        </p:nvGrpSpPr>
        <p:grpSpPr>
          <a:xfrm>
            <a:off x="495775" y="1532189"/>
            <a:ext cx="1268082" cy="286800"/>
            <a:chOff x="495775" y="1222436"/>
            <a:chExt cx="1268082" cy="286800"/>
          </a:xfrm>
        </p:grpSpPr>
        <p:sp>
          <p:nvSpPr>
            <p:cNvPr id="299" name="Google Shape;299;p35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35"/>
          <p:cNvSpPr txBox="1"/>
          <p:nvPr/>
        </p:nvSpPr>
        <p:spPr>
          <a:xfrm>
            <a:off x="517811" y="2050933"/>
            <a:ext cx="110461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Penggabungan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 atau beberapa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utuh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bergabung membentuk satu SLS gabungan;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0" y="1024218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0" y="921327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Cakupan Perubahan [2]</a:t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782575" y="4513282"/>
            <a:ext cx="3911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Penggabungan Suatu SLS ke SLS lain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 dalam Master SLS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7848600" y="3547756"/>
            <a:ext cx="41425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Penggabungan 2 SLS menjadi 1 SLS dengan nama SLS baru (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belum ada dalam master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08" y="2800688"/>
            <a:ext cx="5951861" cy="1760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871" y="4471086"/>
            <a:ext cx="6307196" cy="176075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258175" y="77241"/>
            <a:ext cx="44055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4542197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9618134" y="4760383"/>
            <a:ext cx="1301750" cy="455084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0" name="Google Shape;320;p36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21" name="Google Shape;321;p36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36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291933" y="1849944"/>
            <a:ext cx="11699176" cy="4525250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6"/>
          <p:cNvSpPr/>
          <p:nvPr/>
        </p:nvSpPr>
        <p:spPr>
          <a:xfrm>
            <a:off x="291933" y="1425320"/>
            <a:ext cx="11699176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36"/>
          <p:cNvGrpSpPr/>
          <p:nvPr/>
        </p:nvGrpSpPr>
        <p:grpSpPr>
          <a:xfrm>
            <a:off x="495775" y="1532189"/>
            <a:ext cx="1268082" cy="286800"/>
            <a:chOff x="495775" y="1222436"/>
            <a:chExt cx="1268082" cy="286800"/>
          </a:xfrm>
        </p:grpSpPr>
        <p:sp>
          <p:nvSpPr>
            <p:cNvPr id="332" name="Google Shape;332;p36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36"/>
          <p:cNvSpPr txBox="1"/>
          <p:nvPr/>
        </p:nvSpPr>
        <p:spPr>
          <a:xfrm>
            <a:off x="517811" y="2050933"/>
            <a:ext cx="1104611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Perubahan nama/tingkatan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perubahan dimana wilayahnya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tetap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kode tetap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tetapi terjadi kesalahan penulisan nama SLS, penetapan perubahan nama, atau perubahan tingkatan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SLS;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6"/>
          <p:cNvSpPr/>
          <p:nvPr/>
        </p:nvSpPr>
        <p:spPr>
          <a:xfrm>
            <a:off x="0" y="1024218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0" y="921327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Cakupan Perubahan [3]</a:t>
            </a:r>
            <a:endParaRPr/>
          </a:p>
        </p:txBody>
      </p:sp>
      <p:sp>
        <p:nvSpPr>
          <p:cNvPr id="338" name="Google Shape;338;p3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782575" y="3400365"/>
            <a:ext cx="10684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perubahan nama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Kondisi master SLS terdapat DUSUN MEKARJAYA, pada kegiatan Regsosek diperoleh informasi bahwa berdasarkan keputusan desa dusun tersebut berubah namanya menjadi DUSUN MAHAMERU tanpa ada perubahan batas SLS.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782575" y="4877678"/>
            <a:ext cx="107746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perubahan tingkat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Kondisi master SLS, suatu desa terdapat SLS dengan struktur RT dan RW. Pada kegiatan Regsosek struktur SLS berubah menjadi RT – RW – Dusun.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258175" y="77241"/>
            <a:ext cx="44055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/>
          </a:p>
        </p:txBody>
      </p:sp>
      <p:sp>
        <p:nvSpPr>
          <p:cNvPr id="342" name="Google Shape;342;p36"/>
          <p:cNvSpPr txBox="1"/>
          <p:nvPr/>
        </p:nvSpPr>
        <p:spPr>
          <a:xfrm>
            <a:off x="4542197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7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0" name="Google Shape;350;p37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51" name="Google Shape;351;p37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37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291933" y="1849944"/>
            <a:ext cx="5416554" cy="4525250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291933" y="1425320"/>
            <a:ext cx="5416554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37"/>
          <p:cNvGrpSpPr/>
          <p:nvPr/>
        </p:nvGrpSpPr>
        <p:grpSpPr>
          <a:xfrm>
            <a:off x="495775" y="1532189"/>
            <a:ext cx="1268082" cy="286800"/>
            <a:chOff x="495775" y="1222436"/>
            <a:chExt cx="1268082" cy="286800"/>
          </a:xfrm>
        </p:grpSpPr>
        <p:sp>
          <p:nvSpPr>
            <p:cNvPr id="362" name="Google Shape;362;p37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37"/>
          <p:cNvSpPr txBox="1"/>
          <p:nvPr/>
        </p:nvSpPr>
        <p:spPr>
          <a:xfrm>
            <a:off x="433145" y="2095383"/>
            <a:ext cx="509982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 adalah SLS yang ditemukan pada saat kegiatan Regsosek, dan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belum ada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 dalam master SLS;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SLS baru harus memiliki kode SLS sehingga Master SLS dapat disesuaikan dengan kondisi lapangan;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SLS Baru  menggunakan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sementara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untuk memperlancar kegiatan lapangan;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Kode SLS baru dibentuk oleh Koseka berdasarkan laporan perubahan SLS dari PPL/PML;</a:t>
            </a:r>
            <a:endParaRPr/>
          </a:p>
        </p:txBody>
      </p:sp>
      <p:sp>
        <p:nvSpPr>
          <p:cNvPr id="366" name="Google Shape;366;p37"/>
          <p:cNvSpPr/>
          <p:nvPr/>
        </p:nvSpPr>
        <p:spPr>
          <a:xfrm>
            <a:off x="0" y="1024218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7"/>
          <p:cNvSpPr txBox="1"/>
          <p:nvPr/>
        </p:nvSpPr>
        <p:spPr>
          <a:xfrm>
            <a:off x="0" y="921327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Pengkodean SLS Baru [1]</a:t>
            </a:r>
            <a:endParaRPr/>
          </a:p>
        </p:txBody>
      </p:sp>
      <p:sp>
        <p:nvSpPr>
          <p:cNvPr id="368" name="Google Shape;368;p3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6302228" y="1425320"/>
            <a:ext cx="5416554" cy="4949874"/>
          </a:xfrm>
          <a:prstGeom prst="roundRect">
            <a:avLst>
              <a:gd fmla="val 3606" name="adj"/>
            </a:avLst>
          </a:prstGeom>
          <a:noFill/>
          <a:ln cap="flat" cmpd="sng" w="1270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6469811" y="1596449"/>
            <a:ext cx="21298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master SLS</a:t>
            </a:r>
            <a:endParaRPr/>
          </a:p>
        </p:txBody>
      </p:sp>
      <p:pic>
        <p:nvPicPr>
          <p:cNvPr descr="Table&#10;&#10;Description automatically generated" id="371" name="Google Shape;3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567" y="2035896"/>
            <a:ext cx="3748616" cy="415145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 txBox="1"/>
          <p:nvPr/>
        </p:nvSpPr>
        <p:spPr>
          <a:xfrm>
            <a:off x="258175" y="77241"/>
            <a:ext cx="44055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4542197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/>
          <p:nvPr/>
        </p:nvSpPr>
        <p:spPr>
          <a:xfrm>
            <a:off x="10335490" y="6526384"/>
            <a:ext cx="1856510" cy="331616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4618299" y="130088"/>
            <a:ext cx="7573701" cy="440945"/>
          </a:xfrm>
          <a:prstGeom prst="rect">
            <a:avLst/>
          </a:prstGeom>
          <a:solidFill>
            <a:srgbClr val="EAA8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8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1" name="Google Shape;381;p38"/>
          <p:cNvGrpSpPr/>
          <p:nvPr/>
        </p:nvGrpSpPr>
        <p:grpSpPr>
          <a:xfrm>
            <a:off x="-659757" y="95126"/>
            <a:ext cx="437309" cy="3187665"/>
            <a:chOff x="-659757" y="95126"/>
            <a:chExt cx="437309" cy="3187665"/>
          </a:xfrm>
        </p:grpSpPr>
        <p:sp>
          <p:nvSpPr>
            <p:cNvPr id="382" name="Google Shape;382;p38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C7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-659757" y="2845482"/>
              <a:ext cx="437309" cy="437309"/>
            </a:xfrm>
            <a:prstGeom prst="rect">
              <a:avLst/>
            </a:prstGeom>
            <a:solidFill>
              <a:srgbClr val="FFC9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38"/>
          <p:cNvSpPr txBox="1"/>
          <p:nvPr/>
        </p:nvSpPr>
        <p:spPr>
          <a:xfrm>
            <a:off x="7604568" y="141663"/>
            <a:ext cx="3536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EAA824"/>
                </a:solidFill>
                <a:latin typeface="Calibri"/>
                <a:ea typeface="Calibri"/>
                <a:cs typeface="Calibri"/>
                <a:sym typeface="Calibri"/>
              </a:rPr>
              <a:t>lihat buku pedoman teknis halaman</a:t>
            </a:r>
            <a:endParaRPr i="1" sz="1800">
              <a:solidFill>
                <a:srgbClr val="EAA8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-11575" y="6526384"/>
            <a:ext cx="10347066" cy="331616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-11576" y="-49066"/>
            <a:ext cx="5720063" cy="925976"/>
          </a:xfrm>
          <a:custGeom>
            <a:rect b="b" l="l" r="r" t="t"/>
            <a:pathLst>
              <a:path extrusionOk="0" h="693115" w="4799029">
                <a:moveTo>
                  <a:pt x="0" y="0"/>
                </a:moveTo>
                <a:lnTo>
                  <a:pt x="4799029" y="0"/>
                </a:lnTo>
                <a:lnTo>
                  <a:pt x="4799029" y="1"/>
                </a:lnTo>
                <a:cubicBezTo>
                  <a:pt x="4799029" y="382797"/>
                  <a:pt x="4488711" y="693115"/>
                  <a:pt x="4105915" y="693115"/>
                </a:cubicBezTo>
                <a:lnTo>
                  <a:pt x="0" y="693115"/>
                </a:lnTo>
                <a:close/>
              </a:path>
            </a:pathLst>
          </a:custGeom>
          <a:solidFill>
            <a:srgbClr val="017A8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291933" y="1849944"/>
            <a:ext cx="5416554" cy="4525250"/>
          </a:xfrm>
          <a:prstGeom prst="roundRect">
            <a:avLst>
              <a:gd fmla="val 3606" name="adj"/>
            </a:avLst>
          </a:prstGeom>
          <a:solidFill>
            <a:srgbClr val="E5FBFF"/>
          </a:solidFill>
          <a:ln cap="flat" cmpd="sng" w="12700">
            <a:solidFill>
              <a:srgbClr val="E5FB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291933" y="1425320"/>
            <a:ext cx="5416554" cy="539618"/>
          </a:xfrm>
          <a:prstGeom prst="rect">
            <a:avLst/>
          </a:prstGeom>
          <a:solidFill>
            <a:srgbClr val="017A8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2" name="Google Shape;392;p38"/>
          <p:cNvGrpSpPr/>
          <p:nvPr/>
        </p:nvGrpSpPr>
        <p:grpSpPr>
          <a:xfrm>
            <a:off x="495775" y="1532189"/>
            <a:ext cx="1268082" cy="286800"/>
            <a:chOff x="495775" y="1222436"/>
            <a:chExt cx="1268082" cy="286800"/>
          </a:xfrm>
        </p:grpSpPr>
        <p:sp>
          <p:nvSpPr>
            <p:cNvPr id="393" name="Google Shape;393;p38"/>
            <p:cNvSpPr/>
            <p:nvPr/>
          </p:nvSpPr>
          <p:spPr>
            <a:xfrm>
              <a:off x="495775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986416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477057" y="1222436"/>
              <a:ext cx="286800" cy="286800"/>
            </a:xfrm>
            <a:prstGeom prst="ellipse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38"/>
          <p:cNvSpPr txBox="1"/>
          <p:nvPr/>
        </p:nvSpPr>
        <p:spPr>
          <a:xfrm>
            <a:off x="517811" y="2254133"/>
            <a:ext cx="486698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Ketentuan Pengkodean SLS Baru: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Berpedoman pada master SLS yang diterima dari BPS Kabupaten/Kota;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ada SLS baru, maka kode SLS baru menggunakan struktur yang diawali kode ‘9’ dilanjutkan dengan nomor urut SLS baru;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Nomor urut SLS baru dimulai dari ‘001’, ‘002’, ‘003’, dst sehingga secara lengkap kode SLS baru adalah ‘9001’, ’9002’, ‘9003’, dst;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0" y="1024218"/>
            <a:ext cx="12192000" cy="3174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0" y="921327"/>
            <a:ext cx="12192000" cy="40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Pengkodean SLS Baru [2]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6302228" y="1425320"/>
            <a:ext cx="5416554" cy="4949874"/>
          </a:xfrm>
          <a:prstGeom prst="roundRect">
            <a:avLst>
              <a:gd fmla="val 3606" name="adj"/>
            </a:avLst>
          </a:prstGeom>
          <a:noFill/>
          <a:ln cap="flat" cmpd="sng" w="12700">
            <a:solidFill>
              <a:srgbClr val="EAA82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2742" y="2080219"/>
            <a:ext cx="3404640" cy="410121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8"/>
          <p:cNvSpPr txBox="1"/>
          <p:nvPr/>
        </p:nvSpPr>
        <p:spPr>
          <a:xfrm>
            <a:off x="6469811" y="1596449"/>
            <a:ext cx="1957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 SLS Baru:</a:t>
            </a: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7205133" y="5384800"/>
            <a:ext cx="3831166" cy="35983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258175" y="77241"/>
            <a:ext cx="44055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PERUBAHAN SLS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4542197" y="439843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93C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7A87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idx="12" type="sldNum"/>
          </p:nvPr>
        </p:nvSpPr>
        <p:spPr>
          <a:xfrm>
            <a:off x="11563927" y="6492875"/>
            <a:ext cx="4271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1" name="Google Shape;411;p39"/>
          <p:cNvGrpSpPr/>
          <p:nvPr/>
        </p:nvGrpSpPr>
        <p:grpSpPr>
          <a:xfrm>
            <a:off x="666764" y="2401034"/>
            <a:ext cx="10877979" cy="4066410"/>
            <a:chOff x="468996" y="1800585"/>
            <a:chExt cx="8225107" cy="3069143"/>
          </a:xfrm>
        </p:grpSpPr>
        <p:sp>
          <p:nvSpPr>
            <p:cNvPr id="412" name="Google Shape;412;p39"/>
            <p:cNvSpPr/>
            <p:nvPr/>
          </p:nvSpPr>
          <p:spPr>
            <a:xfrm>
              <a:off x="559934" y="1800585"/>
              <a:ext cx="8047200" cy="294900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68996" y="4551796"/>
              <a:ext cx="390600" cy="313200"/>
            </a:xfrm>
            <a:prstGeom prst="rtTriangle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8303503" y="4556528"/>
              <a:ext cx="390600" cy="313200"/>
            </a:xfrm>
            <a:prstGeom prst="rtTriangle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2C2C2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39"/>
          <p:cNvSpPr/>
          <p:nvPr/>
        </p:nvSpPr>
        <p:spPr>
          <a:xfrm>
            <a:off x="787032" y="2400677"/>
            <a:ext cx="10642348" cy="3907319"/>
          </a:xfrm>
          <a:custGeom>
            <a:rect b="b" l="l" r="r" t="t"/>
            <a:pathLst>
              <a:path extrusionOk="0" fill="none" h="133904" w="284428">
                <a:moveTo>
                  <a:pt x="1" y="128140"/>
                </a:moveTo>
                <a:lnTo>
                  <a:pt x="1" y="0"/>
                </a:lnTo>
                <a:lnTo>
                  <a:pt x="284427" y="0"/>
                </a:lnTo>
                <a:lnTo>
                  <a:pt x="284427" y="128140"/>
                </a:lnTo>
                <a:cubicBezTo>
                  <a:pt x="282228" y="130441"/>
                  <a:pt x="280944" y="131704"/>
                  <a:pt x="278664" y="133903"/>
                </a:cubicBezTo>
                <a:lnTo>
                  <a:pt x="5764" y="133903"/>
                </a:lnTo>
                <a:cubicBezTo>
                  <a:pt x="3463" y="131704"/>
                  <a:pt x="2200" y="130441"/>
                  <a:pt x="1" y="128140"/>
                </a:cubicBezTo>
                <a:close/>
              </a:path>
            </a:pathLst>
          </a:custGeom>
          <a:solidFill>
            <a:srgbClr val="665752"/>
          </a:solidFill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787032" y="561401"/>
            <a:ext cx="10642348" cy="1839303"/>
          </a:xfrm>
          <a:custGeom>
            <a:rect b="b" l="l" r="r" t="t"/>
            <a:pathLst>
              <a:path extrusionOk="0" fill="none" h="63033" w="284428">
                <a:moveTo>
                  <a:pt x="1" y="63032"/>
                </a:moveTo>
                <a:lnTo>
                  <a:pt x="1" y="6009"/>
                </a:lnTo>
                <a:lnTo>
                  <a:pt x="6009" y="1"/>
                </a:lnTo>
                <a:lnTo>
                  <a:pt x="278399" y="1"/>
                </a:lnTo>
                <a:cubicBezTo>
                  <a:pt x="280782" y="2363"/>
                  <a:pt x="282146" y="3646"/>
                  <a:pt x="284427" y="6009"/>
                </a:cubicBezTo>
                <a:lnTo>
                  <a:pt x="284427" y="63032"/>
                </a:lnTo>
              </a:path>
            </a:pathLst>
          </a:custGeom>
          <a:noFill/>
          <a:ln cap="flat" cmpd="sng" w="19050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813795" y="593505"/>
            <a:ext cx="116487" cy="116516"/>
          </a:xfrm>
          <a:custGeom>
            <a:rect b="b" l="l" r="r" t="t"/>
            <a:pathLst>
              <a:path extrusionOk="0" h="3993" w="3992">
                <a:moveTo>
                  <a:pt x="0" y="1"/>
                </a:moveTo>
                <a:lnTo>
                  <a:pt x="0" y="3992"/>
                </a:lnTo>
                <a:lnTo>
                  <a:pt x="3992" y="3992"/>
                </a:lnTo>
                <a:lnTo>
                  <a:pt x="3992" y="1"/>
                </a:lnTo>
                <a:close/>
              </a:path>
            </a:pathLst>
          </a:cu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9"/>
          <p:cNvSpPr/>
          <p:nvPr/>
        </p:nvSpPr>
        <p:spPr>
          <a:xfrm>
            <a:off x="873205" y="801500"/>
            <a:ext cx="29" cy="1329412"/>
          </a:xfrm>
          <a:custGeom>
            <a:rect b="b" l="l" r="r" t="t"/>
            <a:pathLst>
              <a:path extrusionOk="0" fill="none" h="45559" w="1">
                <a:moveTo>
                  <a:pt x="1" y="1"/>
                </a:moveTo>
                <a:lnTo>
                  <a:pt x="1" y="45558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1031887" y="650552"/>
            <a:ext cx="1327019" cy="29"/>
          </a:xfrm>
          <a:custGeom>
            <a:rect b="b" l="l" r="r" t="t"/>
            <a:pathLst>
              <a:path extrusionOk="0" fill="none" h="1" w="45477">
                <a:moveTo>
                  <a:pt x="0" y="1"/>
                </a:moveTo>
                <a:lnTo>
                  <a:pt x="45477" y="1"/>
                </a:lnTo>
              </a:path>
            </a:pathLst>
          </a:custGeom>
          <a:solidFill>
            <a:srgbClr val="FCFBF7"/>
          </a:solidFill>
          <a:ln cap="rnd" cmpd="sng" w="9525">
            <a:solidFill>
              <a:srgbClr val="FCFBF7"/>
            </a:solidFill>
            <a:prstDash val="solid"/>
            <a:miter lim="203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939807" y="2574925"/>
            <a:ext cx="10334015" cy="2900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800"/>
              <a:buFont typeface="Raleway"/>
              <a:buNone/>
            </a:pPr>
            <a:r>
              <a:rPr b="1" i="0" lang="en-US" sz="4800" u="none" cap="none" strike="noStrike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MEKANISME VERIFIKASI KELUARGA</a:t>
            </a:r>
            <a:endParaRPr b="1" i="0" sz="4800" u="none" cap="none" strike="noStrike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aleway"/>
              <a:buNone/>
            </a:pPr>
            <a:r>
              <a:rPr b="1" i="0" lang="en-US" sz="4800" u="none" cap="none" strike="noStrike">
                <a:solidFill>
                  <a:srgbClr val="017A87"/>
                </a:solidFill>
                <a:latin typeface="Arial"/>
                <a:ea typeface="Arial"/>
                <a:cs typeface="Arial"/>
                <a:sym typeface="Arial"/>
              </a:rPr>
              <a:t>PADA SLS YANG MENGALAMI PERUBAHAN</a:t>
            </a:r>
            <a:endParaRPr b="1" i="0" sz="4800" u="none" cap="none" strike="noStrike">
              <a:solidFill>
                <a:srgbClr val="017A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8517551" y="5640985"/>
            <a:ext cx="2160000" cy="29"/>
          </a:xfrm>
          <a:custGeom>
            <a:rect b="b" l="l" r="r" t="t"/>
            <a:pathLst>
              <a:path extrusionOk="0" fill="none" h="1" w="49224">
                <a:moveTo>
                  <a:pt x="0" y="1"/>
                </a:moveTo>
                <a:lnTo>
                  <a:pt x="49224" y="1"/>
                </a:lnTo>
              </a:path>
            </a:pathLst>
          </a:custGeom>
          <a:noFill/>
          <a:ln cap="rnd" cmpd="sng" w="19050">
            <a:solidFill>
              <a:srgbClr val="6657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Calibri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39"/>
          <p:cNvGrpSpPr/>
          <p:nvPr/>
        </p:nvGrpSpPr>
        <p:grpSpPr>
          <a:xfrm>
            <a:off x="-659757" y="95126"/>
            <a:ext cx="437309" cy="3190205"/>
            <a:chOff x="-659757" y="95126"/>
            <a:chExt cx="437309" cy="3190205"/>
          </a:xfrm>
        </p:grpSpPr>
        <p:sp>
          <p:nvSpPr>
            <p:cNvPr id="423" name="Google Shape;423;p39"/>
            <p:cNvSpPr/>
            <p:nvPr/>
          </p:nvSpPr>
          <p:spPr>
            <a:xfrm>
              <a:off x="-659757" y="95126"/>
              <a:ext cx="437309" cy="437309"/>
            </a:xfrm>
            <a:prstGeom prst="rect">
              <a:avLst/>
            </a:prstGeom>
            <a:solidFill>
              <a:srgbClr val="1428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-659757" y="785127"/>
              <a:ext cx="437309" cy="437309"/>
            </a:xfrm>
            <a:prstGeom prst="rect">
              <a:avLst/>
            </a:prstGeom>
            <a:solidFill>
              <a:srgbClr val="274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-659757" y="1471912"/>
              <a:ext cx="437309" cy="437309"/>
            </a:xfrm>
            <a:prstGeom prst="rect">
              <a:avLst/>
            </a:prstGeom>
            <a:solidFill>
              <a:srgbClr val="017A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-659757" y="2158697"/>
              <a:ext cx="437309" cy="437309"/>
            </a:xfrm>
            <a:prstGeom prst="rect">
              <a:avLst/>
            </a:prstGeom>
            <a:solidFill>
              <a:srgbClr val="00A8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-659757" y="2848022"/>
              <a:ext cx="437309" cy="437309"/>
            </a:xfrm>
            <a:prstGeom prst="rect">
              <a:avLst/>
            </a:prstGeom>
            <a:solidFill>
              <a:srgbClr val="EAA8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39"/>
          <p:cNvSpPr txBox="1"/>
          <p:nvPr/>
        </p:nvSpPr>
        <p:spPr>
          <a:xfrm>
            <a:off x="4889006" y="902071"/>
            <a:ext cx="24384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