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embeddedFontLst>
    <p:embeddedFont>
      <p:font typeface="Libre Franklin Medium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4B304AD-2A58-4FFA-9204-12FC5DE9FC12}">
  <a:tblStyle styleId="{14B304AD-2A58-4FFA-9204-12FC5DE9FC1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LibreFranklinMedium-regular.fntdata"/><Relationship Id="rId21" Type="http://schemas.openxmlformats.org/officeDocument/2006/relationships/slide" Target="slides/slide15.xml"/><Relationship Id="rId24" Type="http://schemas.openxmlformats.org/officeDocument/2006/relationships/font" Target="fonts/LibreFranklinMedium-italic.fntdata"/><Relationship Id="rId23" Type="http://schemas.openxmlformats.org/officeDocument/2006/relationships/font" Target="fonts/LibreFranklinMedium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LibreFranklinMedium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Informasi kode SLS atau yang dianggap subSLS</a:t>
            </a:r>
            <a:endParaRPr/>
          </a:p>
        </p:txBody>
      </p:sp>
      <p:sp>
        <p:nvSpPr>
          <p:cNvPr id="482" name="Google Shape;482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Jika ada waktu, diganti contohnya</a:t>
            </a:r>
            <a:endParaRPr/>
          </a:p>
        </p:txBody>
      </p:sp>
      <p:sp>
        <p:nvSpPr>
          <p:cNvPr id="265" name="Google Shape;26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-Start 2">
  <p:cSld name="Cover -Start 2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rot="10800000">
            <a:off x="5340428" y="2"/>
            <a:ext cx="6851573" cy="6851573"/>
          </a:xfrm>
          <a:prstGeom prst="rtTriangle">
            <a:avLst/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99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/>
          <p:nvPr>
            <p:ph idx="2" type="pic"/>
          </p:nvPr>
        </p:nvSpPr>
        <p:spPr>
          <a:xfrm>
            <a:off x="3060702" y="3"/>
            <a:ext cx="9131298" cy="685157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bg>
      <p:bgPr>
        <a:solidFill>
          <a:srgbClr val="142850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lank">
  <p:cSld name="3_Blank">
    <p:bg>
      <p:bgPr>
        <a:solidFill>
          <a:srgbClr val="27496D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1" type="ftr"/>
          </p:nvPr>
        </p:nvSpPr>
        <p:spPr>
          <a:xfrm>
            <a:off x="8382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9334423" y="646568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Green">
  <p:cSld name="Blank - Green">
    <p:bg>
      <p:bgPr>
        <a:solidFill>
          <a:srgbClr val="006633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11774774" y="6546850"/>
            <a:ext cx="4426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6" name="Google Shape;10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 type="blank">
  <p:cSld name="BLANK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9" name="Google Shape;149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0" name="Google Shape;15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7" name="Google Shape;15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bg>
      <p:bgPr>
        <a:solidFill>
          <a:srgbClr val="00A8CC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4.jp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5" Type="http://schemas.openxmlformats.org/officeDocument/2006/relationships/image" Target="../media/image30.png"/><Relationship Id="rId6" Type="http://schemas.openxmlformats.org/officeDocument/2006/relationships/image" Target="../media/image34.png"/><Relationship Id="rId7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Relationship Id="rId4" Type="http://schemas.openxmlformats.org/officeDocument/2006/relationships/image" Target="../media/image35.png"/><Relationship Id="rId5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Relationship Id="rId5" Type="http://schemas.openxmlformats.org/officeDocument/2006/relationships/image" Target="../media/image36.png"/><Relationship Id="rId6" Type="http://schemas.openxmlformats.org/officeDocument/2006/relationships/image" Target="../media/image34.png"/><Relationship Id="rId7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4.png"/><Relationship Id="rId6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Relationship Id="rId6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0702" y="53203"/>
            <a:ext cx="2682671" cy="90865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1"/>
          <p:cNvSpPr txBox="1"/>
          <p:nvPr/>
        </p:nvSpPr>
        <p:spPr>
          <a:xfrm>
            <a:off x="790709" y="6424320"/>
            <a:ext cx="246721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JAKARTA, SEPTEMBER 2022</a:t>
            </a:r>
            <a:endParaRPr/>
          </a:p>
        </p:txBody>
      </p:sp>
      <p:sp>
        <p:nvSpPr>
          <p:cNvPr id="178" name="Google Shape;178;p31"/>
          <p:cNvSpPr/>
          <p:nvPr/>
        </p:nvSpPr>
        <p:spPr>
          <a:xfrm>
            <a:off x="0" y="0"/>
            <a:ext cx="367390" cy="6858000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1"/>
          <p:cNvSpPr txBox="1"/>
          <p:nvPr/>
        </p:nvSpPr>
        <p:spPr>
          <a:xfrm rot="-5400000">
            <a:off x="-1656617" y="4452562"/>
            <a:ext cx="36806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Pendataan Awal Registrasi Sosial Ekonomi 2022.</a:t>
            </a:r>
            <a:endParaRPr/>
          </a:p>
        </p:txBody>
      </p:sp>
      <p:cxnSp>
        <p:nvCxnSpPr>
          <p:cNvPr id="180" name="Google Shape;180;p31"/>
          <p:cNvCxnSpPr/>
          <p:nvPr/>
        </p:nvCxnSpPr>
        <p:spPr>
          <a:xfrm rot="10800000">
            <a:off x="183694" y="1506696"/>
            <a:ext cx="0" cy="1182254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1" name="Google Shape;181;p31"/>
          <p:cNvCxnSpPr>
            <a:stCxn id="178" idx="2"/>
          </p:cNvCxnSpPr>
          <p:nvPr/>
        </p:nvCxnSpPr>
        <p:spPr>
          <a:xfrm rot="10800000">
            <a:off x="183695" y="6510300"/>
            <a:ext cx="0" cy="347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2" name="Google Shape;182;p31"/>
          <p:cNvSpPr txBox="1"/>
          <p:nvPr/>
        </p:nvSpPr>
        <p:spPr>
          <a:xfrm rot="-5400000">
            <a:off x="-452087" y="535098"/>
            <a:ext cx="12715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Regsosek2022.</a:t>
            </a:r>
            <a:endParaRPr/>
          </a:p>
        </p:txBody>
      </p:sp>
      <p:grpSp>
        <p:nvGrpSpPr>
          <p:cNvPr id="183" name="Google Shape;183;p31"/>
          <p:cNvGrpSpPr/>
          <p:nvPr/>
        </p:nvGrpSpPr>
        <p:grpSpPr>
          <a:xfrm>
            <a:off x="861645" y="3919393"/>
            <a:ext cx="1052884" cy="180956"/>
            <a:chOff x="985470" y="3935392"/>
            <a:chExt cx="1575914" cy="270848"/>
          </a:xfrm>
        </p:grpSpPr>
        <p:sp>
          <p:nvSpPr>
            <p:cNvPr id="184" name="Google Shape;184;p31"/>
            <p:cNvSpPr/>
            <p:nvPr/>
          </p:nvSpPr>
          <p:spPr>
            <a:xfrm>
              <a:off x="985470" y="3935392"/>
              <a:ext cx="270848" cy="270848"/>
            </a:xfrm>
            <a:prstGeom prst="ellipse">
              <a:avLst/>
            </a:prstGeom>
            <a:solidFill>
              <a:srgbClr val="142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1420492" y="3935392"/>
              <a:ext cx="270848" cy="270848"/>
            </a:xfrm>
            <a:prstGeom prst="ellipse">
              <a:avLst/>
            </a:prstGeom>
            <a:solidFill>
              <a:srgbClr val="2749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1855514" y="3935392"/>
              <a:ext cx="270848" cy="270848"/>
            </a:xfrm>
            <a:prstGeom prst="ellipse">
              <a:avLst/>
            </a:prstGeom>
            <a:solidFill>
              <a:srgbClr val="0C7B9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2290536" y="3935392"/>
              <a:ext cx="270848" cy="270848"/>
            </a:xfrm>
            <a:prstGeom prst="ellipse">
              <a:avLst/>
            </a:prstGeom>
            <a:solidFill>
              <a:srgbClr val="00A8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31"/>
          <p:cNvSpPr txBox="1"/>
          <p:nvPr/>
        </p:nvSpPr>
        <p:spPr>
          <a:xfrm>
            <a:off x="7028039" y="6510217"/>
            <a:ext cx="399000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Sumber Gambar: https://unsplash.com/photos/AJQCyfzAxJw</a:t>
            </a:r>
            <a:endParaRPr/>
          </a:p>
        </p:txBody>
      </p:sp>
      <p:grpSp>
        <p:nvGrpSpPr>
          <p:cNvPr id="189" name="Google Shape;189;p31"/>
          <p:cNvGrpSpPr/>
          <p:nvPr/>
        </p:nvGrpSpPr>
        <p:grpSpPr>
          <a:xfrm>
            <a:off x="-659757" y="95126"/>
            <a:ext cx="437309" cy="3190205"/>
            <a:chOff x="-659757" y="95126"/>
            <a:chExt cx="437309" cy="3190205"/>
          </a:xfrm>
        </p:grpSpPr>
        <p:sp>
          <p:nvSpPr>
            <p:cNvPr id="190" name="Google Shape;190;p31"/>
            <p:cNvSpPr/>
            <p:nvPr/>
          </p:nvSpPr>
          <p:spPr>
            <a:xfrm>
              <a:off x="-659757" y="95126"/>
              <a:ext cx="437309" cy="437309"/>
            </a:xfrm>
            <a:prstGeom prst="rect">
              <a:avLst/>
            </a:prstGeom>
            <a:solidFill>
              <a:srgbClr val="142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-659757" y="785127"/>
              <a:ext cx="437309" cy="437309"/>
            </a:xfrm>
            <a:prstGeom prst="rect">
              <a:avLst/>
            </a:prstGeom>
            <a:solidFill>
              <a:srgbClr val="2749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-659757" y="1471912"/>
              <a:ext cx="437309" cy="437309"/>
            </a:xfrm>
            <a:prstGeom prst="rect">
              <a:avLst/>
            </a:prstGeom>
            <a:solidFill>
              <a:srgbClr val="017A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-659757" y="2158697"/>
              <a:ext cx="437309" cy="437309"/>
            </a:xfrm>
            <a:prstGeom prst="rect">
              <a:avLst/>
            </a:prstGeom>
            <a:solidFill>
              <a:srgbClr val="00A8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-659757" y="2848022"/>
              <a:ext cx="437309" cy="437309"/>
            </a:xfrm>
            <a:prstGeom prst="rect">
              <a:avLst/>
            </a:prstGeom>
            <a:solidFill>
              <a:srgbClr val="EAA8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few people working on a computer&#10;&#10;Description automatically generated with low confidence" id="195" name="Google Shape;195;p31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5528" r="5527" t="0"/>
          <a:stretch/>
        </p:blipFill>
        <p:spPr>
          <a:xfrm>
            <a:off x="3060702" y="3"/>
            <a:ext cx="9131298" cy="685157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96" name="Google Shape;196;p31"/>
          <p:cNvSpPr txBox="1"/>
          <p:nvPr/>
        </p:nvSpPr>
        <p:spPr>
          <a:xfrm>
            <a:off x="675428" y="2162169"/>
            <a:ext cx="607173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017A87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CONTOH KASUS</a:t>
            </a:r>
            <a:endParaRPr/>
          </a:p>
        </p:txBody>
      </p:sp>
      <p:sp>
        <p:nvSpPr>
          <p:cNvPr id="197" name="Google Shape;197;p31"/>
          <p:cNvSpPr txBox="1"/>
          <p:nvPr/>
        </p:nvSpPr>
        <p:spPr>
          <a:xfrm>
            <a:off x="675428" y="2953659"/>
            <a:ext cx="44775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C93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PERUBAHAN SLS</a:t>
            </a:r>
            <a:endParaRPr/>
          </a:p>
        </p:txBody>
      </p:sp>
      <p:sp>
        <p:nvSpPr>
          <p:cNvPr id="198" name="Google Shape;198;p31"/>
          <p:cNvSpPr txBox="1"/>
          <p:nvPr/>
        </p:nvSpPr>
        <p:spPr>
          <a:xfrm>
            <a:off x="3784456" y="6439708"/>
            <a:ext cx="41018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Sumber: https://unsplash.com/photos/5fNmWej4tAA</a:t>
            </a:r>
            <a:endParaRPr/>
          </a:p>
        </p:txBody>
      </p:sp>
      <p:pic>
        <p:nvPicPr>
          <p:cNvPr descr="Logo, company name&#10;&#10;Description automatically generated" id="199" name="Google Shape;199;p31"/>
          <p:cNvPicPr preferRelativeResize="0"/>
          <p:nvPr/>
        </p:nvPicPr>
        <p:blipFill rotWithShape="1">
          <a:blip r:embed="rId5">
            <a:alphaModFix/>
          </a:blip>
          <a:srcRect b="35213" l="333" r="-332" t="35679"/>
          <a:stretch/>
        </p:blipFill>
        <p:spPr>
          <a:xfrm>
            <a:off x="203665" y="216599"/>
            <a:ext cx="2519195" cy="518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40"/>
          <p:cNvPicPr preferRelativeResize="0"/>
          <p:nvPr/>
        </p:nvPicPr>
        <p:blipFill rotWithShape="1">
          <a:blip r:embed="rId3">
            <a:alphaModFix/>
          </a:blip>
          <a:srcRect b="0" l="0" r="0" t="37500"/>
          <a:stretch/>
        </p:blipFill>
        <p:spPr>
          <a:xfrm>
            <a:off x="6526207" y="2942849"/>
            <a:ext cx="5476943" cy="2183701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40"/>
          <p:cNvSpPr/>
          <p:nvPr/>
        </p:nvSpPr>
        <p:spPr>
          <a:xfrm>
            <a:off x="3582955" y="149138"/>
            <a:ext cx="8761445" cy="491642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40"/>
          <p:cNvSpPr/>
          <p:nvPr/>
        </p:nvSpPr>
        <p:spPr>
          <a:xfrm>
            <a:off x="10335490" y="6526384"/>
            <a:ext cx="1856510" cy="33161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40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49" name="Google Shape;449;p40"/>
          <p:cNvGrpSpPr/>
          <p:nvPr/>
        </p:nvGrpSpPr>
        <p:grpSpPr>
          <a:xfrm>
            <a:off x="-659757" y="95126"/>
            <a:ext cx="437309" cy="3187665"/>
            <a:chOff x="-659757" y="95126"/>
            <a:chExt cx="437309" cy="3187665"/>
          </a:xfrm>
        </p:grpSpPr>
        <p:sp>
          <p:nvSpPr>
            <p:cNvPr id="450" name="Google Shape;450;p40"/>
            <p:cNvSpPr/>
            <p:nvPr/>
          </p:nvSpPr>
          <p:spPr>
            <a:xfrm>
              <a:off x="-659757" y="95126"/>
              <a:ext cx="437309" cy="437309"/>
            </a:xfrm>
            <a:prstGeom prst="rect">
              <a:avLst/>
            </a:prstGeom>
            <a:solidFill>
              <a:srgbClr val="142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-659757" y="785127"/>
              <a:ext cx="437309" cy="437309"/>
            </a:xfrm>
            <a:prstGeom prst="rect">
              <a:avLst/>
            </a:prstGeom>
            <a:solidFill>
              <a:srgbClr val="2749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-659757" y="1471912"/>
              <a:ext cx="437309" cy="437309"/>
            </a:xfrm>
            <a:prstGeom prst="rect">
              <a:avLst/>
            </a:prstGeom>
            <a:solidFill>
              <a:srgbClr val="0C7B9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-659757" y="2158697"/>
              <a:ext cx="437309" cy="437309"/>
            </a:xfrm>
            <a:prstGeom prst="rect">
              <a:avLst/>
            </a:prstGeom>
            <a:solidFill>
              <a:srgbClr val="00A8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-659757" y="2845482"/>
              <a:ext cx="437309" cy="437309"/>
            </a:xfrm>
            <a:prstGeom prst="rect">
              <a:avLst/>
            </a:prstGeom>
            <a:solidFill>
              <a:srgbClr val="FFC9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p40"/>
          <p:cNvSpPr txBox="1"/>
          <p:nvPr/>
        </p:nvSpPr>
        <p:spPr>
          <a:xfrm>
            <a:off x="7604568" y="141663"/>
            <a:ext cx="35369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EAA824"/>
                </a:solidFill>
                <a:latin typeface="Calibri"/>
                <a:ea typeface="Calibri"/>
                <a:cs typeface="Calibri"/>
                <a:sym typeface="Calibri"/>
              </a:rPr>
              <a:t>lihat buku pedoman teknis halaman</a:t>
            </a:r>
            <a:endParaRPr i="1" sz="1800">
              <a:solidFill>
                <a:srgbClr val="EAA8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40"/>
          <p:cNvSpPr/>
          <p:nvPr/>
        </p:nvSpPr>
        <p:spPr>
          <a:xfrm>
            <a:off x="-11575" y="6526384"/>
            <a:ext cx="10347066" cy="331616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40"/>
          <p:cNvSpPr/>
          <p:nvPr/>
        </p:nvSpPr>
        <p:spPr>
          <a:xfrm>
            <a:off x="-11575" y="-49066"/>
            <a:ext cx="3837126" cy="925976"/>
          </a:xfrm>
          <a:custGeom>
            <a:rect b="b" l="l" r="r" t="t"/>
            <a:pathLst>
              <a:path extrusionOk="0" h="693115" w="4799029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017A87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40"/>
          <p:cNvSpPr txBox="1"/>
          <p:nvPr/>
        </p:nvSpPr>
        <p:spPr>
          <a:xfrm>
            <a:off x="237008" y="77241"/>
            <a:ext cx="240161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KASUS 4</a:t>
            </a:r>
            <a:endParaRPr/>
          </a:p>
        </p:txBody>
      </p:sp>
      <p:sp>
        <p:nvSpPr>
          <p:cNvPr id="459" name="Google Shape;459;p40"/>
          <p:cNvSpPr/>
          <p:nvPr/>
        </p:nvSpPr>
        <p:spPr>
          <a:xfrm>
            <a:off x="0" y="1104900"/>
            <a:ext cx="12192000" cy="31744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40"/>
          <p:cNvSpPr txBox="1"/>
          <p:nvPr/>
        </p:nvSpPr>
        <p:spPr>
          <a:xfrm>
            <a:off x="0" y="975115"/>
            <a:ext cx="12192000" cy="40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Gabung SLS ke Salah Satu SLS yang Sudah Ada dalam Desa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40"/>
          <p:cNvSpPr txBox="1"/>
          <p:nvPr/>
        </p:nvSpPr>
        <p:spPr>
          <a:xfrm>
            <a:off x="2591065" y="439843"/>
            <a:ext cx="4427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[2]</a:t>
            </a:r>
            <a:endParaRPr/>
          </a:p>
        </p:txBody>
      </p:sp>
      <p:pic>
        <p:nvPicPr>
          <p:cNvPr id="462" name="Google Shape;46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894" y="1680355"/>
            <a:ext cx="5527084" cy="1377547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40"/>
          <p:cNvSpPr txBox="1"/>
          <p:nvPr/>
        </p:nvSpPr>
        <p:spPr>
          <a:xfrm>
            <a:off x="607629" y="3426419"/>
            <a:ext cx="3683188" cy="33855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REGSOSEK22-VK1 UNTUK SLS GABUNGAN</a:t>
            </a:r>
            <a:endParaRPr/>
          </a:p>
        </p:txBody>
      </p:sp>
      <p:pic>
        <p:nvPicPr>
          <p:cNvPr id="464" name="Google Shape;464;p40"/>
          <p:cNvPicPr preferRelativeResize="0"/>
          <p:nvPr/>
        </p:nvPicPr>
        <p:blipFill rotWithShape="1">
          <a:blip r:embed="rId5">
            <a:alphaModFix/>
          </a:blip>
          <a:srcRect b="0" l="0" r="0" t="36992"/>
          <a:stretch/>
        </p:blipFill>
        <p:spPr>
          <a:xfrm>
            <a:off x="618503" y="3904057"/>
            <a:ext cx="5477497" cy="2200288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40"/>
          <p:cNvSpPr txBox="1"/>
          <p:nvPr/>
        </p:nvSpPr>
        <p:spPr>
          <a:xfrm>
            <a:off x="6524003" y="2470655"/>
            <a:ext cx="4267130" cy="33855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REGSOSEK22-VK1 UNTUK SLS YANG BERGABUNG</a:t>
            </a:r>
            <a:endParaRPr/>
          </a:p>
        </p:txBody>
      </p:sp>
      <p:sp>
        <p:nvSpPr>
          <p:cNvPr id="466" name="Google Shape;466;p40"/>
          <p:cNvSpPr/>
          <p:nvPr/>
        </p:nvSpPr>
        <p:spPr>
          <a:xfrm>
            <a:off x="8657568" y="3764973"/>
            <a:ext cx="920287" cy="72241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40"/>
          <p:cNvSpPr/>
          <p:nvPr/>
        </p:nvSpPr>
        <p:spPr>
          <a:xfrm>
            <a:off x="9219181" y="3445721"/>
            <a:ext cx="279400" cy="268145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40"/>
          <p:cNvSpPr/>
          <p:nvPr/>
        </p:nvSpPr>
        <p:spPr>
          <a:xfrm>
            <a:off x="3318723" y="4429133"/>
            <a:ext cx="279400" cy="268145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40"/>
          <p:cNvSpPr/>
          <p:nvPr/>
        </p:nvSpPr>
        <p:spPr>
          <a:xfrm>
            <a:off x="8657567" y="2950251"/>
            <a:ext cx="920287" cy="428758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0" name="Google Shape;470;p40"/>
          <p:cNvCxnSpPr/>
          <p:nvPr/>
        </p:nvCxnSpPr>
        <p:spPr>
          <a:xfrm rot="5400000">
            <a:off x="9138654" y="3702806"/>
            <a:ext cx="865800" cy="12600"/>
          </a:xfrm>
          <a:prstGeom prst="curvedConnector3">
            <a:avLst>
              <a:gd fmla="val 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471" name="Google Shape;471;p40"/>
          <p:cNvPicPr preferRelativeResize="0"/>
          <p:nvPr/>
        </p:nvPicPr>
        <p:blipFill rotWithShape="1">
          <a:blip r:embed="rId6">
            <a:alphaModFix/>
          </a:blip>
          <a:srcRect b="11004" l="0" r="37476" t="0"/>
          <a:stretch/>
        </p:blipFill>
        <p:spPr>
          <a:xfrm>
            <a:off x="5911620" y="4886086"/>
            <a:ext cx="72251" cy="102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826230" y="3909454"/>
            <a:ext cx="94135" cy="99089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40"/>
          <p:cNvSpPr/>
          <p:nvPr/>
        </p:nvSpPr>
        <p:spPr>
          <a:xfrm>
            <a:off x="11567844" y="2950250"/>
            <a:ext cx="409051" cy="22409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40"/>
          <p:cNvSpPr/>
          <p:nvPr/>
        </p:nvSpPr>
        <p:spPr>
          <a:xfrm>
            <a:off x="11568665" y="3848891"/>
            <a:ext cx="409051" cy="22409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5" name="Google Shape;475;p40"/>
          <p:cNvCxnSpPr/>
          <p:nvPr/>
        </p:nvCxnSpPr>
        <p:spPr>
          <a:xfrm rot="5400000">
            <a:off x="11550412" y="3506688"/>
            <a:ext cx="865800" cy="12600"/>
          </a:xfrm>
          <a:prstGeom prst="curvedConnector3">
            <a:avLst>
              <a:gd fmla="val 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76" name="Google Shape;476;p40"/>
          <p:cNvSpPr/>
          <p:nvPr/>
        </p:nvSpPr>
        <p:spPr>
          <a:xfrm>
            <a:off x="5658257" y="3931084"/>
            <a:ext cx="409051" cy="22409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0"/>
          <p:cNvSpPr/>
          <p:nvPr/>
        </p:nvSpPr>
        <p:spPr>
          <a:xfrm>
            <a:off x="5659078" y="4829725"/>
            <a:ext cx="409051" cy="22409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8" name="Google Shape;478;p40"/>
          <p:cNvCxnSpPr/>
          <p:nvPr/>
        </p:nvCxnSpPr>
        <p:spPr>
          <a:xfrm rot="5400000">
            <a:off x="5640825" y="4487522"/>
            <a:ext cx="865800" cy="12600"/>
          </a:xfrm>
          <a:prstGeom prst="curvedConnector3">
            <a:avLst>
              <a:gd fmla="val 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1"/>
          <p:cNvSpPr/>
          <p:nvPr/>
        </p:nvSpPr>
        <p:spPr>
          <a:xfrm>
            <a:off x="3582955" y="149138"/>
            <a:ext cx="8761445" cy="491642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41"/>
          <p:cNvSpPr/>
          <p:nvPr/>
        </p:nvSpPr>
        <p:spPr>
          <a:xfrm>
            <a:off x="10335490" y="6526384"/>
            <a:ext cx="1856510" cy="33161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41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87" name="Google Shape;487;p41"/>
          <p:cNvGrpSpPr/>
          <p:nvPr/>
        </p:nvGrpSpPr>
        <p:grpSpPr>
          <a:xfrm>
            <a:off x="-659757" y="95126"/>
            <a:ext cx="437309" cy="3187665"/>
            <a:chOff x="-659757" y="95126"/>
            <a:chExt cx="437309" cy="3187665"/>
          </a:xfrm>
        </p:grpSpPr>
        <p:sp>
          <p:nvSpPr>
            <p:cNvPr id="488" name="Google Shape;488;p41"/>
            <p:cNvSpPr/>
            <p:nvPr/>
          </p:nvSpPr>
          <p:spPr>
            <a:xfrm>
              <a:off x="-659757" y="95126"/>
              <a:ext cx="437309" cy="437309"/>
            </a:xfrm>
            <a:prstGeom prst="rect">
              <a:avLst/>
            </a:prstGeom>
            <a:solidFill>
              <a:srgbClr val="142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41"/>
            <p:cNvSpPr/>
            <p:nvPr/>
          </p:nvSpPr>
          <p:spPr>
            <a:xfrm>
              <a:off x="-659757" y="785127"/>
              <a:ext cx="437309" cy="437309"/>
            </a:xfrm>
            <a:prstGeom prst="rect">
              <a:avLst/>
            </a:prstGeom>
            <a:solidFill>
              <a:srgbClr val="2749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41"/>
            <p:cNvSpPr/>
            <p:nvPr/>
          </p:nvSpPr>
          <p:spPr>
            <a:xfrm>
              <a:off x="-659757" y="1471912"/>
              <a:ext cx="437309" cy="437309"/>
            </a:xfrm>
            <a:prstGeom prst="rect">
              <a:avLst/>
            </a:prstGeom>
            <a:solidFill>
              <a:srgbClr val="0C7B9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41"/>
            <p:cNvSpPr/>
            <p:nvPr/>
          </p:nvSpPr>
          <p:spPr>
            <a:xfrm>
              <a:off x="-659757" y="2158697"/>
              <a:ext cx="437309" cy="437309"/>
            </a:xfrm>
            <a:prstGeom prst="rect">
              <a:avLst/>
            </a:prstGeom>
            <a:solidFill>
              <a:srgbClr val="00A8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41"/>
            <p:cNvSpPr/>
            <p:nvPr/>
          </p:nvSpPr>
          <p:spPr>
            <a:xfrm>
              <a:off x="-659757" y="2845482"/>
              <a:ext cx="437309" cy="437309"/>
            </a:xfrm>
            <a:prstGeom prst="rect">
              <a:avLst/>
            </a:prstGeom>
            <a:solidFill>
              <a:srgbClr val="FFC9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3" name="Google Shape;493;p41"/>
          <p:cNvSpPr txBox="1"/>
          <p:nvPr/>
        </p:nvSpPr>
        <p:spPr>
          <a:xfrm>
            <a:off x="7604568" y="141663"/>
            <a:ext cx="35369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EAA824"/>
                </a:solidFill>
                <a:latin typeface="Calibri"/>
                <a:ea typeface="Calibri"/>
                <a:cs typeface="Calibri"/>
                <a:sym typeface="Calibri"/>
              </a:rPr>
              <a:t>lihat buku pedoman teknis halaman</a:t>
            </a:r>
            <a:endParaRPr i="1" sz="1800">
              <a:solidFill>
                <a:srgbClr val="EAA8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41"/>
          <p:cNvSpPr/>
          <p:nvPr/>
        </p:nvSpPr>
        <p:spPr>
          <a:xfrm>
            <a:off x="-11575" y="6526384"/>
            <a:ext cx="10347066" cy="331616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41"/>
          <p:cNvSpPr/>
          <p:nvPr/>
        </p:nvSpPr>
        <p:spPr>
          <a:xfrm>
            <a:off x="-11575" y="-49066"/>
            <a:ext cx="3837126" cy="925976"/>
          </a:xfrm>
          <a:custGeom>
            <a:rect b="b" l="l" r="r" t="t"/>
            <a:pathLst>
              <a:path extrusionOk="0" h="693115" w="4799029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017A87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41"/>
          <p:cNvSpPr txBox="1"/>
          <p:nvPr/>
        </p:nvSpPr>
        <p:spPr>
          <a:xfrm>
            <a:off x="237008" y="77241"/>
            <a:ext cx="240161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KASUS 4</a:t>
            </a:r>
            <a:endParaRPr/>
          </a:p>
        </p:txBody>
      </p:sp>
      <p:sp>
        <p:nvSpPr>
          <p:cNvPr id="497" name="Google Shape;497;p41"/>
          <p:cNvSpPr/>
          <p:nvPr/>
        </p:nvSpPr>
        <p:spPr>
          <a:xfrm>
            <a:off x="0" y="1104900"/>
            <a:ext cx="12192000" cy="31744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1"/>
          <p:cNvSpPr txBox="1"/>
          <p:nvPr/>
        </p:nvSpPr>
        <p:spPr>
          <a:xfrm>
            <a:off x="0" y="975115"/>
            <a:ext cx="12192000" cy="40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Gabung SLS ke Salah Satu SLS yang Sudah Ada dalam Desa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1"/>
          <p:cNvSpPr txBox="1"/>
          <p:nvPr/>
        </p:nvSpPr>
        <p:spPr>
          <a:xfrm>
            <a:off x="2591065" y="439843"/>
            <a:ext cx="4427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[3]</a:t>
            </a:r>
            <a:endParaRPr/>
          </a:p>
        </p:txBody>
      </p:sp>
      <p:graphicFrame>
        <p:nvGraphicFramePr>
          <p:cNvPr id="500" name="Google Shape;500;p41"/>
          <p:cNvGraphicFramePr/>
          <p:nvPr/>
        </p:nvGraphicFramePr>
        <p:xfrm>
          <a:off x="553232" y="18684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{14B304AD-2A58-4FFA-9204-12FC5DE9FC12}</a:tableStyleId>
              </a:tblPr>
              <a:tblGrid>
                <a:gridCol w="2746800"/>
                <a:gridCol w="2746800"/>
                <a:gridCol w="2746800"/>
                <a:gridCol w="2746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SLS Master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SLS Lapangan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Penomoran Bangunan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Penomoran Keluarga Hasil Verifikasi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[0021 00] RT.011/RW.002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[0021 01] RT.011/RW.002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Unik dalam 0021 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Unik dalam 0021 01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[0022 00] RT.012/RW.002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[0021 02] RT.011/RW.002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Unik dalam 0021 02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Unik dalam 0021 02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01" name="Google Shape;501;p41"/>
          <p:cNvSpPr txBox="1"/>
          <p:nvPr/>
        </p:nvSpPr>
        <p:spPr>
          <a:xfrm>
            <a:off x="1190625" y="4226718"/>
            <a:ext cx="925115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Untuk mempermudah pelaksanaan lapangan, kasus gabung SLS diberlakukan seperti SubSLS (Menambahkan kode Sub SLS di belakang kode SLS gabungan),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Sehingga jika dilaksanakan oleh PPL yang berbeda, tidak mengganggu pelaksanaan tugas pada PPL bersangkutan.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2"/>
          <p:cNvSpPr/>
          <p:nvPr/>
        </p:nvSpPr>
        <p:spPr>
          <a:xfrm>
            <a:off x="3582955" y="149138"/>
            <a:ext cx="8761445" cy="491642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42"/>
          <p:cNvSpPr/>
          <p:nvPr/>
        </p:nvSpPr>
        <p:spPr>
          <a:xfrm>
            <a:off x="10335490" y="6526384"/>
            <a:ext cx="1856510" cy="33161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42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09" name="Google Shape;509;p42"/>
          <p:cNvGrpSpPr/>
          <p:nvPr/>
        </p:nvGrpSpPr>
        <p:grpSpPr>
          <a:xfrm>
            <a:off x="-659757" y="95126"/>
            <a:ext cx="437309" cy="3187665"/>
            <a:chOff x="-659757" y="95126"/>
            <a:chExt cx="437309" cy="3187665"/>
          </a:xfrm>
        </p:grpSpPr>
        <p:sp>
          <p:nvSpPr>
            <p:cNvPr id="510" name="Google Shape;510;p42"/>
            <p:cNvSpPr/>
            <p:nvPr/>
          </p:nvSpPr>
          <p:spPr>
            <a:xfrm>
              <a:off x="-659757" y="95126"/>
              <a:ext cx="437309" cy="437309"/>
            </a:xfrm>
            <a:prstGeom prst="rect">
              <a:avLst/>
            </a:prstGeom>
            <a:solidFill>
              <a:srgbClr val="142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42"/>
            <p:cNvSpPr/>
            <p:nvPr/>
          </p:nvSpPr>
          <p:spPr>
            <a:xfrm>
              <a:off x="-659757" y="785127"/>
              <a:ext cx="437309" cy="437309"/>
            </a:xfrm>
            <a:prstGeom prst="rect">
              <a:avLst/>
            </a:prstGeom>
            <a:solidFill>
              <a:srgbClr val="2749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42"/>
            <p:cNvSpPr/>
            <p:nvPr/>
          </p:nvSpPr>
          <p:spPr>
            <a:xfrm>
              <a:off x="-659757" y="1471912"/>
              <a:ext cx="437309" cy="437309"/>
            </a:xfrm>
            <a:prstGeom prst="rect">
              <a:avLst/>
            </a:prstGeom>
            <a:solidFill>
              <a:srgbClr val="0C7B9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42"/>
            <p:cNvSpPr/>
            <p:nvPr/>
          </p:nvSpPr>
          <p:spPr>
            <a:xfrm>
              <a:off x="-659757" y="2158697"/>
              <a:ext cx="437309" cy="437309"/>
            </a:xfrm>
            <a:prstGeom prst="rect">
              <a:avLst/>
            </a:prstGeom>
            <a:solidFill>
              <a:srgbClr val="00A8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42"/>
            <p:cNvSpPr/>
            <p:nvPr/>
          </p:nvSpPr>
          <p:spPr>
            <a:xfrm>
              <a:off x="-659757" y="2845482"/>
              <a:ext cx="437309" cy="437309"/>
            </a:xfrm>
            <a:prstGeom prst="rect">
              <a:avLst/>
            </a:prstGeom>
            <a:solidFill>
              <a:srgbClr val="FFC9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5" name="Google Shape;515;p42"/>
          <p:cNvSpPr txBox="1"/>
          <p:nvPr/>
        </p:nvSpPr>
        <p:spPr>
          <a:xfrm>
            <a:off x="7604568" y="141663"/>
            <a:ext cx="35369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EAA824"/>
                </a:solidFill>
                <a:latin typeface="Calibri"/>
                <a:ea typeface="Calibri"/>
                <a:cs typeface="Calibri"/>
                <a:sym typeface="Calibri"/>
              </a:rPr>
              <a:t>lihat buku pedoman teknis halaman</a:t>
            </a:r>
            <a:endParaRPr i="1" sz="1800">
              <a:solidFill>
                <a:srgbClr val="EAA8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42"/>
          <p:cNvSpPr/>
          <p:nvPr/>
        </p:nvSpPr>
        <p:spPr>
          <a:xfrm>
            <a:off x="-11575" y="6526384"/>
            <a:ext cx="10347066" cy="331616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42"/>
          <p:cNvSpPr/>
          <p:nvPr/>
        </p:nvSpPr>
        <p:spPr>
          <a:xfrm>
            <a:off x="-11575" y="-49066"/>
            <a:ext cx="3837126" cy="925976"/>
          </a:xfrm>
          <a:custGeom>
            <a:rect b="b" l="l" r="r" t="t"/>
            <a:pathLst>
              <a:path extrusionOk="0" h="693115" w="4799029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017A87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42"/>
          <p:cNvSpPr txBox="1"/>
          <p:nvPr/>
        </p:nvSpPr>
        <p:spPr>
          <a:xfrm>
            <a:off x="237008" y="77241"/>
            <a:ext cx="240161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KASUS 5</a:t>
            </a:r>
            <a:endParaRPr/>
          </a:p>
        </p:txBody>
      </p:sp>
      <p:sp>
        <p:nvSpPr>
          <p:cNvPr id="519" name="Google Shape;519;p42"/>
          <p:cNvSpPr/>
          <p:nvPr/>
        </p:nvSpPr>
        <p:spPr>
          <a:xfrm>
            <a:off x="0" y="1104900"/>
            <a:ext cx="12192000" cy="31744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42"/>
          <p:cNvSpPr txBox="1"/>
          <p:nvPr/>
        </p:nvSpPr>
        <p:spPr>
          <a:xfrm>
            <a:off x="0" y="975115"/>
            <a:ext cx="12192000" cy="40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Gabung SLS ke Salah Satu SLS yang Belum Ada dalam Desa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42"/>
          <p:cNvSpPr txBox="1"/>
          <p:nvPr/>
        </p:nvSpPr>
        <p:spPr>
          <a:xfrm>
            <a:off x="2591065" y="439843"/>
            <a:ext cx="4427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[1]</a:t>
            </a:r>
            <a:endParaRPr/>
          </a:p>
        </p:txBody>
      </p:sp>
      <p:pic>
        <p:nvPicPr>
          <p:cNvPr id="522" name="Google Shape;52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609" y="1715072"/>
            <a:ext cx="6512388" cy="15677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3" name="Google Shape;523;p42"/>
          <p:cNvGraphicFramePr/>
          <p:nvPr/>
        </p:nvGraphicFramePr>
        <p:xfrm>
          <a:off x="7172076" y="16683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{14B304AD-2A58-4FFA-9204-12FC5DE9FC12}</a:tableStyleId>
              </a:tblPr>
              <a:tblGrid>
                <a:gridCol w="1427675"/>
                <a:gridCol w="1428850"/>
                <a:gridCol w="1448950"/>
              </a:tblGrid>
              <a:tr h="5184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PERLAKUAN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554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strike="noStrike"/>
                        <a:t>REGSOSEK22-VK1</a:t>
                      </a:r>
                      <a:endParaRPr b="1" i="0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strike="noStrike"/>
                        <a:t>REGSOSEK22-VK2</a:t>
                      </a:r>
                      <a:endParaRPr b="1" i="0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strike="noStrike"/>
                        <a:t>REGSOSEK22-PSLS</a:t>
                      </a:r>
                      <a:endParaRPr b="1" i="0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</a:tr>
              <a:tr h="53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√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√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Kode baru</a:t>
                      </a:r>
                      <a:endParaRPr/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pic>
        <p:nvPicPr>
          <p:cNvPr id="524" name="Google Shape;52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2467" y="3629941"/>
            <a:ext cx="10347066" cy="2604443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42"/>
          <p:cNvSpPr/>
          <p:nvPr/>
        </p:nvSpPr>
        <p:spPr>
          <a:xfrm>
            <a:off x="871448" y="5473127"/>
            <a:ext cx="10418159" cy="80297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6" name="Google Shape;526;p42"/>
          <p:cNvPicPr preferRelativeResize="0"/>
          <p:nvPr/>
        </p:nvPicPr>
        <p:blipFill rotWithShape="1">
          <a:blip r:embed="rId5">
            <a:alphaModFix/>
          </a:blip>
          <a:srcRect b="0" l="66253" r="0" t="-10217"/>
          <a:stretch/>
        </p:blipFill>
        <p:spPr>
          <a:xfrm>
            <a:off x="10631837" y="5473127"/>
            <a:ext cx="498967" cy="676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3"/>
          <p:cNvSpPr/>
          <p:nvPr/>
        </p:nvSpPr>
        <p:spPr>
          <a:xfrm>
            <a:off x="3582955" y="149138"/>
            <a:ext cx="8761445" cy="491642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43"/>
          <p:cNvSpPr/>
          <p:nvPr/>
        </p:nvSpPr>
        <p:spPr>
          <a:xfrm>
            <a:off x="10335490" y="6526384"/>
            <a:ext cx="1856510" cy="33161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43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34" name="Google Shape;534;p43"/>
          <p:cNvGrpSpPr/>
          <p:nvPr/>
        </p:nvGrpSpPr>
        <p:grpSpPr>
          <a:xfrm>
            <a:off x="-659757" y="95126"/>
            <a:ext cx="437309" cy="3187665"/>
            <a:chOff x="-659757" y="95126"/>
            <a:chExt cx="437309" cy="3187665"/>
          </a:xfrm>
        </p:grpSpPr>
        <p:sp>
          <p:nvSpPr>
            <p:cNvPr id="535" name="Google Shape;535;p43"/>
            <p:cNvSpPr/>
            <p:nvPr/>
          </p:nvSpPr>
          <p:spPr>
            <a:xfrm>
              <a:off x="-659757" y="95126"/>
              <a:ext cx="437309" cy="437309"/>
            </a:xfrm>
            <a:prstGeom prst="rect">
              <a:avLst/>
            </a:prstGeom>
            <a:solidFill>
              <a:srgbClr val="142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43"/>
            <p:cNvSpPr/>
            <p:nvPr/>
          </p:nvSpPr>
          <p:spPr>
            <a:xfrm>
              <a:off x="-659757" y="785127"/>
              <a:ext cx="437309" cy="437309"/>
            </a:xfrm>
            <a:prstGeom prst="rect">
              <a:avLst/>
            </a:prstGeom>
            <a:solidFill>
              <a:srgbClr val="2749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43"/>
            <p:cNvSpPr/>
            <p:nvPr/>
          </p:nvSpPr>
          <p:spPr>
            <a:xfrm>
              <a:off x="-659757" y="1471912"/>
              <a:ext cx="437309" cy="437309"/>
            </a:xfrm>
            <a:prstGeom prst="rect">
              <a:avLst/>
            </a:prstGeom>
            <a:solidFill>
              <a:srgbClr val="0C7B9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43"/>
            <p:cNvSpPr/>
            <p:nvPr/>
          </p:nvSpPr>
          <p:spPr>
            <a:xfrm>
              <a:off x="-659757" y="2158697"/>
              <a:ext cx="437309" cy="437309"/>
            </a:xfrm>
            <a:prstGeom prst="rect">
              <a:avLst/>
            </a:prstGeom>
            <a:solidFill>
              <a:srgbClr val="00A8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43"/>
            <p:cNvSpPr/>
            <p:nvPr/>
          </p:nvSpPr>
          <p:spPr>
            <a:xfrm>
              <a:off x="-659757" y="2845482"/>
              <a:ext cx="437309" cy="437309"/>
            </a:xfrm>
            <a:prstGeom prst="rect">
              <a:avLst/>
            </a:prstGeom>
            <a:solidFill>
              <a:srgbClr val="FFC9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0" name="Google Shape;540;p43"/>
          <p:cNvSpPr txBox="1"/>
          <p:nvPr/>
        </p:nvSpPr>
        <p:spPr>
          <a:xfrm>
            <a:off x="7604568" y="141663"/>
            <a:ext cx="35369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EAA824"/>
                </a:solidFill>
                <a:latin typeface="Calibri"/>
                <a:ea typeface="Calibri"/>
                <a:cs typeface="Calibri"/>
                <a:sym typeface="Calibri"/>
              </a:rPr>
              <a:t>lihat buku pedoman teknis halaman</a:t>
            </a:r>
            <a:endParaRPr i="1" sz="1800">
              <a:solidFill>
                <a:srgbClr val="EAA8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43"/>
          <p:cNvSpPr/>
          <p:nvPr/>
        </p:nvSpPr>
        <p:spPr>
          <a:xfrm>
            <a:off x="-11575" y="6526384"/>
            <a:ext cx="10347066" cy="331616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43"/>
          <p:cNvSpPr/>
          <p:nvPr/>
        </p:nvSpPr>
        <p:spPr>
          <a:xfrm>
            <a:off x="-11575" y="-49066"/>
            <a:ext cx="3837126" cy="925976"/>
          </a:xfrm>
          <a:custGeom>
            <a:rect b="b" l="l" r="r" t="t"/>
            <a:pathLst>
              <a:path extrusionOk="0" h="693115" w="4799029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017A87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43"/>
          <p:cNvSpPr txBox="1"/>
          <p:nvPr/>
        </p:nvSpPr>
        <p:spPr>
          <a:xfrm>
            <a:off x="237008" y="77241"/>
            <a:ext cx="240161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KASUS 5</a:t>
            </a:r>
            <a:endParaRPr/>
          </a:p>
        </p:txBody>
      </p:sp>
      <p:sp>
        <p:nvSpPr>
          <p:cNvPr id="544" name="Google Shape;544;p43"/>
          <p:cNvSpPr/>
          <p:nvPr/>
        </p:nvSpPr>
        <p:spPr>
          <a:xfrm>
            <a:off x="0" y="1104900"/>
            <a:ext cx="12192000" cy="31744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43"/>
          <p:cNvSpPr txBox="1"/>
          <p:nvPr/>
        </p:nvSpPr>
        <p:spPr>
          <a:xfrm>
            <a:off x="0" y="975115"/>
            <a:ext cx="12192000" cy="40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Gabung SLS ke Salah Satu SLS yang Belum Ada dalam Desa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43"/>
          <p:cNvSpPr txBox="1"/>
          <p:nvPr/>
        </p:nvSpPr>
        <p:spPr>
          <a:xfrm>
            <a:off x="2591065" y="439843"/>
            <a:ext cx="4427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[2]</a:t>
            </a:r>
            <a:endParaRPr/>
          </a:p>
        </p:txBody>
      </p:sp>
      <p:pic>
        <p:nvPicPr>
          <p:cNvPr id="547" name="Google Shape;54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159" y="1715072"/>
            <a:ext cx="6082291" cy="1464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4700" y="2686981"/>
            <a:ext cx="5479200" cy="219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0129" y="3992446"/>
            <a:ext cx="5479200" cy="2188531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43"/>
          <p:cNvSpPr txBox="1"/>
          <p:nvPr/>
        </p:nvSpPr>
        <p:spPr>
          <a:xfrm>
            <a:off x="368100" y="3532370"/>
            <a:ext cx="4267130" cy="33855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REGSOSEK22-VK1 UNTUK SLS YANG BERGABUNG</a:t>
            </a:r>
            <a:endParaRPr/>
          </a:p>
        </p:txBody>
      </p:sp>
      <p:sp>
        <p:nvSpPr>
          <p:cNvPr id="551" name="Google Shape;551;p43"/>
          <p:cNvSpPr txBox="1"/>
          <p:nvPr/>
        </p:nvSpPr>
        <p:spPr>
          <a:xfrm>
            <a:off x="6344700" y="2157146"/>
            <a:ext cx="4267130" cy="33855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REGSOSEK22-VK1 UNTUK SLS YANG BERGABUNG</a:t>
            </a:r>
            <a:endParaRPr/>
          </a:p>
        </p:txBody>
      </p:sp>
      <p:sp>
        <p:nvSpPr>
          <p:cNvPr id="552" name="Google Shape;552;p43"/>
          <p:cNvSpPr/>
          <p:nvPr/>
        </p:nvSpPr>
        <p:spPr>
          <a:xfrm>
            <a:off x="3090123" y="4514858"/>
            <a:ext cx="279400" cy="268145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43"/>
          <p:cNvSpPr/>
          <p:nvPr/>
        </p:nvSpPr>
        <p:spPr>
          <a:xfrm>
            <a:off x="9043248" y="3209933"/>
            <a:ext cx="279400" cy="268145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43"/>
          <p:cNvSpPr/>
          <p:nvPr/>
        </p:nvSpPr>
        <p:spPr>
          <a:xfrm>
            <a:off x="2503506" y="4835692"/>
            <a:ext cx="920287" cy="72241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43"/>
          <p:cNvSpPr/>
          <p:nvPr/>
        </p:nvSpPr>
        <p:spPr>
          <a:xfrm>
            <a:off x="2483376" y="4021935"/>
            <a:ext cx="920287" cy="428758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6" name="Google Shape;556;p43"/>
          <p:cNvCxnSpPr/>
          <p:nvPr/>
        </p:nvCxnSpPr>
        <p:spPr>
          <a:xfrm rot="5400000">
            <a:off x="2064306" y="4769598"/>
            <a:ext cx="865800" cy="12600"/>
          </a:xfrm>
          <a:prstGeom prst="curvedConnector3">
            <a:avLst>
              <a:gd fmla="val 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57" name="Google Shape;557;p43"/>
          <p:cNvSpPr/>
          <p:nvPr/>
        </p:nvSpPr>
        <p:spPr>
          <a:xfrm>
            <a:off x="8475681" y="3549817"/>
            <a:ext cx="920287" cy="72241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43"/>
          <p:cNvSpPr/>
          <p:nvPr/>
        </p:nvSpPr>
        <p:spPr>
          <a:xfrm>
            <a:off x="8455551" y="2736060"/>
            <a:ext cx="920287" cy="428758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9" name="Google Shape;559;p43"/>
          <p:cNvCxnSpPr/>
          <p:nvPr/>
        </p:nvCxnSpPr>
        <p:spPr>
          <a:xfrm rot="5400000">
            <a:off x="8036481" y="3483723"/>
            <a:ext cx="865800" cy="12600"/>
          </a:xfrm>
          <a:prstGeom prst="curvedConnector3">
            <a:avLst>
              <a:gd fmla="val 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560" name="Google Shape;560;p43"/>
          <p:cNvPicPr preferRelativeResize="0"/>
          <p:nvPr/>
        </p:nvPicPr>
        <p:blipFill rotWithShape="1">
          <a:blip r:embed="rId6">
            <a:alphaModFix/>
          </a:blip>
          <a:srcRect b="11004" l="0" r="37476" t="0"/>
          <a:stretch/>
        </p:blipFill>
        <p:spPr>
          <a:xfrm>
            <a:off x="5698418" y="4961893"/>
            <a:ext cx="72251" cy="102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656905" y="3666744"/>
            <a:ext cx="94135" cy="99089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43"/>
          <p:cNvSpPr/>
          <p:nvPr/>
        </p:nvSpPr>
        <p:spPr>
          <a:xfrm>
            <a:off x="11398519" y="2707540"/>
            <a:ext cx="409051" cy="22409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43"/>
          <p:cNvSpPr/>
          <p:nvPr/>
        </p:nvSpPr>
        <p:spPr>
          <a:xfrm>
            <a:off x="11399340" y="3606181"/>
            <a:ext cx="409051" cy="22409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4" name="Google Shape;564;p43"/>
          <p:cNvCxnSpPr/>
          <p:nvPr/>
        </p:nvCxnSpPr>
        <p:spPr>
          <a:xfrm rot="5400000">
            <a:off x="11381087" y="3263978"/>
            <a:ext cx="865800" cy="12600"/>
          </a:xfrm>
          <a:prstGeom prst="curvedConnector3">
            <a:avLst>
              <a:gd fmla="val 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65" name="Google Shape;565;p43"/>
          <p:cNvSpPr/>
          <p:nvPr/>
        </p:nvSpPr>
        <p:spPr>
          <a:xfrm>
            <a:off x="5438696" y="4004737"/>
            <a:ext cx="409051" cy="22409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43"/>
          <p:cNvSpPr/>
          <p:nvPr/>
        </p:nvSpPr>
        <p:spPr>
          <a:xfrm>
            <a:off x="5439517" y="4903378"/>
            <a:ext cx="409051" cy="22409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7" name="Google Shape;567;p43"/>
          <p:cNvCxnSpPr/>
          <p:nvPr/>
        </p:nvCxnSpPr>
        <p:spPr>
          <a:xfrm rot="5400000">
            <a:off x="5421264" y="4561175"/>
            <a:ext cx="865800" cy="12600"/>
          </a:xfrm>
          <a:prstGeom prst="curvedConnector3">
            <a:avLst>
              <a:gd fmla="val 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4"/>
          <p:cNvSpPr/>
          <p:nvPr/>
        </p:nvSpPr>
        <p:spPr>
          <a:xfrm>
            <a:off x="3582955" y="149138"/>
            <a:ext cx="8761445" cy="491642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44"/>
          <p:cNvSpPr/>
          <p:nvPr/>
        </p:nvSpPr>
        <p:spPr>
          <a:xfrm>
            <a:off x="10335490" y="6526384"/>
            <a:ext cx="1856510" cy="33161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44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75" name="Google Shape;575;p44"/>
          <p:cNvGrpSpPr/>
          <p:nvPr/>
        </p:nvGrpSpPr>
        <p:grpSpPr>
          <a:xfrm>
            <a:off x="-659757" y="95126"/>
            <a:ext cx="437309" cy="3187665"/>
            <a:chOff x="-659757" y="95126"/>
            <a:chExt cx="437309" cy="3187665"/>
          </a:xfrm>
        </p:grpSpPr>
        <p:sp>
          <p:nvSpPr>
            <p:cNvPr id="576" name="Google Shape;576;p44"/>
            <p:cNvSpPr/>
            <p:nvPr/>
          </p:nvSpPr>
          <p:spPr>
            <a:xfrm>
              <a:off x="-659757" y="95126"/>
              <a:ext cx="437309" cy="437309"/>
            </a:xfrm>
            <a:prstGeom prst="rect">
              <a:avLst/>
            </a:prstGeom>
            <a:solidFill>
              <a:srgbClr val="142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44"/>
            <p:cNvSpPr/>
            <p:nvPr/>
          </p:nvSpPr>
          <p:spPr>
            <a:xfrm>
              <a:off x="-659757" y="785127"/>
              <a:ext cx="437309" cy="437309"/>
            </a:xfrm>
            <a:prstGeom prst="rect">
              <a:avLst/>
            </a:prstGeom>
            <a:solidFill>
              <a:srgbClr val="2749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44"/>
            <p:cNvSpPr/>
            <p:nvPr/>
          </p:nvSpPr>
          <p:spPr>
            <a:xfrm>
              <a:off x="-659757" y="1471912"/>
              <a:ext cx="437309" cy="437309"/>
            </a:xfrm>
            <a:prstGeom prst="rect">
              <a:avLst/>
            </a:prstGeom>
            <a:solidFill>
              <a:srgbClr val="0C7B9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44"/>
            <p:cNvSpPr/>
            <p:nvPr/>
          </p:nvSpPr>
          <p:spPr>
            <a:xfrm>
              <a:off x="-659757" y="2158697"/>
              <a:ext cx="437309" cy="437309"/>
            </a:xfrm>
            <a:prstGeom prst="rect">
              <a:avLst/>
            </a:prstGeom>
            <a:solidFill>
              <a:srgbClr val="00A8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44"/>
            <p:cNvSpPr/>
            <p:nvPr/>
          </p:nvSpPr>
          <p:spPr>
            <a:xfrm>
              <a:off x="-659757" y="2845482"/>
              <a:ext cx="437309" cy="437309"/>
            </a:xfrm>
            <a:prstGeom prst="rect">
              <a:avLst/>
            </a:prstGeom>
            <a:solidFill>
              <a:srgbClr val="FFC9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1" name="Google Shape;581;p44"/>
          <p:cNvSpPr txBox="1"/>
          <p:nvPr/>
        </p:nvSpPr>
        <p:spPr>
          <a:xfrm>
            <a:off x="7604568" y="141663"/>
            <a:ext cx="35369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EAA824"/>
                </a:solidFill>
                <a:latin typeface="Calibri"/>
                <a:ea typeface="Calibri"/>
                <a:cs typeface="Calibri"/>
                <a:sym typeface="Calibri"/>
              </a:rPr>
              <a:t>lihat buku pedoman teknis halaman</a:t>
            </a:r>
            <a:endParaRPr i="1" sz="1800">
              <a:solidFill>
                <a:srgbClr val="EAA8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44"/>
          <p:cNvSpPr/>
          <p:nvPr/>
        </p:nvSpPr>
        <p:spPr>
          <a:xfrm>
            <a:off x="-11575" y="6526384"/>
            <a:ext cx="10347066" cy="331616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44"/>
          <p:cNvSpPr/>
          <p:nvPr/>
        </p:nvSpPr>
        <p:spPr>
          <a:xfrm>
            <a:off x="-11575" y="-49066"/>
            <a:ext cx="3837126" cy="925976"/>
          </a:xfrm>
          <a:custGeom>
            <a:rect b="b" l="l" r="r" t="t"/>
            <a:pathLst>
              <a:path extrusionOk="0" h="693115" w="4799029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017A87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44"/>
          <p:cNvSpPr txBox="1"/>
          <p:nvPr/>
        </p:nvSpPr>
        <p:spPr>
          <a:xfrm>
            <a:off x="237008" y="77241"/>
            <a:ext cx="240161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KASUS 5</a:t>
            </a:r>
            <a:endParaRPr/>
          </a:p>
        </p:txBody>
      </p:sp>
      <p:sp>
        <p:nvSpPr>
          <p:cNvPr id="585" name="Google Shape;585;p44"/>
          <p:cNvSpPr/>
          <p:nvPr/>
        </p:nvSpPr>
        <p:spPr>
          <a:xfrm>
            <a:off x="0" y="1104900"/>
            <a:ext cx="12192000" cy="31744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44"/>
          <p:cNvSpPr txBox="1"/>
          <p:nvPr/>
        </p:nvSpPr>
        <p:spPr>
          <a:xfrm>
            <a:off x="0" y="975115"/>
            <a:ext cx="12192000" cy="40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Gabung SLS ke Salah Satu SLS yang Belum Ada dalam Desa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44"/>
          <p:cNvSpPr txBox="1"/>
          <p:nvPr/>
        </p:nvSpPr>
        <p:spPr>
          <a:xfrm>
            <a:off x="2591065" y="439843"/>
            <a:ext cx="4427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[3]</a:t>
            </a:r>
            <a:endParaRPr/>
          </a:p>
        </p:txBody>
      </p:sp>
      <p:graphicFrame>
        <p:nvGraphicFramePr>
          <p:cNvPr id="588" name="Google Shape;588;p44"/>
          <p:cNvGraphicFramePr/>
          <p:nvPr/>
        </p:nvGraphicFramePr>
        <p:xfrm>
          <a:off x="553232" y="18684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{14B304AD-2A58-4FFA-9204-12FC5DE9FC12}</a:tableStyleId>
              </a:tblPr>
              <a:tblGrid>
                <a:gridCol w="2746800"/>
                <a:gridCol w="2746800"/>
                <a:gridCol w="2746800"/>
                <a:gridCol w="2746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SLS Master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SLS Lapangan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Penomoran Bangunan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Penomoran Keluarga hasil Verifikasi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[0021 00] RT.011/RW.002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[9002 01] RT.001/RW.004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Unik dalam 9002 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Unik dalam 9002 01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[0022 00] RT.012/RW.002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[9002 02] RT.001/RW.004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Unik dalam 9002 02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Unik dalam 9002 02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Google Shape;593;p4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5466" r="5466" t="0"/>
          <a:stretch/>
        </p:blipFill>
        <p:spPr>
          <a:xfrm>
            <a:off x="3060702" y="3"/>
            <a:ext cx="9131298" cy="685157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594" name="Google Shape;594;p45"/>
          <p:cNvSpPr txBox="1"/>
          <p:nvPr>
            <p:ph idx="4294967295" type="sldNum"/>
          </p:nvPr>
        </p:nvSpPr>
        <p:spPr>
          <a:xfrm>
            <a:off x="11764963" y="6492875"/>
            <a:ext cx="427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5" name="Google Shape;595;p45"/>
          <p:cNvSpPr/>
          <p:nvPr/>
        </p:nvSpPr>
        <p:spPr>
          <a:xfrm>
            <a:off x="0" y="0"/>
            <a:ext cx="367390" cy="6858000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45"/>
          <p:cNvSpPr txBox="1"/>
          <p:nvPr/>
        </p:nvSpPr>
        <p:spPr>
          <a:xfrm>
            <a:off x="475028" y="2766284"/>
            <a:ext cx="61870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17A87"/>
                </a:solidFill>
                <a:highlight>
                  <a:srgbClr val="FFC93C"/>
                </a:highlight>
                <a:latin typeface="Libre Franklin Medium"/>
                <a:ea typeface="Libre Franklin Medium"/>
                <a:cs typeface="Libre Franklin Medium"/>
                <a:sym typeface="Libre Franklin Medium"/>
              </a:rPr>
              <a:t>TERIMA KASIH</a:t>
            </a:r>
            <a:endParaRPr b="1" sz="3600">
              <a:solidFill>
                <a:srgbClr val="017A87"/>
              </a:solidFill>
              <a:highlight>
                <a:srgbClr val="FFC93C"/>
              </a:highlight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grpSp>
        <p:nvGrpSpPr>
          <p:cNvPr id="597" name="Google Shape;597;p45"/>
          <p:cNvGrpSpPr/>
          <p:nvPr/>
        </p:nvGrpSpPr>
        <p:grpSpPr>
          <a:xfrm rot="5400000">
            <a:off x="1980833" y="2446558"/>
            <a:ext cx="437309" cy="3187665"/>
            <a:chOff x="-659757" y="95126"/>
            <a:chExt cx="437309" cy="3187665"/>
          </a:xfrm>
        </p:grpSpPr>
        <p:sp>
          <p:nvSpPr>
            <p:cNvPr id="598" name="Google Shape;598;p45"/>
            <p:cNvSpPr/>
            <p:nvPr/>
          </p:nvSpPr>
          <p:spPr>
            <a:xfrm>
              <a:off x="-659757" y="95126"/>
              <a:ext cx="437309" cy="437309"/>
            </a:xfrm>
            <a:prstGeom prst="rect">
              <a:avLst/>
            </a:prstGeom>
            <a:solidFill>
              <a:srgbClr val="142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45"/>
            <p:cNvSpPr/>
            <p:nvPr/>
          </p:nvSpPr>
          <p:spPr>
            <a:xfrm>
              <a:off x="-659757" y="785127"/>
              <a:ext cx="437309" cy="437309"/>
            </a:xfrm>
            <a:prstGeom prst="rect">
              <a:avLst/>
            </a:prstGeom>
            <a:solidFill>
              <a:srgbClr val="2749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45"/>
            <p:cNvSpPr/>
            <p:nvPr/>
          </p:nvSpPr>
          <p:spPr>
            <a:xfrm>
              <a:off x="-659757" y="1471912"/>
              <a:ext cx="437309" cy="437309"/>
            </a:xfrm>
            <a:prstGeom prst="rect">
              <a:avLst/>
            </a:prstGeom>
            <a:solidFill>
              <a:srgbClr val="0C7B9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45"/>
            <p:cNvSpPr/>
            <p:nvPr/>
          </p:nvSpPr>
          <p:spPr>
            <a:xfrm>
              <a:off x="-659757" y="2158697"/>
              <a:ext cx="437309" cy="437309"/>
            </a:xfrm>
            <a:prstGeom prst="rect">
              <a:avLst/>
            </a:prstGeom>
            <a:solidFill>
              <a:srgbClr val="00A8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45"/>
            <p:cNvSpPr/>
            <p:nvPr/>
          </p:nvSpPr>
          <p:spPr>
            <a:xfrm>
              <a:off x="-659757" y="2845482"/>
              <a:ext cx="437309" cy="437309"/>
            </a:xfrm>
            <a:prstGeom prst="rect">
              <a:avLst/>
            </a:prstGeom>
            <a:solidFill>
              <a:srgbClr val="FFC9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/>
          <p:nvPr/>
        </p:nvSpPr>
        <p:spPr>
          <a:xfrm>
            <a:off x="3582955" y="149138"/>
            <a:ext cx="8761445" cy="491642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2"/>
          <p:cNvSpPr/>
          <p:nvPr/>
        </p:nvSpPr>
        <p:spPr>
          <a:xfrm>
            <a:off x="10335490" y="6526384"/>
            <a:ext cx="1856510" cy="33161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2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8" name="Google Shape;208;p32"/>
          <p:cNvGrpSpPr/>
          <p:nvPr/>
        </p:nvGrpSpPr>
        <p:grpSpPr>
          <a:xfrm>
            <a:off x="-659757" y="95126"/>
            <a:ext cx="437309" cy="3187665"/>
            <a:chOff x="-659757" y="95126"/>
            <a:chExt cx="437309" cy="3187665"/>
          </a:xfrm>
        </p:grpSpPr>
        <p:sp>
          <p:nvSpPr>
            <p:cNvPr id="209" name="Google Shape;209;p32"/>
            <p:cNvSpPr/>
            <p:nvPr/>
          </p:nvSpPr>
          <p:spPr>
            <a:xfrm>
              <a:off x="-659757" y="95126"/>
              <a:ext cx="437309" cy="437309"/>
            </a:xfrm>
            <a:prstGeom prst="rect">
              <a:avLst/>
            </a:prstGeom>
            <a:solidFill>
              <a:srgbClr val="142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-659757" y="785127"/>
              <a:ext cx="437309" cy="437309"/>
            </a:xfrm>
            <a:prstGeom prst="rect">
              <a:avLst/>
            </a:prstGeom>
            <a:solidFill>
              <a:srgbClr val="2749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-659757" y="1471912"/>
              <a:ext cx="437309" cy="437309"/>
            </a:xfrm>
            <a:prstGeom prst="rect">
              <a:avLst/>
            </a:prstGeom>
            <a:solidFill>
              <a:srgbClr val="0C7B9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32"/>
            <p:cNvSpPr/>
            <p:nvPr/>
          </p:nvSpPr>
          <p:spPr>
            <a:xfrm>
              <a:off x="-659757" y="2158697"/>
              <a:ext cx="437309" cy="437309"/>
            </a:xfrm>
            <a:prstGeom prst="rect">
              <a:avLst/>
            </a:prstGeom>
            <a:solidFill>
              <a:srgbClr val="00A8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2"/>
            <p:cNvSpPr/>
            <p:nvPr/>
          </p:nvSpPr>
          <p:spPr>
            <a:xfrm>
              <a:off x="-659757" y="2845482"/>
              <a:ext cx="437309" cy="437309"/>
            </a:xfrm>
            <a:prstGeom prst="rect">
              <a:avLst/>
            </a:prstGeom>
            <a:solidFill>
              <a:srgbClr val="FFC9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4" name="Google Shape;214;p32"/>
          <p:cNvSpPr txBox="1"/>
          <p:nvPr/>
        </p:nvSpPr>
        <p:spPr>
          <a:xfrm>
            <a:off x="7604568" y="141663"/>
            <a:ext cx="35369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EAA824"/>
                </a:solidFill>
                <a:latin typeface="Calibri"/>
                <a:ea typeface="Calibri"/>
                <a:cs typeface="Calibri"/>
                <a:sym typeface="Calibri"/>
              </a:rPr>
              <a:t>lihat buku pedoman teknis halaman</a:t>
            </a:r>
            <a:endParaRPr i="1" sz="1800">
              <a:solidFill>
                <a:srgbClr val="EAA8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2"/>
          <p:cNvSpPr/>
          <p:nvPr/>
        </p:nvSpPr>
        <p:spPr>
          <a:xfrm>
            <a:off x="-11575" y="6526384"/>
            <a:ext cx="10347066" cy="331616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2"/>
          <p:cNvSpPr/>
          <p:nvPr/>
        </p:nvSpPr>
        <p:spPr>
          <a:xfrm>
            <a:off x="-11575" y="-49066"/>
            <a:ext cx="3837126" cy="925976"/>
          </a:xfrm>
          <a:custGeom>
            <a:rect b="b" l="l" r="r" t="t"/>
            <a:pathLst>
              <a:path extrusionOk="0" h="693115" w="4799029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017A87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2"/>
          <p:cNvSpPr txBox="1"/>
          <p:nvPr/>
        </p:nvSpPr>
        <p:spPr>
          <a:xfrm>
            <a:off x="237008" y="77241"/>
            <a:ext cx="240161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KASUS 1</a:t>
            </a:r>
            <a:endParaRPr/>
          </a:p>
        </p:txBody>
      </p:sp>
      <p:sp>
        <p:nvSpPr>
          <p:cNvPr id="218" name="Google Shape;218;p32"/>
          <p:cNvSpPr/>
          <p:nvPr/>
        </p:nvSpPr>
        <p:spPr>
          <a:xfrm>
            <a:off x="291933" y="1849944"/>
            <a:ext cx="4203867" cy="2038699"/>
          </a:xfrm>
          <a:prstGeom prst="roundRect">
            <a:avLst>
              <a:gd fmla="val 3606" name="adj"/>
            </a:avLst>
          </a:prstGeom>
          <a:solidFill>
            <a:srgbClr val="E5FBFF"/>
          </a:solidFill>
          <a:ln cap="flat" cmpd="sng" w="12700">
            <a:solidFill>
              <a:srgbClr val="E5FB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 11 RW 001 ditemukan di lapangan dengan kondisi wilayah sesuai dengan peta WS dan master SLS.</a:t>
            </a:r>
            <a:endParaRPr/>
          </a:p>
        </p:txBody>
      </p:sp>
      <p:sp>
        <p:nvSpPr>
          <p:cNvPr id="219" name="Google Shape;219;p32"/>
          <p:cNvSpPr/>
          <p:nvPr/>
        </p:nvSpPr>
        <p:spPr>
          <a:xfrm>
            <a:off x="291933" y="1640472"/>
            <a:ext cx="4203867" cy="539618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0" name="Google Shape;220;p32"/>
          <p:cNvGrpSpPr/>
          <p:nvPr/>
        </p:nvGrpSpPr>
        <p:grpSpPr>
          <a:xfrm>
            <a:off x="495775" y="1747341"/>
            <a:ext cx="1268082" cy="286800"/>
            <a:chOff x="495775" y="1222436"/>
            <a:chExt cx="1268082" cy="286800"/>
          </a:xfrm>
        </p:grpSpPr>
        <p:sp>
          <p:nvSpPr>
            <p:cNvPr id="221" name="Google Shape;221;p32"/>
            <p:cNvSpPr/>
            <p:nvPr/>
          </p:nvSpPr>
          <p:spPr>
            <a:xfrm>
              <a:off x="495775" y="1222436"/>
              <a:ext cx="286800" cy="286800"/>
            </a:xfrm>
            <a:prstGeom prst="ellipse">
              <a:avLst/>
            </a:prstGeom>
            <a:solidFill>
              <a:srgbClr val="EAA8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32"/>
            <p:cNvSpPr/>
            <p:nvPr/>
          </p:nvSpPr>
          <p:spPr>
            <a:xfrm>
              <a:off x="986416" y="1222436"/>
              <a:ext cx="286800" cy="286800"/>
            </a:xfrm>
            <a:prstGeom prst="ellipse">
              <a:avLst/>
            </a:prstGeom>
            <a:solidFill>
              <a:srgbClr val="EAA8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32"/>
            <p:cNvSpPr/>
            <p:nvPr/>
          </p:nvSpPr>
          <p:spPr>
            <a:xfrm>
              <a:off x="1477057" y="1222436"/>
              <a:ext cx="286800" cy="286800"/>
            </a:xfrm>
            <a:prstGeom prst="ellipse">
              <a:avLst/>
            </a:prstGeom>
            <a:solidFill>
              <a:srgbClr val="EAA8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4" name="Google Shape;224;p32"/>
          <p:cNvSpPr/>
          <p:nvPr/>
        </p:nvSpPr>
        <p:spPr>
          <a:xfrm>
            <a:off x="0" y="1104900"/>
            <a:ext cx="12192000" cy="31744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0" y="975115"/>
            <a:ext cx="12192000" cy="40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Wilayah SLS Tetap, Baik Batas Maupun Nama SLSnya (</a:t>
            </a:r>
            <a:r>
              <a:rPr b="1" i="1" lang="en-US" sz="2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Tidak ada Perubahan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graphicFrame>
        <p:nvGraphicFramePr>
          <p:cNvPr id="226" name="Google Shape;226;p32"/>
          <p:cNvGraphicFramePr/>
          <p:nvPr/>
        </p:nvGraphicFramePr>
        <p:xfrm>
          <a:off x="291933" y="43353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{14B304AD-2A58-4FFA-9204-12FC5DE9FC12}</a:tableStyleId>
              </a:tblPr>
              <a:tblGrid>
                <a:gridCol w="1393975"/>
                <a:gridCol w="1395125"/>
                <a:gridCol w="1414750"/>
              </a:tblGrid>
              <a:tr h="628575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PERLAKUAN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672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REGSOSEK22-VK1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REGSOSEK22-VK2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REGSOSEK22-PSLS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</a:tr>
              <a:tr h="653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√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pic>
        <p:nvPicPr>
          <p:cNvPr id="227" name="Google Shape;22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2267" y="1756821"/>
            <a:ext cx="5393229" cy="447070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2"/>
          <p:cNvSpPr/>
          <p:nvPr/>
        </p:nvSpPr>
        <p:spPr>
          <a:xfrm>
            <a:off x="5928022" y="4091843"/>
            <a:ext cx="5210547" cy="446738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2"/>
          <p:cNvSpPr/>
          <p:nvPr/>
        </p:nvSpPr>
        <p:spPr>
          <a:xfrm>
            <a:off x="5928022" y="4875908"/>
            <a:ext cx="5210547" cy="61049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0" name="Google Shape;230;p32"/>
          <p:cNvCxnSpPr/>
          <p:nvPr/>
        </p:nvCxnSpPr>
        <p:spPr>
          <a:xfrm rot="5400000">
            <a:off x="5479220" y="4741812"/>
            <a:ext cx="865800" cy="12600"/>
          </a:xfrm>
          <a:prstGeom prst="curvedConnector3">
            <a:avLst>
              <a:gd fmla="val 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1" name="Google Shape;231;p32"/>
          <p:cNvSpPr txBox="1"/>
          <p:nvPr/>
        </p:nvSpPr>
        <p:spPr>
          <a:xfrm>
            <a:off x="5013443" y="4607763"/>
            <a:ext cx="697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Tetap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2"/>
          <p:cNvSpPr/>
          <p:nvPr/>
        </p:nvSpPr>
        <p:spPr>
          <a:xfrm>
            <a:off x="8500377" y="4574310"/>
            <a:ext cx="279400" cy="268145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/>
          <p:nvPr/>
        </p:nvSpPr>
        <p:spPr>
          <a:xfrm>
            <a:off x="3582955" y="149138"/>
            <a:ext cx="8761445" cy="491642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3"/>
          <p:cNvSpPr/>
          <p:nvPr/>
        </p:nvSpPr>
        <p:spPr>
          <a:xfrm>
            <a:off x="10335490" y="6526384"/>
            <a:ext cx="1856510" cy="33161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3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40" name="Google Shape;240;p33"/>
          <p:cNvGrpSpPr/>
          <p:nvPr/>
        </p:nvGrpSpPr>
        <p:grpSpPr>
          <a:xfrm>
            <a:off x="-659757" y="95126"/>
            <a:ext cx="437309" cy="3187665"/>
            <a:chOff x="-659757" y="95126"/>
            <a:chExt cx="437309" cy="3187665"/>
          </a:xfrm>
        </p:grpSpPr>
        <p:sp>
          <p:nvSpPr>
            <p:cNvPr id="241" name="Google Shape;241;p33"/>
            <p:cNvSpPr/>
            <p:nvPr/>
          </p:nvSpPr>
          <p:spPr>
            <a:xfrm>
              <a:off x="-659757" y="95126"/>
              <a:ext cx="437309" cy="437309"/>
            </a:xfrm>
            <a:prstGeom prst="rect">
              <a:avLst/>
            </a:prstGeom>
            <a:solidFill>
              <a:srgbClr val="142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33"/>
            <p:cNvSpPr/>
            <p:nvPr/>
          </p:nvSpPr>
          <p:spPr>
            <a:xfrm>
              <a:off x="-659757" y="785127"/>
              <a:ext cx="437309" cy="437309"/>
            </a:xfrm>
            <a:prstGeom prst="rect">
              <a:avLst/>
            </a:prstGeom>
            <a:solidFill>
              <a:srgbClr val="2749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33"/>
            <p:cNvSpPr/>
            <p:nvPr/>
          </p:nvSpPr>
          <p:spPr>
            <a:xfrm>
              <a:off x="-659757" y="1471912"/>
              <a:ext cx="437309" cy="437309"/>
            </a:xfrm>
            <a:prstGeom prst="rect">
              <a:avLst/>
            </a:prstGeom>
            <a:solidFill>
              <a:srgbClr val="0C7B9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33"/>
            <p:cNvSpPr/>
            <p:nvPr/>
          </p:nvSpPr>
          <p:spPr>
            <a:xfrm>
              <a:off x="-659757" y="2158697"/>
              <a:ext cx="437309" cy="437309"/>
            </a:xfrm>
            <a:prstGeom prst="rect">
              <a:avLst/>
            </a:prstGeom>
            <a:solidFill>
              <a:srgbClr val="00A8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33"/>
            <p:cNvSpPr/>
            <p:nvPr/>
          </p:nvSpPr>
          <p:spPr>
            <a:xfrm>
              <a:off x="-659757" y="2845482"/>
              <a:ext cx="437309" cy="437309"/>
            </a:xfrm>
            <a:prstGeom prst="rect">
              <a:avLst/>
            </a:prstGeom>
            <a:solidFill>
              <a:srgbClr val="FFC9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Google Shape;246;p33"/>
          <p:cNvSpPr txBox="1"/>
          <p:nvPr/>
        </p:nvSpPr>
        <p:spPr>
          <a:xfrm>
            <a:off x="7604568" y="141663"/>
            <a:ext cx="35369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EAA824"/>
                </a:solidFill>
                <a:latin typeface="Calibri"/>
                <a:ea typeface="Calibri"/>
                <a:cs typeface="Calibri"/>
                <a:sym typeface="Calibri"/>
              </a:rPr>
              <a:t>lihat buku pedoman teknis halaman</a:t>
            </a:r>
            <a:endParaRPr i="1" sz="1800">
              <a:solidFill>
                <a:srgbClr val="EAA8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3"/>
          <p:cNvSpPr/>
          <p:nvPr/>
        </p:nvSpPr>
        <p:spPr>
          <a:xfrm>
            <a:off x="-11575" y="6526384"/>
            <a:ext cx="10347066" cy="331616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3"/>
          <p:cNvSpPr/>
          <p:nvPr/>
        </p:nvSpPr>
        <p:spPr>
          <a:xfrm>
            <a:off x="-11575" y="-49066"/>
            <a:ext cx="3837126" cy="925976"/>
          </a:xfrm>
          <a:custGeom>
            <a:rect b="b" l="l" r="r" t="t"/>
            <a:pathLst>
              <a:path extrusionOk="0" h="693115" w="4799029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017A87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3"/>
          <p:cNvSpPr txBox="1"/>
          <p:nvPr/>
        </p:nvSpPr>
        <p:spPr>
          <a:xfrm>
            <a:off x="237008" y="77241"/>
            <a:ext cx="240161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KASUS 2</a:t>
            </a:r>
            <a:endParaRPr/>
          </a:p>
        </p:txBody>
      </p:sp>
      <p:sp>
        <p:nvSpPr>
          <p:cNvPr id="250" name="Google Shape;250;p33"/>
          <p:cNvSpPr/>
          <p:nvPr/>
        </p:nvSpPr>
        <p:spPr>
          <a:xfrm>
            <a:off x="291933" y="1849944"/>
            <a:ext cx="4305467" cy="2249307"/>
          </a:xfrm>
          <a:prstGeom prst="roundRect">
            <a:avLst>
              <a:gd fmla="val 3606" name="adj"/>
            </a:avLst>
          </a:prstGeom>
          <a:solidFill>
            <a:srgbClr val="E5FBFF"/>
          </a:solidFill>
          <a:ln cap="flat" cmpd="sng" w="12700">
            <a:solidFill>
              <a:srgbClr val="E5FB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 006 RW 002 (0014) saat ditemukan di lapangan telah berganti menjadi RT 005 RW 002. Perubahan ini hanya mencakup pergantian nama SLS saja, sedangkan wilayah SLS tetap.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3"/>
          <p:cNvSpPr/>
          <p:nvPr/>
        </p:nvSpPr>
        <p:spPr>
          <a:xfrm>
            <a:off x="291933" y="1640472"/>
            <a:ext cx="4305467" cy="539618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2" name="Google Shape;252;p33"/>
          <p:cNvGrpSpPr/>
          <p:nvPr/>
        </p:nvGrpSpPr>
        <p:grpSpPr>
          <a:xfrm>
            <a:off x="495775" y="1747341"/>
            <a:ext cx="1268082" cy="286800"/>
            <a:chOff x="495775" y="1222436"/>
            <a:chExt cx="1268082" cy="286800"/>
          </a:xfrm>
        </p:grpSpPr>
        <p:sp>
          <p:nvSpPr>
            <p:cNvPr id="253" name="Google Shape;253;p33"/>
            <p:cNvSpPr/>
            <p:nvPr/>
          </p:nvSpPr>
          <p:spPr>
            <a:xfrm>
              <a:off x="495775" y="1222436"/>
              <a:ext cx="286800" cy="286800"/>
            </a:xfrm>
            <a:prstGeom prst="ellipse">
              <a:avLst/>
            </a:prstGeom>
            <a:solidFill>
              <a:srgbClr val="EAA8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33"/>
            <p:cNvSpPr/>
            <p:nvPr/>
          </p:nvSpPr>
          <p:spPr>
            <a:xfrm>
              <a:off x="986416" y="1222436"/>
              <a:ext cx="286800" cy="286800"/>
            </a:xfrm>
            <a:prstGeom prst="ellipse">
              <a:avLst/>
            </a:prstGeom>
            <a:solidFill>
              <a:srgbClr val="EAA8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33"/>
            <p:cNvSpPr/>
            <p:nvPr/>
          </p:nvSpPr>
          <p:spPr>
            <a:xfrm>
              <a:off x="1477057" y="1222436"/>
              <a:ext cx="286800" cy="286800"/>
            </a:xfrm>
            <a:prstGeom prst="ellipse">
              <a:avLst/>
            </a:prstGeom>
            <a:solidFill>
              <a:srgbClr val="EAA8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6" name="Google Shape;256;p33"/>
          <p:cNvSpPr/>
          <p:nvPr/>
        </p:nvSpPr>
        <p:spPr>
          <a:xfrm>
            <a:off x="0" y="1104900"/>
            <a:ext cx="12192000" cy="31744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3"/>
          <p:cNvSpPr txBox="1"/>
          <p:nvPr/>
        </p:nvSpPr>
        <p:spPr>
          <a:xfrm>
            <a:off x="0" y="975115"/>
            <a:ext cx="12192000" cy="40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Wilayah SLS Tetap, Terjadi Perubahan Nama/Tingkat SLS</a:t>
            </a:r>
            <a:endParaRPr/>
          </a:p>
        </p:txBody>
      </p:sp>
      <p:sp>
        <p:nvSpPr>
          <p:cNvPr id="258" name="Google Shape;258;p33"/>
          <p:cNvSpPr txBox="1"/>
          <p:nvPr/>
        </p:nvSpPr>
        <p:spPr>
          <a:xfrm>
            <a:off x="2591065" y="439843"/>
            <a:ext cx="4427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[1]</a:t>
            </a:r>
            <a:endParaRPr/>
          </a:p>
        </p:txBody>
      </p:sp>
      <p:graphicFrame>
        <p:nvGraphicFramePr>
          <p:cNvPr id="259" name="Google Shape;259;p33"/>
          <p:cNvGraphicFramePr/>
          <p:nvPr/>
        </p:nvGraphicFramePr>
        <p:xfrm>
          <a:off x="291934" y="44223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{14B304AD-2A58-4FFA-9204-12FC5DE9FC12}</a:tableStyleId>
              </a:tblPr>
              <a:tblGrid>
                <a:gridCol w="1427675"/>
                <a:gridCol w="1428850"/>
                <a:gridCol w="1448950"/>
              </a:tblGrid>
              <a:tr h="5184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PERLAKUAN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554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REGSOSEK22-VK1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REGSOSEK22-VK2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REGSOSEK22-PSLS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</a:tr>
              <a:tr h="53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√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√</a:t>
                      </a:r>
                      <a:endParaRPr/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pic>
        <p:nvPicPr>
          <p:cNvPr id="260" name="Google Shape;26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7285" y="1747341"/>
            <a:ext cx="6930219" cy="12989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&#10;&#10;Description automatically generated" id="261" name="Google Shape;26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4817" y="2975075"/>
            <a:ext cx="6669616" cy="20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/>
          <p:nvPr/>
        </p:nvSpPr>
        <p:spPr>
          <a:xfrm>
            <a:off x="3582955" y="149138"/>
            <a:ext cx="8761445" cy="491642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4"/>
          <p:cNvSpPr/>
          <p:nvPr/>
        </p:nvSpPr>
        <p:spPr>
          <a:xfrm>
            <a:off x="10335490" y="6526384"/>
            <a:ext cx="1856510" cy="33161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4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70" name="Google Shape;270;p34"/>
          <p:cNvGrpSpPr/>
          <p:nvPr/>
        </p:nvGrpSpPr>
        <p:grpSpPr>
          <a:xfrm>
            <a:off x="-659757" y="95126"/>
            <a:ext cx="437309" cy="3187665"/>
            <a:chOff x="-659757" y="95126"/>
            <a:chExt cx="437309" cy="3187665"/>
          </a:xfrm>
        </p:grpSpPr>
        <p:sp>
          <p:nvSpPr>
            <p:cNvPr id="271" name="Google Shape;271;p34"/>
            <p:cNvSpPr/>
            <p:nvPr/>
          </p:nvSpPr>
          <p:spPr>
            <a:xfrm>
              <a:off x="-659757" y="95126"/>
              <a:ext cx="437309" cy="437309"/>
            </a:xfrm>
            <a:prstGeom prst="rect">
              <a:avLst/>
            </a:prstGeom>
            <a:solidFill>
              <a:srgbClr val="142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34"/>
            <p:cNvSpPr/>
            <p:nvPr/>
          </p:nvSpPr>
          <p:spPr>
            <a:xfrm>
              <a:off x="-659757" y="785127"/>
              <a:ext cx="437309" cy="437309"/>
            </a:xfrm>
            <a:prstGeom prst="rect">
              <a:avLst/>
            </a:prstGeom>
            <a:solidFill>
              <a:srgbClr val="2749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4"/>
            <p:cNvSpPr/>
            <p:nvPr/>
          </p:nvSpPr>
          <p:spPr>
            <a:xfrm>
              <a:off x="-659757" y="1471912"/>
              <a:ext cx="437309" cy="437309"/>
            </a:xfrm>
            <a:prstGeom prst="rect">
              <a:avLst/>
            </a:prstGeom>
            <a:solidFill>
              <a:srgbClr val="0C7B9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34"/>
            <p:cNvSpPr/>
            <p:nvPr/>
          </p:nvSpPr>
          <p:spPr>
            <a:xfrm>
              <a:off x="-659757" y="2158697"/>
              <a:ext cx="437309" cy="437309"/>
            </a:xfrm>
            <a:prstGeom prst="rect">
              <a:avLst/>
            </a:prstGeom>
            <a:solidFill>
              <a:srgbClr val="00A8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4"/>
            <p:cNvSpPr/>
            <p:nvPr/>
          </p:nvSpPr>
          <p:spPr>
            <a:xfrm>
              <a:off x="-659757" y="2845482"/>
              <a:ext cx="437309" cy="437309"/>
            </a:xfrm>
            <a:prstGeom prst="rect">
              <a:avLst/>
            </a:prstGeom>
            <a:solidFill>
              <a:srgbClr val="FFC9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" name="Google Shape;276;p34"/>
          <p:cNvSpPr txBox="1"/>
          <p:nvPr/>
        </p:nvSpPr>
        <p:spPr>
          <a:xfrm>
            <a:off x="7604568" y="141663"/>
            <a:ext cx="35369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EAA824"/>
                </a:solidFill>
                <a:latin typeface="Calibri"/>
                <a:ea typeface="Calibri"/>
                <a:cs typeface="Calibri"/>
                <a:sym typeface="Calibri"/>
              </a:rPr>
              <a:t>lihat buku pedoman teknis halaman</a:t>
            </a:r>
            <a:endParaRPr i="1" sz="1800">
              <a:solidFill>
                <a:srgbClr val="EAA8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4"/>
          <p:cNvSpPr/>
          <p:nvPr/>
        </p:nvSpPr>
        <p:spPr>
          <a:xfrm>
            <a:off x="-11575" y="6526384"/>
            <a:ext cx="10347066" cy="331616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4"/>
          <p:cNvSpPr/>
          <p:nvPr/>
        </p:nvSpPr>
        <p:spPr>
          <a:xfrm>
            <a:off x="-11575" y="-49066"/>
            <a:ext cx="3837126" cy="925976"/>
          </a:xfrm>
          <a:custGeom>
            <a:rect b="b" l="l" r="r" t="t"/>
            <a:pathLst>
              <a:path extrusionOk="0" h="693115" w="4799029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017A87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4"/>
          <p:cNvSpPr txBox="1"/>
          <p:nvPr/>
        </p:nvSpPr>
        <p:spPr>
          <a:xfrm>
            <a:off x="237008" y="77241"/>
            <a:ext cx="240161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KASUS 2</a:t>
            </a:r>
            <a:endParaRPr/>
          </a:p>
        </p:txBody>
      </p:sp>
      <p:sp>
        <p:nvSpPr>
          <p:cNvPr id="280" name="Google Shape;280;p34"/>
          <p:cNvSpPr/>
          <p:nvPr/>
        </p:nvSpPr>
        <p:spPr>
          <a:xfrm>
            <a:off x="291933" y="1849944"/>
            <a:ext cx="4305467" cy="2249307"/>
          </a:xfrm>
          <a:prstGeom prst="roundRect">
            <a:avLst>
              <a:gd fmla="val 3606" name="adj"/>
            </a:avLst>
          </a:prstGeom>
          <a:solidFill>
            <a:srgbClr val="E5FBFF"/>
          </a:solidFill>
          <a:ln cap="flat" cmpd="sng" w="12700">
            <a:solidFill>
              <a:srgbClr val="E5FB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 006 RW 002 (0014) saat ditemukan di lapangan telah berganti menjadi RT 005 RW 002. Perubahan ini hanya mencakup pergantian nama SLS saja, sedangkan wilayah SLS tetap.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4"/>
          <p:cNvSpPr/>
          <p:nvPr/>
        </p:nvSpPr>
        <p:spPr>
          <a:xfrm>
            <a:off x="291933" y="1640472"/>
            <a:ext cx="4305467" cy="539618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2" name="Google Shape;282;p34"/>
          <p:cNvGrpSpPr/>
          <p:nvPr/>
        </p:nvGrpSpPr>
        <p:grpSpPr>
          <a:xfrm>
            <a:off x="495775" y="1747341"/>
            <a:ext cx="1268082" cy="286800"/>
            <a:chOff x="495775" y="1222436"/>
            <a:chExt cx="1268082" cy="286800"/>
          </a:xfrm>
        </p:grpSpPr>
        <p:sp>
          <p:nvSpPr>
            <p:cNvPr id="283" name="Google Shape;283;p34"/>
            <p:cNvSpPr/>
            <p:nvPr/>
          </p:nvSpPr>
          <p:spPr>
            <a:xfrm>
              <a:off x="495775" y="1222436"/>
              <a:ext cx="286800" cy="286800"/>
            </a:xfrm>
            <a:prstGeom prst="ellipse">
              <a:avLst/>
            </a:prstGeom>
            <a:solidFill>
              <a:srgbClr val="EAA8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986416" y="1222436"/>
              <a:ext cx="286800" cy="286800"/>
            </a:xfrm>
            <a:prstGeom prst="ellipse">
              <a:avLst/>
            </a:prstGeom>
            <a:solidFill>
              <a:srgbClr val="EAA8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1477057" y="1222436"/>
              <a:ext cx="286800" cy="286800"/>
            </a:xfrm>
            <a:prstGeom prst="ellipse">
              <a:avLst/>
            </a:prstGeom>
            <a:solidFill>
              <a:srgbClr val="EAA8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6" name="Google Shape;286;p34"/>
          <p:cNvSpPr/>
          <p:nvPr/>
        </p:nvSpPr>
        <p:spPr>
          <a:xfrm>
            <a:off x="0" y="1104900"/>
            <a:ext cx="12192000" cy="31744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4"/>
          <p:cNvSpPr txBox="1"/>
          <p:nvPr/>
        </p:nvSpPr>
        <p:spPr>
          <a:xfrm>
            <a:off x="0" y="975115"/>
            <a:ext cx="12192000" cy="40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Wilayah SLS Tetap, Terjadi Perubahan Nama/Tingkat SLS</a:t>
            </a:r>
            <a:endParaRPr/>
          </a:p>
        </p:txBody>
      </p:sp>
      <p:sp>
        <p:nvSpPr>
          <p:cNvPr id="288" name="Google Shape;288;p34"/>
          <p:cNvSpPr txBox="1"/>
          <p:nvPr/>
        </p:nvSpPr>
        <p:spPr>
          <a:xfrm>
            <a:off x="2591065" y="439843"/>
            <a:ext cx="4427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[2]</a:t>
            </a:r>
            <a:endParaRPr/>
          </a:p>
        </p:txBody>
      </p:sp>
      <p:graphicFrame>
        <p:nvGraphicFramePr>
          <p:cNvPr id="289" name="Google Shape;289;p34"/>
          <p:cNvGraphicFramePr/>
          <p:nvPr/>
        </p:nvGraphicFramePr>
        <p:xfrm>
          <a:off x="291934" y="44223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{14B304AD-2A58-4FFA-9204-12FC5DE9FC12}</a:tableStyleId>
              </a:tblPr>
              <a:tblGrid>
                <a:gridCol w="1427675"/>
                <a:gridCol w="1428850"/>
                <a:gridCol w="1448950"/>
              </a:tblGrid>
              <a:tr h="5184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PERLAKUAN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554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REGSOSEK22-VK1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REGSOSEK22-VK2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REGSOSEK22-PSLS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</a:tr>
              <a:tr h="53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√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√</a:t>
                      </a:r>
                      <a:endParaRPr/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pic>
        <p:nvPicPr>
          <p:cNvPr id="290" name="Google Shape;29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3269" y="1486445"/>
            <a:ext cx="5949075" cy="4934232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4"/>
          <p:cNvSpPr/>
          <p:nvPr/>
        </p:nvSpPr>
        <p:spPr>
          <a:xfrm>
            <a:off x="8460059" y="4618914"/>
            <a:ext cx="279400" cy="268145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4"/>
          <p:cNvSpPr/>
          <p:nvPr/>
        </p:nvSpPr>
        <p:spPr>
          <a:xfrm>
            <a:off x="7866564" y="5346892"/>
            <a:ext cx="920287" cy="26814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3" name="Google Shape;293;p34"/>
          <p:cNvCxnSpPr/>
          <p:nvPr/>
        </p:nvCxnSpPr>
        <p:spPr>
          <a:xfrm rot="5400000">
            <a:off x="7427364" y="4907550"/>
            <a:ext cx="865800" cy="12600"/>
          </a:xfrm>
          <a:prstGeom prst="curvedConnector3">
            <a:avLst>
              <a:gd fmla="val 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4" name="Google Shape;294;p34"/>
          <p:cNvSpPr txBox="1"/>
          <p:nvPr/>
        </p:nvSpPr>
        <p:spPr>
          <a:xfrm>
            <a:off x="8903481" y="4490523"/>
            <a:ext cx="697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Tetap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5" name="Google Shape;295;p34"/>
          <p:cNvCxnSpPr/>
          <p:nvPr/>
        </p:nvCxnSpPr>
        <p:spPr>
          <a:xfrm rot="5400000">
            <a:off x="8203018" y="4663498"/>
            <a:ext cx="865800" cy="12600"/>
          </a:xfrm>
          <a:prstGeom prst="curvedConnector3">
            <a:avLst>
              <a:gd fmla="val 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/>
          <p:nvPr/>
        </p:nvSpPr>
        <p:spPr>
          <a:xfrm>
            <a:off x="3582955" y="149138"/>
            <a:ext cx="8761445" cy="491642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5"/>
          <p:cNvSpPr/>
          <p:nvPr/>
        </p:nvSpPr>
        <p:spPr>
          <a:xfrm>
            <a:off x="10335490" y="6526384"/>
            <a:ext cx="1856510" cy="33161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5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03" name="Google Shape;303;p35"/>
          <p:cNvGrpSpPr/>
          <p:nvPr/>
        </p:nvGrpSpPr>
        <p:grpSpPr>
          <a:xfrm>
            <a:off x="-659757" y="95126"/>
            <a:ext cx="437309" cy="3187665"/>
            <a:chOff x="-659757" y="95126"/>
            <a:chExt cx="437309" cy="3187665"/>
          </a:xfrm>
        </p:grpSpPr>
        <p:sp>
          <p:nvSpPr>
            <p:cNvPr id="304" name="Google Shape;304;p35"/>
            <p:cNvSpPr/>
            <p:nvPr/>
          </p:nvSpPr>
          <p:spPr>
            <a:xfrm>
              <a:off x="-659757" y="95126"/>
              <a:ext cx="437309" cy="437309"/>
            </a:xfrm>
            <a:prstGeom prst="rect">
              <a:avLst/>
            </a:prstGeom>
            <a:solidFill>
              <a:srgbClr val="142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-659757" y="785127"/>
              <a:ext cx="437309" cy="437309"/>
            </a:xfrm>
            <a:prstGeom prst="rect">
              <a:avLst/>
            </a:prstGeom>
            <a:solidFill>
              <a:srgbClr val="2749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-659757" y="1471912"/>
              <a:ext cx="437309" cy="437309"/>
            </a:xfrm>
            <a:prstGeom prst="rect">
              <a:avLst/>
            </a:prstGeom>
            <a:solidFill>
              <a:srgbClr val="0C7B9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-659757" y="2158697"/>
              <a:ext cx="437309" cy="437309"/>
            </a:xfrm>
            <a:prstGeom prst="rect">
              <a:avLst/>
            </a:prstGeom>
            <a:solidFill>
              <a:srgbClr val="00A8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-659757" y="2845482"/>
              <a:ext cx="437309" cy="437309"/>
            </a:xfrm>
            <a:prstGeom prst="rect">
              <a:avLst/>
            </a:prstGeom>
            <a:solidFill>
              <a:srgbClr val="FFC9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9" name="Google Shape;309;p35"/>
          <p:cNvSpPr txBox="1"/>
          <p:nvPr/>
        </p:nvSpPr>
        <p:spPr>
          <a:xfrm>
            <a:off x="7604568" y="141663"/>
            <a:ext cx="35369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EAA824"/>
                </a:solidFill>
                <a:latin typeface="Calibri"/>
                <a:ea typeface="Calibri"/>
                <a:cs typeface="Calibri"/>
                <a:sym typeface="Calibri"/>
              </a:rPr>
              <a:t>lihat buku pedoman teknis halaman</a:t>
            </a:r>
            <a:endParaRPr i="1" sz="1800">
              <a:solidFill>
                <a:srgbClr val="EAA8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5"/>
          <p:cNvSpPr/>
          <p:nvPr/>
        </p:nvSpPr>
        <p:spPr>
          <a:xfrm>
            <a:off x="-11575" y="6526384"/>
            <a:ext cx="10347066" cy="331616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5"/>
          <p:cNvSpPr/>
          <p:nvPr/>
        </p:nvSpPr>
        <p:spPr>
          <a:xfrm>
            <a:off x="-11575" y="-49066"/>
            <a:ext cx="3837126" cy="925976"/>
          </a:xfrm>
          <a:custGeom>
            <a:rect b="b" l="l" r="r" t="t"/>
            <a:pathLst>
              <a:path extrusionOk="0" h="693115" w="4799029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017A87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5"/>
          <p:cNvSpPr txBox="1"/>
          <p:nvPr/>
        </p:nvSpPr>
        <p:spPr>
          <a:xfrm>
            <a:off x="237008" y="77241"/>
            <a:ext cx="240161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KASUS 3</a:t>
            </a:r>
            <a:endParaRPr/>
          </a:p>
        </p:txBody>
      </p:sp>
      <p:sp>
        <p:nvSpPr>
          <p:cNvPr id="313" name="Google Shape;313;p35"/>
          <p:cNvSpPr/>
          <p:nvPr/>
        </p:nvSpPr>
        <p:spPr>
          <a:xfrm>
            <a:off x="0" y="1104900"/>
            <a:ext cx="12192000" cy="31744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5"/>
          <p:cNvSpPr txBox="1"/>
          <p:nvPr/>
        </p:nvSpPr>
        <p:spPr>
          <a:xfrm>
            <a:off x="0" y="975115"/>
            <a:ext cx="12192000" cy="40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SLS Baru: Hasil Pemekaran SLS [1]</a:t>
            </a:r>
            <a:endParaRPr/>
          </a:p>
        </p:txBody>
      </p:sp>
      <p:sp>
        <p:nvSpPr>
          <p:cNvPr id="315" name="Google Shape;315;p35"/>
          <p:cNvSpPr txBox="1"/>
          <p:nvPr/>
        </p:nvSpPr>
        <p:spPr>
          <a:xfrm>
            <a:off x="2591065" y="439843"/>
            <a:ext cx="4427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[1]</a:t>
            </a:r>
            <a:endParaRPr/>
          </a:p>
        </p:txBody>
      </p:sp>
      <p:graphicFrame>
        <p:nvGraphicFramePr>
          <p:cNvPr id="316" name="Google Shape;316;p35"/>
          <p:cNvGraphicFramePr/>
          <p:nvPr/>
        </p:nvGraphicFramePr>
        <p:xfrm>
          <a:off x="291934" y="40472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{14B304AD-2A58-4FFA-9204-12FC5DE9FC12}</a:tableStyleId>
              </a:tblPr>
              <a:tblGrid>
                <a:gridCol w="1427675"/>
                <a:gridCol w="1428850"/>
                <a:gridCol w="1448950"/>
              </a:tblGrid>
              <a:tr h="5184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PERLAKUAN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554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REGSOSEK22-VK1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REGSOSEK22-VK2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REGSOSEK22-PSLS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</a:tr>
              <a:tr h="53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√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√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√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Kode Baru</a:t>
                      </a:r>
                      <a:endParaRPr/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pic>
        <p:nvPicPr>
          <p:cNvPr id="317" name="Google Shape;31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008" y="1591889"/>
            <a:ext cx="6070306" cy="1804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82661" y="2965852"/>
            <a:ext cx="7111189" cy="2840389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5"/>
          <p:cNvSpPr txBox="1"/>
          <p:nvPr/>
        </p:nvSpPr>
        <p:spPr>
          <a:xfrm>
            <a:off x="8438255" y="2305732"/>
            <a:ext cx="3447226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REGSOSEK22-VK1 UNTUK SLS ASAL</a:t>
            </a:r>
            <a:endParaRPr/>
          </a:p>
        </p:txBody>
      </p:sp>
      <p:sp>
        <p:nvSpPr>
          <p:cNvPr id="320" name="Google Shape;320;p35"/>
          <p:cNvSpPr/>
          <p:nvPr/>
        </p:nvSpPr>
        <p:spPr>
          <a:xfrm>
            <a:off x="8065720" y="3788183"/>
            <a:ext cx="279400" cy="268145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5"/>
          <p:cNvSpPr txBox="1"/>
          <p:nvPr/>
        </p:nvSpPr>
        <p:spPr>
          <a:xfrm>
            <a:off x="4892146" y="5804958"/>
            <a:ext cx="62441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SLS induk tidak dimasukkan dalam PSLS, hanya SLS baru-nya saja yang dituliskan di PSLS.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2212" y="1490087"/>
            <a:ext cx="5896684" cy="4964711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6"/>
          <p:cNvSpPr/>
          <p:nvPr/>
        </p:nvSpPr>
        <p:spPr>
          <a:xfrm>
            <a:off x="3582955" y="149138"/>
            <a:ext cx="8761445" cy="491642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6"/>
          <p:cNvSpPr/>
          <p:nvPr/>
        </p:nvSpPr>
        <p:spPr>
          <a:xfrm>
            <a:off x="10335490" y="6526384"/>
            <a:ext cx="1856510" cy="33161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6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31" name="Google Shape;331;p36"/>
          <p:cNvGrpSpPr/>
          <p:nvPr/>
        </p:nvGrpSpPr>
        <p:grpSpPr>
          <a:xfrm>
            <a:off x="-659757" y="95126"/>
            <a:ext cx="437309" cy="3187665"/>
            <a:chOff x="-659757" y="95126"/>
            <a:chExt cx="437309" cy="3187665"/>
          </a:xfrm>
        </p:grpSpPr>
        <p:sp>
          <p:nvSpPr>
            <p:cNvPr id="332" name="Google Shape;332;p36"/>
            <p:cNvSpPr/>
            <p:nvPr/>
          </p:nvSpPr>
          <p:spPr>
            <a:xfrm>
              <a:off x="-659757" y="95126"/>
              <a:ext cx="437309" cy="437309"/>
            </a:xfrm>
            <a:prstGeom prst="rect">
              <a:avLst/>
            </a:prstGeom>
            <a:solidFill>
              <a:srgbClr val="142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6"/>
            <p:cNvSpPr/>
            <p:nvPr/>
          </p:nvSpPr>
          <p:spPr>
            <a:xfrm>
              <a:off x="-659757" y="785127"/>
              <a:ext cx="437309" cy="437309"/>
            </a:xfrm>
            <a:prstGeom prst="rect">
              <a:avLst/>
            </a:prstGeom>
            <a:solidFill>
              <a:srgbClr val="2749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36"/>
            <p:cNvSpPr/>
            <p:nvPr/>
          </p:nvSpPr>
          <p:spPr>
            <a:xfrm>
              <a:off x="-659757" y="1471912"/>
              <a:ext cx="437309" cy="437309"/>
            </a:xfrm>
            <a:prstGeom prst="rect">
              <a:avLst/>
            </a:prstGeom>
            <a:solidFill>
              <a:srgbClr val="0C7B9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-659757" y="2158697"/>
              <a:ext cx="437309" cy="437309"/>
            </a:xfrm>
            <a:prstGeom prst="rect">
              <a:avLst/>
            </a:prstGeom>
            <a:solidFill>
              <a:srgbClr val="00A8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-659757" y="2845482"/>
              <a:ext cx="437309" cy="437309"/>
            </a:xfrm>
            <a:prstGeom prst="rect">
              <a:avLst/>
            </a:prstGeom>
            <a:solidFill>
              <a:srgbClr val="FFC9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7" name="Google Shape;337;p36"/>
          <p:cNvSpPr txBox="1"/>
          <p:nvPr/>
        </p:nvSpPr>
        <p:spPr>
          <a:xfrm>
            <a:off x="7604568" y="141663"/>
            <a:ext cx="35369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EAA824"/>
                </a:solidFill>
                <a:latin typeface="Calibri"/>
                <a:ea typeface="Calibri"/>
                <a:cs typeface="Calibri"/>
                <a:sym typeface="Calibri"/>
              </a:rPr>
              <a:t>lihat buku pedoman teknis halaman</a:t>
            </a:r>
            <a:endParaRPr i="1" sz="1800">
              <a:solidFill>
                <a:srgbClr val="EAA8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6"/>
          <p:cNvSpPr/>
          <p:nvPr/>
        </p:nvSpPr>
        <p:spPr>
          <a:xfrm>
            <a:off x="-11575" y="6526384"/>
            <a:ext cx="10347066" cy="331616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6"/>
          <p:cNvSpPr/>
          <p:nvPr/>
        </p:nvSpPr>
        <p:spPr>
          <a:xfrm>
            <a:off x="-11575" y="-49066"/>
            <a:ext cx="3837126" cy="925976"/>
          </a:xfrm>
          <a:custGeom>
            <a:rect b="b" l="l" r="r" t="t"/>
            <a:pathLst>
              <a:path extrusionOk="0" h="693115" w="4799029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017A87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6"/>
          <p:cNvSpPr txBox="1"/>
          <p:nvPr/>
        </p:nvSpPr>
        <p:spPr>
          <a:xfrm>
            <a:off x="237008" y="77241"/>
            <a:ext cx="240161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KASUS 3</a:t>
            </a:r>
            <a:endParaRPr/>
          </a:p>
        </p:txBody>
      </p:sp>
      <p:sp>
        <p:nvSpPr>
          <p:cNvPr id="341" name="Google Shape;341;p36"/>
          <p:cNvSpPr/>
          <p:nvPr/>
        </p:nvSpPr>
        <p:spPr>
          <a:xfrm>
            <a:off x="0" y="1104900"/>
            <a:ext cx="12192000" cy="31744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6"/>
          <p:cNvSpPr txBox="1"/>
          <p:nvPr/>
        </p:nvSpPr>
        <p:spPr>
          <a:xfrm>
            <a:off x="0" y="975115"/>
            <a:ext cx="12192000" cy="40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SLS Baru: Hasil Pemekaran SLS [2]</a:t>
            </a:r>
            <a:endParaRPr/>
          </a:p>
        </p:txBody>
      </p:sp>
      <p:sp>
        <p:nvSpPr>
          <p:cNvPr id="343" name="Google Shape;343;p36"/>
          <p:cNvSpPr txBox="1"/>
          <p:nvPr/>
        </p:nvSpPr>
        <p:spPr>
          <a:xfrm>
            <a:off x="2591065" y="439843"/>
            <a:ext cx="4427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[1]</a:t>
            </a:r>
            <a:endParaRPr/>
          </a:p>
        </p:txBody>
      </p:sp>
      <p:pic>
        <p:nvPicPr>
          <p:cNvPr id="344" name="Google Shape;34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108" y="1591889"/>
            <a:ext cx="6070306" cy="1804959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6"/>
          <p:cNvSpPr txBox="1"/>
          <p:nvPr/>
        </p:nvSpPr>
        <p:spPr>
          <a:xfrm>
            <a:off x="10785231" y="1993507"/>
            <a:ext cx="1359877" cy="2769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UNTUK SLS BARU</a:t>
            </a:r>
            <a:endParaRPr/>
          </a:p>
        </p:txBody>
      </p:sp>
      <p:grpSp>
        <p:nvGrpSpPr>
          <p:cNvPr id="346" name="Google Shape;346;p36"/>
          <p:cNvGrpSpPr/>
          <p:nvPr/>
        </p:nvGrpSpPr>
        <p:grpSpPr>
          <a:xfrm>
            <a:off x="103105" y="3693432"/>
            <a:ext cx="6032896" cy="2219785"/>
            <a:chOff x="103105" y="3693432"/>
            <a:chExt cx="6032896" cy="2219785"/>
          </a:xfrm>
        </p:grpSpPr>
        <p:grpSp>
          <p:nvGrpSpPr>
            <p:cNvPr id="347" name="Google Shape;347;p36"/>
            <p:cNvGrpSpPr/>
            <p:nvPr/>
          </p:nvGrpSpPr>
          <p:grpSpPr>
            <a:xfrm>
              <a:off x="137238" y="4818057"/>
              <a:ext cx="5958762" cy="1095160"/>
              <a:chOff x="142880" y="4080664"/>
              <a:chExt cx="5958762" cy="1095160"/>
            </a:xfrm>
          </p:grpSpPr>
          <p:pic>
            <p:nvPicPr>
              <p:cNvPr id="348" name="Google Shape;348;p36"/>
              <p:cNvPicPr preferRelativeResize="0"/>
              <p:nvPr/>
            </p:nvPicPr>
            <p:blipFill rotWithShape="1">
              <a:blip r:embed="rId5">
                <a:alphaModFix/>
              </a:blip>
              <a:srcRect b="53846" l="0" r="0" t="0"/>
              <a:stretch/>
            </p:blipFill>
            <p:spPr>
              <a:xfrm>
                <a:off x="142880" y="4080664"/>
                <a:ext cx="5958762" cy="8770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9" name="Google Shape;349;p3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87913"/>
              <a:stretch/>
            </p:blipFill>
            <p:spPr>
              <a:xfrm>
                <a:off x="142880" y="4946137"/>
                <a:ext cx="5958762" cy="22968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50" name="Google Shape;350;p3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3105" y="3693432"/>
              <a:ext cx="6032896" cy="11307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1" name="Google Shape;351;p36"/>
          <p:cNvSpPr/>
          <p:nvPr/>
        </p:nvSpPr>
        <p:spPr>
          <a:xfrm>
            <a:off x="8490878" y="5071266"/>
            <a:ext cx="920287" cy="26814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6"/>
          <p:cNvSpPr/>
          <p:nvPr/>
        </p:nvSpPr>
        <p:spPr>
          <a:xfrm>
            <a:off x="8490878" y="5422247"/>
            <a:ext cx="2139022" cy="26814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6"/>
          <p:cNvSpPr/>
          <p:nvPr/>
        </p:nvSpPr>
        <p:spPr>
          <a:xfrm>
            <a:off x="5142908" y="5632858"/>
            <a:ext cx="920287" cy="26814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4" name="Google Shape;354;p36"/>
          <p:cNvCxnSpPr/>
          <p:nvPr/>
        </p:nvCxnSpPr>
        <p:spPr>
          <a:xfrm flipH="1" rot="10800000">
            <a:off x="6096000" y="5228011"/>
            <a:ext cx="2338666" cy="544367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5" name="Google Shape;355;p36"/>
          <p:cNvSpPr txBox="1"/>
          <p:nvPr/>
        </p:nvSpPr>
        <p:spPr>
          <a:xfrm>
            <a:off x="182563" y="5995458"/>
            <a:ext cx="62441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Hanya SLS baru-nya saja yang dituliskan di PSLS.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7"/>
          <p:cNvSpPr/>
          <p:nvPr/>
        </p:nvSpPr>
        <p:spPr>
          <a:xfrm>
            <a:off x="3582955" y="149138"/>
            <a:ext cx="8761445" cy="491642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7"/>
          <p:cNvSpPr/>
          <p:nvPr/>
        </p:nvSpPr>
        <p:spPr>
          <a:xfrm>
            <a:off x="10335490" y="6526384"/>
            <a:ext cx="1856510" cy="33161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7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63" name="Google Shape;363;p37"/>
          <p:cNvGrpSpPr/>
          <p:nvPr/>
        </p:nvGrpSpPr>
        <p:grpSpPr>
          <a:xfrm>
            <a:off x="-659757" y="95126"/>
            <a:ext cx="437309" cy="3187665"/>
            <a:chOff x="-659757" y="95126"/>
            <a:chExt cx="437309" cy="3187665"/>
          </a:xfrm>
        </p:grpSpPr>
        <p:sp>
          <p:nvSpPr>
            <p:cNvPr id="364" name="Google Shape;364;p37"/>
            <p:cNvSpPr/>
            <p:nvPr/>
          </p:nvSpPr>
          <p:spPr>
            <a:xfrm>
              <a:off x="-659757" y="95126"/>
              <a:ext cx="437309" cy="437309"/>
            </a:xfrm>
            <a:prstGeom prst="rect">
              <a:avLst/>
            </a:prstGeom>
            <a:solidFill>
              <a:srgbClr val="142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-659757" y="785127"/>
              <a:ext cx="437309" cy="437309"/>
            </a:xfrm>
            <a:prstGeom prst="rect">
              <a:avLst/>
            </a:prstGeom>
            <a:solidFill>
              <a:srgbClr val="2749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-659757" y="1471912"/>
              <a:ext cx="437309" cy="437309"/>
            </a:xfrm>
            <a:prstGeom prst="rect">
              <a:avLst/>
            </a:prstGeom>
            <a:solidFill>
              <a:srgbClr val="0C7B9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-659757" y="2158697"/>
              <a:ext cx="437309" cy="437309"/>
            </a:xfrm>
            <a:prstGeom prst="rect">
              <a:avLst/>
            </a:prstGeom>
            <a:solidFill>
              <a:srgbClr val="00A8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-659757" y="2845482"/>
              <a:ext cx="437309" cy="437309"/>
            </a:xfrm>
            <a:prstGeom prst="rect">
              <a:avLst/>
            </a:prstGeom>
            <a:solidFill>
              <a:srgbClr val="FFC9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9" name="Google Shape;369;p37"/>
          <p:cNvSpPr txBox="1"/>
          <p:nvPr/>
        </p:nvSpPr>
        <p:spPr>
          <a:xfrm>
            <a:off x="7604568" y="141663"/>
            <a:ext cx="35369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EAA824"/>
                </a:solidFill>
                <a:latin typeface="Calibri"/>
                <a:ea typeface="Calibri"/>
                <a:cs typeface="Calibri"/>
                <a:sym typeface="Calibri"/>
              </a:rPr>
              <a:t>lihat buku pedoman teknis halaman</a:t>
            </a:r>
            <a:endParaRPr i="1" sz="1800">
              <a:solidFill>
                <a:srgbClr val="EAA8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7"/>
          <p:cNvSpPr/>
          <p:nvPr/>
        </p:nvSpPr>
        <p:spPr>
          <a:xfrm>
            <a:off x="-11575" y="6526384"/>
            <a:ext cx="10347066" cy="331616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-11575" y="-49066"/>
            <a:ext cx="3837126" cy="925976"/>
          </a:xfrm>
          <a:custGeom>
            <a:rect b="b" l="l" r="r" t="t"/>
            <a:pathLst>
              <a:path extrusionOk="0" h="693115" w="4799029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017A87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7"/>
          <p:cNvSpPr txBox="1"/>
          <p:nvPr/>
        </p:nvSpPr>
        <p:spPr>
          <a:xfrm>
            <a:off x="237008" y="77241"/>
            <a:ext cx="240161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KASUS 3</a:t>
            </a:r>
            <a:endParaRPr/>
          </a:p>
        </p:txBody>
      </p:sp>
      <p:sp>
        <p:nvSpPr>
          <p:cNvPr id="373" name="Google Shape;373;p37"/>
          <p:cNvSpPr/>
          <p:nvPr/>
        </p:nvSpPr>
        <p:spPr>
          <a:xfrm>
            <a:off x="0" y="1104900"/>
            <a:ext cx="12192000" cy="31744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7"/>
          <p:cNvSpPr txBox="1"/>
          <p:nvPr/>
        </p:nvSpPr>
        <p:spPr>
          <a:xfrm>
            <a:off x="0" y="975115"/>
            <a:ext cx="12192000" cy="40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SLS Baru: Gabungan Bagian Beberapa SLS [1]</a:t>
            </a:r>
            <a:endParaRPr/>
          </a:p>
        </p:txBody>
      </p:sp>
      <p:sp>
        <p:nvSpPr>
          <p:cNvPr id="375" name="Google Shape;375;p37"/>
          <p:cNvSpPr txBox="1"/>
          <p:nvPr/>
        </p:nvSpPr>
        <p:spPr>
          <a:xfrm>
            <a:off x="2591065" y="439843"/>
            <a:ext cx="4427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[4]</a:t>
            </a:r>
            <a:endParaRPr/>
          </a:p>
        </p:txBody>
      </p:sp>
      <p:pic>
        <p:nvPicPr>
          <p:cNvPr id="376" name="Google Shape;37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638" y="1720822"/>
            <a:ext cx="5733334" cy="138390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7" name="Google Shape;377;p37"/>
          <p:cNvGraphicFramePr/>
          <p:nvPr/>
        </p:nvGraphicFramePr>
        <p:xfrm>
          <a:off x="291934" y="40472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{14B304AD-2A58-4FFA-9204-12FC5DE9FC12}</a:tableStyleId>
              </a:tblPr>
              <a:tblGrid>
                <a:gridCol w="1427675"/>
                <a:gridCol w="1428850"/>
                <a:gridCol w="1448950"/>
              </a:tblGrid>
              <a:tr h="5184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PERLAKUAN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554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REGSOSEK22-VK1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REGSOSEK22-VK2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REGSOSEK22-PSLS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</a:tr>
              <a:tr h="53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√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√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√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Kode baru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pic>
        <p:nvPicPr>
          <p:cNvPr id="378" name="Google Shape;37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3824" y="1936939"/>
            <a:ext cx="4879921" cy="195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83823" y="4369296"/>
            <a:ext cx="4879921" cy="1949164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7"/>
          <p:cNvSpPr txBox="1"/>
          <p:nvPr/>
        </p:nvSpPr>
        <p:spPr>
          <a:xfrm>
            <a:off x="8624148" y="1595588"/>
            <a:ext cx="2939779" cy="2769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REGSOSEK22-VK1 UNTUK WILAYAH INDUK 1</a:t>
            </a:r>
            <a:endParaRPr/>
          </a:p>
        </p:txBody>
      </p:sp>
      <p:sp>
        <p:nvSpPr>
          <p:cNvPr id="381" name="Google Shape;381;p37"/>
          <p:cNvSpPr txBox="1"/>
          <p:nvPr/>
        </p:nvSpPr>
        <p:spPr>
          <a:xfrm>
            <a:off x="8624148" y="4014007"/>
            <a:ext cx="2939779" cy="2769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REGSOSEK22-VK1 UNTUK WILAYAH INDUK 2</a:t>
            </a:r>
            <a:endParaRPr/>
          </a:p>
        </p:txBody>
      </p:sp>
      <p:sp>
        <p:nvSpPr>
          <p:cNvPr id="382" name="Google Shape;382;p37"/>
          <p:cNvSpPr/>
          <p:nvPr/>
        </p:nvSpPr>
        <p:spPr>
          <a:xfrm>
            <a:off x="8572500" y="2495550"/>
            <a:ext cx="219075" cy="219075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8572500" y="4924424"/>
            <a:ext cx="219075" cy="219075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38"/>
          <p:cNvPicPr preferRelativeResize="0"/>
          <p:nvPr/>
        </p:nvPicPr>
        <p:blipFill rotWithShape="1">
          <a:blip r:embed="rId3">
            <a:alphaModFix/>
          </a:blip>
          <a:srcRect b="-5804" l="0" r="0" t="70340"/>
          <a:stretch/>
        </p:blipFill>
        <p:spPr>
          <a:xfrm>
            <a:off x="183149" y="5523666"/>
            <a:ext cx="5936971" cy="529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0120" y="1655313"/>
            <a:ext cx="5936970" cy="4859833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38"/>
          <p:cNvSpPr/>
          <p:nvPr/>
        </p:nvSpPr>
        <p:spPr>
          <a:xfrm>
            <a:off x="3582955" y="149138"/>
            <a:ext cx="8761445" cy="491642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38"/>
          <p:cNvSpPr/>
          <p:nvPr/>
        </p:nvSpPr>
        <p:spPr>
          <a:xfrm>
            <a:off x="10335490" y="6526384"/>
            <a:ext cx="1856510" cy="33161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8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94" name="Google Shape;394;p38"/>
          <p:cNvGrpSpPr/>
          <p:nvPr/>
        </p:nvGrpSpPr>
        <p:grpSpPr>
          <a:xfrm>
            <a:off x="-659757" y="95126"/>
            <a:ext cx="437309" cy="3187665"/>
            <a:chOff x="-659757" y="95126"/>
            <a:chExt cx="437309" cy="3187665"/>
          </a:xfrm>
        </p:grpSpPr>
        <p:sp>
          <p:nvSpPr>
            <p:cNvPr id="395" name="Google Shape;395;p38"/>
            <p:cNvSpPr/>
            <p:nvPr/>
          </p:nvSpPr>
          <p:spPr>
            <a:xfrm>
              <a:off x="-659757" y="95126"/>
              <a:ext cx="437309" cy="437309"/>
            </a:xfrm>
            <a:prstGeom prst="rect">
              <a:avLst/>
            </a:prstGeom>
            <a:solidFill>
              <a:srgbClr val="142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-659757" y="785127"/>
              <a:ext cx="437309" cy="437309"/>
            </a:xfrm>
            <a:prstGeom prst="rect">
              <a:avLst/>
            </a:prstGeom>
            <a:solidFill>
              <a:srgbClr val="2749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-659757" y="1471912"/>
              <a:ext cx="437309" cy="437309"/>
            </a:xfrm>
            <a:prstGeom prst="rect">
              <a:avLst/>
            </a:prstGeom>
            <a:solidFill>
              <a:srgbClr val="0C7B9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38"/>
            <p:cNvSpPr/>
            <p:nvPr/>
          </p:nvSpPr>
          <p:spPr>
            <a:xfrm>
              <a:off x="-659757" y="2158697"/>
              <a:ext cx="437309" cy="437309"/>
            </a:xfrm>
            <a:prstGeom prst="rect">
              <a:avLst/>
            </a:prstGeom>
            <a:solidFill>
              <a:srgbClr val="00A8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-659757" y="2845482"/>
              <a:ext cx="437309" cy="437309"/>
            </a:xfrm>
            <a:prstGeom prst="rect">
              <a:avLst/>
            </a:prstGeom>
            <a:solidFill>
              <a:srgbClr val="FFC9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0" name="Google Shape;400;p38"/>
          <p:cNvSpPr txBox="1"/>
          <p:nvPr/>
        </p:nvSpPr>
        <p:spPr>
          <a:xfrm>
            <a:off x="7604568" y="141663"/>
            <a:ext cx="35369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EAA824"/>
                </a:solidFill>
                <a:latin typeface="Calibri"/>
                <a:ea typeface="Calibri"/>
                <a:cs typeface="Calibri"/>
                <a:sym typeface="Calibri"/>
              </a:rPr>
              <a:t>lihat buku pedoman teknis halaman</a:t>
            </a:r>
            <a:endParaRPr i="1" sz="1800">
              <a:solidFill>
                <a:srgbClr val="EAA8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38"/>
          <p:cNvSpPr/>
          <p:nvPr/>
        </p:nvSpPr>
        <p:spPr>
          <a:xfrm>
            <a:off x="-11575" y="6526384"/>
            <a:ext cx="10347066" cy="331616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8"/>
          <p:cNvSpPr/>
          <p:nvPr/>
        </p:nvSpPr>
        <p:spPr>
          <a:xfrm>
            <a:off x="-11575" y="-49066"/>
            <a:ext cx="3837126" cy="925976"/>
          </a:xfrm>
          <a:custGeom>
            <a:rect b="b" l="l" r="r" t="t"/>
            <a:pathLst>
              <a:path extrusionOk="0" h="693115" w="4799029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017A87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8"/>
          <p:cNvSpPr txBox="1"/>
          <p:nvPr/>
        </p:nvSpPr>
        <p:spPr>
          <a:xfrm>
            <a:off x="237008" y="77241"/>
            <a:ext cx="240161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KASUS 3</a:t>
            </a:r>
            <a:endParaRPr/>
          </a:p>
        </p:txBody>
      </p:sp>
      <p:sp>
        <p:nvSpPr>
          <p:cNvPr id="404" name="Google Shape;404;p38"/>
          <p:cNvSpPr/>
          <p:nvPr/>
        </p:nvSpPr>
        <p:spPr>
          <a:xfrm>
            <a:off x="0" y="1104900"/>
            <a:ext cx="12192000" cy="31744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8"/>
          <p:cNvSpPr txBox="1"/>
          <p:nvPr/>
        </p:nvSpPr>
        <p:spPr>
          <a:xfrm>
            <a:off x="0" y="975115"/>
            <a:ext cx="12192000" cy="40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SLS Baru: Gabungan Bagian Beberapa SLS [2]</a:t>
            </a:r>
            <a:endParaRPr/>
          </a:p>
        </p:txBody>
      </p:sp>
      <p:sp>
        <p:nvSpPr>
          <p:cNvPr id="406" name="Google Shape;406;p38"/>
          <p:cNvSpPr txBox="1"/>
          <p:nvPr/>
        </p:nvSpPr>
        <p:spPr>
          <a:xfrm>
            <a:off x="2591065" y="439843"/>
            <a:ext cx="4427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[5]</a:t>
            </a:r>
            <a:endParaRPr/>
          </a:p>
        </p:txBody>
      </p:sp>
      <p:pic>
        <p:nvPicPr>
          <p:cNvPr id="407" name="Google Shape;407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3638" y="1720822"/>
            <a:ext cx="5733334" cy="1383909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8"/>
          <p:cNvSpPr txBox="1"/>
          <p:nvPr/>
        </p:nvSpPr>
        <p:spPr>
          <a:xfrm>
            <a:off x="10448522" y="1464863"/>
            <a:ext cx="1630446" cy="2769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UNTUK WILAYAH BARU</a:t>
            </a:r>
            <a:endParaRPr/>
          </a:p>
        </p:txBody>
      </p:sp>
      <p:pic>
        <p:nvPicPr>
          <p:cNvPr id="409" name="Google Shape;409;p38"/>
          <p:cNvPicPr preferRelativeResize="0"/>
          <p:nvPr/>
        </p:nvPicPr>
        <p:blipFill rotWithShape="1">
          <a:blip r:embed="rId3">
            <a:alphaModFix/>
          </a:blip>
          <a:srcRect b="40908" l="0" r="0" t="0"/>
          <a:stretch/>
        </p:blipFill>
        <p:spPr>
          <a:xfrm>
            <a:off x="184105" y="4661493"/>
            <a:ext cx="5936971" cy="883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9999" y="3440351"/>
            <a:ext cx="6032896" cy="1130736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8"/>
          <p:cNvSpPr/>
          <p:nvPr/>
        </p:nvSpPr>
        <p:spPr>
          <a:xfrm>
            <a:off x="8423972" y="5115870"/>
            <a:ext cx="920287" cy="72241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8"/>
          <p:cNvSpPr/>
          <p:nvPr/>
        </p:nvSpPr>
        <p:spPr>
          <a:xfrm>
            <a:off x="200891" y="5521554"/>
            <a:ext cx="5870990" cy="416043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3" name="Google Shape;413;p38"/>
          <p:cNvCxnSpPr/>
          <p:nvPr/>
        </p:nvCxnSpPr>
        <p:spPr>
          <a:xfrm flipH="1" rot="10800000">
            <a:off x="6106583" y="5452172"/>
            <a:ext cx="2306917" cy="248033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4" name="Google Shape;414;p38"/>
          <p:cNvSpPr txBox="1"/>
          <p:nvPr/>
        </p:nvSpPr>
        <p:spPr>
          <a:xfrm>
            <a:off x="182561" y="6027208"/>
            <a:ext cx="9631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Jika wilayah baru berasal dari beberap awilayah SLS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9"/>
          <p:cNvSpPr/>
          <p:nvPr/>
        </p:nvSpPr>
        <p:spPr>
          <a:xfrm>
            <a:off x="3582955" y="149138"/>
            <a:ext cx="8761445" cy="491642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9"/>
          <p:cNvSpPr/>
          <p:nvPr/>
        </p:nvSpPr>
        <p:spPr>
          <a:xfrm>
            <a:off x="10335490" y="6526384"/>
            <a:ext cx="1856510" cy="33161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9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22" name="Google Shape;422;p39"/>
          <p:cNvGrpSpPr/>
          <p:nvPr/>
        </p:nvGrpSpPr>
        <p:grpSpPr>
          <a:xfrm>
            <a:off x="-659757" y="95126"/>
            <a:ext cx="437309" cy="3187665"/>
            <a:chOff x="-659757" y="95126"/>
            <a:chExt cx="437309" cy="3187665"/>
          </a:xfrm>
        </p:grpSpPr>
        <p:sp>
          <p:nvSpPr>
            <p:cNvPr id="423" name="Google Shape;423;p39"/>
            <p:cNvSpPr/>
            <p:nvPr/>
          </p:nvSpPr>
          <p:spPr>
            <a:xfrm>
              <a:off x="-659757" y="95126"/>
              <a:ext cx="437309" cy="437309"/>
            </a:xfrm>
            <a:prstGeom prst="rect">
              <a:avLst/>
            </a:prstGeom>
            <a:solidFill>
              <a:srgbClr val="142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-659757" y="785127"/>
              <a:ext cx="437309" cy="437309"/>
            </a:xfrm>
            <a:prstGeom prst="rect">
              <a:avLst/>
            </a:prstGeom>
            <a:solidFill>
              <a:srgbClr val="2749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-659757" y="1471912"/>
              <a:ext cx="437309" cy="437309"/>
            </a:xfrm>
            <a:prstGeom prst="rect">
              <a:avLst/>
            </a:prstGeom>
            <a:solidFill>
              <a:srgbClr val="0C7B9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-659757" y="2158697"/>
              <a:ext cx="437309" cy="437309"/>
            </a:xfrm>
            <a:prstGeom prst="rect">
              <a:avLst/>
            </a:prstGeom>
            <a:solidFill>
              <a:srgbClr val="00A8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-659757" y="2845482"/>
              <a:ext cx="437309" cy="437309"/>
            </a:xfrm>
            <a:prstGeom prst="rect">
              <a:avLst/>
            </a:prstGeom>
            <a:solidFill>
              <a:srgbClr val="FFC9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8" name="Google Shape;428;p39"/>
          <p:cNvSpPr txBox="1"/>
          <p:nvPr/>
        </p:nvSpPr>
        <p:spPr>
          <a:xfrm>
            <a:off x="7604568" y="141663"/>
            <a:ext cx="35369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EAA824"/>
                </a:solidFill>
                <a:latin typeface="Calibri"/>
                <a:ea typeface="Calibri"/>
                <a:cs typeface="Calibri"/>
                <a:sym typeface="Calibri"/>
              </a:rPr>
              <a:t>lihat buku pedoman teknis halaman</a:t>
            </a:r>
            <a:endParaRPr i="1" sz="1800">
              <a:solidFill>
                <a:srgbClr val="EAA8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9"/>
          <p:cNvSpPr/>
          <p:nvPr/>
        </p:nvSpPr>
        <p:spPr>
          <a:xfrm>
            <a:off x="-11575" y="6526384"/>
            <a:ext cx="10347066" cy="331616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39"/>
          <p:cNvSpPr/>
          <p:nvPr/>
        </p:nvSpPr>
        <p:spPr>
          <a:xfrm>
            <a:off x="-11575" y="-49066"/>
            <a:ext cx="3837126" cy="925976"/>
          </a:xfrm>
          <a:custGeom>
            <a:rect b="b" l="l" r="r" t="t"/>
            <a:pathLst>
              <a:path extrusionOk="0" h="693115" w="4799029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017A87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39"/>
          <p:cNvSpPr txBox="1"/>
          <p:nvPr/>
        </p:nvSpPr>
        <p:spPr>
          <a:xfrm>
            <a:off x="237008" y="77241"/>
            <a:ext cx="240161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KASUS 4</a:t>
            </a:r>
            <a:endParaRPr/>
          </a:p>
        </p:txBody>
      </p:sp>
      <p:sp>
        <p:nvSpPr>
          <p:cNvPr id="432" name="Google Shape;432;p39"/>
          <p:cNvSpPr/>
          <p:nvPr/>
        </p:nvSpPr>
        <p:spPr>
          <a:xfrm>
            <a:off x="0" y="1104900"/>
            <a:ext cx="12192000" cy="31744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39"/>
          <p:cNvSpPr txBox="1"/>
          <p:nvPr/>
        </p:nvSpPr>
        <p:spPr>
          <a:xfrm>
            <a:off x="0" y="975115"/>
            <a:ext cx="12192000" cy="40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Gabung SLS ke Salah Satu SLS yang Sudah Ada dalam Desa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39"/>
          <p:cNvSpPr txBox="1"/>
          <p:nvPr/>
        </p:nvSpPr>
        <p:spPr>
          <a:xfrm>
            <a:off x="2591065" y="439843"/>
            <a:ext cx="4427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[1]</a:t>
            </a:r>
            <a:endParaRPr/>
          </a:p>
        </p:txBody>
      </p:sp>
      <p:pic>
        <p:nvPicPr>
          <p:cNvPr id="435" name="Google Shape;43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893" y="1680355"/>
            <a:ext cx="6198633" cy="154492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6" name="Google Shape;436;p39"/>
          <p:cNvGraphicFramePr/>
          <p:nvPr/>
        </p:nvGraphicFramePr>
        <p:xfrm>
          <a:off x="7410830" y="14872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{14B304AD-2A58-4FFA-9204-12FC5DE9FC12}</a:tableStyleId>
              </a:tblPr>
              <a:tblGrid>
                <a:gridCol w="1341275"/>
                <a:gridCol w="1342375"/>
                <a:gridCol w="1361275"/>
              </a:tblGrid>
              <a:tr h="4237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PERLAKUAN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5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REGSOSEK22-VK1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REGSOSEK22-VK2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REGSOSEK22-PSLS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</a:tr>
              <a:tr h="440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√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√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Kode Baru</a:t>
                      </a:r>
                      <a:endParaRPr/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pic>
        <p:nvPicPr>
          <p:cNvPr id="437" name="Google Shape;43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1546" y="3826987"/>
            <a:ext cx="10466142" cy="264633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39"/>
          <p:cNvSpPr/>
          <p:nvPr/>
        </p:nvSpPr>
        <p:spPr>
          <a:xfrm>
            <a:off x="749528" y="5682677"/>
            <a:ext cx="10418159" cy="80297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39"/>
          <p:cNvSpPr txBox="1"/>
          <p:nvPr/>
        </p:nvSpPr>
        <p:spPr>
          <a:xfrm>
            <a:off x="9390753" y="3492807"/>
            <a:ext cx="1711494" cy="33855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REGSOSEK22-PSLS</a:t>
            </a:r>
            <a:endParaRPr/>
          </a:p>
        </p:txBody>
      </p:sp>
      <p:pic>
        <p:nvPicPr>
          <p:cNvPr id="440" name="Google Shape;440;p39"/>
          <p:cNvPicPr preferRelativeResize="0"/>
          <p:nvPr/>
        </p:nvPicPr>
        <p:blipFill rotWithShape="1">
          <a:blip r:embed="rId4">
            <a:alphaModFix/>
          </a:blip>
          <a:srcRect b="3754" l="11978" r="85890" t="73738"/>
          <a:stretch/>
        </p:blipFill>
        <p:spPr>
          <a:xfrm>
            <a:off x="10781230" y="5779045"/>
            <a:ext cx="223025" cy="595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