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ibre Franklin Medium"/>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Medium-bold.fntdata"/><Relationship Id="rId16" Type="http://schemas.openxmlformats.org/officeDocument/2006/relationships/font" Target="fonts/LibreFranklinMedium-regular.fntdata"/><Relationship Id="rId5" Type="http://schemas.openxmlformats.org/officeDocument/2006/relationships/notesMaster" Target="notesMasters/notesMaster1.xml"/><Relationship Id="rId19" Type="http://schemas.openxmlformats.org/officeDocument/2006/relationships/font" Target="fonts/LibreFranklinMedium-boldItalic.fntdata"/><Relationship Id="rId6" Type="http://schemas.openxmlformats.org/officeDocument/2006/relationships/slide" Target="slides/slide1.xml"/><Relationship Id="rId18" Type="http://schemas.openxmlformats.org/officeDocument/2006/relationships/font" Target="fonts/LibreFranklin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3" name="Google Shape;1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tart 2">
  <p:cSld name="Cover -Start 2">
    <p:spTree>
      <p:nvGrpSpPr>
        <p:cNvPr id="15" name="Shape 15"/>
        <p:cNvGrpSpPr/>
        <p:nvPr/>
      </p:nvGrpSpPr>
      <p:grpSpPr>
        <a:xfrm>
          <a:off x="0" y="0"/>
          <a:ext cx="0" cy="0"/>
          <a:chOff x="0" y="0"/>
          <a:chExt cx="0" cy="0"/>
        </a:xfrm>
      </p:grpSpPr>
      <p:sp>
        <p:nvSpPr>
          <p:cNvPr id="16" name="Google Shape;16;p2"/>
          <p:cNvSpPr/>
          <p:nvPr/>
        </p:nvSpPr>
        <p:spPr>
          <a:xfrm rot="10800000">
            <a:off x="5340428" y="2"/>
            <a:ext cx="6851573" cy="6851573"/>
          </a:xfrm>
          <a:prstGeom prst="rtTriangle">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99"/>
              <a:buFont typeface="Arial"/>
              <a:buNone/>
            </a:pPr>
            <a:r>
              <a:t/>
            </a:r>
            <a:endParaRPr b="0" i="0" sz="2099" u="none" cap="none" strike="noStrike">
              <a:solidFill>
                <a:schemeClr val="lt1"/>
              </a:solidFill>
              <a:latin typeface="Calibri"/>
              <a:ea typeface="Calibri"/>
              <a:cs typeface="Calibri"/>
              <a:sym typeface="Calibri"/>
            </a:endParaRPr>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2" type="pic"/>
          </p:nvPr>
        </p:nvSpPr>
        <p:spPr>
          <a:xfrm>
            <a:off x="3060702" y="3"/>
            <a:ext cx="9131298" cy="6851573"/>
          </a:xfrm>
          <a:prstGeom prst="rect">
            <a:avLst/>
          </a:prstGeom>
          <a:solidFill>
            <a:schemeClr val="l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chemeClr val="lt1"/>
        </a:solidFill>
      </p:bgPr>
    </p:bg>
    <p:spTree>
      <p:nvGrpSpPr>
        <p:cNvPr id="62" name="Shape 62"/>
        <p:cNvGrpSpPr/>
        <p:nvPr/>
      </p:nvGrpSpPr>
      <p:grpSpPr>
        <a:xfrm>
          <a:off x="0" y="0"/>
          <a:ext cx="0" cy="0"/>
          <a:chOff x="0" y="0"/>
          <a:chExt cx="0" cy="0"/>
        </a:xfrm>
      </p:grpSpPr>
      <p:sp>
        <p:nvSpPr>
          <p:cNvPr id="63" name="Google Shape;63;p11"/>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27496D"/>
        </a:solidFill>
      </p:bgPr>
    </p:bg>
    <p:spTree>
      <p:nvGrpSpPr>
        <p:cNvPr id="64" name="Shape 64"/>
        <p:cNvGrpSpPr/>
        <p:nvPr/>
      </p:nvGrpSpPr>
      <p:grpSpPr>
        <a:xfrm>
          <a:off x="0" y="0"/>
          <a:ext cx="0" cy="0"/>
          <a:chOff x="0" y="0"/>
          <a:chExt cx="0" cy="0"/>
        </a:xfrm>
      </p:grpSpPr>
      <p:sp>
        <p:nvSpPr>
          <p:cNvPr id="65" name="Google Shape;65;p1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p:nvPr>
            <p:ph idx="2" type="pic"/>
          </p:nvPr>
        </p:nvSpPr>
        <p:spPr>
          <a:xfrm>
            <a:off x="5183188" y="987425"/>
            <a:ext cx="6172200" cy="4873625"/>
          </a:xfrm>
          <a:prstGeom prst="rect">
            <a:avLst/>
          </a:prstGeom>
          <a:noFill/>
          <a:ln>
            <a:noFill/>
          </a:ln>
        </p:spPr>
      </p:sp>
      <p:sp>
        <p:nvSpPr>
          <p:cNvPr id="76" name="Google Shape;76;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bg>
      <p:bgPr>
        <a:solidFill>
          <a:srgbClr val="142850"/>
        </a:solidFill>
      </p:bgPr>
    </p:bg>
    <p:spTree>
      <p:nvGrpSpPr>
        <p:cNvPr id="19" name="Shape 19"/>
        <p:cNvGrpSpPr/>
        <p:nvPr/>
      </p:nvGrpSpPr>
      <p:grpSpPr>
        <a:xfrm>
          <a:off x="0" y="0"/>
          <a:ext cx="0" cy="0"/>
          <a:chOff x="0" y="0"/>
          <a:chExt cx="0" cy="0"/>
        </a:xfrm>
      </p:grpSpPr>
      <p:sp>
        <p:nvSpPr>
          <p:cNvPr id="20" name="Google Shape;20;p3"/>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00A8CC"/>
        </a:solidFill>
      </p:bgPr>
    </p:bg>
    <p:spTree>
      <p:nvGrpSpPr>
        <p:cNvPr id="21" name="Shape 21"/>
        <p:cNvGrpSpPr/>
        <p:nvPr/>
      </p:nvGrpSpPr>
      <p:grpSpPr>
        <a:xfrm>
          <a:off x="0" y="0"/>
          <a:ext cx="0" cy="0"/>
          <a:chOff x="0" y="0"/>
          <a:chExt cx="0" cy="0"/>
        </a:xfrm>
      </p:grpSpPr>
      <p:sp>
        <p:nvSpPr>
          <p:cNvPr id="22" name="Google Shape;22;p4"/>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blip>
          <a:srcRect b="0" l="0" r="0" t="0"/>
          <a:stretch/>
        </p:blipFill>
        <p:spPr>
          <a:xfrm>
            <a:off x="337586" y="-39684"/>
            <a:ext cx="2682671" cy="908656"/>
          </a:xfrm>
          <a:prstGeom prst="rect">
            <a:avLst/>
          </a:prstGeom>
          <a:noFill/>
          <a:ln>
            <a:noFill/>
          </a:ln>
        </p:spPr>
      </p:pic>
      <p:sp>
        <p:nvSpPr>
          <p:cNvPr id="97" name="Google Shape;97;p17"/>
          <p:cNvSpPr txBox="1"/>
          <p:nvPr/>
        </p:nvSpPr>
        <p:spPr>
          <a:xfrm>
            <a:off x="595085" y="1620797"/>
            <a:ext cx="5817105"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ID" sz="6000" u="none" cap="none" strike="noStrike">
                <a:solidFill>
                  <a:srgbClr val="0C7B93"/>
                </a:solidFill>
                <a:latin typeface="Libre Franklin Medium"/>
                <a:ea typeface="Libre Franklin Medium"/>
                <a:cs typeface="Libre Franklin Medium"/>
                <a:sym typeface="Libre Franklin Medium"/>
              </a:rPr>
              <a:t>TATA CARA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1" i="0" lang="en-ID" sz="6000" u="none" cap="none" strike="noStrike">
                <a:solidFill>
                  <a:srgbClr val="0C7B93"/>
                </a:solidFill>
                <a:latin typeface="Libre Franklin Medium"/>
                <a:ea typeface="Libre Franklin Medium"/>
                <a:cs typeface="Libre Franklin Medium"/>
                <a:sym typeface="Libre Franklin Medium"/>
              </a:rPr>
              <a:t>BERWAWANCARA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0C7B93"/>
              </a:solidFill>
              <a:latin typeface="Libre Franklin Medium"/>
              <a:ea typeface="Libre Franklin Medium"/>
              <a:cs typeface="Libre Franklin Medium"/>
              <a:sym typeface="Libre Franklin Medium"/>
            </a:endParaRPr>
          </a:p>
        </p:txBody>
      </p:sp>
      <p:sp>
        <p:nvSpPr>
          <p:cNvPr id="98" name="Google Shape;98;p17"/>
          <p:cNvSpPr txBox="1"/>
          <p:nvPr/>
        </p:nvSpPr>
        <p:spPr>
          <a:xfrm>
            <a:off x="679441" y="6440651"/>
            <a:ext cx="251395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ID" sz="1600" u="none" cap="none" strike="noStrike">
                <a:solidFill>
                  <a:schemeClr val="dk1"/>
                </a:solidFill>
                <a:latin typeface="Calibri"/>
                <a:ea typeface="Calibri"/>
                <a:cs typeface="Calibri"/>
                <a:sym typeface="Calibri"/>
              </a:rPr>
              <a:t>JAKARTA, SEPTEMBER 2022</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a:off x="0" y="0"/>
            <a:ext cx="367390" cy="6858000"/>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7"/>
          <p:cNvSpPr txBox="1"/>
          <p:nvPr/>
        </p:nvSpPr>
        <p:spPr>
          <a:xfrm rot="-5400000">
            <a:off x="-1656617" y="4452562"/>
            <a:ext cx="36806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D" sz="1400" u="none" cap="none" strike="noStrike">
                <a:solidFill>
                  <a:schemeClr val="lt1"/>
                </a:solidFill>
                <a:latin typeface="Calibri"/>
                <a:ea typeface="Calibri"/>
                <a:cs typeface="Calibri"/>
                <a:sym typeface="Calibri"/>
              </a:rPr>
              <a:t>Pendataan Awal Registrasi Sosial Ekonomi 2022.</a:t>
            </a:r>
            <a:endParaRPr b="0" i="0" sz="1400" u="none" cap="none" strike="noStrike">
              <a:solidFill>
                <a:srgbClr val="000000"/>
              </a:solidFill>
              <a:latin typeface="Arial"/>
              <a:ea typeface="Arial"/>
              <a:cs typeface="Arial"/>
              <a:sym typeface="Arial"/>
            </a:endParaRPr>
          </a:p>
        </p:txBody>
      </p:sp>
      <p:cxnSp>
        <p:nvCxnSpPr>
          <p:cNvPr id="101" name="Google Shape;101;p17"/>
          <p:cNvCxnSpPr/>
          <p:nvPr/>
        </p:nvCxnSpPr>
        <p:spPr>
          <a:xfrm rot="10800000">
            <a:off x="183694" y="1506696"/>
            <a:ext cx="0" cy="1182254"/>
          </a:xfrm>
          <a:prstGeom prst="straightConnector1">
            <a:avLst/>
          </a:prstGeom>
          <a:noFill/>
          <a:ln cap="flat" cmpd="sng" w="9525">
            <a:solidFill>
              <a:schemeClr val="lt1"/>
            </a:solidFill>
            <a:prstDash val="solid"/>
            <a:miter lim="800000"/>
            <a:headEnd len="sm" w="sm" type="none"/>
            <a:tailEnd len="sm" w="sm" type="none"/>
          </a:ln>
        </p:spPr>
      </p:cxnSp>
      <p:cxnSp>
        <p:nvCxnSpPr>
          <p:cNvPr id="102" name="Google Shape;102;p17"/>
          <p:cNvCxnSpPr>
            <a:stCxn id="99" idx="2"/>
          </p:cNvCxnSpPr>
          <p:nvPr/>
        </p:nvCxnSpPr>
        <p:spPr>
          <a:xfrm rot="10800000">
            <a:off x="183695" y="6510300"/>
            <a:ext cx="0" cy="347700"/>
          </a:xfrm>
          <a:prstGeom prst="straightConnector1">
            <a:avLst/>
          </a:prstGeom>
          <a:noFill/>
          <a:ln cap="flat" cmpd="sng" w="9525">
            <a:solidFill>
              <a:schemeClr val="lt1"/>
            </a:solidFill>
            <a:prstDash val="solid"/>
            <a:miter lim="800000"/>
            <a:headEnd len="sm" w="sm" type="none"/>
            <a:tailEnd len="sm" w="sm" type="none"/>
          </a:ln>
        </p:spPr>
      </p:cxnSp>
      <p:sp>
        <p:nvSpPr>
          <p:cNvPr id="103" name="Google Shape;103;p17"/>
          <p:cNvSpPr txBox="1"/>
          <p:nvPr/>
        </p:nvSpPr>
        <p:spPr>
          <a:xfrm rot="-5400000">
            <a:off x="-452087" y="535098"/>
            <a:ext cx="12715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D" sz="1400" u="none" cap="none" strike="noStrike">
                <a:solidFill>
                  <a:schemeClr val="lt1"/>
                </a:solidFill>
                <a:latin typeface="Calibri"/>
                <a:ea typeface="Calibri"/>
                <a:cs typeface="Calibri"/>
                <a:sym typeface="Calibri"/>
              </a:rPr>
              <a:t>Regsosek2022.</a:t>
            </a:r>
            <a:endParaRPr b="0" i="0" sz="1400" u="none" cap="none" strike="noStrike">
              <a:solidFill>
                <a:srgbClr val="000000"/>
              </a:solidFill>
              <a:latin typeface="Arial"/>
              <a:ea typeface="Arial"/>
              <a:cs typeface="Arial"/>
              <a:sym typeface="Arial"/>
            </a:endParaRPr>
          </a:p>
        </p:txBody>
      </p:sp>
      <p:grpSp>
        <p:nvGrpSpPr>
          <p:cNvPr id="104" name="Google Shape;104;p17"/>
          <p:cNvGrpSpPr/>
          <p:nvPr/>
        </p:nvGrpSpPr>
        <p:grpSpPr>
          <a:xfrm>
            <a:off x="816469" y="3913157"/>
            <a:ext cx="1052884" cy="180956"/>
            <a:chOff x="985470" y="3935392"/>
            <a:chExt cx="1575914" cy="270848"/>
          </a:xfrm>
        </p:grpSpPr>
        <p:sp>
          <p:nvSpPr>
            <p:cNvPr id="105" name="Google Shape;105;p17"/>
            <p:cNvSpPr/>
            <p:nvPr/>
          </p:nvSpPr>
          <p:spPr>
            <a:xfrm>
              <a:off x="985470" y="3935392"/>
              <a:ext cx="270848" cy="270848"/>
            </a:xfrm>
            <a:prstGeom prst="ellipse">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7"/>
            <p:cNvSpPr/>
            <p:nvPr/>
          </p:nvSpPr>
          <p:spPr>
            <a:xfrm>
              <a:off x="1420492" y="3935392"/>
              <a:ext cx="270848" cy="270848"/>
            </a:xfrm>
            <a:prstGeom prst="ellipse">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7"/>
            <p:cNvSpPr/>
            <p:nvPr/>
          </p:nvSpPr>
          <p:spPr>
            <a:xfrm>
              <a:off x="1855514" y="3935392"/>
              <a:ext cx="270848" cy="270848"/>
            </a:xfrm>
            <a:prstGeom prst="ellipse">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7"/>
            <p:cNvSpPr/>
            <p:nvPr/>
          </p:nvSpPr>
          <p:spPr>
            <a:xfrm>
              <a:off x="2290536" y="3935392"/>
              <a:ext cx="270848" cy="270848"/>
            </a:xfrm>
            <a:prstGeom prst="ellipse">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17"/>
          <p:cNvSpPr txBox="1"/>
          <p:nvPr/>
        </p:nvSpPr>
        <p:spPr>
          <a:xfrm>
            <a:off x="7028039" y="6510217"/>
            <a:ext cx="399000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n-ID" sz="1200" u="none" cap="none" strike="noStrike">
                <a:solidFill>
                  <a:schemeClr val="lt1"/>
                </a:solidFill>
                <a:latin typeface="Calibri"/>
                <a:ea typeface="Calibri"/>
                <a:cs typeface="Calibri"/>
                <a:sym typeface="Calibri"/>
              </a:rPr>
              <a:t>Sumber Gambar: https://unsplash.com/photos/AJQCyfzAxJw</a:t>
            </a:r>
            <a:endParaRPr b="0" i="0" sz="1400" u="none" cap="none" strike="noStrike">
              <a:solidFill>
                <a:srgbClr val="000000"/>
              </a:solidFill>
              <a:latin typeface="Arial"/>
              <a:ea typeface="Arial"/>
              <a:cs typeface="Arial"/>
              <a:sym typeface="Arial"/>
            </a:endParaRPr>
          </a:p>
        </p:txBody>
      </p:sp>
      <p:grpSp>
        <p:nvGrpSpPr>
          <p:cNvPr id="110" name="Google Shape;110;p17"/>
          <p:cNvGrpSpPr/>
          <p:nvPr/>
        </p:nvGrpSpPr>
        <p:grpSpPr>
          <a:xfrm>
            <a:off x="-659757" y="95126"/>
            <a:ext cx="437309" cy="3187665"/>
            <a:chOff x="-659757" y="95126"/>
            <a:chExt cx="437309" cy="3187665"/>
          </a:xfrm>
        </p:grpSpPr>
        <p:sp>
          <p:nvSpPr>
            <p:cNvPr id="111" name="Google Shape;111;p17"/>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7"/>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17"/>
            <p:cNvSpPr/>
            <p:nvPr/>
          </p:nvSpPr>
          <p:spPr>
            <a:xfrm>
              <a:off x="-659757" y="1471912"/>
              <a:ext cx="437309" cy="437309"/>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7"/>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17"/>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16" name="Google Shape;116;p17"/>
          <p:cNvPicPr preferRelativeResize="0"/>
          <p:nvPr>
            <p:ph idx="2" type="pic"/>
          </p:nvPr>
        </p:nvPicPr>
        <p:blipFill rotWithShape="1">
          <a:blip r:embed="rId4">
            <a:alphaModFix/>
          </a:blip>
          <a:srcRect b="0" l="5571" r="5571" t="0"/>
          <a:stretch/>
        </p:blipFill>
        <p:spPr>
          <a:xfrm>
            <a:off x="3060702" y="3"/>
            <a:ext cx="9131298" cy="6851573"/>
          </a:xfrm>
          <a:prstGeom prst="rect">
            <a:avLst/>
          </a:prstGeom>
          <a:solidFill>
            <a:schemeClr val="lt1"/>
          </a:solidFill>
          <a:ln>
            <a:noFill/>
          </a:ln>
        </p:spPr>
      </p:pic>
      <p:pic>
        <p:nvPicPr>
          <p:cNvPr id="117" name="Google Shape;117;p17"/>
          <p:cNvPicPr preferRelativeResize="0"/>
          <p:nvPr/>
        </p:nvPicPr>
        <p:blipFill rotWithShape="1">
          <a:blip r:embed="rId5">
            <a:alphaModFix/>
          </a:blip>
          <a:srcRect b="0" l="0" r="0" t="0"/>
          <a:stretch/>
        </p:blipFill>
        <p:spPr>
          <a:xfrm>
            <a:off x="3762055" y="95126"/>
            <a:ext cx="1661580" cy="548683"/>
          </a:xfrm>
          <a:prstGeom prst="rect">
            <a:avLst/>
          </a:prstGeom>
          <a:noFill/>
          <a:ln>
            <a:noFill/>
          </a:ln>
        </p:spPr>
      </p:pic>
      <p:sp>
        <p:nvSpPr>
          <p:cNvPr id="118" name="Google Shape;118;p17"/>
          <p:cNvSpPr/>
          <p:nvPr/>
        </p:nvSpPr>
        <p:spPr>
          <a:xfrm>
            <a:off x="4592845" y="6409873"/>
            <a:ext cx="422474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https://unsplash.com/photos/TFFn3BYLc5s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descr="A picture containing water, outdoor, water sport, sport" id="301" name="Google Shape;301;p26"/>
          <p:cNvPicPr preferRelativeResize="0"/>
          <p:nvPr/>
        </p:nvPicPr>
        <p:blipFill rotWithShape="1">
          <a:blip r:embed="rId3">
            <a:alphaModFix/>
          </a:blip>
          <a:srcRect b="7502" l="0" r="0" t="8647"/>
          <a:stretch/>
        </p:blipFill>
        <p:spPr>
          <a:xfrm>
            <a:off x="0" y="-1"/>
            <a:ext cx="12192000" cy="6858001"/>
          </a:xfrm>
          <a:prstGeom prst="rect">
            <a:avLst/>
          </a:prstGeom>
          <a:noFill/>
          <a:ln>
            <a:noFill/>
          </a:ln>
        </p:spPr>
      </p:pic>
      <p:sp>
        <p:nvSpPr>
          <p:cNvPr id="302" name="Google Shape;302;p26"/>
          <p:cNvSpPr/>
          <p:nvPr/>
        </p:nvSpPr>
        <p:spPr>
          <a:xfrm>
            <a:off x="1" y="-10047"/>
            <a:ext cx="12192000" cy="6858000"/>
          </a:xfrm>
          <a:prstGeom prst="rect">
            <a:avLst/>
          </a:prstGeom>
          <a:solidFill>
            <a:srgbClr val="017A87">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26"/>
          <p:cNvSpPr/>
          <p:nvPr/>
        </p:nvSpPr>
        <p:spPr>
          <a:xfrm>
            <a:off x="3050016" y="2690510"/>
            <a:ext cx="5940280" cy="163243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00"/>
              </a:buClr>
              <a:buSzPts val="8000"/>
              <a:buFont typeface="Calibri"/>
              <a:buNone/>
            </a:pPr>
            <a:r>
              <a:rPr b="1" i="1" lang="en-ID" sz="8000" u="none" cap="none" strike="noStrike">
                <a:solidFill>
                  <a:srgbClr val="FFFF00"/>
                </a:solidFill>
                <a:latin typeface="Calibri"/>
                <a:ea typeface="Calibri"/>
                <a:cs typeface="Calibri"/>
                <a:sym typeface="Calibri"/>
              </a:rPr>
              <a:t>Terima Kasih!</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FFFFFF"/>
              </a:buClr>
              <a:buSzPts val="4400"/>
              <a:buFont typeface="Calibri"/>
              <a:buNone/>
            </a:pPr>
            <a:r>
              <a:rPr b="0" i="0" lang="en-ID" sz="4400" u="none" cap="none" strike="noStrike">
                <a:solidFill>
                  <a:srgbClr val="FFFFFF"/>
                </a:solidFill>
                <a:latin typeface="Calibri"/>
                <a:ea typeface="Calibri"/>
                <a:cs typeface="Calibri"/>
                <a:sym typeface="Calibri"/>
              </a:rPr>
              <a:t>www.bps.go.id</a:t>
            </a:r>
            <a:endParaRPr b="0" i="0" sz="4400" u="none" cap="none" strike="noStrike">
              <a:solidFill>
                <a:srgbClr val="FFFFFF"/>
              </a:solidFill>
              <a:latin typeface="Calibri"/>
              <a:ea typeface="Calibri"/>
              <a:cs typeface="Calibri"/>
              <a:sym typeface="Calibri"/>
            </a:endParaRPr>
          </a:p>
        </p:txBody>
      </p:sp>
      <p:grpSp>
        <p:nvGrpSpPr>
          <p:cNvPr id="304" name="Google Shape;304;p26"/>
          <p:cNvGrpSpPr/>
          <p:nvPr/>
        </p:nvGrpSpPr>
        <p:grpSpPr>
          <a:xfrm rot="10800000">
            <a:off x="5581731" y="4591772"/>
            <a:ext cx="876850" cy="110431"/>
            <a:chOff x="7325756" y="6126083"/>
            <a:chExt cx="812214" cy="102290"/>
          </a:xfrm>
        </p:grpSpPr>
        <p:sp>
          <p:nvSpPr>
            <p:cNvPr id="305" name="Google Shape;305;p26"/>
            <p:cNvSpPr/>
            <p:nvPr/>
          </p:nvSpPr>
          <p:spPr>
            <a:xfrm>
              <a:off x="7325756"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26"/>
            <p:cNvSpPr/>
            <p:nvPr/>
          </p:nvSpPr>
          <p:spPr>
            <a:xfrm>
              <a:off x="8035680"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 name="Google Shape;307;p26"/>
            <p:cNvSpPr/>
            <p:nvPr/>
          </p:nvSpPr>
          <p:spPr>
            <a:xfrm>
              <a:off x="7503237"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 name="Google Shape;308;p26"/>
            <p:cNvSpPr/>
            <p:nvPr/>
          </p:nvSpPr>
          <p:spPr>
            <a:xfrm>
              <a:off x="7680718"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26"/>
            <p:cNvSpPr/>
            <p:nvPr/>
          </p:nvSpPr>
          <p:spPr>
            <a:xfrm>
              <a:off x="7858199"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10" name="Google Shape;310;p26"/>
          <p:cNvGrpSpPr/>
          <p:nvPr/>
        </p:nvGrpSpPr>
        <p:grpSpPr>
          <a:xfrm>
            <a:off x="54263" y="-10047"/>
            <a:ext cx="2652903" cy="908535"/>
            <a:chOff x="110825" y="8809"/>
            <a:chExt cx="3271581" cy="1116936"/>
          </a:xfrm>
        </p:grpSpPr>
        <p:pic>
          <p:nvPicPr>
            <p:cNvPr id="311" name="Google Shape;311;p26"/>
            <p:cNvPicPr preferRelativeResize="0"/>
            <p:nvPr/>
          </p:nvPicPr>
          <p:blipFill rotWithShape="1">
            <a:blip r:embed="rId4">
              <a:alphaModFix/>
            </a:blip>
            <a:srcRect b="0" l="0" r="71752" t="0"/>
            <a:stretch/>
          </p:blipFill>
          <p:spPr>
            <a:xfrm>
              <a:off x="110825" y="8809"/>
              <a:ext cx="924156" cy="1108127"/>
            </a:xfrm>
            <a:prstGeom prst="rect">
              <a:avLst/>
            </a:prstGeom>
            <a:noFill/>
            <a:ln>
              <a:noFill/>
            </a:ln>
          </p:spPr>
        </p:pic>
        <p:pic>
          <p:nvPicPr>
            <p:cNvPr id="312" name="Google Shape;312;p26"/>
            <p:cNvPicPr preferRelativeResize="0"/>
            <p:nvPr/>
          </p:nvPicPr>
          <p:blipFill rotWithShape="1">
            <a:blip r:embed="rId5">
              <a:alphaModFix/>
            </a:blip>
            <a:srcRect b="0" l="28248" r="0" t="0"/>
            <a:stretch/>
          </p:blipFill>
          <p:spPr>
            <a:xfrm>
              <a:off x="1034981" y="17617"/>
              <a:ext cx="2347425" cy="1108128"/>
            </a:xfrm>
            <a:prstGeom prst="rect">
              <a:avLst/>
            </a:prstGeom>
            <a:noFill/>
            <a:ln>
              <a:noFill/>
            </a:ln>
          </p:spPr>
        </p:pic>
      </p:grpSp>
      <p:grpSp>
        <p:nvGrpSpPr>
          <p:cNvPr id="313" name="Google Shape;313;p26"/>
          <p:cNvGrpSpPr/>
          <p:nvPr/>
        </p:nvGrpSpPr>
        <p:grpSpPr>
          <a:xfrm>
            <a:off x="10297861" y="136115"/>
            <a:ext cx="1572274" cy="615000"/>
            <a:chOff x="9581313" y="136114"/>
            <a:chExt cx="2288821" cy="895281"/>
          </a:xfrm>
        </p:grpSpPr>
        <p:pic>
          <p:nvPicPr>
            <p:cNvPr id="314" name="Google Shape;314;p26"/>
            <p:cNvPicPr preferRelativeResize="0"/>
            <p:nvPr/>
          </p:nvPicPr>
          <p:blipFill rotWithShape="1">
            <a:blip r:embed="rId6">
              <a:alphaModFix/>
            </a:blip>
            <a:srcRect b="0" l="0" r="0" t="0"/>
            <a:stretch/>
          </p:blipFill>
          <p:spPr>
            <a:xfrm>
              <a:off x="9581313" y="136114"/>
              <a:ext cx="559010" cy="895281"/>
            </a:xfrm>
            <a:prstGeom prst="rect">
              <a:avLst/>
            </a:prstGeom>
            <a:noFill/>
            <a:ln>
              <a:noFill/>
            </a:ln>
          </p:spPr>
        </p:pic>
        <p:grpSp>
          <p:nvGrpSpPr>
            <p:cNvPr id="315" name="Google Shape;315;p26"/>
            <p:cNvGrpSpPr/>
            <p:nvPr/>
          </p:nvGrpSpPr>
          <p:grpSpPr>
            <a:xfrm>
              <a:off x="10415508" y="221656"/>
              <a:ext cx="1454626" cy="638282"/>
              <a:chOff x="-4715287" y="1030852"/>
              <a:chExt cx="3876908" cy="1701168"/>
            </a:xfrm>
          </p:grpSpPr>
          <p:pic>
            <p:nvPicPr>
              <p:cNvPr descr="Logo&#10;&#10;Description automatically generated with medium confidence" id="316" name="Google Shape;316;p26"/>
              <p:cNvPicPr preferRelativeResize="0"/>
              <p:nvPr/>
            </p:nvPicPr>
            <p:blipFill rotWithShape="1">
              <a:blip r:embed="rId7">
                <a:alphaModFix/>
              </a:blip>
              <a:srcRect b="0" l="0" r="53168" t="0"/>
              <a:stretch/>
            </p:blipFill>
            <p:spPr>
              <a:xfrm>
                <a:off x="-4715287" y="1031394"/>
                <a:ext cx="1807964" cy="1700626"/>
              </a:xfrm>
              <a:prstGeom prst="rect">
                <a:avLst/>
              </a:prstGeom>
              <a:noFill/>
              <a:ln>
                <a:noFill/>
              </a:ln>
            </p:spPr>
          </p:pic>
          <p:pic>
            <p:nvPicPr>
              <p:cNvPr id="317" name="Google Shape;317;p26"/>
              <p:cNvPicPr preferRelativeResize="0"/>
              <p:nvPr/>
            </p:nvPicPr>
            <p:blipFill rotWithShape="1">
              <a:blip r:embed="rId8">
                <a:alphaModFix/>
              </a:blip>
              <a:srcRect b="0" l="0" r="0" t="0"/>
              <a:stretch/>
            </p:blipFill>
            <p:spPr>
              <a:xfrm>
                <a:off x="-2892909" y="1030852"/>
                <a:ext cx="2054530" cy="1700931"/>
              </a:xfrm>
              <a:prstGeom prst="rect">
                <a:avLst/>
              </a:prstGeom>
              <a:noFill/>
              <a:ln>
                <a:noFill/>
              </a:ln>
            </p:spPr>
          </p:pic>
        </p:grpSp>
      </p:grpSp>
      <p:sp>
        <p:nvSpPr>
          <p:cNvPr id="318" name="Google Shape;318;p26"/>
          <p:cNvSpPr/>
          <p:nvPr/>
        </p:nvSpPr>
        <p:spPr>
          <a:xfrm>
            <a:off x="0" y="6596390"/>
            <a:ext cx="3190297" cy="261610"/>
          </a:xfrm>
          <a:prstGeom prst="rect">
            <a:avLst/>
          </a:prstGeom>
          <a:noFill/>
          <a:ln>
            <a:noFill/>
          </a:ln>
        </p:spPr>
        <p:txBody>
          <a:bodyPr anchorCtr="0" anchor="t" bIns="45700" lIns="91425" spcFirstLastPara="1" rIns="91425" wrap="square" tIns="45700">
            <a:noAutofit/>
          </a:bodyPr>
          <a:lstStyle/>
          <a:p>
            <a:pPr indent="12696" lvl="1" marL="0" marR="0" rtl="0" algn="l">
              <a:lnSpc>
                <a:spcPct val="100000"/>
              </a:lnSpc>
              <a:spcBef>
                <a:spcPts val="0"/>
              </a:spcBef>
              <a:spcAft>
                <a:spcPts val="0"/>
              </a:spcAft>
              <a:buClr>
                <a:srgbClr val="000000"/>
              </a:buClr>
              <a:buSzPts val="1100"/>
              <a:buFont typeface="Arial"/>
              <a:buNone/>
            </a:pPr>
            <a:r>
              <a:rPr b="1" i="1" lang="en-ID" sz="1100" u="none" cap="none" strike="noStrike">
                <a:solidFill>
                  <a:schemeClr val="lt1"/>
                </a:solidFill>
                <a:latin typeface="Calibri"/>
                <a:ea typeface="Calibri"/>
                <a:cs typeface="Calibri"/>
                <a:sym typeface="Calibri"/>
              </a:rPr>
              <a:t>Foto oleh: Ir.  Andi Pranowo (BPS Kabupaten Blitar)</a:t>
            </a:r>
            <a:endParaRPr b="0" i="0" sz="1400" u="none" cap="none" strike="noStrike">
              <a:solidFill>
                <a:srgbClr val="000000"/>
              </a:solidFill>
              <a:latin typeface="Arial"/>
              <a:ea typeface="Arial"/>
              <a:cs typeface="Arial"/>
              <a:sym typeface="Arial"/>
            </a:endParaRPr>
          </a:p>
        </p:txBody>
      </p:sp>
      <p:pic>
        <p:nvPicPr>
          <p:cNvPr id="319" name="Google Shape;319;p26"/>
          <p:cNvPicPr preferRelativeResize="0"/>
          <p:nvPr/>
        </p:nvPicPr>
        <p:blipFill rotWithShape="1">
          <a:blip r:embed="rId9">
            <a:alphaModFix/>
          </a:blip>
          <a:srcRect b="0" l="0" r="0" t="0"/>
          <a:stretch/>
        </p:blipFill>
        <p:spPr>
          <a:xfrm>
            <a:off x="7939672" y="-496336"/>
            <a:ext cx="2475896" cy="1750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7A87"/>
        </a:solidFill>
      </p:bgPr>
    </p:bg>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
        <p:nvSpPr>
          <p:cNvPr id="124" name="Google Shape;124;p18"/>
          <p:cNvSpPr/>
          <p:nvPr/>
        </p:nvSpPr>
        <p:spPr>
          <a:xfrm flipH="1">
            <a:off x="695324" y="1189822"/>
            <a:ext cx="8789795" cy="5083978"/>
          </a:xfrm>
          <a:prstGeom prst="rect">
            <a:avLst/>
          </a:prstGeom>
          <a:solidFill>
            <a:srgbClr val="F9FAFB">
              <a:alpha val="69019"/>
            </a:srgbClr>
          </a:solidFill>
          <a:ln cap="flat" cmpd="sng" w="25400">
            <a:solidFill>
              <a:srgbClr val="3F403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5" name="Google Shape;125;p18"/>
          <p:cNvSpPr/>
          <p:nvPr/>
        </p:nvSpPr>
        <p:spPr>
          <a:xfrm>
            <a:off x="5422135" y="1334278"/>
            <a:ext cx="5542638" cy="4730619"/>
          </a:xfrm>
          <a:prstGeom prst="rect">
            <a:avLst/>
          </a:prstGeom>
          <a:solidFill>
            <a:srgbClr val="F9FAFB"/>
          </a:solidFill>
          <a:ln>
            <a:noFill/>
          </a:ln>
          <a:effectLst>
            <a:outerShdw blurRad="63500" sx="101000" rotWithShape="0" algn="ctr" sy="101000">
              <a:srgbClr val="969F9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6" name="Google Shape;126;p18"/>
          <p:cNvSpPr txBox="1"/>
          <p:nvPr/>
        </p:nvSpPr>
        <p:spPr>
          <a:xfrm>
            <a:off x="950698" y="2635306"/>
            <a:ext cx="3527615" cy="216055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Century Gothic"/>
              <a:buNone/>
            </a:pPr>
            <a:r>
              <a:rPr b="1" i="0" lang="en-ID" sz="2800" u="none" cap="none" strike="noStrike">
                <a:solidFill>
                  <a:srgbClr val="000000"/>
                </a:solidFill>
                <a:latin typeface="Calibri"/>
                <a:ea typeface="Calibri"/>
                <a:cs typeface="Calibri"/>
                <a:sym typeface="Calibri"/>
              </a:rPr>
              <a:t>Setelah mempelajari bahan ini, peserta  diharapkan dapat memahami:</a:t>
            </a:r>
            <a:endParaRPr b="0" i="0" sz="1800" u="none" cap="none" strike="noStrike">
              <a:solidFill>
                <a:schemeClr val="dk1"/>
              </a:solidFill>
              <a:latin typeface="Calibri"/>
              <a:ea typeface="Calibri"/>
              <a:cs typeface="Calibri"/>
              <a:sym typeface="Calibri"/>
            </a:endParaRPr>
          </a:p>
        </p:txBody>
      </p:sp>
      <p:sp>
        <p:nvSpPr>
          <p:cNvPr id="127" name="Google Shape;127;p18"/>
          <p:cNvSpPr txBox="1"/>
          <p:nvPr/>
        </p:nvSpPr>
        <p:spPr>
          <a:xfrm>
            <a:off x="1084046" y="1605235"/>
            <a:ext cx="23948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85723"/>
              </a:buClr>
              <a:buSzPts val="4000"/>
              <a:buFont typeface="Calibri"/>
              <a:buNone/>
            </a:pPr>
            <a:r>
              <a:rPr b="1" i="0" lang="en-ID" sz="4000" u="none" cap="none" strike="noStrike">
                <a:solidFill>
                  <a:srgbClr val="27496D"/>
                </a:solidFill>
                <a:latin typeface="Calibri"/>
                <a:ea typeface="Calibri"/>
                <a:cs typeface="Calibri"/>
                <a:sym typeface="Calibri"/>
              </a:rPr>
              <a:t>TUJUAN</a:t>
            </a:r>
            <a:endParaRPr b="1" i="0" sz="4000" u="none" cap="none" strike="noStrike">
              <a:solidFill>
                <a:srgbClr val="27496D"/>
              </a:solidFill>
              <a:latin typeface="Calibri"/>
              <a:ea typeface="Calibri"/>
              <a:cs typeface="Calibri"/>
              <a:sym typeface="Calibri"/>
            </a:endParaRPr>
          </a:p>
        </p:txBody>
      </p:sp>
      <p:sp>
        <p:nvSpPr>
          <p:cNvPr id="128" name="Google Shape;128;p18"/>
          <p:cNvSpPr/>
          <p:nvPr/>
        </p:nvSpPr>
        <p:spPr>
          <a:xfrm>
            <a:off x="5523570" y="2900896"/>
            <a:ext cx="5542500" cy="149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200"/>
              <a:buFont typeface="Calibri"/>
              <a:buNone/>
            </a:pPr>
            <a:r>
              <a:rPr b="1" i="0" lang="en-ID" sz="3200" u="none" cap="none" strike="noStrike">
                <a:solidFill>
                  <a:srgbClr val="000000"/>
                </a:solidFill>
                <a:latin typeface="Calibri"/>
                <a:ea typeface="Calibri"/>
                <a:cs typeface="Calibri"/>
                <a:sym typeface="Calibri"/>
              </a:rPr>
              <a:t>TATA CARA BERWAWANCARA YANG BAIK</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9"/>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9"/>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9"/>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136" name="Google Shape;136;p19"/>
          <p:cNvGrpSpPr/>
          <p:nvPr/>
        </p:nvGrpSpPr>
        <p:grpSpPr>
          <a:xfrm>
            <a:off x="-659757" y="95126"/>
            <a:ext cx="437309" cy="3187665"/>
            <a:chOff x="-659757" y="95126"/>
            <a:chExt cx="437309" cy="3187665"/>
          </a:xfrm>
        </p:grpSpPr>
        <p:sp>
          <p:nvSpPr>
            <p:cNvPr id="137" name="Google Shape;137;p19"/>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9"/>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19"/>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19"/>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9"/>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2" name="Google Shape;142;p19"/>
          <p:cNvSpPr/>
          <p:nvPr/>
        </p:nvSpPr>
        <p:spPr>
          <a:xfrm>
            <a:off x="792149" y="4147951"/>
            <a:ext cx="1062182" cy="437309"/>
          </a:xfrm>
          <a:prstGeom prst="roundRect">
            <a:avLst>
              <a:gd fmla="val 50000" name="adj"/>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9"/>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144" name="Google Shape;144;p19"/>
          <p:cNvSpPr txBox="1"/>
          <p:nvPr/>
        </p:nvSpPr>
        <p:spPr>
          <a:xfrm>
            <a:off x="2037728" y="4321475"/>
            <a:ext cx="33893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D" sz="1800" u="none" cap="none" strike="noStrike">
                <a:solidFill>
                  <a:srgbClr val="00A8CC"/>
                </a:solidFill>
                <a:latin typeface="Calibri"/>
                <a:ea typeface="Calibri"/>
                <a:cs typeface="Calibri"/>
                <a:sym typeface="Calibri"/>
              </a:rPr>
              <a:t>Program Keluarga Harapan (PKH)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a:off x="329609" y="1037529"/>
            <a:ext cx="11709990" cy="5331016"/>
          </a:xfrm>
          <a:prstGeom prst="rect">
            <a:avLst/>
          </a:prstGeom>
          <a:solidFill>
            <a:schemeClr val="lt1"/>
          </a:solidFill>
          <a:ln cap="flat" cmpd="sng" w="12700">
            <a:solidFill>
              <a:srgbClr val="1D70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p19"/>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grpSp>
        <p:nvGrpSpPr>
          <p:cNvPr id="147" name="Google Shape;147;p19"/>
          <p:cNvGrpSpPr/>
          <p:nvPr/>
        </p:nvGrpSpPr>
        <p:grpSpPr>
          <a:xfrm>
            <a:off x="-3074462" y="571840"/>
            <a:ext cx="15086375" cy="6172655"/>
            <a:chOff x="-5183462" y="-793970"/>
            <a:chExt cx="15086375" cy="6172655"/>
          </a:xfrm>
        </p:grpSpPr>
        <p:sp>
          <p:nvSpPr>
            <p:cNvPr id="148" name="Google Shape;148;p19"/>
            <p:cNvSpPr/>
            <p:nvPr/>
          </p:nvSpPr>
          <p:spPr>
            <a:xfrm>
              <a:off x="-5183462" y="-793970"/>
              <a:ext cx="6172655" cy="6172655"/>
            </a:xfrm>
            <a:prstGeom prst="blockArc">
              <a:avLst>
                <a:gd fmla="val 18900000" name="adj1"/>
                <a:gd fmla="val 2700000" name="adj2"/>
                <a:gd fmla="val 350" name="adj3"/>
              </a:avLst>
            </a:prstGeom>
            <a:solidFill>
              <a:srgbClr val="27496D"/>
            </a:solidFill>
            <a:ln cap="flat" cmpd="sng" w="12700">
              <a:solidFill>
                <a:srgbClr val="A8C377"/>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19"/>
            <p:cNvSpPr/>
            <p:nvPr/>
          </p:nvSpPr>
          <p:spPr>
            <a:xfrm>
              <a:off x="432655" y="286452"/>
              <a:ext cx="947025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19"/>
            <p:cNvSpPr txBox="1"/>
            <p:nvPr/>
          </p:nvSpPr>
          <p:spPr>
            <a:xfrm>
              <a:off x="432655" y="286452"/>
              <a:ext cx="947025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lt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Tata krama dan sopan santun</a:t>
              </a:r>
              <a:endParaRPr b="1" i="0" sz="2300" u="none" cap="none" strike="noStrike">
                <a:solidFill>
                  <a:schemeClr val="lt1"/>
                </a:solidFill>
                <a:latin typeface="Century Gothic"/>
                <a:ea typeface="Century Gothic"/>
                <a:cs typeface="Century Gothic"/>
                <a:sym typeface="Century Gothic"/>
              </a:endParaRPr>
            </a:p>
          </p:txBody>
        </p:sp>
        <p:sp>
          <p:nvSpPr>
            <p:cNvPr id="151" name="Google Shape;151;p19"/>
            <p:cNvSpPr/>
            <p:nvPr/>
          </p:nvSpPr>
          <p:spPr>
            <a:xfrm>
              <a:off x="74359" y="214793"/>
              <a:ext cx="716590" cy="716590"/>
            </a:xfrm>
            <a:prstGeom prst="ellipse">
              <a:avLst/>
            </a:prstGeom>
            <a:solidFill>
              <a:srgbClr val="27496D"/>
            </a:solidFill>
            <a:ln cap="flat" cmpd="sng" w="12700">
              <a:solidFill>
                <a:schemeClr val="accent3">
                  <a:alpha val="89019"/>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19"/>
            <p:cNvSpPr/>
            <p:nvPr/>
          </p:nvSpPr>
          <p:spPr>
            <a:xfrm>
              <a:off x="843445" y="1146086"/>
              <a:ext cx="905946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19"/>
            <p:cNvSpPr txBox="1"/>
            <p:nvPr/>
          </p:nvSpPr>
          <p:spPr>
            <a:xfrm>
              <a:off x="843445" y="1146086"/>
              <a:ext cx="905946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Komunikasi dua arah antara PPL dan responden </a:t>
              </a:r>
              <a:endParaRPr b="1" i="0" sz="2300" u="none" cap="none" strike="noStrike">
                <a:solidFill>
                  <a:schemeClr val="lt1"/>
                </a:solidFill>
                <a:latin typeface="Century Gothic"/>
                <a:ea typeface="Century Gothic"/>
                <a:cs typeface="Century Gothic"/>
                <a:sym typeface="Century Gothic"/>
              </a:endParaRPr>
            </a:p>
          </p:txBody>
        </p:sp>
        <p:sp>
          <p:nvSpPr>
            <p:cNvPr id="154" name="Google Shape;154;p19"/>
            <p:cNvSpPr/>
            <p:nvPr/>
          </p:nvSpPr>
          <p:spPr>
            <a:xfrm>
              <a:off x="485150" y="1074427"/>
              <a:ext cx="716590" cy="716590"/>
            </a:xfrm>
            <a:prstGeom prst="ellipse">
              <a:avLst/>
            </a:prstGeom>
            <a:solidFill>
              <a:srgbClr val="27496D"/>
            </a:solidFill>
            <a:ln cap="flat" cmpd="sng" w="12700">
              <a:solidFill>
                <a:schemeClr val="accent3">
                  <a:alpha val="8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19"/>
            <p:cNvSpPr/>
            <p:nvPr/>
          </p:nvSpPr>
          <p:spPr>
            <a:xfrm>
              <a:off x="969525" y="2005720"/>
              <a:ext cx="893338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19"/>
            <p:cNvSpPr txBox="1"/>
            <p:nvPr/>
          </p:nvSpPr>
          <p:spPr>
            <a:xfrm>
              <a:off x="969525" y="2005720"/>
              <a:ext cx="893338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Fokus pada maksud dan tujuan wawancara</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611229" y="1934061"/>
              <a:ext cx="716590" cy="716590"/>
            </a:xfrm>
            <a:prstGeom prst="ellipse">
              <a:avLst/>
            </a:prstGeom>
            <a:solidFill>
              <a:srgbClr val="27496D"/>
            </a:solidFill>
            <a:ln cap="flat" cmpd="sng" w="12700">
              <a:solidFill>
                <a:schemeClr val="accent3">
                  <a:alpha val="69019"/>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19"/>
            <p:cNvSpPr/>
            <p:nvPr/>
          </p:nvSpPr>
          <p:spPr>
            <a:xfrm>
              <a:off x="843445" y="2865354"/>
              <a:ext cx="905946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txBox="1"/>
            <p:nvPr/>
          </p:nvSpPr>
          <p:spPr>
            <a:xfrm>
              <a:off x="843445" y="2865354"/>
              <a:ext cx="905946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Apresiasi pada responden selama wawancara berlangsung</a:t>
              </a:r>
              <a:endParaRPr b="1" i="0" sz="2300" u="none" cap="none" strike="noStrike">
                <a:solidFill>
                  <a:schemeClr val="lt1"/>
                </a:solidFill>
                <a:latin typeface="Century Gothic"/>
                <a:ea typeface="Century Gothic"/>
                <a:cs typeface="Century Gothic"/>
                <a:sym typeface="Century Gothic"/>
              </a:endParaRPr>
            </a:p>
          </p:txBody>
        </p:sp>
        <p:sp>
          <p:nvSpPr>
            <p:cNvPr id="160" name="Google Shape;160;p19"/>
            <p:cNvSpPr/>
            <p:nvPr/>
          </p:nvSpPr>
          <p:spPr>
            <a:xfrm>
              <a:off x="485150" y="2793695"/>
              <a:ext cx="716590" cy="716590"/>
            </a:xfrm>
            <a:prstGeom prst="ellipse">
              <a:avLst/>
            </a:prstGeom>
            <a:solidFill>
              <a:srgbClr val="27496D"/>
            </a:solidFill>
            <a:ln cap="flat" cmpd="sng" w="12700">
              <a:solidFill>
                <a:schemeClr val="accent3">
                  <a:alpha val="6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p19"/>
            <p:cNvSpPr/>
            <p:nvPr/>
          </p:nvSpPr>
          <p:spPr>
            <a:xfrm>
              <a:off x="432655" y="3724988"/>
              <a:ext cx="947025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p19"/>
            <p:cNvSpPr txBox="1"/>
            <p:nvPr/>
          </p:nvSpPr>
          <p:spPr>
            <a:xfrm>
              <a:off x="432655" y="3724988"/>
              <a:ext cx="947025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Tata cara bertanya</a:t>
              </a:r>
              <a:endParaRPr b="1" i="0" sz="2300" u="none" cap="none" strike="noStrike">
                <a:solidFill>
                  <a:schemeClr val="lt1"/>
                </a:solidFill>
                <a:latin typeface="Century Gothic"/>
                <a:ea typeface="Century Gothic"/>
                <a:cs typeface="Century Gothic"/>
                <a:sym typeface="Century Gothic"/>
              </a:endParaRPr>
            </a:p>
          </p:txBody>
        </p:sp>
        <p:sp>
          <p:nvSpPr>
            <p:cNvPr id="163" name="Google Shape;163;p19"/>
            <p:cNvSpPr/>
            <p:nvPr/>
          </p:nvSpPr>
          <p:spPr>
            <a:xfrm>
              <a:off x="74359" y="3653329"/>
              <a:ext cx="716590" cy="716590"/>
            </a:xfrm>
            <a:prstGeom prst="ellipse">
              <a:avLst/>
            </a:prstGeom>
            <a:solidFill>
              <a:srgbClr val="27496D"/>
            </a:solidFill>
            <a:ln cap="flat" cmpd="sng" w="12700">
              <a:solidFill>
                <a:schemeClr val="accent3">
                  <a:alpha val="49019"/>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9"/>
          <p:cNvSpPr txBox="1"/>
          <p:nvPr/>
        </p:nvSpPr>
        <p:spPr>
          <a:xfrm>
            <a:off x="2296769" y="1546395"/>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1</a:t>
            </a:r>
            <a:endParaRPr b="1" i="0" sz="4800" u="none" cap="none" strike="noStrike">
              <a:solidFill>
                <a:schemeClr val="lt1"/>
              </a:solidFill>
              <a:latin typeface="Calibri"/>
              <a:ea typeface="Calibri"/>
              <a:cs typeface="Calibri"/>
              <a:sym typeface="Calibri"/>
            </a:endParaRPr>
          </a:p>
        </p:txBody>
      </p:sp>
      <p:sp>
        <p:nvSpPr>
          <p:cNvPr id="165" name="Google Shape;165;p19"/>
          <p:cNvSpPr txBox="1"/>
          <p:nvPr/>
        </p:nvSpPr>
        <p:spPr>
          <a:xfrm>
            <a:off x="2720229" y="2373009"/>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2</a:t>
            </a:r>
            <a:endParaRPr b="1" i="0" sz="4800" u="none" cap="none" strike="noStrike">
              <a:solidFill>
                <a:schemeClr val="lt1"/>
              </a:solidFill>
              <a:latin typeface="Calibri"/>
              <a:ea typeface="Calibri"/>
              <a:cs typeface="Calibri"/>
              <a:sym typeface="Calibri"/>
            </a:endParaRPr>
          </a:p>
        </p:txBody>
      </p:sp>
      <p:sp>
        <p:nvSpPr>
          <p:cNvPr id="166" name="Google Shape;166;p19"/>
          <p:cNvSpPr txBox="1"/>
          <p:nvPr/>
        </p:nvSpPr>
        <p:spPr>
          <a:xfrm>
            <a:off x="2833639" y="3242688"/>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3</a:t>
            </a:r>
            <a:endParaRPr b="1" i="0" sz="4800" u="none" cap="none" strike="noStrike">
              <a:solidFill>
                <a:schemeClr val="lt1"/>
              </a:solidFill>
              <a:latin typeface="Calibri"/>
              <a:ea typeface="Calibri"/>
              <a:cs typeface="Calibri"/>
              <a:sym typeface="Calibri"/>
            </a:endParaRPr>
          </a:p>
        </p:txBody>
      </p:sp>
      <p:sp>
        <p:nvSpPr>
          <p:cNvPr id="167" name="Google Shape;167;p19"/>
          <p:cNvSpPr txBox="1"/>
          <p:nvPr/>
        </p:nvSpPr>
        <p:spPr>
          <a:xfrm>
            <a:off x="2720229" y="4080186"/>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4</a:t>
            </a:r>
            <a:endParaRPr b="1" i="0" sz="4800" u="none" cap="none" strike="noStrike">
              <a:solidFill>
                <a:schemeClr val="lt1"/>
              </a:solidFill>
              <a:latin typeface="Calibri"/>
              <a:ea typeface="Calibri"/>
              <a:cs typeface="Calibri"/>
              <a:sym typeface="Calibri"/>
            </a:endParaRPr>
          </a:p>
        </p:txBody>
      </p:sp>
      <p:sp>
        <p:nvSpPr>
          <p:cNvPr id="168" name="Google Shape;168;p19"/>
          <p:cNvSpPr txBox="1"/>
          <p:nvPr/>
        </p:nvSpPr>
        <p:spPr>
          <a:xfrm>
            <a:off x="2316328" y="4961956"/>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5</a:t>
            </a:r>
            <a:endParaRPr b="1" i="0" sz="4800" u="none" cap="none" strike="noStrike">
              <a:solidFill>
                <a:schemeClr val="lt1"/>
              </a:solidFill>
              <a:latin typeface="Calibri"/>
              <a:ea typeface="Calibri"/>
              <a:cs typeface="Calibri"/>
              <a:sym typeface="Calibri"/>
            </a:endParaRPr>
          </a:p>
        </p:txBody>
      </p:sp>
      <p:pic>
        <p:nvPicPr>
          <p:cNvPr id="169" name="Google Shape;169;p19"/>
          <p:cNvPicPr preferRelativeResize="0"/>
          <p:nvPr/>
        </p:nvPicPr>
        <p:blipFill rotWithShape="1">
          <a:blip r:embed="rId3">
            <a:alphaModFix/>
          </a:blip>
          <a:srcRect b="0" l="0" r="0" t="0"/>
          <a:stretch/>
        </p:blipFill>
        <p:spPr>
          <a:xfrm>
            <a:off x="543229" y="2582773"/>
            <a:ext cx="1912891" cy="19128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0"/>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20"/>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0"/>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177" name="Google Shape;177;p20"/>
          <p:cNvGrpSpPr/>
          <p:nvPr/>
        </p:nvGrpSpPr>
        <p:grpSpPr>
          <a:xfrm>
            <a:off x="-659757" y="95126"/>
            <a:ext cx="437309" cy="3187665"/>
            <a:chOff x="-659757" y="95126"/>
            <a:chExt cx="437309" cy="3187665"/>
          </a:xfrm>
        </p:grpSpPr>
        <p:sp>
          <p:nvSpPr>
            <p:cNvPr id="178" name="Google Shape;178;p20"/>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0"/>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20"/>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20"/>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0"/>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3" name="Google Shape;183;p20"/>
          <p:cNvSpPr txBox="1"/>
          <p:nvPr/>
        </p:nvSpPr>
        <p:spPr>
          <a:xfrm>
            <a:off x="8542117" y="141663"/>
            <a:ext cx="32204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ID" sz="1800" u="none" cap="none" strike="noStrike">
                <a:solidFill>
                  <a:schemeClr val="lt1"/>
                </a:solidFill>
                <a:latin typeface="Calibri"/>
                <a:ea typeface="Calibri"/>
                <a:cs typeface="Calibri"/>
                <a:sym typeface="Calibri"/>
              </a:rPr>
              <a:t>lihat buku pedoman halaman 45</a:t>
            </a:r>
            <a:endParaRPr b="0" i="1" sz="1800" u="none" cap="none" strike="noStrike">
              <a:solidFill>
                <a:schemeClr val="lt1"/>
              </a:solidFill>
              <a:latin typeface="Calibri"/>
              <a:ea typeface="Calibri"/>
              <a:cs typeface="Calibri"/>
              <a:sym typeface="Calibri"/>
            </a:endParaRPr>
          </a:p>
        </p:txBody>
      </p:sp>
      <p:sp>
        <p:nvSpPr>
          <p:cNvPr id="184" name="Google Shape;184;p20"/>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185" name="Google Shape;185;p20"/>
          <p:cNvSpPr txBox="1"/>
          <p:nvPr/>
        </p:nvSpPr>
        <p:spPr>
          <a:xfrm>
            <a:off x="285136" y="1819104"/>
            <a:ext cx="11277600" cy="4528932"/>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14000"/>
              </a:lnSpc>
              <a:spcBef>
                <a:spcPts val="0"/>
              </a:spcBef>
              <a:spcAft>
                <a:spcPts val="0"/>
              </a:spcAft>
              <a:buClr>
                <a:srgbClr val="000000"/>
              </a:buClr>
              <a:buSzPts val="2000"/>
              <a:buFont typeface="Arial"/>
              <a:buNone/>
            </a:pPr>
            <a:r>
              <a:rPr b="0" i="0" lang="en-ID" sz="2000" u="none" cap="none" strike="noStrike">
                <a:solidFill>
                  <a:schemeClr val="dk1"/>
                </a:solidFill>
                <a:latin typeface="Calibri"/>
                <a:ea typeface="Calibri"/>
                <a:cs typeface="Calibri"/>
                <a:sym typeface="Calibri"/>
              </a:rPr>
              <a:t>Tata krama dan sopan santun dalam berkunjung serta berwawancara perlu disesuaikan dengan adat istiadat setempat (kearifan lokal), antara lain:</a:t>
            </a:r>
            <a:endParaRPr b="0" i="0" sz="1400" u="none" cap="none" strike="noStrike">
              <a:solidFill>
                <a:srgbClr val="000000"/>
              </a:solidFill>
              <a:latin typeface="Arial"/>
              <a:ea typeface="Arial"/>
              <a:cs typeface="Arial"/>
              <a:sym typeface="Arial"/>
            </a:endParaRPr>
          </a:p>
          <a:p>
            <a:pPr indent="-342900" lvl="0" marL="342900" marR="0" rtl="0" algn="just">
              <a:lnSpc>
                <a:spcPct val="114000"/>
              </a:lnSpc>
              <a:spcBef>
                <a:spcPts val="9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Memerhatikan waktu yang tepat untuk berkunjung;</a:t>
            </a:r>
            <a:endParaRPr b="0" i="0" sz="1400" u="none" cap="none" strike="noStrike">
              <a:solidFill>
                <a:srgbClr val="000000"/>
              </a:solidFill>
              <a:latin typeface="Arial"/>
              <a:ea typeface="Arial"/>
              <a:cs typeface="Arial"/>
              <a:sym typeface="Arial"/>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Berpakaian rapi dan sopan, serta mengenakan alat pelindung diri seperti masker dan </a:t>
            </a:r>
            <a:r>
              <a:rPr b="0" i="1" lang="en-ID" sz="2000" u="none" cap="none" strike="noStrike">
                <a:solidFill>
                  <a:schemeClr val="dk1"/>
                </a:solidFill>
                <a:latin typeface="Calibri"/>
                <a:ea typeface="Calibri"/>
                <a:cs typeface="Calibri"/>
                <a:sym typeface="Calibri"/>
              </a:rPr>
              <a:t>hand sanitizer</a:t>
            </a:r>
            <a:r>
              <a:rPr b="0" i="0" lang="en-ID"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Selalu mematuhi protokol kesehatan antara lain mencuci tangan, menjaga jarak, memakai masker, dan menggunakan </a:t>
            </a:r>
            <a:r>
              <a:rPr b="0" i="1" lang="en-ID" sz="2000" u="none" cap="none" strike="noStrike">
                <a:solidFill>
                  <a:schemeClr val="dk1"/>
                </a:solidFill>
                <a:latin typeface="Calibri"/>
                <a:ea typeface="Calibri"/>
                <a:cs typeface="Calibri"/>
                <a:sym typeface="Calibri"/>
              </a:rPr>
              <a:t>hand sanitizer</a:t>
            </a:r>
            <a:r>
              <a:rPr b="0" i="0" lang="en-ID"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Meminta izin dengan mengetuk pintu dan mengucapkan salam;</a:t>
            </a:r>
            <a:endParaRPr b="0" i="0" sz="1400" u="none" cap="none" strike="noStrike">
              <a:solidFill>
                <a:srgbClr val="000000"/>
              </a:solidFill>
              <a:latin typeface="Arial"/>
              <a:ea typeface="Arial"/>
              <a:cs typeface="Arial"/>
              <a:sym typeface="Arial"/>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Memperkenalkan   diri   dengan   menunjukkan   tanda   pengenal   PPL   dan menjelaskan maksud dan tujuan kunjungan;</a:t>
            </a:r>
            <a:endParaRPr b="0" i="0" sz="1400" u="none" cap="none" strike="noStrike">
              <a:solidFill>
                <a:srgbClr val="000000"/>
              </a:solidFill>
              <a:latin typeface="Arial"/>
              <a:ea typeface="Arial"/>
              <a:cs typeface="Arial"/>
              <a:sym typeface="Arial"/>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Memberikan   pengertian   yang   jelas   tentang   perlunya   kegiatan  Pendataan Awal Regsosek 2022;</a:t>
            </a:r>
            <a:endParaRPr b="0" i="0" sz="2000" u="none" cap="none" strike="noStrike">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Menjelaskan bahwa keterangan yang diberikan oleh responden dan anggota keluarga akan dirahasiakan.</a:t>
            </a:r>
            <a:endParaRPr b="0" i="0" sz="1400" u="none" cap="none" strike="noStrike">
              <a:solidFill>
                <a:srgbClr val="000000"/>
              </a:solidFill>
              <a:latin typeface="Arial"/>
              <a:ea typeface="Arial"/>
              <a:cs typeface="Arial"/>
              <a:sym typeface="Arial"/>
            </a:endParaRPr>
          </a:p>
        </p:txBody>
      </p:sp>
      <p:sp>
        <p:nvSpPr>
          <p:cNvPr id="186" name="Google Shape;186;p20"/>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sp>
        <p:nvSpPr>
          <p:cNvPr id="187" name="Google Shape;187;p20"/>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Tata Krama dan Sopan Santun</a:t>
            </a:r>
            <a:endParaRPr b="1" i="0" sz="2800" u="none" cap="none" strike="noStrike">
              <a:solidFill>
                <a:srgbClr val="FFFFFF"/>
              </a:solidFill>
              <a:latin typeface="Century Gothic"/>
              <a:ea typeface="Century Gothic"/>
              <a:cs typeface="Century Gothic"/>
              <a:sym typeface="Century Gothic"/>
            </a:endParaRPr>
          </a:p>
        </p:txBody>
      </p:sp>
      <p:sp>
        <p:nvSpPr>
          <p:cNvPr id="188" name="Google Shape;188;p20"/>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 name="Google Shape;189;p20"/>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1</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7A87"/>
        </a:solidFill>
      </p:bgPr>
    </p:bg>
    <p:spTree>
      <p:nvGrpSpPr>
        <p:cNvPr id="194" name="Shape 194"/>
        <p:cNvGrpSpPr/>
        <p:nvPr/>
      </p:nvGrpSpPr>
      <p:grpSpPr>
        <a:xfrm>
          <a:off x="0" y="0"/>
          <a:ext cx="0" cy="0"/>
          <a:chOff x="0" y="0"/>
          <a:chExt cx="0" cy="0"/>
        </a:xfrm>
      </p:grpSpPr>
      <p:sp>
        <p:nvSpPr>
          <p:cNvPr id="195" name="Google Shape;195;p21"/>
          <p:cNvSpPr txBox="1"/>
          <p:nvPr>
            <p:ph idx="12" type="sldNum"/>
          </p:nvPr>
        </p:nvSpPr>
        <p:spPr>
          <a:xfrm>
            <a:off x="9474200" y="648485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ID"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196" name="Google Shape;196;p21"/>
          <p:cNvGrpSpPr/>
          <p:nvPr/>
        </p:nvGrpSpPr>
        <p:grpSpPr>
          <a:xfrm>
            <a:off x="134280" y="1353741"/>
            <a:ext cx="972000" cy="972000"/>
            <a:chOff x="3786960" y="4440204"/>
            <a:chExt cx="1260000" cy="1260000"/>
          </a:xfrm>
        </p:grpSpPr>
        <p:sp>
          <p:nvSpPr>
            <p:cNvPr id="197" name="Google Shape;197;p21"/>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198" name="Google Shape;198;p21"/>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199" name="Google Shape;199;p21"/>
          <p:cNvGrpSpPr/>
          <p:nvPr/>
        </p:nvGrpSpPr>
        <p:grpSpPr>
          <a:xfrm>
            <a:off x="1182345" y="1167768"/>
            <a:ext cx="10816965" cy="1367733"/>
            <a:chOff x="817241" y="10857989"/>
            <a:chExt cx="1750413" cy="11818060"/>
          </a:xfrm>
        </p:grpSpPr>
        <p:sp>
          <p:nvSpPr>
            <p:cNvPr id="200" name="Google Shape;200;p21"/>
            <p:cNvSpPr/>
            <p:nvPr/>
          </p:nvSpPr>
          <p:spPr>
            <a:xfrm>
              <a:off x="819986" y="11166744"/>
              <a:ext cx="1747668" cy="11509305"/>
            </a:xfrm>
            <a:prstGeom prst="roundRect">
              <a:avLst>
                <a:gd fmla="val 10764"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01" name="Google Shape;201;p21"/>
            <p:cNvSpPr txBox="1"/>
            <p:nvPr/>
          </p:nvSpPr>
          <p:spPr>
            <a:xfrm>
              <a:off x="817241" y="10857989"/>
              <a:ext cx="1747668" cy="11434987"/>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rgbClr val="3F3F3F"/>
                  </a:solidFill>
                  <a:latin typeface="Calibri"/>
                  <a:ea typeface="Calibri"/>
                  <a:cs typeface="Calibri"/>
                  <a:sym typeface="Calibri"/>
                </a:rPr>
                <a:t>Selamat pagi/siang/sore, Pak/Bu</a:t>
              </a:r>
              <a:endParaRPr b="0" i="0" sz="1800" u="none" cap="none" strike="noStrike">
                <a:solidFill>
                  <a:schemeClr val="dk1"/>
                </a:solidFill>
                <a:latin typeface="Calibri"/>
                <a:ea typeface="Calibri"/>
                <a:cs typeface="Calibri"/>
                <a:sym typeface="Calibri"/>
              </a:endParaRPr>
            </a:p>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chemeClr val="dk1"/>
                  </a:solidFill>
                  <a:latin typeface="Calibri"/>
                  <a:ea typeface="Calibri"/>
                  <a:cs typeface="Calibri"/>
                  <a:sym typeface="Calibri"/>
                </a:rPr>
                <a:t>Perkenalkan nama saya …..., Saya petugas pendataan dari Badan Pusat Statistik akan melakukan pendataan Registrasi Sosial Ekonomi 2022. Saya telah meminta ijin kepada Ketua  RT/Nagari/Dusun/dsb. Ini surat tugas saya, Pak/Bu</a:t>
              </a:r>
              <a:endParaRPr b="0" i="0" sz="1800" u="none" cap="none" strike="noStrike">
                <a:solidFill>
                  <a:schemeClr val="dk1"/>
                </a:solidFill>
                <a:latin typeface="Calibri"/>
                <a:ea typeface="Calibri"/>
                <a:cs typeface="Calibri"/>
                <a:sym typeface="Calibri"/>
              </a:endParaRPr>
            </a:p>
          </p:txBody>
        </p:sp>
      </p:grpSp>
      <p:grpSp>
        <p:nvGrpSpPr>
          <p:cNvPr id="202" name="Google Shape;202;p21"/>
          <p:cNvGrpSpPr/>
          <p:nvPr/>
        </p:nvGrpSpPr>
        <p:grpSpPr>
          <a:xfrm>
            <a:off x="1199308" y="3123481"/>
            <a:ext cx="10947578" cy="1148974"/>
            <a:chOff x="819986" y="15389776"/>
            <a:chExt cx="1771551" cy="9335285"/>
          </a:xfrm>
        </p:grpSpPr>
        <p:sp>
          <p:nvSpPr>
            <p:cNvPr id="203" name="Google Shape;203;p21"/>
            <p:cNvSpPr/>
            <p:nvPr/>
          </p:nvSpPr>
          <p:spPr>
            <a:xfrm>
              <a:off x="819986" y="15389776"/>
              <a:ext cx="1747670" cy="9335285"/>
            </a:xfrm>
            <a:prstGeom prst="roundRect">
              <a:avLst>
                <a:gd fmla="val 10764"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04" name="Google Shape;204;p21"/>
            <p:cNvSpPr txBox="1"/>
            <p:nvPr/>
          </p:nvSpPr>
          <p:spPr>
            <a:xfrm>
              <a:off x="835693" y="17342227"/>
              <a:ext cx="1755844" cy="5751170"/>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rgbClr val="3F3F3F"/>
                  </a:solidFill>
                  <a:latin typeface="Calibri"/>
                  <a:ea typeface="Calibri"/>
                  <a:cs typeface="Calibri"/>
                  <a:sym typeface="Calibri"/>
                </a:rPr>
                <a:t>Pendataan ini bertujuan untuk mengumpulkan informasi mengenai data sosial ekonomi keluarga. Informasi ini akan membantu pemerintah dalam perencanaan program-program pembangunan.</a:t>
              </a:r>
              <a:endParaRPr b="0" i="0" sz="1800" u="none" cap="none" strike="noStrike">
                <a:solidFill>
                  <a:schemeClr val="dk1"/>
                </a:solidFill>
                <a:latin typeface="Calibri"/>
                <a:ea typeface="Calibri"/>
                <a:cs typeface="Calibri"/>
                <a:sym typeface="Calibri"/>
              </a:endParaRPr>
            </a:p>
          </p:txBody>
        </p:sp>
      </p:grpSp>
      <p:grpSp>
        <p:nvGrpSpPr>
          <p:cNvPr id="205" name="Google Shape;205;p21"/>
          <p:cNvGrpSpPr/>
          <p:nvPr/>
        </p:nvGrpSpPr>
        <p:grpSpPr>
          <a:xfrm>
            <a:off x="134280" y="3149788"/>
            <a:ext cx="972000" cy="972000"/>
            <a:chOff x="3786960" y="4440204"/>
            <a:chExt cx="1260000" cy="1260000"/>
          </a:xfrm>
        </p:grpSpPr>
        <p:sp>
          <p:nvSpPr>
            <p:cNvPr id="206" name="Google Shape;206;p21"/>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207" name="Google Shape;207;p21"/>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208" name="Google Shape;208;p21"/>
          <p:cNvGrpSpPr/>
          <p:nvPr/>
        </p:nvGrpSpPr>
        <p:grpSpPr>
          <a:xfrm>
            <a:off x="134280" y="5070410"/>
            <a:ext cx="972000" cy="972000"/>
            <a:chOff x="3786960" y="4440204"/>
            <a:chExt cx="1260000" cy="1260000"/>
          </a:xfrm>
        </p:grpSpPr>
        <p:sp>
          <p:nvSpPr>
            <p:cNvPr id="209" name="Google Shape;209;p21"/>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210" name="Google Shape;210;p21"/>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211" name="Google Shape;211;p21"/>
          <p:cNvGrpSpPr/>
          <p:nvPr/>
        </p:nvGrpSpPr>
        <p:grpSpPr>
          <a:xfrm>
            <a:off x="1182343" y="4749833"/>
            <a:ext cx="10800002" cy="1772109"/>
            <a:chOff x="819986" y="11166744"/>
            <a:chExt cx="1747670" cy="12435969"/>
          </a:xfrm>
        </p:grpSpPr>
        <p:sp>
          <p:nvSpPr>
            <p:cNvPr id="212" name="Google Shape;212;p21"/>
            <p:cNvSpPr/>
            <p:nvPr/>
          </p:nvSpPr>
          <p:spPr>
            <a:xfrm>
              <a:off x="819986" y="11166744"/>
              <a:ext cx="1747670" cy="12435969"/>
            </a:xfrm>
            <a:prstGeom prst="roundRect">
              <a:avLst>
                <a:gd fmla="val 16702"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13" name="Google Shape;213;p21"/>
            <p:cNvSpPr txBox="1"/>
            <p:nvPr/>
          </p:nvSpPr>
          <p:spPr>
            <a:xfrm>
              <a:off x="825522" y="11266506"/>
              <a:ext cx="1727239" cy="11447236"/>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1" i="1" lang="en-ID" sz="2000" u="none" cap="none" strike="noStrike">
                  <a:solidFill>
                    <a:srgbClr val="3F3F3F"/>
                  </a:solidFill>
                  <a:latin typeface="Calibri"/>
                  <a:ea typeface="Calibri"/>
                  <a:cs typeface="Calibri"/>
                  <a:sym typeface="Calibri"/>
                </a:rPr>
                <a:t>Kami mengharapkan partisipasi Bapak/Ibu dengan menjawab pertanyaan dalam pendataan ini dengan sebenar-benarnya. </a:t>
              </a:r>
              <a:r>
                <a:rPr b="1" i="1" lang="en-ID" sz="2000" u="none" cap="none" strike="noStrike">
                  <a:solidFill>
                    <a:schemeClr val="dk1"/>
                  </a:solidFill>
                  <a:latin typeface="Calibri"/>
                  <a:ea typeface="Calibri"/>
                  <a:cs typeface="Calibri"/>
                  <a:sym typeface="Calibri"/>
                </a:rPr>
                <a:t>Diperlukan beberapa informasi dari KK/KTP, Mohon Bapak/Ibu menyiapkan KK/KTP seluruh anggota keluarga. Informasi apapun yang diberikan oleh Bapak/Ibu bersifat rahasia dan tidak akan diberitahukan ke orang lain.</a:t>
              </a:r>
              <a:endParaRPr b="0" i="0" sz="1800" u="none" cap="none" strike="noStrike">
                <a:solidFill>
                  <a:schemeClr val="dk1"/>
                </a:solidFill>
                <a:latin typeface="Calibri"/>
                <a:ea typeface="Calibri"/>
                <a:cs typeface="Calibri"/>
                <a:sym typeface="Calibri"/>
              </a:endParaRPr>
            </a:p>
            <a:p>
              <a:pPr indent="0" lvl="0" marL="85725" marR="0" rtl="0" algn="l">
                <a:lnSpc>
                  <a:spcPct val="100000"/>
                </a:lnSpc>
                <a:spcBef>
                  <a:spcPts val="0"/>
                </a:spcBef>
                <a:spcAft>
                  <a:spcPts val="0"/>
                </a:spcAft>
                <a:buClr>
                  <a:srgbClr val="3F3F3F"/>
                </a:buClr>
                <a:buSzPts val="2000"/>
                <a:buFont typeface="Calibri"/>
                <a:buNone/>
              </a:pPr>
              <a:r>
                <a:rPr b="1" i="1" lang="en-ID" sz="2000" u="none" cap="none" strike="noStrike">
                  <a:solidFill>
                    <a:schemeClr val="dk1"/>
                  </a:solidFill>
                  <a:latin typeface="Calibri"/>
                  <a:ea typeface="Calibri"/>
                  <a:cs typeface="Calibri"/>
                  <a:sym typeface="Calibri"/>
                </a:rPr>
                <a:t>Apakah Bapak/Ibu berkenan untuk kami wawancarai?</a:t>
              </a:r>
              <a:endParaRPr b="0" i="0" sz="1800" u="none" cap="none" strike="noStrike">
                <a:solidFill>
                  <a:schemeClr val="dk1"/>
                </a:solidFill>
                <a:latin typeface="Calibri"/>
                <a:ea typeface="Calibri"/>
                <a:cs typeface="Calibri"/>
                <a:sym typeface="Calibri"/>
              </a:endParaRPr>
            </a:p>
          </p:txBody>
        </p:sp>
      </p:grpSp>
      <p:sp>
        <p:nvSpPr>
          <p:cNvPr id="214" name="Google Shape;214;p21"/>
          <p:cNvSpPr/>
          <p:nvPr/>
        </p:nvSpPr>
        <p:spPr>
          <a:xfrm>
            <a:off x="0" y="0"/>
            <a:ext cx="12192000" cy="870887"/>
          </a:xfrm>
          <a:prstGeom prst="rect">
            <a:avLst/>
          </a:prstGeom>
          <a:solidFill>
            <a:schemeClr val="lt1"/>
          </a:solidFill>
          <a:ln>
            <a:noFill/>
          </a:ln>
          <a:effectLst>
            <a:outerShdw blurRad="63500" rotWithShape="0" algn="t" dir="5400000" dist="38100">
              <a:srgbClr val="969F9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21"/>
          <p:cNvSpPr txBox="1"/>
          <p:nvPr/>
        </p:nvSpPr>
        <p:spPr>
          <a:xfrm flipH="1">
            <a:off x="265518" y="-41591"/>
            <a:ext cx="11624781"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2800" u="none" cap="none" strike="noStrike">
                <a:solidFill>
                  <a:schemeClr val="dk1"/>
                </a:solidFill>
                <a:latin typeface="Century Gothic"/>
                <a:ea typeface="Century Gothic"/>
                <a:cs typeface="Century Gothic"/>
                <a:sym typeface="Century Gothic"/>
              </a:rPr>
              <a:t>CONTOH CARA MEMPERKENALKAN DIRI DAN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Century Gothic"/>
              <a:buNone/>
            </a:pPr>
            <a:r>
              <a:rPr b="1" i="0" lang="en-ID" sz="2800" u="none" cap="none" strike="noStrike">
                <a:solidFill>
                  <a:schemeClr val="dk1"/>
                </a:solidFill>
                <a:latin typeface="Century Gothic"/>
                <a:ea typeface="Century Gothic"/>
                <a:cs typeface="Century Gothic"/>
                <a:sym typeface="Century Gothic"/>
              </a:rPr>
              <a:t>PROLOG SEBELUM WAWANCARA</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2"/>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22"/>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2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223" name="Google Shape;223;p22"/>
          <p:cNvGrpSpPr/>
          <p:nvPr/>
        </p:nvGrpSpPr>
        <p:grpSpPr>
          <a:xfrm>
            <a:off x="-659757" y="95126"/>
            <a:ext cx="437309" cy="3187665"/>
            <a:chOff x="-659757" y="95126"/>
            <a:chExt cx="437309" cy="3187665"/>
          </a:xfrm>
        </p:grpSpPr>
        <p:sp>
          <p:nvSpPr>
            <p:cNvPr id="224" name="Google Shape;224;p22"/>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22"/>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22"/>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22"/>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22"/>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9" name="Google Shape;229;p22"/>
          <p:cNvSpPr txBox="1"/>
          <p:nvPr/>
        </p:nvSpPr>
        <p:spPr>
          <a:xfrm>
            <a:off x="8542117" y="141663"/>
            <a:ext cx="35250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ID" sz="1800" u="none" cap="none" strike="noStrike">
                <a:solidFill>
                  <a:schemeClr val="lt1"/>
                </a:solidFill>
                <a:latin typeface="Calibri"/>
                <a:ea typeface="Calibri"/>
                <a:cs typeface="Calibri"/>
                <a:sym typeface="Calibri"/>
              </a:rPr>
              <a:t>lihat buku pedoman halaman 45-46</a:t>
            </a:r>
            <a:endParaRPr b="0" i="1" sz="1800" u="none" cap="none" strike="noStrike">
              <a:solidFill>
                <a:schemeClr val="lt1"/>
              </a:solidFill>
              <a:latin typeface="Calibri"/>
              <a:ea typeface="Calibri"/>
              <a:cs typeface="Calibri"/>
              <a:sym typeface="Calibri"/>
            </a:endParaRPr>
          </a:p>
        </p:txBody>
      </p:sp>
      <p:sp>
        <p:nvSpPr>
          <p:cNvPr id="230" name="Google Shape;230;p22"/>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231" name="Google Shape;231;p22"/>
          <p:cNvSpPr txBox="1"/>
          <p:nvPr/>
        </p:nvSpPr>
        <p:spPr>
          <a:xfrm>
            <a:off x="285136" y="1819104"/>
            <a:ext cx="11277600" cy="4939814"/>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ID" sz="2000" u="none" cap="none" strike="noStrike">
                <a:solidFill>
                  <a:schemeClr val="dk1"/>
                </a:solidFill>
                <a:latin typeface="Calibri"/>
                <a:ea typeface="Calibri"/>
                <a:cs typeface="Calibri"/>
                <a:sym typeface="Calibri"/>
              </a:rPr>
              <a:t>Agar dapat memperoleh informasi dengan mudah dan akurat, maka PPL perlu memerhatikan hal-hal berikut: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Menggunakan bahasa yang sederhana dan dimengerti oleh responden. Jika diperlukan,  pertanyaan dapat diterjemahkan dari Bahasa Indonesia menjadi bahasa daerah/lokal dengan tidak mengubah arti setiap pertanyaan;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bersikap simpatik (ramah dan sopan) sehingga menciptakan suasana akrab;</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bersikap sabar ketika menghadapi sikap responden yang tidak diharapkan (misalnya menolak memberikan keterangan) dan bersikap persuasif (berhati-hati dan tidak  menyinggung  perasaan)  untuk  mendapatkan keterangan khususnya pertanyaan yang sifatnya sensitif misalnya kematian. Jika usaha persuasif mengalami kegagalan, PPL melaporkan kepada PML.</a:t>
            </a:r>
            <a:endParaRPr b="0" i="0" sz="2000" u="none" cap="none" strike="noStrike">
              <a:solidFill>
                <a:schemeClr val="dk1"/>
              </a:solidFill>
              <a:latin typeface="Calibri"/>
              <a:ea typeface="Calibri"/>
              <a:cs typeface="Calibri"/>
              <a:sym typeface="Calibri"/>
            </a:endParaRPr>
          </a:p>
        </p:txBody>
      </p:sp>
      <p:sp>
        <p:nvSpPr>
          <p:cNvPr id="232" name="Google Shape;232;p22"/>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sp>
        <p:nvSpPr>
          <p:cNvPr id="233" name="Google Shape;233;p22"/>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Komunikasi dua arah antara PPL dan responden</a:t>
            </a:r>
            <a:endParaRPr b="1" i="0" sz="2800" u="none" cap="none" strike="noStrike">
              <a:solidFill>
                <a:srgbClr val="FFFFFF"/>
              </a:solidFill>
              <a:latin typeface="Century Gothic"/>
              <a:ea typeface="Century Gothic"/>
              <a:cs typeface="Century Gothic"/>
              <a:sym typeface="Century Gothic"/>
            </a:endParaRPr>
          </a:p>
        </p:txBody>
      </p:sp>
      <p:sp>
        <p:nvSpPr>
          <p:cNvPr id="234" name="Google Shape;234;p22"/>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5" name="Google Shape;235;p22"/>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2</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23"/>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23"/>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3"/>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243" name="Google Shape;243;p23"/>
          <p:cNvGrpSpPr/>
          <p:nvPr/>
        </p:nvGrpSpPr>
        <p:grpSpPr>
          <a:xfrm>
            <a:off x="-659757" y="95126"/>
            <a:ext cx="437309" cy="3187665"/>
            <a:chOff x="-659757" y="95126"/>
            <a:chExt cx="437309" cy="3187665"/>
          </a:xfrm>
        </p:grpSpPr>
        <p:sp>
          <p:nvSpPr>
            <p:cNvPr id="244" name="Google Shape;244;p23"/>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23"/>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p23"/>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p23"/>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 name="Google Shape;248;p23"/>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9" name="Google Shape;249;p23"/>
          <p:cNvSpPr txBox="1"/>
          <p:nvPr/>
        </p:nvSpPr>
        <p:spPr>
          <a:xfrm>
            <a:off x="8542117" y="141663"/>
            <a:ext cx="32204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ID" sz="1800" u="none" cap="none" strike="noStrike">
                <a:solidFill>
                  <a:schemeClr val="lt1"/>
                </a:solidFill>
                <a:latin typeface="Calibri"/>
                <a:ea typeface="Calibri"/>
                <a:cs typeface="Calibri"/>
                <a:sym typeface="Calibri"/>
              </a:rPr>
              <a:t>lihat buku pedoman halaman 46</a:t>
            </a:r>
            <a:endParaRPr b="0" i="1" sz="1800" u="none" cap="none" strike="noStrike">
              <a:solidFill>
                <a:schemeClr val="lt1"/>
              </a:solidFill>
              <a:latin typeface="Calibri"/>
              <a:ea typeface="Calibri"/>
              <a:cs typeface="Calibri"/>
              <a:sym typeface="Calibri"/>
            </a:endParaRPr>
          </a:p>
        </p:txBody>
      </p:sp>
      <p:sp>
        <p:nvSpPr>
          <p:cNvPr id="250" name="Google Shape;250;p23"/>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251" name="Google Shape;251;p23"/>
          <p:cNvSpPr txBox="1"/>
          <p:nvPr/>
        </p:nvSpPr>
        <p:spPr>
          <a:xfrm>
            <a:off x="285136" y="1819104"/>
            <a:ext cx="11277600" cy="4247317"/>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ID" sz="2000" u="none" cap="none" strike="noStrike">
                <a:solidFill>
                  <a:schemeClr val="dk1"/>
                </a:solidFill>
                <a:latin typeface="Calibri"/>
                <a:ea typeface="Calibri"/>
                <a:cs typeface="Calibri"/>
                <a:sym typeface="Calibri"/>
              </a:rPr>
              <a:t>Menyadari pentingnya akurasi informasi yang diberikan oleh responden pada saat wawancara maka PPL harus fokus pada maksud dan tujuan wawancara:</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Memastikan setiap pertanyaan pada kuesioner sudah terisi dengan benar;</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Mengikuti alur pertanyaan pada kuesioner. Ketika pembicaraan responden dirasa mulai menyimpang dari alur, maka kembalikan pembicaraan secara bijaksana dan simpatik; </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1" lang="en-ID" sz="2000" u="none" cap="none" strike="noStrike">
                <a:solidFill>
                  <a:schemeClr val="dk1"/>
                </a:solidFill>
                <a:latin typeface="Calibri"/>
                <a:ea typeface="Calibri"/>
                <a:cs typeface="Calibri"/>
                <a:sym typeface="Calibri"/>
              </a:rPr>
              <a:t>Probing </a:t>
            </a:r>
            <a:r>
              <a:rPr b="0" i="0" lang="en-ID" sz="2000" u="none" cap="none" strike="noStrike">
                <a:solidFill>
                  <a:schemeClr val="dk1"/>
                </a:solidFill>
                <a:latin typeface="Calibri"/>
                <a:ea typeface="Calibri"/>
                <a:cs typeface="Calibri"/>
                <a:sym typeface="Calibri"/>
              </a:rPr>
              <a:t>(pertanyaan penelusuran) dan klarifikasi perlu dilakukan oleh PPL untuk menggali jawaban responden. </a:t>
            </a:r>
            <a:r>
              <a:rPr b="0" i="1" lang="en-ID" sz="2000" u="none" cap="none" strike="noStrike">
                <a:solidFill>
                  <a:schemeClr val="dk1"/>
                </a:solidFill>
                <a:latin typeface="Calibri"/>
                <a:ea typeface="Calibri"/>
                <a:cs typeface="Calibri"/>
                <a:sym typeface="Calibri"/>
              </a:rPr>
              <a:t>Probing</a:t>
            </a:r>
            <a:r>
              <a:rPr b="0" i="0" lang="en-ID" sz="2000" u="none" cap="none" strike="noStrike">
                <a:solidFill>
                  <a:schemeClr val="dk1"/>
                </a:solidFill>
                <a:latin typeface="Calibri"/>
                <a:ea typeface="Calibri"/>
                <a:cs typeface="Calibri"/>
                <a:sym typeface="Calibri"/>
              </a:rPr>
              <a:t> dilakukan ketika jawaban responden tidak jelas, tidak wajar, atau tidak sesuai pertanyaan;</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tidak mengarahkan jawaban responden. Biarkan responden menjawab apa adanya dan spontan.</a:t>
            </a:r>
            <a:endParaRPr b="0" i="0" sz="2000" u="none" cap="none" strike="noStrike">
              <a:solidFill>
                <a:schemeClr val="dk1"/>
              </a:solidFill>
              <a:latin typeface="Calibri"/>
              <a:ea typeface="Calibri"/>
              <a:cs typeface="Calibri"/>
              <a:sym typeface="Calibri"/>
            </a:endParaRPr>
          </a:p>
        </p:txBody>
      </p:sp>
      <p:sp>
        <p:nvSpPr>
          <p:cNvPr id="252" name="Google Shape;252;p23"/>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sp>
        <p:nvSpPr>
          <p:cNvPr id="253" name="Google Shape;253;p23"/>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Fokus pada maksud dan tujuan wawancara</a:t>
            </a:r>
            <a:endParaRPr b="1" i="0" sz="2800" u="none" cap="none" strike="noStrike">
              <a:solidFill>
                <a:srgbClr val="FFFFFF"/>
              </a:solidFill>
              <a:latin typeface="Century Gothic"/>
              <a:ea typeface="Century Gothic"/>
              <a:cs typeface="Century Gothic"/>
              <a:sym typeface="Century Gothic"/>
            </a:endParaRPr>
          </a:p>
        </p:txBody>
      </p:sp>
      <p:sp>
        <p:nvSpPr>
          <p:cNvPr id="254" name="Google Shape;254;p23"/>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p23"/>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3</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24"/>
          <p:cNvSpPr/>
          <p:nvPr/>
        </p:nvSpPr>
        <p:spPr>
          <a:xfrm>
            <a:off x="4618299" y="130088"/>
            <a:ext cx="7573701" cy="440945"/>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24"/>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24"/>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263" name="Google Shape;263;p24"/>
          <p:cNvGrpSpPr/>
          <p:nvPr/>
        </p:nvGrpSpPr>
        <p:grpSpPr>
          <a:xfrm>
            <a:off x="-659757" y="95126"/>
            <a:ext cx="437309" cy="3187665"/>
            <a:chOff x="-659757" y="95126"/>
            <a:chExt cx="437309" cy="3187665"/>
          </a:xfrm>
        </p:grpSpPr>
        <p:sp>
          <p:nvSpPr>
            <p:cNvPr id="264" name="Google Shape;264;p24"/>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24"/>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24"/>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24"/>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24"/>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69" name="Google Shape;269;p24"/>
          <p:cNvSpPr txBox="1"/>
          <p:nvPr/>
        </p:nvSpPr>
        <p:spPr>
          <a:xfrm>
            <a:off x="8542117" y="141663"/>
            <a:ext cx="3220497" cy="369332"/>
          </a:xfrm>
          <a:prstGeom prst="rect">
            <a:avLst/>
          </a:prstGeom>
          <a:solidFill>
            <a:srgbClr val="017A87"/>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ID" sz="1800" u="none" cap="none" strike="noStrike">
                <a:solidFill>
                  <a:schemeClr val="lt1"/>
                </a:solidFill>
                <a:latin typeface="Calibri"/>
                <a:ea typeface="Calibri"/>
                <a:cs typeface="Calibri"/>
                <a:sym typeface="Calibri"/>
              </a:rPr>
              <a:t>lihat buku pedoman halaman 46</a:t>
            </a:r>
            <a:endParaRPr b="0" i="1" sz="1800" u="none" cap="none" strike="noStrike">
              <a:solidFill>
                <a:schemeClr val="lt1"/>
              </a:solidFill>
              <a:latin typeface="Calibri"/>
              <a:ea typeface="Calibri"/>
              <a:cs typeface="Calibri"/>
              <a:sym typeface="Calibri"/>
            </a:endParaRPr>
          </a:p>
        </p:txBody>
      </p:sp>
      <p:sp>
        <p:nvSpPr>
          <p:cNvPr id="270" name="Google Shape;270;p24"/>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271" name="Google Shape;271;p24"/>
          <p:cNvSpPr txBox="1"/>
          <p:nvPr/>
        </p:nvSpPr>
        <p:spPr>
          <a:xfrm>
            <a:off x="285136" y="1819104"/>
            <a:ext cx="11277600" cy="2862322"/>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secara bijak menampung pendapat responden, meskipun tidak terkait langsung dengan pertanyaan;</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dilarang memberi tanggapan/komentar negatif ataupun menunjukkan sikap merendahkan atas jawaban-jawaban responden;</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Ketika wawancara selesai, PPL mengucapkan terima kasih dan memberitahukan ke responden mengenai kemungkinan adanya konfirmasi ketika diperlukan untuk klarifikasi data.</a:t>
            </a:r>
            <a:endParaRPr b="0" i="0" sz="2000" u="none" cap="none" strike="noStrike">
              <a:solidFill>
                <a:schemeClr val="dk1"/>
              </a:solidFill>
              <a:latin typeface="Calibri"/>
              <a:ea typeface="Calibri"/>
              <a:cs typeface="Calibri"/>
              <a:sym typeface="Calibri"/>
            </a:endParaRPr>
          </a:p>
        </p:txBody>
      </p:sp>
      <p:sp>
        <p:nvSpPr>
          <p:cNvPr id="272" name="Google Shape;272;p24"/>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sp>
        <p:nvSpPr>
          <p:cNvPr id="273" name="Google Shape;273;p24"/>
          <p:cNvSpPr txBox="1"/>
          <p:nvPr/>
        </p:nvSpPr>
        <p:spPr>
          <a:xfrm>
            <a:off x="910208" y="990241"/>
            <a:ext cx="10652528" cy="81352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Apresiasi pada responden selama wawancara berlangsung</a:t>
            </a:r>
            <a:endParaRPr b="1" i="0" sz="2800" u="none" cap="none" strike="noStrike">
              <a:solidFill>
                <a:srgbClr val="FFFFFF"/>
              </a:solidFill>
              <a:latin typeface="Century Gothic"/>
              <a:ea typeface="Century Gothic"/>
              <a:cs typeface="Century Gothic"/>
              <a:sym typeface="Century Gothic"/>
            </a:endParaRPr>
          </a:p>
        </p:txBody>
      </p:sp>
      <p:sp>
        <p:nvSpPr>
          <p:cNvPr id="274" name="Google Shape;274;p24"/>
          <p:cNvSpPr/>
          <p:nvPr/>
        </p:nvSpPr>
        <p:spPr>
          <a:xfrm>
            <a:off x="285136" y="946159"/>
            <a:ext cx="949062" cy="969804"/>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24"/>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4</a:t>
            </a:r>
            <a:endParaRPr b="1" i="0" sz="4400" u="none" cap="none" strike="noStrike">
              <a:solidFill>
                <a:schemeClr val="lt1"/>
              </a:solidFill>
              <a:latin typeface="Calibri"/>
              <a:ea typeface="Calibri"/>
              <a:cs typeface="Calibri"/>
              <a:sym typeface="Calibri"/>
            </a:endParaRPr>
          </a:p>
        </p:txBody>
      </p:sp>
      <p:pic>
        <p:nvPicPr>
          <p:cNvPr id="276" name="Google Shape;276;p24"/>
          <p:cNvPicPr preferRelativeResize="0"/>
          <p:nvPr/>
        </p:nvPicPr>
        <p:blipFill rotWithShape="1">
          <a:blip r:embed="rId3">
            <a:alphaModFix/>
          </a:blip>
          <a:srcRect b="0" l="0" r="0" t="0"/>
          <a:stretch/>
        </p:blipFill>
        <p:spPr>
          <a:xfrm>
            <a:off x="9993608" y="4691506"/>
            <a:ext cx="1879415" cy="1879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25"/>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25"/>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25"/>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grpSp>
        <p:nvGrpSpPr>
          <p:cNvPr id="284" name="Google Shape;284;p25"/>
          <p:cNvGrpSpPr/>
          <p:nvPr/>
        </p:nvGrpSpPr>
        <p:grpSpPr>
          <a:xfrm>
            <a:off x="-659757" y="95126"/>
            <a:ext cx="437309" cy="3187665"/>
            <a:chOff x="-659757" y="95126"/>
            <a:chExt cx="437309" cy="3187665"/>
          </a:xfrm>
        </p:grpSpPr>
        <p:sp>
          <p:nvSpPr>
            <p:cNvPr id="285" name="Google Shape;285;p25"/>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5"/>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25"/>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25"/>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25"/>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90" name="Google Shape;290;p25"/>
          <p:cNvSpPr txBox="1"/>
          <p:nvPr/>
        </p:nvSpPr>
        <p:spPr>
          <a:xfrm>
            <a:off x="8479053" y="141663"/>
            <a:ext cx="35250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ID" sz="1800" u="none" cap="none" strike="noStrike">
                <a:solidFill>
                  <a:schemeClr val="lt1"/>
                </a:solidFill>
                <a:latin typeface="Calibri"/>
                <a:ea typeface="Calibri"/>
                <a:cs typeface="Calibri"/>
                <a:sym typeface="Calibri"/>
              </a:rPr>
              <a:t>lihat buku pedoman halaman 46-47</a:t>
            </a:r>
            <a:endParaRPr b="0" i="1" sz="1800" u="none" cap="none" strike="noStrike">
              <a:solidFill>
                <a:schemeClr val="lt1"/>
              </a:solidFill>
              <a:latin typeface="Calibri"/>
              <a:ea typeface="Calibri"/>
              <a:cs typeface="Calibri"/>
              <a:sym typeface="Calibri"/>
            </a:endParaRPr>
          </a:p>
        </p:txBody>
      </p:sp>
      <p:sp>
        <p:nvSpPr>
          <p:cNvPr id="291" name="Google Shape;291;p25"/>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D" sz="1800" u="none" cap="none" strike="noStrike">
                <a:solidFill>
                  <a:schemeClr val="lt1"/>
                </a:solidFill>
                <a:latin typeface="Calibri"/>
                <a:ea typeface="Calibri"/>
                <a:cs typeface="Calibri"/>
                <a:sym typeface="Calibri"/>
              </a:rPr>
              <a:t>501b</a:t>
            </a:r>
            <a:endParaRPr b="0" i="0" sz="1400" u="none" cap="none" strike="noStrike">
              <a:solidFill>
                <a:srgbClr val="000000"/>
              </a:solidFill>
              <a:latin typeface="Arial"/>
              <a:ea typeface="Arial"/>
              <a:cs typeface="Arial"/>
              <a:sym typeface="Arial"/>
            </a:endParaRPr>
          </a:p>
        </p:txBody>
      </p:sp>
      <p:sp>
        <p:nvSpPr>
          <p:cNvPr id="292" name="Google Shape;292;p25"/>
          <p:cNvSpPr txBox="1"/>
          <p:nvPr/>
        </p:nvSpPr>
        <p:spPr>
          <a:xfrm>
            <a:off x="285136" y="1819104"/>
            <a:ext cx="11277600" cy="4247317"/>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ID" sz="2000" u="none" cap="none" strike="noStrike">
                <a:solidFill>
                  <a:schemeClr val="dk1"/>
                </a:solidFill>
                <a:latin typeface="Calibri"/>
                <a:ea typeface="Calibri"/>
                <a:cs typeface="Calibri"/>
                <a:sym typeface="Calibri"/>
              </a:rPr>
              <a:t>Kualitas data yang diperoleh dari kegiatan pendataan dipengaruhi oleh cara mengajukan pertanyaan. Oleh karena itu, PPL harus mengikuti cara bertanya yang baku, yaitu dengan mengikuti redaksi pertanyaan. Untuk meningkatkan kemampuan berwawancara, PPL sebaiknya melakukan beberapa hal berikut ini:</a:t>
            </a:r>
            <a:endParaRPr b="0" i="0" sz="2000" u="none" cap="none" strike="noStrike">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Sesering mungkin berlatih membaca pertanyaan sesuai redaksi pertanyaan dalam kuesioner sehingga menjadi terbiasa; </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Latihan bertanya dimulai kepada teman; </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PPL harus menyingkirkan rasa malu untuk bertanya sesuai redaksi pertanyaan; </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Berlatih bertanya secara berulang-ulang agar menemukan ritme dan intonasi suara yang pas;</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000"/>
              <a:buFont typeface="Calibri"/>
              <a:buAutoNum type="alphaLcPeriod"/>
            </a:pPr>
            <a:r>
              <a:rPr b="0" i="0" lang="en-ID" sz="2000" u="none" cap="none" strike="noStrike">
                <a:solidFill>
                  <a:schemeClr val="dk1"/>
                </a:solidFill>
                <a:latin typeface="Calibri"/>
                <a:ea typeface="Calibri"/>
                <a:cs typeface="Calibri"/>
                <a:sym typeface="Calibri"/>
              </a:rPr>
              <a:t>Jika sudah terlatih, maka dengan sendirinya PPL akan menguasai setiap pertanyaan.</a:t>
            </a:r>
            <a:endParaRPr b="0" i="0" sz="2000" u="none" cap="none" strike="noStrike">
              <a:solidFill>
                <a:schemeClr val="dk1"/>
              </a:solidFill>
              <a:latin typeface="Calibri"/>
              <a:ea typeface="Calibri"/>
              <a:cs typeface="Calibri"/>
              <a:sym typeface="Calibri"/>
            </a:endParaRPr>
          </a:p>
        </p:txBody>
      </p:sp>
      <p:sp>
        <p:nvSpPr>
          <p:cNvPr id="293" name="Google Shape;293;p25"/>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b="0" i="0" sz="1800" u="none" cap="none" strike="noStrike">
              <a:solidFill>
                <a:schemeClr val="lt1"/>
              </a:solidFill>
              <a:latin typeface="Calibri"/>
              <a:ea typeface="Calibri"/>
              <a:cs typeface="Calibri"/>
              <a:sym typeface="Calibri"/>
            </a:endParaRPr>
          </a:p>
        </p:txBody>
      </p:sp>
      <p:sp>
        <p:nvSpPr>
          <p:cNvPr id="294" name="Google Shape;294;p25"/>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Tata cara bertanya</a:t>
            </a:r>
            <a:endParaRPr b="1" i="0" sz="2800" u="none" cap="none" strike="noStrike">
              <a:solidFill>
                <a:srgbClr val="FFFFFF"/>
              </a:solidFill>
              <a:latin typeface="Century Gothic"/>
              <a:ea typeface="Century Gothic"/>
              <a:cs typeface="Century Gothic"/>
              <a:sym typeface="Century Gothic"/>
            </a:endParaRPr>
          </a:p>
        </p:txBody>
      </p:sp>
      <p:sp>
        <p:nvSpPr>
          <p:cNvPr id="295" name="Google Shape;295;p25"/>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p25"/>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5</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