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56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 showGuides="1">
      <p:cViewPr varScale="1">
        <p:scale>
          <a:sx n="69" d="100"/>
          <a:sy n="69" d="100"/>
        </p:scale>
        <p:origin x="780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32FF8-9F45-4DF7-9D41-7C81B2B2CF02}" type="datetimeFigureOut">
              <a:rPr lang="id-ID" smtClean="0"/>
              <a:t>14/11/2020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FB105-9E01-48A7-B393-EEA0163AB4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712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3B9-0E20-4E80-80E6-36DF007EB0FF}" type="datetimeFigureOut">
              <a:rPr lang="id-ID" smtClean="0"/>
              <a:t>14/11/2020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B28-315E-457E-8A85-79E28D77AB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185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3B9-0E20-4E80-80E6-36DF007EB0FF}" type="datetimeFigureOut">
              <a:rPr lang="id-ID" smtClean="0"/>
              <a:t>14/11/2020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B28-315E-457E-8A85-79E28D77AB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953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3B9-0E20-4E80-80E6-36DF007EB0FF}" type="datetimeFigureOut">
              <a:rPr lang="id-ID" smtClean="0"/>
              <a:t>14/11/2020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B28-315E-457E-8A85-79E28D77AB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762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3B9-0E20-4E80-80E6-36DF007EB0FF}" type="datetimeFigureOut">
              <a:rPr lang="id-ID" smtClean="0"/>
              <a:t>14/11/2020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B28-315E-457E-8A85-79E28D77AB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805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3B9-0E20-4E80-80E6-36DF007EB0FF}" type="datetimeFigureOut">
              <a:rPr lang="id-ID" smtClean="0"/>
              <a:t>14/11/2020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B28-315E-457E-8A85-79E28D77AB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87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3B9-0E20-4E80-80E6-36DF007EB0FF}" type="datetimeFigureOut">
              <a:rPr lang="id-ID" smtClean="0"/>
              <a:t>14/11/2020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B28-315E-457E-8A85-79E28D77AB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827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3B9-0E20-4E80-80E6-36DF007EB0FF}" type="datetimeFigureOut">
              <a:rPr lang="id-ID" smtClean="0"/>
              <a:t>14/11/2020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B28-315E-457E-8A85-79E28D77AB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64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3B9-0E20-4E80-80E6-36DF007EB0FF}" type="datetimeFigureOut">
              <a:rPr lang="id-ID" smtClean="0"/>
              <a:t>14/11/2020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B28-315E-457E-8A85-79E28D77AB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308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3B9-0E20-4E80-80E6-36DF007EB0FF}" type="datetimeFigureOut">
              <a:rPr lang="id-ID" smtClean="0"/>
              <a:t>14/11/2020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B28-315E-457E-8A85-79E28D77AB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747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3B9-0E20-4E80-80E6-36DF007EB0FF}" type="datetimeFigureOut">
              <a:rPr lang="id-ID" smtClean="0"/>
              <a:t>14/11/2020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B28-315E-457E-8A85-79E28D77AB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311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3B9-0E20-4E80-80E6-36DF007EB0FF}" type="datetimeFigureOut">
              <a:rPr lang="id-ID" smtClean="0"/>
              <a:t>14/11/2020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B28-315E-457E-8A85-79E28D77AB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125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chemeClr val="accent6"/>
            </a:gs>
            <a:gs pos="53000">
              <a:schemeClr val="accent6">
                <a:lumMod val="40000"/>
                <a:lumOff val="60000"/>
              </a:schemeClr>
            </a:gs>
            <a:gs pos="17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683B9-0E20-4E80-80E6-36DF007EB0FF}" type="datetimeFigureOut">
              <a:rPr lang="id-ID" smtClean="0"/>
              <a:t>14/11/2020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2AB28-315E-457E-8A85-79E28D77AB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842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Kelompok 7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192410102027 : Satria Bagus</a:t>
            </a:r>
          </a:p>
          <a:p>
            <a:pPr marL="0" indent="0">
              <a:buNone/>
            </a:pPr>
            <a:r>
              <a:rPr lang="id-ID" smtClean="0"/>
              <a:t>192410102062 : Mohamad Akbar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276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115955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3" t="22720" r="27338" b="21831"/>
          <a:stretch/>
        </p:blipFill>
        <p:spPr>
          <a:xfrm>
            <a:off x="63312" y="60721"/>
            <a:ext cx="684517" cy="5416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80138" y="146876"/>
            <a:ext cx="96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MASUK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5598" y="1016319"/>
            <a:ext cx="8918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smtClean="0">
                <a:latin typeface="Eras Bold ITC" panose="020B0907030504020204" pitchFamily="34" charset="0"/>
              </a:rPr>
              <a:t>TANYA JAWAB</a:t>
            </a:r>
            <a:endParaRPr lang="id-ID" sz="3600" dirty="0">
              <a:latin typeface="Eras Bold ITC" panose="020B0907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09805" y="146876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DAFTAR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598" y="1715144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#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A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B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C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D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E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F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G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H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I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J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K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L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M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N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O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P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Q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R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S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T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U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V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W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X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Y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Z</a:t>
            </a:r>
            <a:endParaRPr lang="id-ID" u="sng" dirty="0">
              <a:solidFill>
                <a:schemeClr val="accent5"/>
              </a:solidFill>
              <a:latin typeface="Eras Medium ITC" panose="020B0602030504020804" pitchFamily="34" charset="0"/>
              <a:sym typeface="Wingdings" panose="05000000000000000000" pitchFamily="2" charset="2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FFEED92-8072-44B6-A647-EEB9E062557D}"/>
              </a:ext>
            </a:extLst>
          </p:cNvPr>
          <p:cNvSpPr/>
          <p:nvPr/>
        </p:nvSpPr>
        <p:spPr>
          <a:xfrm rot="18900000">
            <a:off x="11773049" y="18228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598" y="2266973"/>
            <a:ext cx="4197259" cy="3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bg1">
                    <a:lumMod val="65000"/>
                  </a:schemeClr>
                </a:solidFill>
                <a:latin typeface="Eras Medium ITC" panose="020B0602030504020804" pitchFamily="34" charset="0"/>
              </a:rPr>
              <a:t>                                          Abjad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5598" y="2266973"/>
            <a:ext cx="1796997" cy="3089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Eras Medium ITC" panose="020B0602030504020804" pitchFamily="34" charset="0"/>
              </a:rPr>
              <a:t>Urutkan dari</a:t>
            </a:r>
            <a:endParaRPr lang="id-ID" sz="1400" dirty="0">
              <a:latin typeface="Eras Medium ITC" panose="020B06020305040208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07220" y="2275802"/>
            <a:ext cx="415637" cy="2912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Isosceles Triangle 19"/>
          <p:cNvSpPr/>
          <p:nvPr/>
        </p:nvSpPr>
        <p:spPr>
          <a:xfrm flipV="1">
            <a:off x="4504201" y="2325535"/>
            <a:ext cx="221673" cy="21776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747829" y="-37401"/>
            <a:ext cx="2159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Above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4000" b="1" dirty="0" smtClean="0">
                <a:ln/>
                <a:solidFill>
                  <a:schemeClr val="accent4"/>
                </a:solidFill>
                <a:latin typeface="ArcadeClassic" panose="00000400000000000000" pitchFamily="2" charset="0"/>
                <a:cs typeface="Ace Futurism" panose="00000400000000000000" pitchFamily="2" charset="-79"/>
              </a:rPr>
              <a:t>NGOTAKU</a:t>
            </a:r>
            <a:endParaRPr lang="en-US" sz="4000" b="1" cap="none" spc="0" dirty="0">
              <a:ln/>
              <a:solidFill>
                <a:schemeClr val="accent4"/>
              </a:solidFill>
              <a:effectLst/>
              <a:latin typeface="ArcadeClassic" panose="00000400000000000000" pitchFamily="2" charset="0"/>
              <a:cs typeface="Ace Futurism" panose="00000400000000000000" pitchFamily="2" charset="-79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5938" y="6130492"/>
            <a:ext cx="250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Eras Medium ITC" panose="020B0602030504020804" pitchFamily="34" charset="0"/>
              </a:rPr>
              <a:t>Halaman 01 dari 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5938" y="2765517"/>
            <a:ext cx="990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u="sng" dirty="0" smtClean="0">
                <a:solidFill>
                  <a:schemeClr val="accent5"/>
                </a:solidFill>
                <a:latin typeface="Eras Medium ITC" panose="020B0602030504020804" pitchFamily="34" charset="0"/>
              </a:rPr>
              <a:t>Apa yang dimaksud dengan Domain, Kodomain, dan Range?</a:t>
            </a:r>
            <a:endParaRPr lang="id-ID" sz="2000" b="1" u="sng" dirty="0">
              <a:solidFill>
                <a:schemeClr val="accent5"/>
              </a:solidFill>
              <a:latin typeface="Eras Medium ITC" panose="020B06020305040208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5598" y="3139546"/>
            <a:ext cx="693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latin typeface="Eras Medium ITC" panose="020B0602030504020804" pitchFamily="34" charset="0"/>
              </a:rPr>
              <a:t>Jawaban Tersedia : 1 (1 yang terverifikasi) </a:t>
            </a:r>
          </a:p>
        </p:txBody>
      </p:sp>
      <p:sp>
        <p:nvSpPr>
          <p:cNvPr id="30" name="Flowchart: Alternate Process 29"/>
          <p:cNvSpPr/>
          <p:nvPr/>
        </p:nvSpPr>
        <p:spPr>
          <a:xfrm>
            <a:off x="4431582" y="-465335"/>
            <a:ext cx="1832816" cy="1177636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3573269" y="146876"/>
            <a:ext cx="449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BUKU       PERTANYAAN       LATIHAN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5938" y="3891658"/>
            <a:ext cx="990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u="sng" dirty="0" smtClean="0">
                <a:solidFill>
                  <a:schemeClr val="accent5"/>
                </a:solidFill>
                <a:latin typeface="Eras Medium ITC" panose="020B0602030504020804" pitchFamily="34" charset="0"/>
              </a:rPr>
              <a:t>Bagaimana metamorfosis sempurna terjadi?</a:t>
            </a:r>
            <a:endParaRPr lang="id-ID" sz="2000" b="1" u="sng" dirty="0">
              <a:solidFill>
                <a:schemeClr val="accent5"/>
              </a:solidFill>
              <a:latin typeface="Eras Medium ITC" panose="020B06020305040208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5938" y="4276702"/>
            <a:ext cx="693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latin typeface="Eras Medium ITC" panose="020B0602030504020804" pitchFamily="34" charset="0"/>
              </a:rPr>
              <a:t>Jawaban Tersedia : 0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64573" y="943370"/>
            <a:ext cx="1467069" cy="92333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????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66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81904"/>
            <a:ext cx="9144000" cy="1655762"/>
          </a:xfrm>
        </p:spPr>
        <p:txBody>
          <a:bodyPr/>
          <a:lstStyle/>
          <a:p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115955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3" t="22720" r="27338" b="21831"/>
          <a:stretch/>
        </p:blipFill>
        <p:spPr>
          <a:xfrm>
            <a:off x="63312" y="60721"/>
            <a:ext cx="684517" cy="5416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80138" y="146876"/>
            <a:ext cx="96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MASUK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713" y="1028737"/>
            <a:ext cx="993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smtClean="0">
                <a:latin typeface="Eras Bold ITC" panose="020B0907030504020204" pitchFamily="34" charset="0"/>
              </a:rPr>
              <a:t>TANYA JAWAB</a:t>
            </a:r>
            <a:endParaRPr lang="id-ID" sz="3600" dirty="0">
              <a:latin typeface="Eras Bold ITC" panose="020B0907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09805" y="146876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DAFTAR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FFEED92-8072-44B6-A647-EEB9E062557D}"/>
              </a:ext>
            </a:extLst>
          </p:cNvPr>
          <p:cNvSpPr/>
          <p:nvPr/>
        </p:nvSpPr>
        <p:spPr>
          <a:xfrm rot="18900000">
            <a:off x="11773049" y="18228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7829" y="-37401"/>
            <a:ext cx="2159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Above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4000" b="1" dirty="0" smtClean="0">
                <a:ln/>
                <a:solidFill>
                  <a:schemeClr val="accent4"/>
                </a:solidFill>
                <a:latin typeface="ArcadeClassic" panose="00000400000000000000" pitchFamily="2" charset="0"/>
                <a:cs typeface="Ace Futurism" panose="00000400000000000000" pitchFamily="2" charset="-79"/>
              </a:rPr>
              <a:t>NGOTAKU</a:t>
            </a:r>
            <a:endParaRPr lang="en-US" sz="4000" b="1" cap="none" spc="0" dirty="0">
              <a:ln/>
              <a:solidFill>
                <a:schemeClr val="accent4"/>
              </a:solidFill>
              <a:effectLst/>
              <a:latin typeface="ArcadeClassic" panose="00000400000000000000" pitchFamily="2" charset="0"/>
              <a:cs typeface="Ace Futurism" panose="00000400000000000000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39636" y="1796193"/>
            <a:ext cx="8928261" cy="523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Q : Apa yang dimaksud dengan Domain, Kodomain, dan Range? </a:t>
            </a:r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39636" y="2430516"/>
            <a:ext cx="8928261" cy="2659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A : Domain merupakan daerah asal, kodomain merupakan daerah kawan, dan range merupakan daerah hasil</a:t>
            </a:r>
          </a:p>
          <a:p>
            <a:endParaRPr lang="id-ID" dirty="0">
              <a:latin typeface="Eras Medium ITC" panose="020B0602030504020804" pitchFamily="34" charset="0"/>
            </a:endParaRPr>
          </a:p>
          <a:p>
            <a:endParaRPr lang="id-ID" dirty="0" smtClean="0">
              <a:latin typeface="Eras Medium ITC" panose="020B0602030504020804" pitchFamily="34" charset="0"/>
            </a:endParaRPr>
          </a:p>
          <a:p>
            <a:endParaRPr lang="id-ID" dirty="0">
              <a:latin typeface="Eras Medium ITC" panose="020B0602030504020804" pitchFamily="34" charset="0"/>
            </a:endParaRPr>
          </a:p>
          <a:p>
            <a:endParaRPr lang="id-ID" dirty="0" smtClean="0">
              <a:latin typeface="Eras Medium ITC" panose="020B0602030504020804" pitchFamily="34" charset="0"/>
            </a:endParaRPr>
          </a:p>
          <a:p>
            <a:endParaRPr lang="id-ID" dirty="0">
              <a:latin typeface="Eras Medium ITC" panose="020B0602030504020804" pitchFamily="34" charset="0"/>
            </a:endParaRPr>
          </a:p>
          <a:p>
            <a:r>
              <a:rPr lang="id-ID" dirty="0" smtClean="0">
                <a:solidFill>
                  <a:schemeClr val="accent6">
                    <a:lumMod val="50000"/>
                  </a:schemeClr>
                </a:solidFill>
                <a:latin typeface="Eras Medium ITC" panose="020B0602030504020804" pitchFamily="34" charset="0"/>
              </a:rPr>
              <a:t>(Terverifikasi)</a:t>
            </a:r>
            <a:endParaRPr lang="id-ID" dirty="0">
              <a:solidFill>
                <a:schemeClr val="accent6">
                  <a:lumMod val="7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1013009" y="5889584"/>
            <a:ext cx="1779315" cy="457926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         Kembali</a:t>
            </a:r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25" name="Isosceles Triangle 24"/>
          <p:cNvSpPr/>
          <p:nvPr/>
        </p:nvSpPr>
        <p:spPr>
          <a:xfrm rot="16200000">
            <a:off x="1151799" y="6036898"/>
            <a:ext cx="347785" cy="202652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1124659" y="1789395"/>
            <a:ext cx="414009" cy="42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4842164" y="5921144"/>
            <a:ext cx="250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Eras Medium ITC" panose="020B0602030504020804" pitchFamily="34" charset="0"/>
              </a:rPr>
              <a:t>Jawaban 01 dari 01</a:t>
            </a:r>
          </a:p>
        </p:txBody>
      </p:sp>
      <p:sp>
        <p:nvSpPr>
          <p:cNvPr id="27" name="Oval 26"/>
          <p:cNvSpPr/>
          <p:nvPr/>
        </p:nvSpPr>
        <p:spPr>
          <a:xfrm>
            <a:off x="1124659" y="2430516"/>
            <a:ext cx="414009" cy="428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Flowchart: Alternate Process 27"/>
          <p:cNvSpPr/>
          <p:nvPr/>
        </p:nvSpPr>
        <p:spPr>
          <a:xfrm>
            <a:off x="4431582" y="-465335"/>
            <a:ext cx="1832816" cy="1177636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3573269" y="146876"/>
            <a:ext cx="449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BUKU       PERTANYAAN       LATIHAN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0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0" y="115955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3" t="22720" r="27338" b="21831"/>
          <a:stretch/>
        </p:blipFill>
        <p:spPr>
          <a:xfrm>
            <a:off x="63312" y="60721"/>
            <a:ext cx="684517" cy="5416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80138" y="146876"/>
            <a:ext cx="96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MASUK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713" y="1028737"/>
            <a:ext cx="993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smtClean="0">
                <a:latin typeface="Eras Bold ITC" panose="020B0907030504020204" pitchFamily="34" charset="0"/>
              </a:rPr>
              <a:t>TANYA JAWAB</a:t>
            </a:r>
            <a:endParaRPr lang="id-ID" sz="3600" dirty="0">
              <a:latin typeface="Eras Bold ITC" panose="020B0907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09805" y="146876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DAFTAR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FFEED92-8072-44B6-A647-EEB9E062557D}"/>
              </a:ext>
            </a:extLst>
          </p:cNvPr>
          <p:cNvSpPr/>
          <p:nvPr/>
        </p:nvSpPr>
        <p:spPr>
          <a:xfrm rot="18900000">
            <a:off x="11773049" y="18228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7829" y="-37401"/>
            <a:ext cx="2159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Above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4000" b="1" dirty="0" smtClean="0">
                <a:ln/>
                <a:solidFill>
                  <a:schemeClr val="accent4"/>
                </a:solidFill>
                <a:latin typeface="ArcadeClassic" panose="00000400000000000000" pitchFamily="2" charset="0"/>
                <a:cs typeface="Ace Futurism" panose="00000400000000000000" pitchFamily="2" charset="-79"/>
              </a:rPr>
              <a:t>NGOTAKU</a:t>
            </a:r>
            <a:endParaRPr lang="en-US" sz="4000" b="1" cap="none" spc="0" dirty="0">
              <a:ln/>
              <a:solidFill>
                <a:schemeClr val="accent4"/>
              </a:solidFill>
              <a:effectLst/>
              <a:latin typeface="ArcadeClassic" panose="00000400000000000000" pitchFamily="2" charset="0"/>
              <a:cs typeface="Ace Futurism" panose="00000400000000000000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39636" y="1796193"/>
            <a:ext cx="8928261" cy="523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Q : Bagaimana metamorfosis sempurna terjadi?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1013009" y="5889584"/>
            <a:ext cx="1779315" cy="457926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         Kembali</a:t>
            </a:r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25" name="Isosceles Triangle 24"/>
          <p:cNvSpPr/>
          <p:nvPr/>
        </p:nvSpPr>
        <p:spPr>
          <a:xfrm rot="16200000">
            <a:off x="1151799" y="6036898"/>
            <a:ext cx="347785" cy="202652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1124659" y="1789395"/>
            <a:ext cx="414009" cy="42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4842164" y="5921144"/>
            <a:ext cx="250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Eras Medium ITC" panose="020B0602030504020804" pitchFamily="34" charset="0"/>
              </a:rPr>
              <a:t>Jawaban 00 dari 00</a:t>
            </a:r>
          </a:p>
        </p:txBody>
      </p:sp>
      <p:sp>
        <p:nvSpPr>
          <p:cNvPr id="28" name="Flowchart: Alternate Process 27"/>
          <p:cNvSpPr/>
          <p:nvPr/>
        </p:nvSpPr>
        <p:spPr>
          <a:xfrm>
            <a:off x="4431582" y="-465335"/>
            <a:ext cx="1832816" cy="1177636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3573269" y="146876"/>
            <a:ext cx="449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BUKU       PERTANYAAN       LATIHAN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573" y="3724347"/>
            <a:ext cx="5238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 smtClean="0">
                <a:latin typeface="Eras Bold ITC" panose="020B0907030504020204" pitchFamily="34" charset="0"/>
              </a:rPr>
              <a:t>Mohon maaf,</a:t>
            </a:r>
          </a:p>
          <a:p>
            <a:pPr algn="ctr"/>
            <a:r>
              <a:rPr lang="id-ID" sz="3600" dirty="0">
                <a:latin typeface="Eras Bold ITC" panose="020B0907030504020204" pitchFamily="34" charset="0"/>
              </a:rPr>
              <a:t>b</a:t>
            </a:r>
            <a:r>
              <a:rPr lang="id-ID" sz="3600" dirty="0" smtClean="0">
                <a:latin typeface="Eras Bold ITC" panose="020B0907030504020204" pitchFamily="34" charset="0"/>
              </a:rPr>
              <a:t>elum ada jawaban</a:t>
            </a:r>
            <a:endParaRPr lang="id-ID" sz="3600" dirty="0">
              <a:latin typeface="Eras Bold ITC" panose="020B0907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95" y="3693910"/>
            <a:ext cx="1185261" cy="118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115955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3" t="22720" r="27338" b="21831"/>
          <a:stretch/>
        </p:blipFill>
        <p:spPr>
          <a:xfrm>
            <a:off x="63312" y="60721"/>
            <a:ext cx="684517" cy="5416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80138" y="146876"/>
            <a:ext cx="96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MASUK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5598" y="1016319"/>
            <a:ext cx="8918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smtClean="0">
                <a:latin typeface="Eras Bold ITC" panose="020B0907030504020204" pitchFamily="34" charset="0"/>
              </a:rPr>
              <a:t>UJI DIRI SENDIRI DENGAN TES</a:t>
            </a:r>
            <a:endParaRPr lang="id-ID" sz="3600" dirty="0">
              <a:latin typeface="Eras Bold ITC" panose="020B0907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09805" y="146876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DAFTAR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598" y="1715144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#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A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B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C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D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E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F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G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H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I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J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K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L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M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N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O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P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Q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R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S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T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U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V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W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X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Y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Z</a:t>
            </a:r>
            <a:endParaRPr lang="id-ID" u="sng" dirty="0">
              <a:solidFill>
                <a:schemeClr val="accent5"/>
              </a:solidFill>
              <a:latin typeface="Eras Medium ITC" panose="020B0602030504020804" pitchFamily="34" charset="0"/>
              <a:sym typeface="Wingdings" panose="05000000000000000000" pitchFamily="2" charset="2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FFEED92-8072-44B6-A647-EEB9E062557D}"/>
              </a:ext>
            </a:extLst>
          </p:cNvPr>
          <p:cNvSpPr/>
          <p:nvPr/>
        </p:nvSpPr>
        <p:spPr>
          <a:xfrm rot="18900000">
            <a:off x="11773049" y="18228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598" y="2266973"/>
            <a:ext cx="4197259" cy="3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bg1">
                    <a:lumMod val="65000"/>
                  </a:schemeClr>
                </a:solidFill>
                <a:latin typeface="Eras Medium ITC" panose="020B0602030504020804" pitchFamily="34" charset="0"/>
              </a:rPr>
              <a:t>                                          Abjad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5598" y="2266973"/>
            <a:ext cx="1796997" cy="3089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Eras Medium ITC" panose="020B0602030504020804" pitchFamily="34" charset="0"/>
              </a:rPr>
              <a:t>Urutkan dari</a:t>
            </a:r>
            <a:endParaRPr lang="id-ID" sz="1400" dirty="0">
              <a:latin typeface="Eras Medium ITC" panose="020B06020305040208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07220" y="2275802"/>
            <a:ext cx="415637" cy="2912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Isosceles Triangle 19"/>
          <p:cNvSpPr/>
          <p:nvPr/>
        </p:nvSpPr>
        <p:spPr>
          <a:xfrm flipV="1">
            <a:off x="4504201" y="2325535"/>
            <a:ext cx="221673" cy="21776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747829" y="-37401"/>
            <a:ext cx="2159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Above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4000" b="1" dirty="0" smtClean="0">
                <a:ln/>
                <a:solidFill>
                  <a:schemeClr val="accent4"/>
                </a:solidFill>
                <a:latin typeface="ArcadeClassic" panose="00000400000000000000" pitchFamily="2" charset="0"/>
                <a:cs typeface="Ace Futurism" panose="00000400000000000000" pitchFamily="2" charset="-79"/>
              </a:rPr>
              <a:t>NGOTAKU</a:t>
            </a:r>
            <a:endParaRPr lang="en-US" sz="4000" b="1" cap="none" spc="0" dirty="0">
              <a:ln/>
              <a:solidFill>
                <a:schemeClr val="accent4"/>
              </a:solidFill>
              <a:effectLst/>
              <a:latin typeface="ArcadeClassic" panose="00000400000000000000" pitchFamily="2" charset="0"/>
              <a:cs typeface="Ace Futurism" panose="00000400000000000000" pitchFamily="2" charset="-79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5938" y="6130492"/>
            <a:ext cx="250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Eras Medium ITC" panose="020B0602030504020804" pitchFamily="34" charset="0"/>
              </a:rPr>
              <a:t>Halaman 01 dari 01</a:t>
            </a:r>
          </a:p>
        </p:txBody>
      </p:sp>
      <p:sp>
        <p:nvSpPr>
          <p:cNvPr id="25" name="Flowchart: Alternate Process 24"/>
          <p:cNvSpPr/>
          <p:nvPr/>
        </p:nvSpPr>
        <p:spPr>
          <a:xfrm>
            <a:off x="6264398" y="-465335"/>
            <a:ext cx="1341747" cy="1177636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3573269" y="146876"/>
            <a:ext cx="449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BUKU       PERTANYAAN       LATIHAN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125" y="632163"/>
            <a:ext cx="1795875" cy="134690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636901" y="3319771"/>
            <a:ext cx="8918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 smtClean="0">
                <a:latin typeface="Eras Bold ITC" panose="020B0907030504020204" pitchFamily="34" charset="0"/>
              </a:rPr>
              <a:t>Mohon maaf, belum ada </a:t>
            </a:r>
          </a:p>
          <a:p>
            <a:pPr algn="ctr"/>
            <a:r>
              <a:rPr lang="id-ID" sz="3600" dirty="0" smtClean="0">
                <a:latin typeface="Eras Bold ITC" panose="020B0907030504020204" pitchFamily="34" charset="0"/>
              </a:rPr>
              <a:t>latihan saat  ini</a:t>
            </a:r>
            <a:endParaRPr lang="id-ID" sz="36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973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ight Triangle 7"/>
          <p:cNvSpPr/>
          <p:nvPr/>
        </p:nvSpPr>
        <p:spPr>
          <a:xfrm flipH="1">
            <a:off x="9946888" y="4705815"/>
            <a:ext cx="2245112" cy="226814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Diagonal Stripe 23"/>
          <p:cNvSpPr/>
          <p:nvPr/>
        </p:nvSpPr>
        <p:spPr>
          <a:xfrm>
            <a:off x="5403271" y="4705816"/>
            <a:ext cx="3616037" cy="4500182"/>
          </a:xfrm>
          <a:prstGeom prst="diagStrip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8" name="Diagonal Stripe 27"/>
          <p:cNvSpPr/>
          <p:nvPr/>
        </p:nvSpPr>
        <p:spPr>
          <a:xfrm>
            <a:off x="0" y="4705815"/>
            <a:ext cx="3616037" cy="4500182"/>
          </a:xfrm>
          <a:prstGeom prst="diagStrip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2192000" cy="13438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38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3" t="22720" r="27338" b="21831"/>
          <a:stretch/>
        </p:blipFill>
        <p:spPr>
          <a:xfrm>
            <a:off x="63312" y="60721"/>
            <a:ext cx="684517" cy="5416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7829" y="-37401"/>
            <a:ext cx="2159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Above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4000" b="1" dirty="0" smtClean="0">
                <a:ln/>
                <a:solidFill>
                  <a:schemeClr val="accent4"/>
                </a:solidFill>
                <a:latin typeface="ArcadeClassic" panose="00000400000000000000" pitchFamily="2" charset="0"/>
                <a:cs typeface="Ace Futurism" panose="00000400000000000000" pitchFamily="2" charset="-79"/>
              </a:rPr>
              <a:t>NGOTAKU</a:t>
            </a:r>
            <a:endParaRPr lang="en-US" sz="4000" b="1" cap="none" spc="0" dirty="0">
              <a:ln/>
              <a:solidFill>
                <a:schemeClr val="accent4"/>
              </a:solidFill>
              <a:effectLst/>
              <a:latin typeface="ArcadeClassic" panose="00000400000000000000" pitchFamily="2" charset="0"/>
              <a:cs typeface="Ace Futurism" panose="00000400000000000000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80138" y="146876"/>
            <a:ext cx="96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MASUK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2" t="2431" r="41076"/>
          <a:stretch/>
        </p:blipFill>
        <p:spPr>
          <a:xfrm>
            <a:off x="235132" y="927587"/>
            <a:ext cx="3958548" cy="56733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42217" y="1122363"/>
            <a:ext cx="6701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smtClean="0">
                <a:latin typeface="Eras Bold ITC" panose="020B0907030504020204" pitchFamily="34" charset="0"/>
              </a:rPr>
              <a:t>Tidak bisa mengerjakan PR maupun tugas yang sulit? </a:t>
            </a:r>
          </a:p>
          <a:p>
            <a:r>
              <a:rPr lang="id-ID" sz="3600" dirty="0" smtClean="0">
                <a:latin typeface="Eras Bold ITC" panose="020B0907030504020204" pitchFamily="34" charset="0"/>
              </a:rPr>
              <a:t>Serahkan saja pada kami </a:t>
            </a:r>
            <a:endParaRPr lang="id-ID" sz="3600" dirty="0">
              <a:latin typeface="Eras Bold ITC" panose="020B0907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09805" y="146876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DAFTAR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3269" y="146876"/>
            <a:ext cx="449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BUKU       PERTANYAAN       LATIHAN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9200" y="3291166"/>
            <a:ext cx="563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Eras Medium ITC" panose="020B0602030504020804" pitchFamily="34" charset="0"/>
              </a:rPr>
              <a:t>Nikmati fitur-fitur berikut:</a:t>
            </a:r>
          </a:p>
          <a:p>
            <a:endParaRPr lang="id-ID" dirty="0">
              <a:latin typeface="Eras Medium ITC" panose="020B06020305040208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J"/>
            </a:pP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Perpustakaan e-book</a:t>
            </a:r>
          </a:p>
          <a:p>
            <a:pPr marL="285750" indent="-285750">
              <a:buFont typeface="Wingdings" panose="05000000000000000000" pitchFamily="2" charset="2"/>
              <a:buChar char="J"/>
            </a:pPr>
            <a:endParaRPr lang="id-ID" dirty="0">
              <a:latin typeface="Eras Medium ITC" panose="020B06020305040208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J"/>
            </a:pP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Kumpulan soal-soal untuk latihan</a:t>
            </a:r>
          </a:p>
          <a:p>
            <a:pPr marL="285750" indent="-285750">
              <a:buFont typeface="Wingdings" panose="05000000000000000000" pitchFamily="2" charset="2"/>
              <a:buChar char="J"/>
            </a:pPr>
            <a:endParaRPr lang="id-ID" dirty="0">
              <a:latin typeface="Eras Medium ITC" panose="020B06020305040208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J"/>
            </a:pP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Pertanyaan-pertanyaan dengan jawaban terverifikasi</a:t>
            </a:r>
          </a:p>
          <a:p>
            <a:pPr marL="285750" indent="-285750">
              <a:buFont typeface="Wingdings" panose="05000000000000000000" pitchFamily="2" charset="2"/>
              <a:buChar char="J"/>
            </a:pPr>
            <a:endParaRPr lang="id-ID" dirty="0">
              <a:latin typeface="Eras Medium ITC" panose="020B06020305040208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J"/>
            </a:pPr>
            <a:endParaRPr lang="id-ID" dirty="0">
              <a:latin typeface="Eras Medium ITC" panose="020B0602030504020804" pitchFamily="34" charset="0"/>
              <a:sym typeface="Wingdings" panose="05000000000000000000" pitchFamily="2" charset="2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FFEED92-8072-44B6-A647-EEB9E062557D}"/>
              </a:ext>
            </a:extLst>
          </p:cNvPr>
          <p:cNvSpPr/>
          <p:nvPr/>
        </p:nvSpPr>
        <p:spPr>
          <a:xfrm rot="18900000">
            <a:off x="11773049" y="18228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3" t="22720" r="27338" b="21831"/>
          <a:stretch/>
        </p:blipFill>
        <p:spPr>
          <a:xfrm>
            <a:off x="63312" y="60721"/>
            <a:ext cx="684517" cy="5416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89922" y="1040927"/>
            <a:ext cx="766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 smtClean="0">
                <a:latin typeface="Eras Bold ITC" panose="020B0907030504020204" pitchFamily="34" charset="0"/>
              </a:rPr>
              <a:t>Selamat Datang di Ngotaku.com</a:t>
            </a:r>
            <a:endParaRPr lang="id-ID" sz="3600" dirty="0">
              <a:latin typeface="Eras Bold ITC" panose="020B0907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54330" y="146876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DAFTAR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7576" y="146876"/>
            <a:ext cx="449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BUKU        PERTANYAAN        LATIHAN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4248" y="1479502"/>
            <a:ext cx="448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>
              <a:latin typeface="Eras Medium ITC" panose="020B0602030504020804" pitchFamily="34" charset="0"/>
              <a:sym typeface="Wingdings" panose="05000000000000000000" pitchFamily="2" charset="2"/>
            </a:endParaRPr>
          </a:p>
          <a:p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Belum punya akun? Silahkan daftar </a:t>
            </a:r>
            <a:r>
              <a:rPr lang="id-ID" b="1" u="sng" dirty="0" smtClean="0">
                <a:solidFill>
                  <a:schemeClr val="accent5">
                    <a:lumMod val="75000"/>
                  </a:schemeClr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di sini</a:t>
            </a:r>
            <a:endParaRPr lang="id-ID" b="1" u="sng" dirty="0">
              <a:solidFill>
                <a:schemeClr val="accent5">
                  <a:lumMod val="75000"/>
                </a:schemeClr>
              </a:solidFill>
              <a:latin typeface="Eras Medium ITC" panose="020B06020305040208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96046" y="2330342"/>
            <a:ext cx="5799908" cy="42007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latin typeface="Eras Medium ITC" panose="020B0602030504020804" pitchFamily="34" charset="0"/>
              </a:rPr>
              <a:t>Masuk menggunakan akun</a:t>
            </a:r>
          </a:p>
          <a:p>
            <a:pPr algn="ctr"/>
            <a:endParaRPr lang="id-ID" b="1" dirty="0" smtClean="0">
              <a:latin typeface="Eras Medium ITC" panose="020B0602030504020804" pitchFamily="34" charset="0"/>
            </a:endParaRPr>
          </a:p>
          <a:p>
            <a:pPr algn="ctr"/>
            <a:endParaRPr lang="id-ID" dirty="0">
              <a:latin typeface="Eras Medium ITC" panose="020B0602030504020804" pitchFamily="34" charset="0"/>
            </a:endParaRPr>
          </a:p>
          <a:p>
            <a:r>
              <a:rPr lang="id-ID" u="sng" dirty="0" smtClean="0">
                <a:solidFill>
                  <a:schemeClr val="bg1">
                    <a:lumMod val="65000"/>
                  </a:schemeClr>
                </a:solidFill>
                <a:latin typeface="Eras Medium ITC" panose="020B0602030504020804" pitchFamily="34" charset="0"/>
              </a:rPr>
              <a:t>Nama pengguna                                                       12</a:t>
            </a:r>
          </a:p>
          <a:p>
            <a:endParaRPr lang="id-ID" u="sng" dirty="0" smtClean="0">
              <a:solidFill>
                <a:schemeClr val="bg1">
                  <a:lumMod val="65000"/>
                </a:schemeClr>
              </a:solidFill>
              <a:latin typeface="Eras Medium ITC" panose="020B0602030504020804" pitchFamily="34" charset="0"/>
            </a:endParaRPr>
          </a:p>
          <a:p>
            <a:endParaRPr lang="id-ID" u="sng" dirty="0">
              <a:solidFill>
                <a:schemeClr val="bg1">
                  <a:lumMod val="65000"/>
                </a:schemeClr>
              </a:solidFill>
              <a:latin typeface="Eras Medium ITC" panose="020B0602030504020804" pitchFamily="34" charset="0"/>
            </a:endParaRPr>
          </a:p>
          <a:p>
            <a:r>
              <a:rPr lang="id-ID" u="sng" dirty="0" smtClean="0">
                <a:solidFill>
                  <a:schemeClr val="bg1">
                    <a:lumMod val="65000"/>
                  </a:schemeClr>
                </a:solidFill>
                <a:latin typeface="Eras Medium ITC" panose="020B0602030504020804" pitchFamily="34" charset="0"/>
              </a:rPr>
              <a:t>Password                                                                     16</a:t>
            </a:r>
          </a:p>
          <a:p>
            <a:endParaRPr lang="id-ID" u="sng" dirty="0">
              <a:solidFill>
                <a:schemeClr val="bg1">
                  <a:lumMod val="65000"/>
                </a:schemeClr>
              </a:solidFill>
              <a:latin typeface="Eras Medium ITC" panose="020B0602030504020804" pitchFamily="34" charset="0"/>
            </a:endParaRPr>
          </a:p>
          <a:p>
            <a:pPr algn="ctr"/>
            <a:r>
              <a:rPr lang="id-ID" b="1" dirty="0" smtClean="0">
                <a:solidFill>
                  <a:schemeClr val="tx2"/>
                </a:solidFill>
                <a:latin typeface="Eras Medium ITC" panose="020B0602030504020804" pitchFamily="34" charset="0"/>
              </a:rPr>
              <a:t>Masuk menggunakan akun media sosial</a:t>
            </a:r>
          </a:p>
          <a:p>
            <a:pPr algn="ctr"/>
            <a:endParaRPr lang="id-ID" b="1" u="sng" dirty="0">
              <a:solidFill>
                <a:schemeClr val="tx2"/>
              </a:solidFill>
              <a:latin typeface="Eras Medium ITC" panose="020B0602030504020804" pitchFamily="34" charset="0"/>
            </a:endParaRPr>
          </a:p>
          <a:p>
            <a:pPr algn="ctr"/>
            <a:endParaRPr lang="id-ID" b="1" u="sng" dirty="0" smtClean="0">
              <a:solidFill>
                <a:schemeClr val="tx2"/>
              </a:solidFill>
              <a:latin typeface="Eras Medium ITC" panose="020B0602030504020804" pitchFamily="34" charset="0"/>
            </a:endParaRPr>
          </a:p>
          <a:p>
            <a:pPr algn="ctr"/>
            <a:r>
              <a:rPr lang="id-ID" b="1" u="sng" dirty="0" smtClean="0">
                <a:solidFill>
                  <a:schemeClr val="bg1">
                    <a:lumMod val="65000"/>
                  </a:schemeClr>
                </a:solidFill>
                <a:latin typeface="Eras Medium ITC" panose="020B0602030504020804" pitchFamily="34" charset="0"/>
              </a:rPr>
              <a:t> </a:t>
            </a:r>
            <a:r>
              <a:rPr lang="id-ID" b="1" u="sng" dirty="0" smtClean="0">
                <a:latin typeface="Eras Medium ITC" panose="020B0602030504020804" pitchFamily="34" charset="0"/>
              </a:rPr>
              <a:t>      </a:t>
            </a:r>
          </a:p>
          <a:p>
            <a:pPr algn="ctr"/>
            <a:endParaRPr lang="id-ID" dirty="0">
              <a:latin typeface="Eras Medium ITC" panose="020B06020305040208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87" y="5295165"/>
            <a:ext cx="927510" cy="9461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55" y="5295165"/>
            <a:ext cx="990143" cy="10051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56" y="5295165"/>
            <a:ext cx="990031" cy="1005146"/>
          </a:xfrm>
          <a:prstGeom prst="rect">
            <a:avLst/>
          </a:prstGeom>
        </p:spPr>
      </p:pic>
      <p:sp>
        <p:nvSpPr>
          <p:cNvPr id="20" name="Rectangle 7">
            <a:extLst>
              <a:ext uri="{FF2B5EF4-FFF2-40B4-BE49-F238E27FC236}">
                <a16:creationId xmlns:a16="http://schemas.microsoft.com/office/drawing/2014/main" id="{CFFEED92-8072-44B6-A647-EEB9E062557D}"/>
              </a:ext>
            </a:extLst>
          </p:cNvPr>
          <p:cNvSpPr/>
          <p:nvPr/>
        </p:nvSpPr>
        <p:spPr>
          <a:xfrm rot="18900000">
            <a:off x="11773049" y="18228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7829" y="-37401"/>
            <a:ext cx="2159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Above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4000" b="1" dirty="0" smtClean="0">
                <a:ln/>
                <a:solidFill>
                  <a:schemeClr val="accent4"/>
                </a:solidFill>
                <a:latin typeface="ArcadeClassic" panose="00000400000000000000" pitchFamily="2" charset="0"/>
                <a:cs typeface="Ace Futurism" panose="00000400000000000000" pitchFamily="2" charset="-79"/>
              </a:rPr>
              <a:t>NGOTAKU</a:t>
            </a:r>
            <a:endParaRPr lang="en-US" sz="4000" b="1" cap="none" spc="0" dirty="0">
              <a:ln/>
              <a:solidFill>
                <a:schemeClr val="accent4"/>
              </a:solidFill>
              <a:effectLst/>
              <a:latin typeface="ArcadeClassic" panose="00000400000000000000" pitchFamily="2" charset="0"/>
              <a:cs typeface="Ace Futurism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951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3" t="22720" r="27338" b="21831"/>
          <a:stretch/>
        </p:blipFill>
        <p:spPr>
          <a:xfrm>
            <a:off x="63312" y="60721"/>
            <a:ext cx="684517" cy="5416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89922" y="1040927"/>
            <a:ext cx="766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 smtClean="0">
                <a:latin typeface="Eras Bold ITC" panose="020B0907030504020204" pitchFamily="34" charset="0"/>
              </a:rPr>
              <a:t>Selamat Datang di Ngotaku.com</a:t>
            </a:r>
            <a:endParaRPr lang="id-ID" sz="3600" dirty="0">
              <a:latin typeface="Eras Bold ITC" panose="020B0907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83835" y="146876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MASUK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7576" y="146876"/>
            <a:ext cx="449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BUKU        PERTANYAAN        LATIHAN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4248" y="1479502"/>
            <a:ext cx="448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>
              <a:latin typeface="Eras Medium ITC" panose="020B0602030504020804" pitchFamily="34" charset="0"/>
              <a:sym typeface="Wingdings" panose="05000000000000000000" pitchFamily="2" charset="2"/>
            </a:endParaRPr>
          </a:p>
          <a:p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Sudah punya akun? Silahkan masuk </a:t>
            </a:r>
            <a:r>
              <a:rPr lang="id-ID" b="1" u="sng" dirty="0" smtClean="0">
                <a:solidFill>
                  <a:schemeClr val="accent5">
                    <a:lumMod val="75000"/>
                  </a:schemeClr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di sini</a:t>
            </a:r>
            <a:endParaRPr lang="id-ID" b="1" u="sng" dirty="0">
              <a:solidFill>
                <a:schemeClr val="accent5">
                  <a:lumMod val="75000"/>
                </a:schemeClr>
              </a:solidFill>
              <a:latin typeface="Eras Medium ITC" panose="020B06020305040208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96046" y="2330342"/>
            <a:ext cx="5799908" cy="42007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latin typeface="Eras Medium ITC" panose="020B0602030504020804" pitchFamily="34" charset="0"/>
              </a:rPr>
              <a:t>Buat akun</a:t>
            </a:r>
          </a:p>
          <a:p>
            <a:pPr algn="ctr"/>
            <a:endParaRPr lang="id-ID" dirty="0">
              <a:latin typeface="Eras Medium ITC" panose="020B0602030504020804" pitchFamily="34" charset="0"/>
            </a:endParaRPr>
          </a:p>
          <a:p>
            <a:r>
              <a:rPr lang="id-ID" u="sng" dirty="0" smtClean="0">
                <a:solidFill>
                  <a:schemeClr val="bg1">
                    <a:lumMod val="65000"/>
                  </a:schemeClr>
                </a:solidFill>
                <a:latin typeface="Eras Medium ITC" panose="020B0602030504020804" pitchFamily="34" charset="0"/>
              </a:rPr>
              <a:t>Buat Nama pengguna                                             12</a:t>
            </a:r>
          </a:p>
          <a:p>
            <a:endParaRPr lang="id-ID" u="sng" dirty="0" smtClean="0">
              <a:solidFill>
                <a:schemeClr val="bg1">
                  <a:lumMod val="65000"/>
                </a:schemeClr>
              </a:solidFill>
              <a:latin typeface="Eras Medium ITC" panose="020B0602030504020804" pitchFamily="34" charset="0"/>
            </a:endParaRPr>
          </a:p>
          <a:p>
            <a:r>
              <a:rPr lang="id-ID" u="sng" dirty="0" smtClean="0">
                <a:solidFill>
                  <a:schemeClr val="bg1">
                    <a:lumMod val="65000"/>
                  </a:schemeClr>
                </a:solidFill>
                <a:latin typeface="Eras Medium ITC" panose="020B0602030504020804" pitchFamily="34" charset="0"/>
              </a:rPr>
              <a:t>Email                                                                         100</a:t>
            </a:r>
          </a:p>
          <a:p>
            <a:endParaRPr lang="id-ID" u="sng" dirty="0">
              <a:solidFill>
                <a:schemeClr val="bg1">
                  <a:lumMod val="65000"/>
                </a:schemeClr>
              </a:solidFill>
              <a:latin typeface="Eras Medium ITC" panose="020B0602030504020804" pitchFamily="34" charset="0"/>
            </a:endParaRPr>
          </a:p>
          <a:p>
            <a:r>
              <a:rPr lang="id-ID" u="sng" dirty="0" smtClean="0">
                <a:solidFill>
                  <a:schemeClr val="bg1">
                    <a:lumMod val="65000"/>
                  </a:schemeClr>
                </a:solidFill>
                <a:latin typeface="Eras Medium ITC" panose="020B0602030504020804" pitchFamily="34" charset="0"/>
              </a:rPr>
              <a:t>Buat Password                                                           16</a:t>
            </a:r>
          </a:p>
          <a:p>
            <a:endParaRPr lang="id-ID" b="1" u="sng" dirty="0">
              <a:solidFill>
                <a:schemeClr val="bg1">
                  <a:lumMod val="65000"/>
                </a:schemeClr>
              </a:solidFill>
              <a:latin typeface="Eras Medium ITC" panose="020B0602030504020804" pitchFamily="34" charset="0"/>
            </a:endParaRPr>
          </a:p>
          <a:p>
            <a:r>
              <a:rPr lang="id-ID" u="sng" dirty="0" smtClean="0">
                <a:solidFill>
                  <a:schemeClr val="bg1">
                    <a:lumMod val="65000"/>
                  </a:schemeClr>
                </a:solidFill>
                <a:latin typeface="Eras Medium ITC" panose="020B0602030504020804" pitchFamily="34" charset="0"/>
              </a:rPr>
              <a:t>Ketik ulang password                                               16</a:t>
            </a:r>
            <a:endParaRPr lang="id-ID" dirty="0" smtClean="0">
              <a:solidFill>
                <a:schemeClr val="tx2"/>
              </a:solidFill>
              <a:latin typeface="Eras Medium ITC" panose="020B0602030504020804" pitchFamily="34" charset="0"/>
            </a:endParaRPr>
          </a:p>
          <a:p>
            <a:pPr algn="ctr"/>
            <a:endParaRPr lang="id-ID" b="1" dirty="0">
              <a:solidFill>
                <a:schemeClr val="tx2"/>
              </a:solidFill>
              <a:latin typeface="Eras Medium ITC" panose="020B0602030504020804" pitchFamily="34" charset="0"/>
            </a:endParaRPr>
          </a:p>
          <a:p>
            <a:pPr algn="ctr"/>
            <a:r>
              <a:rPr lang="id-ID" b="1" dirty="0" smtClean="0">
                <a:solidFill>
                  <a:schemeClr val="tx2"/>
                </a:solidFill>
                <a:latin typeface="Eras Medium ITC" panose="020B0602030504020804" pitchFamily="34" charset="0"/>
              </a:rPr>
              <a:t>Masuk menggunakan akun media sosial</a:t>
            </a:r>
            <a:endParaRPr lang="id-ID" b="1" u="sng" dirty="0">
              <a:solidFill>
                <a:schemeClr val="tx2"/>
              </a:solidFill>
              <a:latin typeface="Eras Medium ITC" panose="020B0602030504020804" pitchFamily="34" charset="0"/>
            </a:endParaRPr>
          </a:p>
          <a:p>
            <a:pPr algn="ctr"/>
            <a:endParaRPr lang="id-ID" b="1" u="sng" dirty="0" smtClean="0">
              <a:solidFill>
                <a:schemeClr val="tx2"/>
              </a:solidFill>
              <a:latin typeface="Eras Medium ITC" panose="020B0602030504020804" pitchFamily="34" charset="0"/>
            </a:endParaRPr>
          </a:p>
          <a:p>
            <a:pPr algn="ctr"/>
            <a:r>
              <a:rPr lang="id-ID" b="1" u="sng" dirty="0" smtClean="0">
                <a:solidFill>
                  <a:schemeClr val="bg1">
                    <a:lumMod val="65000"/>
                  </a:schemeClr>
                </a:solidFill>
                <a:latin typeface="Eras Medium ITC" panose="020B0602030504020804" pitchFamily="34" charset="0"/>
              </a:rPr>
              <a:t> </a:t>
            </a:r>
            <a:r>
              <a:rPr lang="id-ID" b="1" u="sng" dirty="0" smtClean="0">
                <a:latin typeface="Eras Medium ITC" panose="020B0602030504020804" pitchFamily="34" charset="0"/>
              </a:rPr>
              <a:t>      </a:t>
            </a:r>
          </a:p>
          <a:p>
            <a:pPr algn="ctr"/>
            <a:endParaRPr lang="id-ID" dirty="0">
              <a:latin typeface="Eras Medium ITC" panose="020B06020305040208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72" y="5694218"/>
            <a:ext cx="594151" cy="6060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25" y="5694218"/>
            <a:ext cx="597046" cy="6060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72" y="5694218"/>
            <a:ext cx="596979" cy="606093"/>
          </a:xfrm>
          <a:prstGeom prst="rect">
            <a:avLst/>
          </a:prstGeom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CFFEED92-8072-44B6-A647-EEB9E062557D}"/>
              </a:ext>
            </a:extLst>
          </p:cNvPr>
          <p:cNvSpPr/>
          <p:nvPr/>
        </p:nvSpPr>
        <p:spPr>
          <a:xfrm rot="18900000">
            <a:off x="11773049" y="18228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7829" y="-37401"/>
            <a:ext cx="2159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Above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4000" b="1" dirty="0" smtClean="0">
                <a:ln/>
                <a:solidFill>
                  <a:schemeClr val="accent4"/>
                </a:solidFill>
                <a:latin typeface="ArcadeClassic" panose="00000400000000000000" pitchFamily="2" charset="0"/>
                <a:cs typeface="Ace Futurism" panose="00000400000000000000" pitchFamily="2" charset="-79"/>
              </a:rPr>
              <a:t>NGOTAKU</a:t>
            </a:r>
            <a:endParaRPr lang="en-US" sz="4000" b="1" cap="none" spc="0" dirty="0">
              <a:ln/>
              <a:solidFill>
                <a:schemeClr val="accent4"/>
              </a:solidFill>
              <a:effectLst/>
              <a:latin typeface="ArcadeClassic" panose="00000400000000000000" pitchFamily="2" charset="0"/>
              <a:cs typeface="Ace Futurism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25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3" t="22720" r="27338" b="21831"/>
          <a:stretch/>
        </p:blipFill>
        <p:spPr>
          <a:xfrm>
            <a:off x="63312" y="60721"/>
            <a:ext cx="684517" cy="5416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80138" y="146876"/>
            <a:ext cx="96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MASUK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6581" y="1030288"/>
            <a:ext cx="670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smtClean="0">
                <a:latin typeface="Eras Bold ITC" panose="020B0907030504020204" pitchFamily="34" charset="0"/>
              </a:rPr>
              <a:t>Mencari</a:t>
            </a:r>
            <a:endParaRPr lang="id-ID" sz="3600" dirty="0">
              <a:latin typeface="Eras Bold ITC" panose="020B0907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09805" y="146876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DAFTAR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3269" y="146876"/>
            <a:ext cx="449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BUKU       PERTANYAAN       LATIHAN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9200" y="3291166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>
              <a:latin typeface="Eras Medium ITC" panose="020B06020305040208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J"/>
            </a:pPr>
            <a:endParaRPr lang="id-ID" dirty="0">
              <a:latin typeface="Eras Medium ITC" panose="020B0602030504020804" pitchFamily="34" charset="0"/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29" y="3701683"/>
            <a:ext cx="2301697" cy="306892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16582" y="1815995"/>
            <a:ext cx="1087528" cy="2751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Berlin Sans FB" panose="020E0602020502020306" pitchFamily="34" charset="0"/>
              </a:rPr>
              <a:t>Buku</a:t>
            </a:r>
            <a:endParaRPr lang="id-ID" dirty="0">
              <a:latin typeface="Berlin Sans FB" panose="020E0602020502020306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51516" y="1819960"/>
            <a:ext cx="1376594" cy="271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Berlin Sans FB" panose="020E0602020502020306" pitchFamily="34" charset="0"/>
              </a:rPr>
              <a:t>Pertanyaan</a:t>
            </a:r>
            <a:endParaRPr lang="id-ID" dirty="0">
              <a:latin typeface="Berlin Sans FB" panose="020E0602020502020306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404537" y="1817045"/>
            <a:ext cx="1125334" cy="2751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Berlin Sans FB" panose="020E0602020502020306" pitchFamily="34" charset="0"/>
              </a:rPr>
              <a:t>Latihan</a:t>
            </a:r>
            <a:endParaRPr lang="id-ID" dirty="0">
              <a:latin typeface="Berlin Sans FB" panose="020E0602020502020306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6581" y="2368902"/>
            <a:ext cx="8527418" cy="478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FFEED92-8072-44B6-A647-EEB9E062557D}"/>
              </a:ext>
            </a:extLst>
          </p:cNvPr>
          <p:cNvSpPr/>
          <p:nvPr/>
        </p:nvSpPr>
        <p:spPr>
          <a:xfrm rot="18900000">
            <a:off x="851981" y="2414271"/>
            <a:ext cx="182258" cy="432178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64582" y="2368902"/>
            <a:ext cx="1579417" cy="478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Eras Medium ITC" panose="020B0602030504020804" pitchFamily="34" charset="0"/>
              </a:rPr>
              <a:t>Cari</a:t>
            </a:r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CFFEED92-8072-44B6-A647-EEB9E062557D}"/>
              </a:ext>
            </a:extLst>
          </p:cNvPr>
          <p:cNvSpPr/>
          <p:nvPr/>
        </p:nvSpPr>
        <p:spPr>
          <a:xfrm rot="18900000">
            <a:off x="11773049" y="18228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7829" y="-37401"/>
            <a:ext cx="2159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Above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4000" b="1" dirty="0" smtClean="0">
                <a:ln/>
                <a:solidFill>
                  <a:schemeClr val="accent4"/>
                </a:solidFill>
                <a:latin typeface="ArcadeClassic" panose="00000400000000000000" pitchFamily="2" charset="0"/>
                <a:cs typeface="Ace Futurism" panose="00000400000000000000" pitchFamily="2" charset="-79"/>
              </a:rPr>
              <a:t>NGOTAKU</a:t>
            </a:r>
            <a:endParaRPr lang="en-US" sz="4000" b="1" cap="none" spc="0" dirty="0">
              <a:ln/>
              <a:solidFill>
                <a:schemeClr val="accent4"/>
              </a:solidFill>
              <a:effectLst/>
              <a:latin typeface="ArcadeClassic" panose="00000400000000000000" pitchFamily="2" charset="0"/>
              <a:cs typeface="Ace Futurism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76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115955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3" t="22720" r="27338" b="21831"/>
          <a:stretch/>
        </p:blipFill>
        <p:spPr>
          <a:xfrm>
            <a:off x="63312" y="60721"/>
            <a:ext cx="684517" cy="5416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80138" y="146876"/>
            <a:ext cx="96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MASUK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5598" y="1016319"/>
            <a:ext cx="8918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smtClean="0">
                <a:latin typeface="Eras Bold ITC" panose="020B0907030504020204" pitchFamily="34" charset="0"/>
              </a:rPr>
              <a:t>PERPUSTAKAAN</a:t>
            </a:r>
            <a:endParaRPr lang="id-ID" sz="3600" dirty="0">
              <a:latin typeface="Eras Bold ITC" panose="020B0907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09805" y="146876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DAFTAR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598" y="1715144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#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A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B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C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D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E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F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G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H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I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J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K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L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M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N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O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P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Q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R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S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T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U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V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W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X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Y</a:t>
            </a:r>
            <a:r>
              <a:rPr lang="id-ID" dirty="0" smtClean="0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Z</a:t>
            </a:r>
            <a:endParaRPr lang="id-ID" u="sng" dirty="0">
              <a:solidFill>
                <a:schemeClr val="accent5"/>
              </a:solidFill>
              <a:latin typeface="Eras Medium ITC" panose="020B0602030504020804" pitchFamily="34" charset="0"/>
              <a:sym typeface="Wingdings" panose="05000000000000000000" pitchFamily="2" charset="2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FFEED92-8072-44B6-A647-EEB9E062557D}"/>
              </a:ext>
            </a:extLst>
          </p:cNvPr>
          <p:cNvSpPr/>
          <p:nvPr/>
        </p:nvSpPr>
        <p:spPr>
          <a:xfrm rot="18900000">
            <a:off x="11773049" y="18228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78" y="1044364"/>
            <a:ext cx="1522695" cy="15226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5598" y="2266973"/>
            <a:ext cx="4197259" cy="3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bg1">
                    <a:lumMod val="65000"/>
                  </a:schemeClr>
                </a:solidFill>
                <a:latin typeface="Eras Medium ITC" panose="020B0602030504020804" pitchFamily="34" charset="0"/>
              </a:rPr>
              <a:t>                                          Abjad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5598" y="2266973"/>
            <a:ext cx="1796997" cy="3089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Eras Medium ITC" panose="020B0602030504020804" pitchFamily="34" charset="0"/>
              </a:rPr>
              <a:t>Urutkan dari</a:t>
            </a:r>
            <a:endParaRPr lang="id-ID" sz="1400" dirty="0">
              <a:latin typeface="Eras Medium ITC" panose="020B06020305040208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07220" y="2275802"/>
            <a:ext cx="415637" cy="2912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Isosceles Triangle 19"/>
          <p:cNvSpPr/>
          <p:nvPr/>
        </p:nvSpPr>
        <p:spPr>
          <a:xfrm flipV="1">
            <a:off x="4504201" y="2325535"/>
            <a:ext cx="221673" cy="21776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747829" y="-37401"/>
            <a:ext cx="2159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Above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4000" b="1" dirty="0" smtClean="0">
                <a:ln/>
                <a:solidFill>
                  <a:schemeClr val="accent4"/>
                </a:solidFill>
                <a:latin typeface="ArcadeClassic" panose="00000400000000000000" pitchFamily="2" charset="0"/>
                <a:cs typeface="Ace Futurism" panose="00000400000000000000" pitchFamily="2" charset="-79"/>
              </a:rPr>
              <a:t>NGOTAKU</a:t>
            </a:r>
            <a:endParaRPr lang="en-US" sz="4000" b="1" cap="none" spc="0" dirty="0">
              <a:ln/>
              <a:solidFill>
                <a:schemeClr val="accent4"/>
              </a:solidFill>
              <a:effectLst/>
              <a:latin typeface="ArcadeClassic" panose="00000400000000000000" pitchFamily="2" charset="0"/>
              <a:cs typeface="Ace Futurism" panose="00000400000000000000" pitchFamily="2" charset="-79"/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3444998" y="-475279"/>
            <a:ext cx="986584" cy="1177636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3573269" y="146876"/>
            <a:ext cx="449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BUKU       PERTANYAAN       LATIHAN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5938" y="6130492"/>
            <a:ext cx="250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Eras Medium ITC" panose="020B0602030504020804" pitchFamily="34" charset="0"/>
              </a:rPr>
              <a:t>Halaman 01 dari 01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29" y="2892542"/>
            <a:ext cx="1935401" cy="256273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61" y="2900622"/>
            <a:ext cx="1441541" cy="25627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250" y="2896582"/>
            <a:ext cx="1939971" cy="257081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6713" y="5524869"/>
            <a:ext cx="222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u="sng" dirty="0" smtClean="0">
                <a:solidFill>
                  <a:schemeClr val="accent5"/>
                </a:solidFill>
                <a:latin typeface="Eras Medium ITC" panose="020B0602030504020804" pitchFamily="34" charset="0"/>
              </a:rPr>
              <a:t>Atom dalam Kehidupan</a:t>
            </a:r>
          </a:p>
          <a:p>
            <a:r>
              <a:rPr lang="id-ID" sz="1400" u="sng" dirty="0">
                <a:solidFill>
                  <a:schemeClr val="accent5"/>
                </a:solidFill>
                <a:latin typeface="Eras Medium ITC" panose="020B0602030504020804" pitchFamily="34" charset="0"/>
              </a:rPr>
              <a:t>S</a:t>
            </a:r>
            <a:r>
              <a:rPr lang="id-ID" sz="1400" u="sng" dirty="0" smtClean="0">
                <a:solidFill>
                  <a:schemeClr val="accent5"/>
                </a:solidFill>
                <a:latin typeface="Eras Medium ITC" panose="020B0602030504020804" pitchFamily="34" charset="0"/>
              </a:rPr>
              <a:t>ehari-hari</a:t>
            </a:r>
            <a:endParaRPr lang="id-ID" sz="1400" u="sng" dirty="0">
              <a:solidFill>
                <a:schemeClr val="accent5"/>
              </a:solidFill>
              <a:latin typeface="Eras Medium ITC" panose="020B06020305040208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55880" y="5522633"/>
            <a:ext cx="2057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u="sng" dirty="0" smtClean="0">
                <a:solidFill>
                  <a:schemeClr val="accent5"/>
                </a:solidFill>
                <a:latin typeface="Eras Medium ITC" panose="020B0602030504020804" pitchFamily="34" charset="0"/>
              </a:rPr>
              <a:t>Charismatic Leader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14717" y="5518595"/>
            <a:ext cx="205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u="sng" dirty="0" smtClean="0">
                <a:solidFill>
                  <a:schemeClr val="accent5"/>
                </a:solidFill>
                <a:latin typeface="Eras Medium ITC" panose="020B0602030504020804" pitchFamily="34" charset="0"/>
              </a:rPr>
              <a:t>Matematika Cepat dan Tepat</a:t>
            </a:r>
          </a:p>
        </p:txBody>
      </p:sp>
    </p:spTree>
    <p:extLst>
      <p:ext uri="{BB962C8B-B14F-4D97-AF65-F5344CB8AC3E}">
        <p14:creationId xmlns:p14="http://schemas.microsoft.com/office/powerpoint/2010/main" val="34179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3520"/>
            <a:ext cx="9144000" cy="1655762"/>
          </a:xfrm>
        </p:spPr>
        <p:txBody>
          <a:bodyPr/>
          <a:lstStyle/>
          <a:p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115955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3" t="22720" r="27338" b="21831"/>
          <a:stretch/>
        </p:blipFill>
        <p:spPr>
          <a:xfrm>
            <a:off x="63312" y="60721"/>
            <a:ext cx="684517" cy="5416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80138" y="146876"/>
            <a:ext cx="96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MASUK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713" y="997319"/>
            <a:ext cx="993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smtClean="0">
                <a:latin typeface="Eras Bold ITC" panose="020B0907030504020204" pitchFamily="34" charset="0"/>
              </a:rPr>
              <a:t>ATOM DALAM KEHIDUPAN SEHARI-HARI</a:t>
            </a:r>
            <a:endParaRPr lang="id-ID" sz="3600" dirty="0">
              <a:latin typeface="Eras Bold ITC" panose="020B0907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09805" y="146876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DAFTAR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FFEED92-8072-44B6-A647-EEB9E062557D}"/>
              </a:ext>
            </a:extLst>
          </p:cNvPr>
          <p:cNvSpPr/>
          <p:nvPr/>
        </p:nvSpPr>
        <p:spPr>
          <a:xfrm rot="18900000">
            <a:off x="11773049" y="18228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7829" y="-37401"/>
            <a:ext cx="2159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Above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4000" b="1" dirty="0" smtClean="0">
                <a:ln/>
                <a:solidFill>
                  <a:schemeClr val="accent4"/>
                </a:solidFill>
                <a:latin typeface="ArcadeClassic" panose="00000400000000000000" pitchFamily="2" charset="0"/>
                <a:cs typeface="Ace Futurism" panose="00000400000000000000" pitchFamily="2" charset="-79"/>
              </a:rPr>
              <a:t>NGOTAKU</a:t>
            </a:r>
            <a:endParaRPr lang="en-US" sz="4000" b="1" cap="none" spc="0" dirty="0">
              <a:ln/>
              <a:solidFill>
                <a:schemeClr val="accent4"/>
              </a:solidFill>
              <a:effectLst/>
              <a:latin typeface="ArcadeClassic" panose="00000400000000000000" pitchFamily="2" charset="0"/>
              <a:cs typeface="Ace Futurism" panose="00000400000000000000" pitchFamily="2" charset="-79"/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3444998" y="-475279"/>
            <a:ext cx="986584" cy="1177636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3573269" y="146876"/>
            <a:ext cx="449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BUKU       PERTANYAAN       LATIHAN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3" y="2017807"/>
            <a:ext cx="2697169" cy="3571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70595" y="2017808"/>
            <a:ext cx="6797302" cy="300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Penulis : Rain Skylet</a:t>
            </a:r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70595" y="2318787"/>
            <a:ext cx="6797302" cy="322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Penerbit : Cendikiawan Bangsa</a:t>
            </a:r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70595" y="2641189"/>
            <a:ext cx="6797302" cy="2925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Tahun terbit : 2000</a:t>
            </a:r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70595" y="2929808"/>
            <a:ext cx="6797302" cy="2659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Keterangan:</a:t>
            </a:r>
          </a:p>
          <a:p>
            <a:r>
              <a:rPr lang="id-ID" dirty="0" smtClean="0">
                <a:latin typeface="Eras Medium ITC" panose="020B0602030504020804" pitchFamily="34" charset="0"/>
              </a:rPr>
              <a:t>Meskipun atom sangat berbahaya, atom dapat menjadi sumber kebutuhan sehari-hari</a:t>
            </a:r>
          </a:p>
          <a:p>
            <a:endParaRPr lang="id-ID" dirty="0">
              <a:latin typeface="Eras Medium ITC" panose="020B0602030504020804" pitchFamily="34" charset="0"/>
            </a:endParaRPr>
          </a:p>
          <a:p>
            <a:endParaRPr lang="id-ID" dirty="0" smtClean="0">
              <a:latin typeface="Eras Medium ITC" panose="020B0602030504020804" pitchFamily="34" charset="0"/>
            </a:endParaRPr>
          </a:p>
          <a:p>
            <a:endParaRPr lang="id-ID" dirty="0">
              <a:latin typeface="Eras Medium ITC" panose="020B0602030504020804" pitchFamily="34" charset="0"/>
            </a:endParaRPr>
          </a:p>
          <a:p>
            <a:endParaRPr lang="id-ID" dirty="0" smtClean="0">
              <a:latin typeface="Eras Medium ITC" panose="020B0602030504020804" pitchFamily="34" charset="0"/>
            </a:endParaRPr>
          </a:p>
          <a:p>
            <a:endParaRPr lang="id-ID" dirty="0">
              <a:latin typeface="Eras Medium ITC" panose="020B0602030504020804" pitchFamily="34" charset="0"/>
            </a:endParaRPr>
          </a:p>
          <a:p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4073" y="5977236"/>
            <a:ext cx="668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Eras Medium ITC" panose="020B0602030504020804" pitchFamily="34" charset="0"/>
              </a:rPr>
              <a:t>Masuk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</a:rPr>
              <a:t>disini</a:t>
            </a:r>
            <a:r>
              <a:rPr lang="id-ID" dirty="0" smtClean="0">
                <a:latin typeface="Eras Medium ITC" panose="020B0602030504020804" pitchFamily="34" charset="0"/>
              </a:rPr>
              <a:t> untuk mengunduh E-Book</a:t>
            </a:r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1013009" y="5889584"/>
            <a:ext cx="1779315" cy="457926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         Kembali</a:t>
            </a:r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34" name="Isosceles Triangle 33"/>
          <p:cNvSpPr/>
          <p:nvPr/>
        </p:nvSpPr>
        <p:spPr>
          <a:xfrm rot="16200000">
            <a:off x="1151799" y="6036898"/>
            <a:ext cx="347785" cy="202652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3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3520"/>
            <a:ext cx="9144000" cy="1655762"/>
          </a:xfrm>
        </p:spPr>
        <p:txBody>
          <a:bodyPr/>
          <a:lstStyle/>
          <a:p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115955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3" t="22720" r="27338" b="21831"/>
          <a:stretch/>
        </p:blipFill>
        <p:spPr>
          <a:xfrm>
            <a:off x="63312" y="60721"/>
            <a:ext cx="684517" cy="5416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80138" y="146876"/>
            <a:ext cx="96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MASUK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713" y="997319"/>
            <a:ext cx="993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smtClean="0">
                <a:latin typeface="Eras Bold ITC" panose="020B0907030504020204" pitchFamily="34" charset="0"/>
              </a:rPr>
              <a:t>CHARISMATIC LEADER</a:t>
            </a:r>
            <a:endParaRPr lang="id-ID" sz="3600" dirty="0">
              <a:latin typeface="Eras Bold ITC" panose="020B0907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09805" y="146876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DAFTAR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FFEED92-8072-44B6-A647-EEB9E062557D}"/>
              </a:ext>
            </a:extLst>
          </p:cNvPr>
          <p:cNvSpPr/>
          <p:nvPr/>
        </p:nvSpPr>
        <p:spPr>
          <a:xfrm rot="18900000">
            <a:off x="11773049" y="18228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7829" y="-37401"/>
            <a:ext cx="2159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Above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4000" b="1" dirty="0" smtClean="0">
                <a:ln/>
                <a:solidFill>
                  <a:schemeClr val="accent4"/>
                </a:solidFill>
                <a:latin typeface="ArcadeClassic" panose="00000400000000000000" pitchFamily="2" charset="0"/>
                <a:cs typeface="Ace Futurism" panose="00000400000000000000" pitchFamily="2" charset="-79"/>
              </a:rPr>
              <a:t>NGOTAKU</a:t>
            </a:r>
            <a:endParaRPr lang="en-US" sz="4000" b="1" cap="none" spc="0" dirty="0">
              <a:ln/>
              <a:solidFill>
                <a:schemeClr val="accent4"/>
              </a:solidFill>
              <a:effectLst/>
              <a:latin typeface="ArcadeClassic" panose="00000400000000000000" pitchFamily="2" charset="0"/>
              <a:cs typeface="Ace Futurism" panose="00000400000000000000" pitchFamily="2" charset="-79"/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3444998" y="-475279"/>
            <a:ext cx="986584" cy="1177636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3573269" y="146876"/>
            <a:ext cx="449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BUKU       PERTANYAAN       LATIHAN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70595" y="2017808"/>
            <a:ext cx="6797302" cy="300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Penulis : Albert Merrits</a:t>
            </a:r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70595" y="2318787"/>
            <a:ext cx="6797302" cy="322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Penerbit : Pemimpin Dunia</a:t>
            </a:r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70595" y="2641189"/>
            <a:ext cx="6797302" cy="2925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Tahun terbit : 2010</a:t>
            </a:r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70595" y="2929808"/>
            <a:ext cx="6797302" cy="2659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Keterangan:</a:t>
            </a:r>
          </a:p>
          <a:p>
            <a:r>
              <a:rPr lang="id-ID" dirty="0" smtClean="0">
                <a:latin typeface="Eras Medium ITC" panose="020B0602030504020804" pitchFamily="34" charset="0"/>
              </a:rPr>
              <a:t>Buku yang sangat cocok bagi orang-orang yang menjadi pemimpin</a:t>
            </a:r>
          </a:p>
          <a:p>
            <a:endParaRPr lang="id-ID" dirty="0">
              <a:latin typeface="Eras Medium ITC" panose="020B0602030504020804" pitchFamily="34" charset="0"/>
            </a:endParaRPr>
          </a:p>
          <a:p>
            <a:endParaRPr lang="id-ID" dirty="0" smtClean="0">
              <a:latin typeface="Eras Medium ITC" panose="020B0602030504020804" pitchFamily="34" charset="0"/>
            </a:endParaRPr>
          </a:p>
          <a:p>
            <a:endParaRPr lang="id-ID" dirty="0">
              <a:latin typeface="Eras Medium ITC" panose="020B0602030504020804" pitchFamily="34" charset="0"/>
            </a:endParaRPr>
          </a:p>
          <a:p>
            <a:endParaRPr lang="id-ID" dirty="0" smtClean="0">
              <a:latin typeface="Eras Medium ITC" panose="020B0602030504020804" pitchFamily="34" charset="0"/>
            </a:endParaRPr>
          </a:p>
          <a:p>
            <a:endParaRPr lang="id-ID" dirty="0">
              <a:latin typeface="Eras Medium ITC" panose="020B0602030504020804" pitchFamily="34" charset="0"/>
            </a:endParaRPr>
          </a:p>
          <a:p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4073" y="5977236"/>
            <a:ext cx="668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Eras Medium ITC" panose="020B0602030504020804" pitchFamily="34" charset="0"/>
              </a:rPr>
              <a:t>Masuk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</a:rPr>
              <a:t>disini</a:t>
            </a:r>
            <a:r>
              <a:rPr lang="id-ID" dirty="0" smtClean="0">
                <a:latin typeface="Eras Medium ITC" panose="020B0602030504020804" pitchFamily="34" charset="0"/>
              </a:rPr>
              <a:t> untuk mengunduh E-Book</a:t>
            </a:r>
            <a:endParaRPr lang="id-ID" dirty="0">
              <a:latin typeface="Eras Medium ITC" panose="020B06020305040208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3" y="2021026"/>
            <a:ext cx="2692614" cy="3568206"/>
          </a:xfrm>
          <a:prstGeom prst="rect">
            <a:avLst/>
          </a:prstGeom>
        </p:spPr>
      </p:pic>
      <p:sp>
        <p:nvSpPr>
          <p:cNvPr id="23" name="Flowchart: Alternate Process 22"/>
          <p:cNvSpPr/>
          <p:nvPr/>
        </p:nvSpPr>
        <p:spPr>
          <a:xfrm>
            <a:off x="1013009" y="5889584"/>
            <a:ext cx="1779315" cy="457926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         Kembali</a:t>
            </a:r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25" name="Isosceles Triangle 24"/>
          <p:cNvSpPr/>
          <p:nvPr/>
        </p:nvSpPr>
        <p:spPr>
          <a:xfrm rot="16200000">
            <a:off x="1151799" y="6036898"/>
            <a:ext cx="347785" cy="202652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82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3520"/>
            <a:ext cx="9144000" cy="1655762"/>
          </a:xfrm>
        </p:spPr>
        <p:txBody>
          <a:bodyPr/>
          <a:lstStyle/>
          <a:p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115955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3" t="22720" r="27338" b="21831"/>
          <a:stretch/>
        </p:blipFill>
        <p:spPr>
          <a:xfrm>
            <a:off x="63312" y="60721"/>
            <a:ext cx="684517" cy="5416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80138" y="146876"/>
            <a:ext cx="96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MASUK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713" y="997319"/>
            <a:ext cx="993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smtClean="0">
                <a:latin typeface="Eras Bold ITC" panose="020B0907030504020204" pitchFamily="34" charset="0"/>
              </a:rPr>
              <a:t>MATEMATIKA CEPAT DAN TEPAT</a:t>
            </a:r>
            <a:endParaRPr lang="id-ID" sz="3600" dirty="0">
              <a:latin typeface="Eras Bold ITC" panose="020B0907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09805" y="146876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DAFTAR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FFEED92-8072-44B6-A647-EEB9E062557D}"/>
              </a:ext>
            </a:extLst>
          </p:cNvPr>
          <p:cNvSpPr/>
          <p:nvPr/>
        </p:nvSpPr>
        <p:spPr>
          <a:xfrm rot="18900000">
            <a:off x="11773049" y="18228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7829" y="-37401"/>
            <a:ext cx="2159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Above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4000" b="1" dirty="0" smtClean="0">
                <a:ln/>
                <a:solidFill>
                  <a:schemeClr val="accent4"/>
                </a:solidFill>
                <a:latin typeface="ArcadeClassic" panose="00000400000000000000" pitchFamily="2" charset="0"/>
                <a:cs typeface="Ace Futurism" panose="00000400000000000000" pitchFamily="2" charset="-79"/>
              </a:rPr>
              <a:t>NGOTAKU</a:t>
            </a:r>
            <a:endParaRPr lang="en-US" sz="4000" b="1" cap="none" spc="0" dirty="0">
              <a:ln/>
              <a:solidFill>
                <a:schemeClr val="accent4"/>
              </a:solidFill>
              <a:effectLst/>
              <a:latin typeface="ArcadeClassic" panose="00000400000000000000" pitchFamily="2" charset="0"/>
              <a:cs typeface="Ace Futurism" panose="00000400000000000000" pitchFamily="2" charset="-79"/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3444998" y="-475279"/>
            <a:ext cx="986584" cy="1177636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3573269" y="146876"/>
            <a:ext cx="449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BUKU       PERTANYAAN       LATIHAN</a:t>
            </a:r>
            <a:endParaRPr lang="id-ID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70595" y="2017808"/>
            <a:ext cx="6797302" cy="300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Penulis : Ir. Boediman</a:t>
            </a:r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70595" y="2318787"/>
            <a:ext cx="6797302" cy="322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Penerbit : Mawar Merah</a:t>
            </a:r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70595" y="2641189"/>
            <a:ext cx="6797302" cy="2925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Tahun terbit : 1966</a:t>
            </a:r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70595" y="2929808"/>
            <a:ext cx="6797302" cy="2659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Keterangan:</a:t>
            </a:r>
          </a:p>
          <a:p>
            <a:r>
              <a:rPr lang="id-ID" dirty="0" smtClean="0">
                <a:latin typeface="Eras Medium ITC" panose="020B0602030504020804" pitchFamily="34" charset="0"/>
              </a:rPr>
              <a:t>Teknik matematika yang bisa dipahami oleh berbagai usia secara cepat dan tepat</a:t>
            </a:r>
          </a:p>
          <a:p>
            <a:endParaRPr lang="id-ID" dirty="0">
              <a:latin typeface="Eras Medium ITC" panose="020B0602030504020804" pitchFamily="34" charset="0"/>
            </a:endParaRPr>
          </a:p>
          <a:p>
            <a:endParaRPr lang="id-ID" dirty="0" smtClean="0">
              <a:latin typeface="Eras Medium ITC" panose="020B0602030504020804" pitchFamily="34" charset="0"/>
            </a:endParaRPr>
          </a:p>
          <a:p>
            <a:endParaRPr lang="id-ID" dirty="0">
              <a:latin typeface="Eras Medium ITC" panose="020B0602030504020804" pitchFamily="34" charset="0"/>
            </a:endParaRPr>
          </a:p>
          <a:p>
            <a:endParaRPr lang="id-ID" dirty="0" smtClean="0">
              <a:latin typeface="Eras Medium ITC" panose="020B0602030504020804" pitchFamily="34" charset="0"/>
            </a:endParaRPr>
          </a:p>
          <a:p>
            <a:endParaRPr lang="id-ID" dirty="0">
              <a:latin typeface="Eras Medium ITC" panose="020B0602030504020804" pitchFamily="34" charset="0"/>
            </a:endParaRPr>
          </a:p>
          <a:p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4073" y="5977236"/>
            <a:ext cx="668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Eras Medium ITC" panose="020B0602030504020804" pitchFamily="34" charset="0"/>
              </a:rPr>
              <a:t>Masuk </a:t>
            </a:r>
            <a:r>
              <a:rPr lang="id-ID" u="sng" dirty="0" smtClean="0">
                <a:solidFill>
                  <a:schemeClr val="accent5"/>
                </a:solidFill>
                <a:latin typeface="Eras Medium ITC" panose="020B0602030504020804" pitchFamily="34" charset="0"/>
              </a:rPr>
              <a:t>disini</a:t>
            </a:r>
            <a:r>
              <a:rPr lang="id-ID" dirty="0" smtClean="0">
                <a:latin typeface="Eras Medium ITC" panose="020B0602030504020804" pitchFamily="34" charset="0"/>
              </a:rPr>
              <a:t> untuk mengunduh E-Book</a:t>
            </a:r>
            <a:endParaRPr lang="id-ID" dirty="0">
              <a:latin typeface="Eras Medium ITC" panose="020B06020305040208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" y="2017808"/>
            <a:ext cx="2009456" cy="3572366"/>
          </a:xfrm>
          <a:prstGeom prst="rect">
            <a:avLst/>
          </a:prstGeom>
        </p:spPr>
      </p:pic>
      <p:sp>
        <p:nvSpPr>
          <p:cNvPr id="23" name="Flowchart: Alternate Process 22"/>
          <p:cNvSpPr/>
          <p:nvPr/>
        </p:nvSpPr>
        <p:spPr>
          <a:xfrm>
            <a:off x="1013009" y="5889584"/>
            <a:ext cx="1779315" cy="457926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latin typeface="Eras Medium ITC" panose="020B0602030504020804" pitchFamily="34" charset="0"/>
              </a:rPr>
              <a:t>         Kembali</a:t>
            </a:r>
            <a:endParaRPr lang="id-ID" dirty="0">
              <a:latin typeface="Eras Medium ITC" panose="020B06020305040208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16200000">
            <a:off x="1151799" y="6036898"/>
            <a:ext cx="347785" cy="202652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38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500</Words>
  <Application>Microsoft Office PowerPoint</Application>
  <PresentationFormat>Widescreen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맑은 고딕</vt:lpstr>
      <vt:lpstr>Ace Futurism</vt:lpstr>
      <vt:lpstr>ArcadeClassic</vt:lpstr>
      <vt:lpstr>Arial</vt:lpstr>
      <vt:lpstr>Berlin Sans FB</vt:lpstr>
      <vt:lpstr>Calibri</vt:lpstr>
      <vt:lpstr>Calibri Light</vt:lpstr>
      <vt:lpstr>Eras Bold ITC</vt:lpstr>
      <vt:lpstr>Eras Medium ITC</vt:lpstr>
      <vt:lpstr>Wingdings</vt:lpstr>
      <vt:lpstr>Office Theme</vt:lpstr>
      <vt:lpstr>Kelompok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36</cp:revision>
  <dcterms:created xsi:type="dcterms:W3CDTF">2020-10-16T01:28:39Z</dcterms:created>
  <dcterms:modified xsi:type="dcterms:W3CDTF">2020-11-14T11:09:48Z</dcterms:modified>
</cp:coreProperties>
</file>