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60" r:id="rId3"/>
    <p:sldId id="257" r:id="rId4"/>
    <p:sldId id="310" r:id="rId5"/>
    <p:sldId id="300" r:id="rId6"/>
    <p:sldId id="297" r:id="rId7"/>
    <p:sldId id="298" r:id="rId8"/>
    <p:sldId id="302" r:id="rId9"/>
    <p:sldId id="303" r:id="rId10"/>
    <p:sldId id="311" r:id="rId11"/>
    <p:sldId id="304" r:id="rId12"/>
    <p:sldId id="305" r:id="rId13"/>
    <p:sldId id="306" r:id="rId14"/>
    <p:sldId id="307" r:id="rId15"/>
    <p:sldId id="308" r:id="rId16"/>
    <p:sldId id="309" r:id="rId17"/>
    <p:sldId id="258" r:id="rId18"/>
    <p:sldId id="299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</p:embeddedFont>
    <p:embeddedFont>
      <p:font typeface="Hanken Grotesk" panose="020B0604020202020204" charset="0"/>
      <p:regular r:id="rId22"/>
      <p:bold r:id="rId23"/>
      <p:italic r:id="rId24"/>
      <p:boldItalic r:id="rId25"/>
    </p:embeddedFont>
    <p:embeddedFont>
      <p:font typeface="Nunito Light" pitchFamily="2" charset="0"/>
      <p:regular r:id="rId26"/>
      <p:italic r:id="rId27"/>
    </p:embeddedFont>
    <p:embeddedFont>
      <p:font typeface="Raleway" pitchFamily="2" charset="0"/>
      <p:regular r:id="rId28"/>
      <p:bold r:id="rId29"/>
      <p:italic r:id="rId30"/>
      <p:boldItalic r:id="rId31"/>
    </p:embeddedFont>
    <p:embeddedFont>
      <p:font typeface="Raleway Black" pitchFamily="2" charset="0"/>
      <p:bold r:id="rId32"/>
      <p:boldItalic r:id="rId33"/>
    </p:embeddedFont>
    <p:embeddedFont>
      <p:font typeface="Raleway ExtraBold" pitchFamily="2" charset="0"/>
      <p:bold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5FF8B6-CD1C-44E3-9E35-BA94D5F227F9}">
  <a:tblStyle styleId="{FF5FF8B6-CD1C-44E3-9E35-BA94D5F227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7E5595-B864-496C-B22A-9449CCB13A1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284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64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040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07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069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760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388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4864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570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04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610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098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3022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98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49" name="Google Shape;49;p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2" name="Google Shape;52;p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6" name="Google Shape;56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" name="Google Shape;61;p4"/>
            <p:cNvSpPr/>
            <p:nvPr/>
          </p:nvSpPr>
          <p:spPr>
            <a:xfrm>
              <a:off x="8095400" y="-33160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2" name="Google Shape;62;p4"/>
            <p:cNvGrpSpPr/>
            <p:nvPr/>
          </p:nvGrpSpPr>
          <p:grpSpPr>
            <a:xfrm rot="10800000" flipH="1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63" name="Google Shape;63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" name="Google Shape;66;p4"/>
            <p:cNvGrpSpPr/>
            <p:nvPr/>
          </p:nvGrpSpPr>
          <p:grpSpPr>
            <a:xfrm rot="-5400000" flipH="1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67" name="Google Shape;67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70" name="Google Shape;70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5" name="Google Shape;75;p4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76" name="Google Shape;76;p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7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141" name="Google Shape;141;p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42" name="Google Shape;142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144;p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45" name="Google Shape;145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" name="Google Shape;147;p7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148" name="Google Shape;148;p7"/>
            <p:cNvSpPr/>
            <p:nvPr/>
          </p:nvSpPr>
          <p:spPr>
            <a:xfrm>
              <a:off x="6756300" y="4613375"/>
              <a:ext cx="2474700" cy="312375"/>
            </a:xfrm>
            <a:custGeom>
              <a:avLst/>
              <a:gdLst/>
              <a:ahLst/>
              <a:cxnLst/>
              <a:rect l="l" t="t" r="r" b="b"/>
              <a:pathLst>
                <a:path w="98988" h="12495" extrusionOk="0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9" name="Google Shape;149;p7"/>
            <p:cNvGrpSpPr/>
            <p:nvPr/>
          </p:nvGrpSpPr>
          <p:grpSpPr>
            <a:xfrm rot="-5400000" flipH="1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50" name="Google Shape;150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52;p7"/>
            <p:cNvSpPr/>
            <p:nvPr/>
          </p:nvSpPr>
          <p:spPr>
            <a:xfrm>
              <a:off x="-174975" y="-315450"/>
              <a:ext cx="1914059" cy="4400511"/>
            </a:xfrm>
            <a:custGeom>
              <a:avLst/>
              <a:gdLst/>
              <a:ahLst/>
              <a:cxnLst/>
              <a:rect l="l" t="t" r="r" b="b"/>
              <a:pathLst>
                <a:path w="55192" h="126889" extrusionOk="0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3" name="Google Shape;153;p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54" name="Google Shape;154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56;p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157" name="Google Shape;157;p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2" name="Google Shape;162;p7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163" name="Google Shape;163;p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revou.co/kosakata/ci-cd" TargetMode="External"/><Relationship Id="rId3" Type="http://schemas.openxmlformats.org/officeDocument/2006/relationships/hyperlink" Target="https://www.codepolitan.com/blog/mengenal-unit-testing-dengan-python-596da4e55cd01/" TargetMode="External"/><Relationship Id="rId7" Type="http://schemas.openxmlformats.org/officeDocument/2006/relationships/hyperlink" Target="https://www.niagahoster.co.id/blog/ci-cd-adalah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realpython.com/python-continuous-integration/" TargetMode="External"/><Relationship Id="rId11" Type="http://schemas.openxmlformats.org/officeDocument/2006/relationships/hyperlink" Target="https://hackernoon.com/how-to-integrate-github-actions-and-cicd-with-your-next-python-project" TargetMode="External"/><Relationship Id="rId5" Type="http://schemas.openxmlformats.org/officeDocument/2006/relationships/hyperlink" Target="https://www.dewaweb.com/blog/pengertian-ci-cd/" TargetMode="External"/><Relationship Id="rId10" Type="http://schemas.openxmlformats.org/officeDocument/2006/relationships/hyperlink" Target="https://py-pkgs.org/08-ci-cd.html" TargetMode="External"/><Relationship Id="rId4" Type="http://schemas.openxmlformats.org/officeDocument/2006/relationships/hyperlink" Target="https://blog.unmaha.ac.id/unit-testing-di-python-dengan-unittest-dan-pytest" TargetMode="External"/><Relationship Id="rId9" Type="http://schemas.openxmlformats.org/officeDocument/2006/relationships/hyperlink" Target="https://towardsdatascience.com/ci-cd-by-example-in-python-46f1533cb09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123073" y="1420412"/>
            <a:ext cx="5268782" cy="16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UTS TESTING DAN QA PERANGKAT LUNAK</a:t>
            </a:r>
            <a:endParaRPr dirty="0"/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1136900" y="3034916"/>
            <a:ext cx="43848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Satria Banistama | 201011401178 | 07TPLE005</a:t>
            </a:r>
            <a:endParaRPr dirty="0"/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D"/>
            </a:p>
          </p:txBody>
        </p:sp>
      </p:grpSp>
      <p:pic>
        <p:nvPicPr>
          <p:cNvPr id="3" name="Picture 2" descr="Logo Unpam | UNIVERSITAS PAMULANG">
            <a:extLst>
              <a:ext uri="{FF2B5EF4-FFF2-40B4-BE49-F238E27FC236}">
                <a16:creationId xmlns:a16="http://schemas.microsoft.com/office/drawing/2014/main" id="{5A8094DB-AF08-46C7-384D-E044E0837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48" y="160760"/>
            <a:ext cx="933047" cy="90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5419944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CI/CD DENGAN PYTHON</a:t>
            </a:r>
            <a:endParaRPr dirty="0"/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6490016" y="2319472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ID"/>
          </a:p>
        </p:txBody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ID"/>
          </a:p>
        </p:txBody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5682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CI/CD DENGAN PYTHON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20000" y="1175748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PENGERTIAN</a:t>
            </a:r>
            <a:endParaRPr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BD2DE-8471-3FCC-1780-FAF37F885280}"/>
              </a:ext>
            </a:extLst>
          </p:cNvPr>
          <p:cNvSpPr txBox="1"/>
          <p:nvPr/>
        </p:nvSpPr>
        <p:spPr>
          <a:xfrm>
            <a:off x="720000" y="1921038"/>
            <a:ext cx="7704000" cy="2046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1" dirty="0">
                <a:solidFill>
                  <a:schemeClr val="accent6"/>
                </a:solidFill>
                <a:latin typeface="Hanken Grotesk" panose="020B0604020202020204" charset="0"/>
              </a:rPr>
              <a:t>Continuous integration (CI)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adalah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pengintegrasian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kode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ke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dalam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repositori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kode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kemudian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menjalankan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pengujian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secara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otomatis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cepat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, dan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sering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. Kamu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dapat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melakukan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CI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ini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menggunakan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perintah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 commit.</a:t>
            </a:r>
          </a:p>
          <a:p>
            <a:endParaRPr lang="en-ID" sz="1600" b="1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r>
              <a:rPr lang="en-ID" sz="1600" b="1" dirty="0" err="1">
                <a:solidFill>
                  <a:schemeClr val="accent6"/>
                </a:solidFill>
                <a:latin typeface="Hanken Grotesk" panose="020B0604020202020204" charset="0"/>
              </a:rPr>
              <a:t>Sementara</a:t>
            </a:r>
            <a:r>
              <a:rPr lang="en-ID" sz="1600" b="1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b="1" dirty="0" err="1">
                <a:solidFill>
                  <a:schemeClr val="accent6"/>
                </a:solidFill>
                <a:latin typeface="Hanken Grotesk" panose="020B0604020202020204" charset="0"/>
              </a:rPr>
              <a:t>Continous</a:t>
            </a:r>
            <a:r>
              <a:rPr lang="en-ID" sz="1600" b="1" dirty="0">
                <a:solidFill>
                  <a:schemeClr val="accent6"/>
                </a:solidFill>
                <a:latin typeface="Hanken Grotesk" panose="020B0604020202020204" charset="0"/>
              </a:rPr>
              <a:t> Delivery </a:t>
            </a:r>
            <a:r>
              <a:rPr lang="en-ID" sz="1600" b="1" dirty="0" err="1">
                <a:solidFill>
                  <a:schemeClr val="accent6"/>
                </a:solidFill>
                <a:latin typeface="Hanken Grotesk" panose="020B0604020202020204" charset="0"/>
              </a:rPr>
              <a:t>atau</a:t>
            </a:r>
            <a:r>
              <a:rPr lang="en-ID" sz="1600" b="1" dirty="0">
                <a:solidFill>
                  <a:schemeClr val="accent6"/>
                </a:solidFill>
                <a:latin typeface="Hanken Grotesk" panose="020B0604020202020204" charset="0"/>
              </a:rPr>
              <a:t> Continuous Deployment (CD)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adalah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praktik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dilakukan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setelah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proses CI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selesai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dan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seluruh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kode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berhasil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terintegrasi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sehingga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aplikasi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bisa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dibangun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lalu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dirilis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secara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otomatis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.</a:t>
            </a:r>
          </a:p>
          <a:p>
            <a:endParaRPr lang="en-ID" sz="1500" dirty="0">
              <a:solidFill>
                <a:schemeClr val="accent6"/>
              </a:solidFill>
              <a:latin typeface="Hanken Grotes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109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CI/CD DENGAN PYTHON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FUNGSI</a:t>
            </a:r>
            <a:endParaRPr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BD2DE-8471-3FCC-1780-FAF37F885280}"/>
              </a:ext>
            </a:extLst>
          </p:cNvPr>
          <p:cNvSpPr txBox="1"/>
          <p:nvPr/>
        </p:nvSpPr>
        <p:spPr>
          <a:xfrm>
            <a:off x="720000" y="1562164"/>
            <a:ext cx="7704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- </a:t>
            </a:r>
            <a:r>
              <a:rPr lang="en-ID" sz="1300" b="1" dirty="0" err="1">
                <a:solidFill>
                  <a:schemeClr val="accent6"/>
                </a:solidFill>
                <a:latin typeface="Hanken Grotesk" panose="020B0604020202020204" charset="0"/>
              </a:rPr>
              <a:t>Deteksi</a:t>
            </a:r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 bug </a:t>
            </a:r>
            <a:r>
              <a:rPr lang="en-ID" sz="1300" b="1" dirty="0" err="1">
                <a:solidFill>
                  <a:schemeClr val="accent6"/>
                </a:solidFill>
                <a:latin typeface="Hanken Grotesk" panose="020B0604020202020204" charset="0"/>
              </a:rPr>
              <a:t>lebih</a:t>
            </a:r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b="1" dirty="0" err="1">
                <a:solidFill>
                  <a:schemeClr val="accent6"/>
                </a:solidFill>
                <a:latin typeface="Hanken Grotesk" panose="020B0604020202020204" charset="0"/>
              </a:rPr>
              <a:t>awal</a:t>
            </a:r>
            <a:endParaRPr lang="en-ID" sz="1300" b="1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Manfaat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pertama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CI/CD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adalah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mampu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mendeteksi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bug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atau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error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lebih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awal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.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Pasalnya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keseluruhan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kode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yang di-submit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akan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diperiksa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dan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diuji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terlebih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dahulu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. Hal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ini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bertujuan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untuk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memastikan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bug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atau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error yang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berpotensi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mempengaruhi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aplikasi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sudah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hilang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. Jika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menemukan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error,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pengembang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dapat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mengetahui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lokasinya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secara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spesifik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sehingga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lebih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cepat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diperbaiki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.</a:t>
            </a:r>
          </a:p>
          <a:p>
            <a:endParaRPr lang="en-ID" sz="1300" b="1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-  </a:t>
            </a:r>
            <a:r>
              <a:rPr lang="en-ID" sz="1300" b="1" dirty="0" err="1">
                <a:solidFill>
                  <a:schemeClr val="accent6"/>
                </a:solidFill>
                <a:latin typeface="Hanken Grotesk" panose="020B0604020202020204" charset="0"/>
              </a:rPr>
              <a:t>Meningkatkan</a:t>
            </a:r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b="1" dirty="0" err="1">
                <a:solidFill>
                  <a:schemeClr val="accent6"/>
                </a:solidFill>
                <a:latin typeface="Hanken Grotesk" panose="020B0604020202020204" charset="0"/>
              </a:rPr>
              <a:t>produktivitas</a:t>
            </a:r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b="1" dirty="0" err="1">
                <a:solidFill>
                  <a:schemeClr val="accent6"/>
                </a:solidFill>
                <a:latin typeface="Hanken Grotesk" panose="020B0604020202020204" charset="0"/>
              </a:rPr>
              <a:t>tim</a:t>
            </a:r>
            <a:endParaRPr lang="en-ID" sz="1300" b="1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Implementasi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CI/CD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bermanfaat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untuk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meningkatkan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produktivitas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tim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dalam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hal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ini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adalah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DevOps.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Pasalnya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setiap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tim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saling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berkolaborasi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serta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tidak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akan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mengerjakan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satu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tugas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sama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.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Selain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itu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, proses testing pun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dilakukan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secara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otomatis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dimana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pengujian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berlangsung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lebih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efisien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dibandingkan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cara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manual.</a:t>
            </a:r>
          </a:p>
          <a:p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-  </a:t>
            </a:r>
            <a:r>
              <a:rPr lang="en-ID" sz="1300" b="1" dirty="0" err="1">
                <a:solidFill>
                  <a:schemeClr val="accent6"/>
                </a:solidFill>
                <a:latin typeface="Hanken Grotesk" panose="020B0604020202020204" charset="0"/>
              </a:rPr>
              <a:t>Mempercepat</a:t>
            </a:r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 proses </a:t>
            </a:r>
            <a:r>
              <a:rPr lang="en-ID" sz="1300" b="1" dirty="0" err="1">
                <a:solidFill>
                  <a:schemeClr val="accent6"/>
                </a:solidFill>
                <a:latin typeface="Hanken Grotesk" panose="020B0604020202020204" charset="0"/>
              </a:rPr>
              <a:t>rilis</a:t>
            </a:r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 software</a:t>
            </a:r>
          </a:p>
          <a:p>
            <a:endParaRPr lang="en-ID" sz="1300" b="1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Manfaat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terakhir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CI/CD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adalah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mempercepat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proses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rilis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perangkat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lunak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.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Alasannya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yakni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karena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setiap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error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atau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bug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dapat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dideteksi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sejak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dini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.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Selain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itu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kode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digabungkan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dan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diterapkan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secara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terus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menerus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memungkinkan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aplikasi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selalu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siap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dirilis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kapanpun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569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CI/CD DENGAN PYTHON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20000" y="1000548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KARAKTERISTIK</a:t>
            </a:r>
            <a:endParaRPr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BD2DE-8471-3FCC-1780-FAF37F885280}"/>
              </a:ext>
            </a:extLst>
          </p:cNvPr>
          <p:cNvSpPr txBox="1"/>
          <p:nvPr/>
        </p:nvSpPr>
        <p:spPr>
          <a:xfrm>
            <a:off x="720000" y="1549568"/>
            <a:ext cx="7704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300" b="1" dirty="0" err="1">
                <a:solidFill>
                  <a:schemeClr val="accent6"/>
                </a:solidFill>
                <a:latin typeface="Hanken Grotesk" panose="020B0604020202020204" charset="0"/>
              </a:rPr>
              <a:t>Automatisasi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: CI/CD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adalah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tentang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otomatisasi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proses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pengembangan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perangkat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lunak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termasuk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pengujian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pengiriman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, dan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penerapan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.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Dalam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pengembangan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perangkat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lunak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menggunakan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Python, CI/CD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dapat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digunakan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untuk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mengelola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pengintegrasian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pengujian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, dan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penerapan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kode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dikembangkan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secara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otomatis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.</a:t>
            </a:r>
          </a:p>
          <a:p>
            <a:endParaRPr lang="en-ID" sz="1300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r>
              <a:rPr lang="en-ID" sz="1300" b="1" dirty="0" err="1">
                <a:solidFill>
                  <a:schemeClr val="accent6"/>
                </a:solidFill>
                <a:latin typeface="Hanken Grotesk" panose="020B0604020202020204" charset="0"/>
              </a:rPr>
              <a:t>Pengujian</a:t>
            </a:r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b="1" dirty="0" err="1">
                <a:solidFill>
                  <a:schemeClr val="accent6"/>
                </a:solidFill>
                <a:latin typeface="Hanken Grotesk" panose="020B0604020202020204" charset="0"/>
              </a:rPr>
              <a:t>Otomatis</a:t>
            </a:r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: 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CI/CD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memungkinkan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pengujian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otomatis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pada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setiap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perubahan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kode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dilakukan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sehingga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memastikan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bahwa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kode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dikembangkan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selalu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up-to-date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teknologi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terbaru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dan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dapat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diperbaiki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atau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diperluas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cepat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.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Dalam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pengembangan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perangkat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lunak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menggunakan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Python,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pengujian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otomatis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dapat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dilakukan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menggunakan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kerangka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kerja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pengujian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unit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seperti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unittest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pytest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atau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nose.</a:t>
            </a:r>
          </a:p>
          <a:p>
            <a:endParaRPr lang="en-ID" sz="1300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Integrasi </a:t>
            </a:r>
            <a:r>
              <a:rPr lang="en-ID" sz="1300" b="1" dirty="0" err="1">
                <a:solidFill>
                  <a:schemeClr val="accent6"/>
                </a:solidFill>
                <a:latin typeface="Hanken Grotesk" panose="020B0604020202020204" charset="0"/>
              </a:rPr>
              <a:t>Berkelanjutan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: CI/CD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memungkinkan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integrasi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berkelanjutan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dari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setiap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perubahan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kode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dilakukan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sehingga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memastikan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bahwa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kode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dikembangkan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selalu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up-to-date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teknologi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terbaru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dan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dapat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diperbaiki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atau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diperluas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cepat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.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Dalam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pengembangan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perangkat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lunak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menggunakan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Python,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integrasi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berkelanjutan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dapat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dilakukan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menggunakan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tools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seperti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GitLab CI/CD, Jenkins, Travis CI,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atau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CircleCI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5597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CI/CD DENGAN PYTHON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KARAKTERISTIK</a:t>
            </a:r>
            <a:endParaRPr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BD2DE-8471-3FCC-1780-FAF37F885280}"/>
              </a:ext>
            </a:extLst>
          </p:cNvPr>
          <p:cNvSpPr txBox="1"/>
          <p:nvPr/>
        </p:nvSpPr>
        <p:spPr>
          <a:xfrm>
            <a:off x="720000" y="1589932"/>
            <a:ext cx="7704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>
                <a:solidFill>
                  <a:schemeClr val="accent6"/>
                </a:solidFill>
                <a:latin typeface="Hanken Grotesk" panose="020B0604020202020204" charset="0"/>
              </a:rPr>
              <a:t>Penerapan</a:t>
            </a:r>
            <a:r>
              <a:rPr lang="en-ID" b="1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b="1" dirty="0" err="1">
                <a:solidFill>
                  <a:schemeClr val="accent6"/>
                </a:solidFill>
                <a:latin typeface="Hanken Grotesk" panose="020B0604020202020204" charset="0"/>
              </a:rPr>
              <a:t>Berkelanjutan</a:t>
            </a:r>
            <a:r>
              <a:rPr lang="en-ID" b="1" dirty="0">
                <a:solidFill>
                  <a:schemeClr val="accent6"/>
                </a:solidFill>
                <a:latin typeface="Hanken Grotesk" panose="020B0604020202020204" charset="0"/>
              </a:rPr>
              <a:t>: 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CI/CD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memungkinkan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penerapan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berkelanjutan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dari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setiap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perubahan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kode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dilakukan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sehingga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memastikan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bahwa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kode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dikembangkan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selalu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up-to-date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teknologi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terbaru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dan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dapat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diperbaiki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atau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diperluas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cepat</a:t>
            </a:r>
            <a:endParaRPr lang="en-ID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Dalam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pengembangan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perangkat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lunak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menggunakan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Python,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penerapan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berkelanjutan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dapat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dilakukan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menggunakan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tools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seperti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GitLab CI/CD, Jenkins, Travis CI,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atau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CircleCI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.</a:t>
            </a:r>
          </a:p>
          <a:p>
            <a:endParaRPr lang="en-ID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r>
              <a:rPr lang="en-ID" b="1" dirty="0" err="1">
                <a:solidFill>
                  <a:schemeClr val="accent6"/>
                </a:solidFill>
                <a:latin typeface="Hanken Grotesk" panose="020B0604020202020204" charset="0"/>
              </a:rPr>
              <a:t>Kolaborasi</a:t>
            </a:r>
            <a:r>
              <a:rPr lang="en-ID" b="1" dirty="0">
                <a:solidFill>
                  <a:schemeClr val="accent6"/>
                </a:solidFill>
                <a:latin typeface="Hanken Grotesk" panose="020B0604020202020204" charset="0"/>
              </a:rPr>
              <a:t>: 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CI/CD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memungkinkan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kolaborasi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antara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tim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developer dan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tim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operations,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sehingga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memastikan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bahwa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pengembangan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perangkat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lunak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berjalan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seimbang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dan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tanggapan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atau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error yang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terjadi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juga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bisa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didapatkan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lebih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cepat</a:t>
            </a:r>
            <a:endParaRPr lang="en-ID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Dalam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pengembangan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perangkat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lunak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menggunakan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Python,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kolaborasi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dapat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dilakukan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menggunakan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tools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seperti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GitLab CI/CD, Jenkins, Travis CI,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atau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CircleCI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945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CI/CD DENGAN PYTHON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ID" sz="1600" dirty="0"/>
              <a:t>LANGKAH-LANGKAH KONFIGURASI CI/CD UNTUK PROYEK 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BD2DE-8471-3FCC-1780-FAF37F885280}"/>
              </a:ext>
            </a:extLst>
          </p:cNvPr>
          <p:cNvSpPr txBox="1"/>
          <p:nvPr/>
        </p:nvSpPr>
        <p:spPr>
          <a:xfrm>
            <a:off x="720000" y="1597020"/>
            <a:ext cx="7704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Pilih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platform CI/CD </a:t>
            </a:r>
          </a:p>
          <a:p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Pilih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platform CI/CD yang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sesuai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untuk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proyek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Python.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Beberapa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platform CI/CD yang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populer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meliputi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GitLab CI/CD, Jenkins, Travis CI, dan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CircleCI</a:t>
            </a:r>
            <a:endParaRPr lang="en-ID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endParaRPr lang="en-ID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Konfigurasi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akun</a:t>
            </a:r>
            <a:endParaRPr lang="en-ID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Buat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akun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di platform CI/CD yang Anda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pilih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dan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konfigurasi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setting-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nya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sesuai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kebutuhan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proyek</a:t>
            </a:r>
            <a:endParaRPr lang="en-ID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endParaRPr lang="en-ID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Konfigurasi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repository: </a:t>
            </a:r>
          </a:p>
          <a:p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Tambahkan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file </a:t>
            </a:r>
            <a:r>
              <a:rPr lang="en-ID" b="1" dirty="0">
                <a:solidFill>
                  <a:schemeClr val="accent6"/>
                </a:solidFill>
                <a:latin typeface="Hanken Grotesk" panose="020B0604020202020204" charset="0"/>
              </a:rPr>
              <a:t>.</a:t>
            </a:r>
            <a:r>
              <a:rPr lang="en-ID" b="1" dirty="0" err="1">
                <a:solidFill>
                  <a:schemeClr val="accent6"/>
                </a:solidFill>
                <a:latin typeface="Hanken Grotesk" panose="020B0604020202020204" charset="0"/>
              </a:rPr>
              <a:t>gitlab-ci.yml</a:t>
            </a:r>
            <a:r>
              <a:rPr lang="en-ID" b="1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atau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.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travis.yml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ke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dalam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repository GitHub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untuk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mengatur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CI/CD pipeline. File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ini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akan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mencakup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langkah-langkah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perlu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dilakukan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saat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setiap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perubahan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kode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dilakukan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seperti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menjalankan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pengujian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unit,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menjalankan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pengujian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integrasi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, dan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mengirimkan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rilis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ke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produksi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4423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CI/CD DENGAN PYTHON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ID" sz="1600" dirty="0"/>
              <a:t>LANGKAH-LANGKAH KONFIGURASI CI/CD UNTUK PROYEK 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BD2DE-8471-3FCC-1780-FAF37F885280}"/>
              </a:ext>
            </a:extLst>
          </p:cNvPr>
          <p:cNvSpPr txBox="1"/>
          <p:nvPr/>
        </p:nvSpPr>
        <p:spPr>
          <a:xfrm>
            <a:off x="720000" y="1605321"/>
            <a:ext cx="770400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Menjalankan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pengujian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: </a:t>
            </a:r>
          </a:p>
          <a:p>
            <a:pPr>
              <a:buClr>
                <a:schemeClr val="accent6"/>
              </a:buClr>
            </a:pP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Pastikan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bahwa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pengujian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akan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dilakukan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dalam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CI/CD pipeline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sudah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dikembangkan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dan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dapat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dijalankan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secara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otomatis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.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Pengujian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dapat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dilakukan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meliputi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pengujian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unit,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pengujian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integrasi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, dan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pengujian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sistem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.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q"/>
            </a:pPr>
            <a:endParaRPr lang="en-ID" sz="1300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Mengintegrasikan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CI/CD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GitHub Actions </a:t>
            </a:r>
          </a:p>
          <a:p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Jika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menggunakan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GitHub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untuk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menyelindung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proyek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Python, Kita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dapat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menggunakan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GitHub Actions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untuk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mengatur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CI/CD pipeline.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Untuk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mengintegrasikan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CI/CD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GitHub Actions,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tambahkan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file </a:t>
            </a:r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.</a:t>
            </a:r>
            <a:r>
              <a:rPr lang="en-ID" sz="1300" b="1" dirty="0" err="1">
                <a:solidFill>
                  <a:schemeClr val="accent6"/>
                </a:solidFill>
                <a:latin typeface="Hanken Grotesk" panose="020B0604020202020204" charset="0"/>
              </a:rPr>
              <a:t>github</a:t>
            </a:r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/workflows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ke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dalam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repository GitHub yang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akan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dikelola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oleh CI/CD.</a:t>
            </a:r>
          </a:p>
          <a:p>
            <a:endParaRPr lang="en-ID" sz="1300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Monitoring dan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pelacakan</a:t>
            </a:r>
            <a:endParaRPr lang="en-ID" sz="1300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Setelah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CI/CD pipeline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dikonfigurasi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dan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dilancarkan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kita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dapat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mengelola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dan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melacak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progres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pengembangan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melalui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dashboard CI/CD yang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diberikan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oleh platform yang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dipilih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. Dashboard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ini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akan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memberikan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informasi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mengenai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status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pengujian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keluhan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, dan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rilis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dijalankan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oleh CI/CD pipeline.</a:t>
            </a:r>
          </a:p>
        </p:txBody>
      </p:sp>
    </p:spTree>
    <p:extLst>
      <p:ext uri="{BB962C8B-B14F-4D97-AF65-F5344CB8AC3E}">
        <p14:creationId xmlns:p14="http://schemas.microsoft.com/office/powerpoint/2010/main" val="251925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26" name="Google Shape;1205;p47">
            <a:extLst>
              <a:ext uri="{FF2B5EF4-FFF2-40B4-BE49-F238E27FC236}">
                <a16:creationId xmlns:a16="http://schemas.microsoft.com/office/drawing/2014/main" id="{8CD74DB8-D7D7-919B-5279-F609F0970462}"/>
              </a:ext>
            </a:extLst>
          </p:cNvPr>
          <p:cNvSpPr txBox="1">
            <a:spLocks/>
          </p:cNvSpPr>
          <p:nvPr/>
        </p:nvSpPr>
        <p:spPr>
          <a:xfrm>
            <a:off x="2421791" y="1671223"/>
            <a:ext cx="44481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ID" sz="4400" dirty="0"/>
              <a:t>TERIMA KASIH!</a:t>
            </a:r>
          </a:p>
        </p:txBody>
      </p:sp>
      <p:sp>
        <p:nvSpPr>
          <p:cNvPr id="27" name="Google Shape;1208;p47">
            <a:extLst>
              <a:ext uri="{FF2B5EF4-FFF2-40B4-BE49-F238E27FC236}">
                <a16:creationId xmlns:a16="http://schemas.microsoft.com/office/drawing/2014/main" id="{6D4A9213-37D7-F838-91D9-0D1F5DEFB055}"/>
              </a:ext>
            </a:extLst>
          </p:cNvPr>
          <p:cNvSpPr/>
          <p:nvPr/>
        </p:nvSpPr>
        <p:spPr>
          <a:xfrm rot="16200000">
            <a:off x="2002325" y="2078489"/>
            <a:ext cx="421622" cy="347545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00A170BB-8CF5-748C-087A-5F3B9045A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0" name="Google Shape;1206;p47">
            <a:extLst>
              <a:ext uri="{FF2B5EF4-FFF2-40B4-BE49-F238E27FC236}">
                <a16:creationId xmlns:a16="http://schemas.microsoft.com/office/drawing/2014/main" id="{A06A249F-F357-2172-E960-BACA986F6E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32685" y="25717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Hanken Grotesk" panose="020B0604020202020204" charset="0"/>
              </a:rPr>
              <a:t>Satria Banistama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Hanken Grotesk" panose="020B0604020202020204" charset="0"/>
              </a:rPr>
              <a:t>201011401178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Hanken Grotesk" panose="020B0604020202020204" charset="0"/>
              </a:rPr>
              <a:t>07TPLE005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Hanken Grotesk" panose="020B0604020202020204" charset="0"/>
              </a:rPr>
              <a:t>TEKNIK INFORMATIKA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latin typeface="Hanken Grotesk" panose="020B0604020202020204" charset="0"/>
              </a:rPr>
              <a:t>UNIVERSITAS  PAMULANG</a:t>
            </a:r>
            <a:endParaRPr sz="1200" dirty="0">
              <a:latin typeface="Hanken Grotesk" panose="020B060402020202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1"/>
          <p:cNvSpPr txBox="1">
            <a:spLocks noGrp="1"/>
          </p:cNvSpPr>
          <p:nvPr>
            <p:ph type="subTitle" idx="1"/>
          </p:nvPr>
        </p:nvSpPr>
        <p:spPr>
          <a:xfrm>
            <a:off x="1130597" y="1502883"/>
            <a:ext cx="7169887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https://www.domainesia.com/berita/white-box-testing/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- </a:t>
            </a:r>
            <a:r>
              <a:rPr lang="en-ID" dirty="0">
                <a:hlinkClick r:id="rId3"/>
              </a:rPr>
              <a:t>https://www.codepolitan.com/blog/mengenal-unit-testing-dengan-python-596da4e55cd01/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- </a:t>
            </a:r>
            <a:r>
              <a:rPr lang="en-ID" dirty="0">
                <a:hlinkClick r:id="rId4"/>
              </a:rPr>
              <a:t>https://blog.unmaha.ac.id/unit-testing-di-python-dengan-unittest-dan-pytest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- </a:t>
            </a:r>
            <a:r>
              <a:rPr lang="en-ID" dirty="0">
                <a:hlinkClick r:id="rId5"/>
              </a:rPr>
              <a:t>https://www.dewaweb.com/blog/pengertian-ci-cd/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- https://blog.inedo.com/python/development-and-cicd/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>
                <a:hlinkClick r:id="rId6"/>
              </a:rPr>
              <a:t>https://realpython.com/python-continuous-integration/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>
                <a:hlinkClick r:id="rId7"/>
              </a:rPr>
              <a:t>https://www.niagahoster.co.id/blog/ci-cd-adalah/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>
                <a:hlinkClick r:id="rId8"/>
              </a:rPr>
              <a:t>https://revou.co/kosakata/ci-cd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>
                <a:hlinkClick r:id="rId9"/>
              </a:rPr>
              <a:t>https://towardsdatascience.com/ci-cd-by-example-in-python-46f1533cb09d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>
                <a:hlinkClick r:id="rId10"/>
              </a:rPr>
              <a:t>https://py-pkgs.org/08-ci-cd.html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 </a:t>
            </a:r>
            <a:r>
              <a:rPr lang="en-US" dirty="0">
                <a:hlinkClick r:id="rId11"/>
              </a:rPr>
              <a:t>https://hackernoon.com/how-to-integrate-github-actions-and-cicd-with-your-next-python-project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4" name="Google Shape;734;p31"/>
          <p:cNvSpPr/>
          <p:nvPr/>
        </p:nvSpPr>
        <p:spPr>
          <a:xfrm rot="-5400000">
            <a:off x="3506197" y="742799"/>
            <a:ext cx="282708" cy="277079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64891A-71B3-4F45-9F61-DA6ADA6E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076" y="711797"/>
            <a:ext cx="6156327" cy="904500"/>
          </a:xfrm>
        </p:spPr>
        <p:txBody>
          <a:bodyPr/>
          <a:lstStyle/>
          <a:p>
            <a:pPr algn="ctr"/>
            <a:r>
              <a:rPr lang="en-US" sz="3600" dirty="0" err="1"/>
              <a:t>Referensi</a:t>
            </a:r>
            <a:br>
              <a:rPr lang="en-US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794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5065526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WHITE BOX TESTING &amp; UNIT TESTING</a:t>
            </a:r>
            <a:endParaRPr dirty="0"/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6243664" y="2319472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ID"/>
          </a:p>
        </p:txBody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ID"/>
          </a:p>
        </p:txBody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WHITEBOX TESTING DAN UNIT TEST DENGAN PYTHON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20000" y="1246816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PENGERTIAN</a:t>
            </a:r>
            <a:endParaRPr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BD2DE-8471-3FCC-1780-FAF37F885280}"/>
              </a:ext>
            </a:extLst>
          </p:cNvPr>
          <p:cNvSpPr txBox="1"/>
          <p:nvPr/>
        </p:nvSpPr>
        <p:spPr>
          <a:xfrm>
            <a:off x="720000" y="1897708"/>
            <a:ext cx="77040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500" b="1" dirty="0">
                <a:solidFill>
                  <a:schemeClr val="accent6"/>
                </a:solidFill>
                <a:latin typeface="Hanken Grotesk" panose="020B0604020202020204" charset="0"/>
              </a:rPr>
              <a:t>White box testing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adalah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suatu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pengujian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oleh software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atau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aplikasi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melihat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modul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untuk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menganalisis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kode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program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ada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yang salah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atau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tidak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. Bila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suatu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modul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diproduksi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tidak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memenuhi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syarat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kode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akan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dikompilasi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ulang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dan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periksa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lagi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hingga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mencapai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apa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diharapkan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dalam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arti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bahwa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white box testing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menguji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cara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melihat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pure code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dari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suatu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perangkat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lunak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atau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aplikasi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diuji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tanpa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mempedulikan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tampilan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atau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UI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dari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aplikasi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tersebut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.</a:t>
            </a:r>
          </a:p>
          <a:p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White Box testing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sering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dilakukan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oleh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pengembang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perangkat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lunak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atau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insinyur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Quality Assurance (QA) yang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memiliki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akses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ke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kode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sumber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, API, dan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komponen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internal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perangkat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lunak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lainnya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.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Tujuan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dari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pengujian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white box testing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adalah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untuk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memastikan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bahwa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perangkat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lunak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bekerja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benar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mengikuti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spesifikasi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desain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, dan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bekerja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sebagaimana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mestinya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WHITEBOX TESTING DAN UNIT TEST DENGAN PYTHON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20000" y="1218279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PENGERTIAN</a:t>
            </a:r>
            <a:endParaRPr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BD2DE-8471-3FCC-1780-FAF37F885280}"/>
              </a:ext>
            </a:extLst>
          </p:cNvPr>
          <p:cNvSpPr txBox="1"/>
          <p:nvPr/>
        </p:nvSpPr>
        <p:spPr>
          <a:xfrm>
            <a:off x="720000" y="2011974"/>
            <a:ext cx="7704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Testing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adalah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proses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untuk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memastikan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bahwa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kode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ditulis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sudah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berjalan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seharusnya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.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Tujuan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ini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dapat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dicapai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berbagai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cara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mulai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dari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secara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manual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memasukkan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beberapa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nilai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dan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memastikan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hasil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didapat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sudah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benar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hingga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membuat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serangkaian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tes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terstruktur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berjalan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secara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otomatis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dan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memastikan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bahwa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kesuluruhan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program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sudah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berjalan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seharusnya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.</a:t>
            </a:r>
            <a:endParaRPr lang="en-ID" sz="1600" b="1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Satu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bentuk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testing yang paling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umum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adalah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b="1" dirty="0">
                <a:solidFill>
                  <a:schemeClr val="accent6"/>
                </a:solidFill>
                <a:latin typeface="Hanken Grotesk" panose="020B0604020202020204" charset="0"/>
              </a:rPr>
              <a:t>Unit testing. 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Teknik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ini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dilakukan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cara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melakukan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pengecekan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satu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blok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kode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(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biasanya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sebuah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fungsi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) dan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memastikan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bahwa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blok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tersebut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sudah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berjalan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benar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732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WHITEBOX TESTING DAN UNIT TEST DENGAN PYTHON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20000" y="1069423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FUNGSI</a:t>
            </a:r>
            <a:endParaRPr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BD2DE-8471-3FCC-1780-FAF37F885280}"/>
              </a:ext>
            </a:extLst>
          </p:cNvPr>
          <p:cNvSpPr txBox="1"/>
          <p:nvPr/>
        </p:nvSpPr>
        <p:spPr>
          <a:xfrm>
            <a:off x="720000" y="1571274"/>
            <a:ext cx="77040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500" b="1" dirty="0" err="1">
                <a:solidFill>
                  <a:schemeClr val="accent6"/>
                </a:solidFill>
                <a:latin typeface="Hanken Grotesk" panose="020B0604020202020204" charset="0"/>
              </a:rPr>
              <a:t>Fungsi</a:t>
            </a:r>
            <a:r>
              <a:rPr lang="en-ID" sz="1500" b="1" dirty="0">
                <a:solidFill>
                  <a:schemeClr val="accent6"/>
                </a:solidFill>
                <a:latin typeface="Hanken Grotesk" panose="020B0604020202020204" charset="0"/>
              </a:rPr>
              <a:t> White box testing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adalah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untuk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memverifikasi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cara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kerja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internal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aplikasi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perangkat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lunak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melibatkan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analisis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kode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aliran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data, dan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struktur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kontrol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.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Pengujian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kotak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putih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dilakukan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oleh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pengembang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perangkat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lunak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penguji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, dan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personel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jaminan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kualitas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untuk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memastikan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bahwa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aplikasi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perangkat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lunak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memenuhi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spesifikasi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diperlukan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dan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berfungsi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seperti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diharapkan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.</a:t>
            </a:r>
            <a:r>
              <a:rPr lang="en-ID" sz="1500" b="1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</a:p>
          <a:p>
            <a:endParaRPr lang="en-ID" sz="1500" b="1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r>
              <a:rPr lang="en-ID" sz="1500" b="1" dirty="0" err="1">
                <a:solidFill>
                  <a:schemeClr val="accent6"/>
                </a:solidFill>
                <a:latin typeface="Hanken Grotesk" panose="020B0604020202020204" charset="0"/>
              </a:rPr>
              <a:t>Fungsi</a:t>
            </a:r>
            <a:r>
              <a:rPr lang="en-ID" sz="1500" b="1" dirty="0">
                <a:solidFill>
                  <a:schemeClr val="accent6"/>
                </a:solidFill>
                <a:latin typeface="Hanken Grotesk" panose="020B0604020202020204" charset="0"/>
              </a:rPr>
              <a:t> Unit Test </a:t>
            </a:r>
            <a:r>
              <a:rPr lang="en-ID" sz="1500" b="1" dirty="0" err="1">
                <a:solidFill>
                  <a:schemeClr val="accent6"/>
                </a:solidFill>
                <a:latin typeface="Hanken Grotesk" panose="020B0604020202020204" charset="0"/>
              </a:rPr>
              <a:t>dalam</a:t>
            </a:r>
            <a:r>
              <a:rPr lang="en-ID" sz="1500" b="1" dirty="0">
                <a:solidFill>
                  <a:schemeClr val="accent6"/>
                </a:solidFill>
                <a:latin typeface="Hanken Grotesk" panose="020B0604020202020204" charset="0"/>
              </a:rPr>
              <a:t> Python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adalah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untuk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memastikan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bahwa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fungsi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atau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metode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mengembalikan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hasil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diharapkan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ketika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diberikan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input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tertentu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. Unit testing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digunakan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untuk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memastikan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bahwa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unit-unit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kecil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dalam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kode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berfungsi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benar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. Unit test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biasanya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harus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berdiri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sendiri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tidak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tergantung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pada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komponen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lain, dan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dapat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dijalankan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secara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otomatis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tanpa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interaksi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manusia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480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WHITEBOX TESTING DAN UNIT TEST DENGAN PYTHON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20000" y="1079016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KARAKTERISTIK</a:t>
            </a:r>
            <a:endParaRPr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BD2DE-8471-3FCC-1780-FAF37F885280}"/>
              </a:ext>
            </a:extLst>
          </p:cNvPr>
          <p:cNvSpPr txBox="1"/>
          <p:nvPr/>
        </p:nvSpPr>
        <p:spPr>
          <a:xfrm>
            <a:off x="720000" y="1562107"/>
            <a:ext cx="7704000" cy="333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ID" b="1" dirty="0">
                <a:solidFill>
                  <a:schemeClr val="accent6"/>
                </a:solidFill>
                <a:latin typeface="Hanken Grotesk" panose="020B0604020202020204" charset="0"/>
              </a:rPr>
              <a:t>Whitebox Testing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:</a:t>
            </a:r>
          </a:p>
          <a:p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- </a:t>
            </a:r>
            <a:r>
              <a:rPr lang="en-ID" b="1" dirty="0" err="1">
                <a:solidFill>
                  <a:schemeClr val="accent6"/>
                </a:solidFill>
                <a:latin typeface="Hanken Grotesk" panose="020B0604020202020204" charset="0"/>
              </a:rPr>
              <a:t>Menggunakan</a:t>
            </a:r>
            <a:r>
              <a:rPr lang="en-ID" b="1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b="1" dirty="0" err="1">
                <a:solidFill>
                  <a:schemeClr val="accent6"/>
                </a:solidFill>
                <a:latin typeface="Hanken Grotesk" panose="020B0604020202020204" charset="0"/>
              </a:rPr>
              <a:t>Pengetahuan</a:t>
            </a:r>
            <a:r>
              <a:rPr lang="en-ID" b="1" dirty="0">
                <a:solidFill>
                  <a:schemeClr val="accent6"/>
                </a:solidFill>
                <a:latin typeface="Hanken Grotesk" panose="020B0604020202020204" charset="0"/>
              </a:rPr>
              <a:t> Internal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: Whitebox testing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melibatkan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pengetahuan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internal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tentang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struktur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logika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, dan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implementasi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perangkat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lunak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.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Penguji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memiliki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akses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ke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kode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sumber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perangkat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lunak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diuji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.</a:t>
            </a:r>
          </a:p>
          <a:p>
            <a:endParaRPr lang="en-ID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- </a:t>
            </a:r>
            <a:r>
              <a:rPr lang="en-ID" b="1" dirty="0" err="1">
                <a:solidFill>
                  <a:schemeClr val="accent6"/>
                </a:solidFill>
                <a:latin typeface="Hanken Grotesk" panose="020B0604020202020204" charset="0"/>
              </a:rPr>
              <a:t>Menggali</a:t>
            </a:r>
            <a:r>
              <a:rPr lang="en-ID" b="1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b="1" dirty="0" err="1">
                <a:solidFill>
                  <a:schemeClr val="accent6"/>
                </a:solidFill>
                <a:latin typeface="Hanken Grotesk" panose="020B0604020202020204" charset="0"/>
              </a:rPr>
              <a:t>Struktur</a:t>
            </a:r>
            <a:r>
              <a:rPr lang="en-ID" b="1" dirty="0">
                <a:solidFill>
                  <a:schemeClr val="accent6"/>
                </a:solidFill>
                <a:latin typeface="Hanken Grotesk" panose="020B0604020202020204" charset="0"/>
              </a:rPr>
              <a:t> Internal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: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Penguji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berusaha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untuk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memahami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bagaimana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program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bekerja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di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tingkat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mendalam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.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Mereka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menganalisis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jalur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eksekusi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dan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struktur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kontrol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dalam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kode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.</a:t>
            </a:r>
          </a:p>
          <a:p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- </a:t>
            </a:r>
            <a:r>
              <a:rPr lang="en-ID" b="1" dirty="0" err="1">
                <a:solidFill>
                  <a:schemeClr val="accent6"/>
                </a:solidFill>
                <a:latin typeface="Hanken Grotesk" panose="020B0604020202020204" charset="0"/>
              </a:rPr>
              <a:t>Penguji</a:t>
            </a:r>
            <a:r>
              <a:rPr lang="en-ID" b="1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b="1" dirty="0" err="1">
                <a:solidFill>
                  <a:schemeClr val="accent6"/>
                </a:solidFill>
                <a:latin typeface="Hanken Grotesk" panose="020B0604020202020204" charset="0"/>
              </a:rPr>
              <a:t>Adalah</a:t>
            </a:r>
            <a:r>
              <a:rPr lang="en-ID" b="1" dirty="0">
                <a:solidFill>
                  <a:schemeClr val="accent6"/>
                </a:solidFill>
                <a:latin typeface="Hanken Grotesk" panose="020B0604020202020204" charset="0"/>
              </a:rPr>
              <a:t> Developer </a:t>
            </a:r>
            <a:r>
              <a:rPr lang="en-ID" b="1" dirty="0" err="1">
                <a:solidFill>
                  <a:schemeClr val="accent6"/>
                </a:solidFill>
                <a:latin typeface="Hanken Grotesk" panose="020B0604020202020204" charset="0"/>
              </a:rPr>
              <a:t>atau</a:t>
            </a:r>
            <a:r>
              <a:rPr lang="en-ID" b="1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b="1" dirty="0" err="1">
                <a:solidFill>
                  <a:schemeClr val="accent6"/>
                </a:solidFill>
                <a:latin typeface="Hanken Grotesk" panose="020B0604020202020204" charset="0"/>
              </a:rPr>
              <a:t>Seseorang</a:t>
            </a:r>
            <a:r>
              <a:rPr lang="en-ID" b="1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b="1" dirty="0" err="1">
                <a:solidFill>
                  <a:schemeClr val="accent6"/>
                </a:solidFill>
                <a:latin typeface="Hanken Grotesk" panose="020B0604020202020204" charset="0"/>
              </a:rPr>
              <a:t>Memahami</a:t>
            </a:r>
            <a:r>
              <a:rPr lang="en-ID" b="1" dirty="0">
                <a:solidFill>
                  <a:schemeClr val="accent6"/>
                </a:solidFill>
                <a:latin typeface="Hanken Grotesk" panose="020B0604020202020204" charset="0"/>
              </a:rPr>
              <a:t> Kode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: Whitebox testing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sering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dilakukan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oleh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pengembang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perangkat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lunak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atau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seseorang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memiliki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pemahaman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mendalam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tentang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kode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.</a:t>
            </a:r>
          </a:p>
          <a:p>
            <a:endParaRPr lang="en-ID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r>
              <a:rPr lang="en-ID" b="1" dirty="0">
                <a:solidFill>
                  <a:schemeClr val="accent6"/>
                </a:solidFill>
                <a:latin typeface="Hanken Grotesk" panose="020B0604020202020204" charset="0"/>
              </a:rPr>
              <a:t>- </a:t>
            </a:r>
            <a:r>
              <a:rPr lang="en-ID" b="1" dirty="0" err="1">
                <a:solidFill>
                  <a:schemeClr val="accent6"/>
                </a:solidFill>
                <a:latin typeface="Hanken Grotesk" panose="020B0604020202020204" charset="0"/>
              </a:rPr>
              <a:t>Fokus</a:t>
            </a:r>
            <a:r>
              <a:rPr lang="en-ID" b="1" dirty="0">
                <a:solidFill>
                  <a:schemeClr val="accent6"/>
                </a:solidFill>
                <a:latin typeface="Hanken Grotesk" panose="020B0604020202020204" charset="0"/>
              </a:rPr>
              <a:t> pada </a:t>
            </a:r>
            <a:r>
              <a:rPr lang="en-ID" b="1" dirty="0" err="1">
                <a:solidFill>
                  <a:schemeClr val="accent6"/>
                </a:solidFill>
                <a:latin typeface="Hanken Grotesk" panose="020B0604020202020204" charset="0"/>
              </a:rPr>
              <a:t>Kerangka</a:t>
            </a:r>
            <a:r>
              <a:rPr lang="en-ID" b="1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b="1" dirty="0" err="1">
                <a:solidFill>
                  <a:schemeClr val="accent6"/>
                </a:solidFill>
                <a:latin typeface="Hanken Grotesk" panose="020B0604020202020204" charset="0"/>
              </a:rPr>
              <a:t>Kerja</a:t>
            </a:r>
            <a:r>
              <a:rPr lang="en-ID" b="1" dirty="0">
                <a:solidFill>
                  <a:schemeClr val="accent6"/>
                </a:solidFill>
                <a:latin typeface="Hanken Grotesk" panose="020B0604020202020204" charset="0"/>
              </a:rPr>
              <a:t> dan Integrasi: 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Whitebox testing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dapat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mencakup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pengujian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integrasi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antara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komponen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perangkat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lunak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serta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pengujian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keseluruhan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kerangka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kerja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atau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aplikasi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217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WHITEBOX TESTING DAN UNIT TEST DENGAN PYTHON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20000" y="1097776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KARAKTERISTIK</a:t>
            </a:r>
            <a:endParaRPr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BD2DE-8471-3FCC-1780-FAF37F885280}"/>
              </a:ext>
            </a:extLst>
          </p:cNvPr>
          <p:cNvSpPr txBox="1"/>
          <p:nvPr/>
        </p:nvSpPr>
        <p:spPr>
          <a:xfrm>
            <a:off x="720000" y="1605321"/>
            <a:ext cx="7704000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Unit Testing </a:t>
            </a:r>
          </a:p>
          <a:p>
            <a:pPr>
              <a:buClr>
                <a:schemeClr val="accent6"/>
              </a:buClr>
            </a:pPr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- </a:t>
            </a:r>
            <a:r>
              <a:rPr lang="en-ID" sz="1300" b="1" dirty="0" err="1">
                <a:solidFill>
                  <a:schemeClr val="accent6"/>
                </a:solidFill>
                <a:latin typeface="Hanken Grotesk" panose="020B0604020202020204" charset="0"/>
              </a:rPr>
              <a:t>Menguji</a:t>
            </a:r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 Unit </a:t>
            </a:r>
            <a:r>
              <a:rPr lang="en-ID" sz="1300" b="1" dirty="0" err="1">
                <a:solidFill>
                  <a:schemeClr val="accent6"/>
                </a:solidFill>
                <a:latin typeface="Hanken Grotesk" panose="020B0604020202020204" charset="0"/>
              </a:rPr>
              <a:t>Terkecil</a:t>
            </a:r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: 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Unit testing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adalah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jenis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whitebox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testing yang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fokus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pada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pengujian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unit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terkecil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dalam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kode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seperti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fungsi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atau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metode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. Unit test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biasanya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berfokus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pada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satu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fungsi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atau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perangkat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fungsionalitas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kecil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.</a:t>
            </a:r>
          </a:p>
          <a:p>
            <a:pPr>
              <a:buClr>
                <a:schemeClr val="accent6"/>
              </a:buClr>
            </a:pPr>
            <a:endParaRPr lang="en-ID" sz="1300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pPr>
              <a:buClr>
                <a:schemeClr val="accent6"/>
              </a:buClr>
            </a:pPr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- </a:t>
            </a:r>
            <a:r>
              <a:rPr lang="en-ID" sz="1300" b="1" dirty="0" err="1">
                <a:solidFill>
                  <a:schemeClr val="accent6"/>
                </a:solidFill>
                <a:latin typeface="Hanken Grotesk" panose="020B0604020202020204" charset="0"/>
              </a:rPr>
              <a:t>Terpisah</a:t>
            </a:r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 dan </a:t>
            </a:r>
            <a:r>
              <a:rPr lang="en-ID" sz="1300" b="1" dirty="0" err="1">
                <a:solidFill>
                  <a:schemeClr val="accent6"/>
                </a:solidFill>
                <a:latin typeface="Hanken Grotesk" panose="020B0604020202020204" charset="0"/>
              </a:rPr>
              <a:t>Otomatis</a:t>
            </a:r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: 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Unit test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biasanya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harus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berdiri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sendiri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tidak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tergantung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pada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komponen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lain, dan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dapat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dijalankan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secara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otomatis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tanpa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interaksi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manusia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.</a:t>
            </a:r>
          </a:p>
          <a:p>
            <a:pPr>
              <a:buClr>
                <a:schemeClr val="accent6"/>
              </a:buClr>
            </a:pPr>
            <a:endParaRPr lang="en-ID" sz="1300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pPr>
              <a:buClr>
                <a:schemeClr val="accent6"/>
              </a:buClr>
            </a:pPr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- </a:t>
            </a:r>
            <a:r>
              <a:rPr lang="en-ID" sz="1300" b="1" dirty="0" err="1">
                <a:solidFill>
                  <a:schemeClr val="accent6"/>
                </a:solidFill>
                <a:latin typeface="Hanken Grotesk" panose="020B0604020202020204" charset="0"/>
              </a:rPr>
              <a:t>Digunakan</a:t>
            </a:r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b="1" dirty="0" err="1">
                <a:solidFill>
                  <a:schemeClr val="accent6"/>
                </a:solidFill>
                <a:latin typeface="Hanken Grotesk" panose="020B0604020202020204" charset="0"/>
              </a:rPr>
              <a:t>untuk</a:t>
            </a:r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b="1" dirty="0" err="1">
                <a:solidFill>
                  <a:schemeClr val="accent6"/>
                </a:solidFill>
                <a:latin typeface="Hanken Grotesk" panose="020B0604020202020204" charset="0"/>
              </a:rPr>
              <a:t>Memastikan</a:t>
            </a:r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b="1" dirty="0" err="1">
                <a:solidFill>
                  <a:schemeClr val="accent6"/>
                </a:solidFill>
                <a:latin typeface="Hanken Grotesk" panose="020B0604020202020204" charset="0"/>
              </a:rPr>
              <a:t>Fungsi</a:t>
            </a:r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b="1" dirty="0" err="1">
                <a:solidFill>
                  <a:schemeClr val="accent6"/>
                </a:solidFill>
                <a:latin typeface="Hanken Grotesk" panose="020B0604020202020204" charset="0"/>
              </a:rPr>
              <a:t>Berjalan</a:t>
            </a:r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b="1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b="1" dirty="0" err="1">
                <a:solidFill>
                  <a:schemeClr val="accent6"/>
                </a:solidFill>
                <a:latin typeface="Hanken Grotesk" panose="020B0604020202020204" charset="0"/>
              </a:rPr>
              <a:t>Benar</a:t>
            </a:r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: 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Unit testing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digunakan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untuk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memastikan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bahwa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fungsi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atau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metode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mengembalikan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hasil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diharapkan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ketika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diberikan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input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tertentu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.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Ini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membantu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memastikan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bahwa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unit-unit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kecil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dalam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kode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berfungsi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benar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.</a:t>
            </a:r>
          </a:p>
          <a:p>
            <a:pPr>
              <a:buClr>
                <a:schemeClr val="accent6"/>
              </a:buClr>
            </a:pPr>
            <a:endParaRPr lang="en-ID" sz="1300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pPr>
              <a:buClr>
                <a:schemeClr val="accent6"/>
              </a:buClr>
            </a:pPr>
            <a:r>
              <a:rPr lang="en-ID" sz="1300" b="1" dirty="0">
                <a:solidFill>
                  <a:schemeClr val="accent6"/>
                </a:solidFill>
                <a:latin typeface="Hanken Grotesk" panose="020B0604020202020204" charset="0"/>
              </a:rPr>
              <a:t>- Framework Testing Python: 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Python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memiliki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beberapa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kerangka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kerja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(framework) yang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populer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untuk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unit testing,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termasuk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unittest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pytest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, dan nose.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Ini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memudahkan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penulisan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dan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pelaksanaan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unit test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dalam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300" dirty="0" err="1">
                <a:solidFill>
                  <a:schemeClr val="accent6"/>
                </a:solidFill>
                <a:latin typeface="Hanken Grotesk" panose="020B0604020202020204" charset="0"/>
              </a:rPr>
              <a:t>bahasa</a:t>
            </a:r>
            <a:r>
              <a:rPr lang="en-ID" sz="1300" dirty="0">
                <a:solidFill>
                  <a:schemeClr val="accent6"/>
                </a:solidFill>
                <a:latin typeface="Hanken Grotesk" panose="020B0604020202020204" charset="0"/>
              </a:rPr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209890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WHITEBOX TESTING DAN UNIT TEST DENGAN PYTHON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20000" y="1097776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IMPLEMENTASI DALAM PYTHON</a:t>
            </a:r>
            <a:endParaRPr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BD2DE-8471-3FCC-1780-FAF37F885280}"/>
              </a:ext>
            </a:extLst>
          </p:cNvPr>
          <p:cNvSpPr txBox="1"/>
          <p:nvPr/>
        </p:nvSpPr>
        <p:spPr>
          <a:xfrm>
            <a:off x="720000" y="1599627"/>
            <a:ext cx="7704000" cy="380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Contoh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Implementasi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Whitebox Testing:</a:t>
            </a:r>
          </a:p>
          <a:p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Whitebox Testing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melibatkan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pemeriksaan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kode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sumber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untuk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memastikan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bahwa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setiap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bagian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kode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berfungsi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benar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.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Dalam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contoh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ini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kita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akan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menggunakan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library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pengujian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unittest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ada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di Python.</a:t>
            </a:r>
          </a:p>
          <a:p>
            <a:endParaRPr lang="en-ID" sz="1500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endParaRPr lang="en-ID" sz="1500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endParaRPr lang="en-ID" sz="1500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endParaRPr lang="en-ID" sz="1500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endParaRPr lang="en-ID" sz="1500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endParaRPr lang="en-ID" sz="1500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endParaRPr lang="en-ID" sz="1500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endParaRPr lang="en-ID" sz="1500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Dalam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contoh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di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atas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kita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mendefinisikan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fungsi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tambah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dan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kemudian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membuat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kelas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pengujian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TestTambah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menguji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fungsi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tersebut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berbagai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kasus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pengujian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. Kita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memastikan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bahwa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hasilnya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sesuai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dirty="0" err="1">
                <a:solidFill>
                  <a:schemeClr val="accent6"/>
                </a:solidFill>
                <a:latin typeface="Hanken Grotesk" panose="020B0604020202020204" charset="0"/>
              </a:rPr>
              <a:t>diharapkan</a:t>
            </a:r>
            <a:r>
              <a:rPr lang="en-ID" dirty="0">
                <a:solidFill>
                  <a:schemeClr val="accent6"/>
                </a:solidFill>
                <a:latin typeface="Hanken Grotesk" panose="020B0604020202020204" charset="0"/>
              </a:rPr>
              <a:t>.</a:t>
            </a:r>
          </a:p>
          <a:p>
            <a:endParaRPr lang="en-ID" sz="1600" dirty="0">
              <a:solidFill>
                <a:schemeClr val="accent6"/>
              </a:solidFill>
              <a:latin typeface="Hanken Grotesk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ED9B1C-B484-9CA7-E1A4-9A013DF8E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908" y="2386967"/>
            <a:ext cx="2288375" cy="18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6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WHITEBOX TESTING DAN UNIT TEST DENGAN PYTHON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00" name="Google Shape;700;p29"/>
          <p:cNvSpPr txBox="1">
            <a:spLocks noGrp="1"/>
          </p:cNvSpPr>
          <p:nvPr>
            <p:ph type="body" idx="1"/>
          </p:nvPr>
        </p:nvSpPr>
        <p:spPr>
          <a:xfrm>
            <a:off x="720000" y="1097776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IMPLEMENTASI DALAM PYTHON</a:t>
            </a:r>
            <a:endParaRPr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BD2DE-8471-3FCC-1780-FAF37F885280}"/>
              </a:ext>
            </a:extLst>
          </p:cNvPr>
          <p:cNvSpPr txBox="1"/>
          <p:nvPr/>
        </p:nvSpPr>
        <p:spPr>
          <a:xfrm>
            <a:off x="720000" y="1599627"/>
            <a:ext cx="7704000" cy="312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Contoh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500" dirty="0" err="1">
                <a:solidFill>
                  <a:schemeClr val="accent6"/>
                </a:solidFill>
                <a:latin typeface="Hanken Grotesk" panose="020B0604020202020204" charset="0"/>
              </a:rPr>
              <a:t>Implementasi</a:t>
            </a:r>
            <a:r>
              <a:rPr lang="en-ID" sz="1500" dirty="0">
                <a:solidFill>
                  <a:schemeClr val="accent6"/>
                </a:solidFill>
                <a:latin typeface="Hanken Grotesk" panose="020B0604020202020204" charset="0"/>
              </a:rPr>
              <a:t> Unit Test :</a:t>
            </a:r>
          </a:p>
          <a:p>
            <a:endParaRPr lang="en-ID" sz="1500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endParaRPr lang="en-ID" sz="1500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endParaRPr lang="en-ID" sz="1500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endParaRPr lang="en-ID" sz="1500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endParaRPr lang="en-ID" sz="1500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endParaRPr lang="en-ID" sz="1500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endParaRPr lang="en-ID" sz="1500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endParaRPr lang="en-ID" sz="1500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endParaRPr lang="en-ID" sz="1500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endParaRPr lang="en-ID" sz="1500" dirty="0">
              <a:solidFill>
                <a:schemeClr val="accent6"/>
              </a:solidFill>
              <a:latin typeface="Hanken Grotesk" panose="020B0604020202020204" charset="0"/>
            </a:endParaRPr>
          </a:p>
          <a:p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Dalam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contoh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di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atas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kita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menggunakan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unittest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untuk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menguji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fungsi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tambah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secara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terisolasi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,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memastikan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bahwa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hasilnya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sesuai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dengan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 yang </a:t>
            </a:r>
            <a:r>
              <a:rPr lang="en-ID" sz="1600" dirty="0" err="1">
                <a:solidFill>
                  <a:schemeClr val="accent6"/>
                </a:solidFill>
                <a:latin typeface="Hanken Grotesk" panose="020B0604020202020204" charset="0"/>
              </a:rPr>
              <a:t>diharapkan</a:t>
            </a:r>
            <a:r>
              <a:rPr lang="en-ID" sz="1600" dirty="0">
                <a:solidFill>
                  <a:schemeClr val="accent6"/>
                </a:solidFill>
                <a:latin typeface="Hanken Grotesk" panose="020B060402020202020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18596-D202-246D-D717-43736747D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009" y="1909826"/>
            <a:ext cx="2656633" cy="21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8044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1760</Words>
  <Application>Microsoft Office PowerPoint</Application>
  <PresentationFormat>On-screen Show (16:9)</PresentationFormat>
  <Paragraphs>132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Nunito Light</vt:lpstr>
      <vt:lpstr>Wingdings</vt:lpstr>
      <vt:lpstr>Raleway Black</vt:lpstr>
      <vt:lpstr>Raleway ExtraBold</vt:lpstr>
      <vt:lpstr>Raleway</vt:lpstr>
      <vt:lpstr>Anaheim</vt:lpstr>
      <vt:lpstr>Hanken Grotesk</vt:lpstr>
      <vt:lpstr>Arial</vt:lpstr>
      <vt:lpstr>Technology Market Research Pitch Deck by Slidesgo</vt:lpstr>
      <vt:lpstr>UTS TESTING DAN QA PERANGKAT LUNAK</vt:lpstr>
      <vt:lpstr>WHITE BOX TESTING &amp; UNIT TESTING</vt:lpstr>
      <vt:lpstr>WHITEBOX TESTING DAN UNIT TEST DENGAN PYTHON  </vt:lpstr>
      <vt:lpstr>WHITEBOX TESTING DAN UNIT TEST DENGAN PYTHON  </vt:lpstr>
      <vt:lpstr>WHITEBOX TESTING DAN UNIT TEST DENGAN PYTHON  </vt:lpstr>
      <vt:lpstr>WHITEBOX TESTING DAN UNIT TEST DENGAN PYTHON  </vt:lpstr>
      <vt:lpstr>WHITEBOX TESTING DAN UNIT TEST DENGAN PYTHON  </vt:lpstr>
      <vt:lpstr>WHITEBOX TESTING DAN UNIT TEST DENGAN PYTHON  </vt:lpstr>
      <vt:lpstr>WHITEBOX TESTING DAN UNIT TEST DENGAN PYTHON  </vt:lpstr>
      <vt:lpstr>CI/CD DENGAN PYTHON</vt:lpstr>
      <vt:lpstr>CI/CD DENGAN PYTHON  </vt:lpstr>
      <vt:lpstr>CI/CD DENGAN PYTHON  </vt:lpstr>
      <vt:lpstr>CI/CD DENGAN PYTHON  </vt:lpstr>
      <vt:lpstr>CI/CD DENGAN PYTHON  </vt:lpstr>
      <vt:lpstr>CI/CD DENGAN PYTHON  </vt:lpstr>
      <vt:lpstr>CI/CD DENGAN PYTHON  </vt:lpstr>
      <vt:lpstr>PowerPoint Presentation</vt:lpstr>
      <vt:lpstr>Referensi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UTS TESTING DAN QA PERANGKAT LUNAK</dc:title>
  <dc:creator>Satria Banistama</dc:creator>
  <cp:lastModifiedBy>Satria Banistama</cp:lastModifiedBy>
  <cp:revision>2</cp:revision>
  <dcterms:modified xsi:type="dcterms:W3CDTF">2023-11-03T17:03:20Z</dcterms:modified>
</cp:coreProperties>
</file>