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6"/>
  </p:notesMasterIdLst>
  <p:sldIdLst>
    <p:sldId id="256" r:id="rId2"/>
    <p:sldId id="258" r:id="rId3"/>
    <p:sldId id="279" r:id="rId4"/>
    <p:sldId id="277" r:id="rId5"/>
    <p:sldId id="278" r:id="rId6"/>
    <p:sldId id="280" r:id="rId7"/>
    <p:sldId id="281" r:id="rId8"/>
    <p:sldId id="282" r:id="rId9"/>
    <p:sldId id="283" r:id="rId10"/>
    <p:sldId id="284" r:id="rId11"/>
    <p:sldId id="286" r:id="rId12"/>
    <p:sldId id="287" r:id="rId13"/>
    <p:sldId id="288" r:id="rId14"/>
    <p:sldId id="285" r:id="rId15"/>
  </p:sldIdLst>
  <p:sldSz cx="9144000" cy="5143500" type="screen16x9"/>
  <p:notesSz cx="6858000" cy="9144000"/>
  <p:embeddedFontLst>
    <p:embeddedFont>
      <p:font typeface="Barlow Black" panose="00000A00000000000000" pitchFamily="2" charset="0"/>
      <p:bold r:id="rId17"/>
      <p:boldItalic r:id="rId18"/>
    </p:embeddedFont>
    <p:embeddedFont>
      <p:font typeface="Barlow Condensed" panose="00000506000000000000"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969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7935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043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14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932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38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755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101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11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907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10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927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2" name="Google Shape;12;p2"/>
          <p:cNvSpPr/>
          <p:nvPr/>
        </p:nvSpPr>
        <p:spPr>
          <a:xfrm>
            <a:off x="7277281" y="3109255"/>
            <a:ext cx="1062000" cy="10656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a:off x="6080419" y="1944747"/>
            <a:ext cx="563100" cy="565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a:off x="7577646" y="2054637"/>
            <a:ext cx="1437600" cy="144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a:off x="6349358" y="2262935"/>
            <a:ext cx="1168200" cy="117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a:off x="7393979" y="1132871"/>
            <a:ext cx="863700" cy="866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a:off x="8379561" y="1154194"/>
            <a:ext cx="556800" cy="558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a:off x="5799992" y="2864871"/>
            <a:ext cx="450600" cy="451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a:off x="6232928" y="3524212"/>
            <a:ext cx="941100" cy="944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a:off x="5053837" y="3555375"/>
            <a:ext cx="1086300" cy="1090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a:off x="5645844" y="4078583"/>
            <a:ext cx="860400" cy="863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a:off x="8428619" y="3612778"/>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a:off x="4266676" y="4224555"/>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 name="Google Shape;24;p2"/>
          <p:cNvGrpSpPr/>
          <p:nvPr/>
        </p:nvGrpSpPr>
        <p:grpSpPr>
          <a:xfrm>
            <a:off x="128092" y="159908"/>
            <a:ext cx="2720510" cy="2878081"/>
            <a:chOff x="4869527" y="541405"/>
            <a:chExt cx="1956357" cy="2069371"/>
          </a:xfrm>
        </p:grpSpPr>
        <p:sp>
          <p:nvSpPr>
            <p:cNvPr id="25" name="Google Shape;25;p2"/>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 name="Google Shape;32;p2"/>
          <p:cNvSpPr txBox="1">
            <a:spLocks noGrp="1"/>
          </p:cNvSpPr>
          <p:nvPr>
            <p:ph type="subTitle" idx="1"/>
          </p:nvPr>
        </p:nvSpPr>
        <p:spPr>
          <a:xfrm>
            <a:off x="921300" y="3672325"/>
            <a:ext cx="5828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2"/>
          <p:cNvSpPr txBox="1">
            <a:spLocks noGrp="1"/>
          </p:cNvSpPr>
          <p:nvPr>
            <p:ph type="ctrTitle"/>
          </p:nvPr>
        </p:nvSpPr>
        <p:spPr>
          <a:xfrm>
            <a:off x="921300" y="2255275"/>
            <a:ext cx="6472800" cy="1380000"/>
          </a:xfrm>
          <a:prstGeom prst="rect">
            <a:avLst/>
          </a:prstGeom>
        </p:spPr>
        <p:txBody>
          <a:bodyPr spcFirstLastPara="1" wrap="square" lIns="91425" tIns="91425" rIns="91425" bIns="91425" anchor="b" anchorCtr="0">
            <a:noAutofit/>
          </a:bodyPr>
          <a:lstStyle>
            <a:lvl1pPr lvl="0">
              <a:spcBef>
                <a:spcPts val="0"/>
              </a:spcBef>
              <a:spcAft>
                <a:spcPts val="0"/>
              </a:spcAft>
              <a:buSzPts val="45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Char char="●"/>
              <a:defRPr/>
            </a:lvl1pPr>
            <a:lvl2pPr marL="914400" lvl="1" indent="-368300">
              <a:spcBef>
                <a:spcPts val="1600"/>
              </a:spcBef>
              <a:spcAft>
                <a:spcPts val="0"/>
              </a:spcAft>
              <a:buSzPts val="2200"/>
              <a:buChar char="○"/>
              <a:defRPr/>
            </a:lvl2pPr>
            <a:lvl3pPr marL="1371600" lvl="2" indent="-368300">
              <a:spcBef>
                <a:spcPts val="1600"/>
              </a:spcBef>
              <a:spcAft>
                <a:spcPts val="0"/>
              </a:spcAft>
              <a:buSzPts val="2200"/>
              <a:buChar char="■"/>
              <a:defRPr/>
            </a:lvl3pPr>
            <a:lvl4pPr marL="1828800" lvl="3" indent="-368300">
              <a:spcBef>
                <a:spcPts val="1600"/>
              </a:spcBef>
              <a:spcAft>
                <a:spcPts val="0"/>
              </a:spcAft>
              <a:buSzPts val="2200"/>
              <a:buChar char="●"/>
              <a:defRPr/>
            </a:lvl4pPr>
            <a:lvl5pPr marL="2286000" lvl="4" indent="-368300">
              <a:spcBef>
                <a:spcPts val="1600"/>
              </a:spcBef>
              <a:spcAft>
                <a:spcPts val="0"/>
              </a:spcAft>
              <a:buSzPts val="2200"/>
              <a:buChar char="○"/>
              <a:defRPr/>
            </a:lvl5pPr>
            <a:lvl6pPr marL="2743200" lvl="5" indent="-368300">
              <a:spcBef>
                <a:spcPts val="1600"/>
              </a:spcBef>
              <a:spcAft>
                <a:spcPts val="0"/>
              </a:spcAft>
              <a:buSzPts val="2200"/>
              <a:buChar char="■"/>
              <a:defRPr/>
            </a:lvl6pPr>
            <a:lvl7pPr marL="3200400" lvl="6" indent="-368300">
              <a:spcBef>
                <a:spcPts val="1600"/>
              </a:spcBef>
              <a:spcAft>
                <a:spcPts val="0"/>
              </a:spcAft>
              <a:buSzPts val="2200"/>
              <a:buChar char="●"/>
              <a:defRPr/>
            </a:lvl7pPr>
            <a:lvl8pPr marL="3657600" lvl="7" indent="-368300">
              <a:spcBef>
                <a:spcPts val="1600"/>
              </a:spcBef>
              <a:spcAft>
                <a:spcPts val="0"/>
              </a:spcAft>
              <a:buSzPts val="2200"/>
              <a:buChar char="○"/>
              <a:defRPr/>
            </a:lvl8pPr>
            <a:lvl9pPr marL="4114800" lvl="8" indent="-368300">
              <a:spcBef>
                <a:spcPts val="1600"/>
              </a:spcBef>
              <a:spcAft>
                <a:spcPts val="1600"/>
              </a:spcAft>
              <a:buSzPts val="2200"/>
              <a:buChar char="■"/>
              <a:defRPr/>
            </a:lvl9pPr>
          </a:lstStyle>
          <a:p>
            <a:endParaRPr/>
          </a:p>
        </p:txBody>
      </p:sp>
      <p:sp>
        <p:nvSpPr>
          <p:cNvPr id="61" name="Google Shape;6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62" name="Google Shape;62;p4"/>
          <p:cNvGrpSpPr/>
          <p:nvPr/>
        </p:nvGrpSpPr>
        <p:grpSpPr>
          <a:xfrm flipH="1">
            <a:off x="6300630" y="2109549"/>
            <a:ext cx="2720510" cy="2873736"/>
            <a:chOff x="4869527" y="541405"/>
            <a:chExt cx="1956357" cy="2069371"/>
          </a:xfrm>
        </p:grpSpPr>
        <p:sp>
          <p:nvSpPr>
            <p:cNvPr id="63" name="Google Shape;63;p4"/>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 name="Google Shape;64;p4"/>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 name="Google Shape;65;p4"/>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 name="Google Shape;66;p4"/>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4"/>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 name="Google Shape;68;p4"/>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 name="Google Shape;69;p4"/>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ONE_COLUMN_TEXT_1">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086150" y="555600"/>
            <a:ext cx="57165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0"/>
          <p:cNvSpPr txBox="1">
            <a:spLocks noGrp="1"/>
          </p:cNvSpPr>
          <p:nvPr>
            <p:ph type="body" idx="1"/>
          </p:nvPr>
        </p:nvSpPr>
        <p:spPr>
          <a:xfrm>
            <a:off x="3086150" y="1389600"/>
            <a:ext cx="5716500" cy="3179400"/>
          </a:xfrm>
          <a:prstGeom prst="rect">
            <a:avLst/>
          </a:prstGeom>
        </p:spPr>
        <p:txBody>
          <a:bodyPr spcFirstLastPara="1" wrap="square" lIns="91425" tIns="91425" rIns="91425" bIns="91425" anchor="t" anchorCtr="0">
            <a:noAutofit/>
          </a:bodyPr>
          <a:lstStyle>
            <a:lvl1pPr marL="457200" lvl="0" indent="-368300" rtl="0">
              <a:spcBef>
                <a:spcPts val="0"/>
              </a:spcBef>
              <a:spcAft>
                <a:spcPts val="0"/>
              </a:spcAft>
              <a:buSzPts val="2200"/>
              <a:buChar char="●"/>
              <a:defRPr/>
            </a:lvl1pPr>
            <a:lvl2pPr marL="914400" lvl="1" indent="-368300" rtl="0">
              <a:spcBef>
                <a:spcPts val="1600"/>
              </a:spcBef>
              <a:spcAft>
                <a:spcPts val="0"/>
              </a:spcAft>
              <a:buSzPts val="2200"/>
              <a:buChar char="○"/>
              <a:defRPr/>
            </a:lvl2pPr>
            <a:lvl3pPr marL="1371600" lvl="2" indent="-368300" rtl="0">
              <a:spcBef>
                <a:spcPts val="1600"/>
              </a:spcBef>
              <a:spcAft>
                <a:spcPts val="0"/>
              </a:spcAft>
              <a:buSzPts val="2200"/>
              <a:buChar char="■"/>
              <a:defRPr/>
            </a:lvl3pPr>
            <a:lvl4pPr marL="1828800" lvl="3" indent="-368300" rtl="0">
              <a:spcBef>
                <a:spcPts val="1600"/>
              </a:spcBef>
              <a:spcAft>
                <a:spcPts val="0"/>
              </a:spcAft>
              <a:buSzPts val="2200"/>
              <a:buChar char="●"/>
              <a:defRPr/>
            </a:lvl4pPr>
            <a:lvl5pPr marL="2286000" lvl="4" indent="-368300" rtl="0">
              <a:spcBef>
                <a:spcPts val="1600"/>
              </a:spcBef>
              <a:spcAft>
                <a:spcPts val="0"/>
              </a:spcAft>
              <a:buSzPts val="2200"/>
              <a:buChar char="○"/>
              <a:defRPr/>
            </a:lvl5pPr>
            <a:lvl6pPr marL="2743200" lvl="5" indent="-368300" rtl="0">
              <a:spcBef>
                <a:spcPts val="1600"/>
              </a:spcBef>
              <a:spcAft>
                <a:spcPts val="0"/>
              </a:spcAft>
              <a:buSzPts val="2200"/>
              <a:buChar char="■"/>
              <a:defRPr/>
            </a:lvl6pPr>
            <a:lvl7pPr marL="3200400" lvl="6" indent="-368300" rtl="0">
              <a:spcBef>
                <a:spcPts val="1600"/>
              </a:spcBef>
              <a:spcAft>
                <a:spcPts val="0"/>
              </a:spcAft>
              <a:buSzPts val="2200"/>
              <a:buChar char="●"/>
              <a:defRPr/>
            </a:lvl7pPr>
            <a:lvl8pPr marL="3657600" lvl="7" indent="-368300" rtl="0">
              <a:spcBef>
                <a:spcPts val="1600"/>
              </a:spcBef>
              <a:spcAft>
                <a:spcPts val="0"/>
              </a:spcAft>
              <a:buSzPts val="2200"/>
              <a:buChar char="○"/>
              <a:defRPr/>
            </a:lvl8pPr>
            <a:lvl9pPr marL="4114800" lvl="8" indent="-368300" rtl="0">
              <a:spcBef>
                <a:spcPts val="1600"/>
              </a:spcBef>
              <a:spcAft>
                <a:spcPts val="1600"/>
              </a:spcAft>
              <a:buSzPts val="2200"/>
              <a:buChar char="■"/>
              <a:defRPr/>
            </a:lvl9pPr>
          </a:lstStyle>
          <a:p>
            <a:endParaRPr/>
          </a:p>
        </p:txBody>
      </p:sp>
      <p:sp>
        <p:nvSpPr>
          <p:cNvPr id="113" name="Google Shape;11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114" name="Google Shape;114;p10"/>
          <p:cNvGrpSpPr/>
          <p:nvPr/>
        </p:nvGrpSpPr>
        <p:grpSpPr>
          <a:xfrm>
            <a:off x="128155" y="159924"/>
            <a:ext cx="2720510" cy="2873736"/>
            <a:chOff x="4869527" y="541405"/>
            <a:chExt cx="1956357" cy="2069371"/>
          </a:xfrm>
        </p:grpSpPr>
        <p:sp>
          <p:nvSpPr>
            <p:cNvPr id="115" name="Google Shape;115;p10"/>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6" name="Google Shape;116;p10"/>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10"/>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8" name="Google Shape;118;p10"/>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 name="Google Shape;119;p10"/>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 name="Google Shape;120;p10"/>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1" name="Google Shape;121;p10"/>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rlow Black"/>
              <a:buNone/>
              <a:defRPr sz="3600">
                <a:solidFill>
                  <a:schemeClr val="dk1"/>
                </a:solidFill>
                <a:latin typeface="Barlow Black"/>
                <a:ea typeface="Barlow Black"/>
                <a:cs typeface="Barlow Black"/>
                <a:sym typeface="Barlow Black"/>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68300">
              <a:lnSpc>
                <a:spcPct val="115000"/>
              </a:lnSpc>
              <a:spcBef>
                <a:spcPts val="0"/>
              </a:spcBef>
              <a:spcAft>
                <a:spcPts val="0"/>
              </a:spcAft>
              <a:buClr>
                <a:srgbClr val="434343"/>
              </a:buClr>
              <a:buSzPts val="2200"/>
              <a:buFont typeface="Roboto"/>
              <a:buChar char="●"/>
              <a:defRPr sz="2200">
                <a:solidFill>
                  <a:srgbClr val="434343"/>
                </a:solidFill>
                <a:latin typeface="Roboto"/>
                <a:ea typeface="Roboto"/>
                <a:cs typeface="Roboto"/>
                <a:sym typeface="Roboto"/>
              </a:defRPr>
            </a:lvl1pPr>
            <a:lvl2pPr marL="914400" lvl="1"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2pPr>
            <a:lvl3pPr marL="1371600" lvl="2"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3pPr>
            <a:lvl4pPr marL="1828800" lvl="3"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4pPr>
            <a:lvl5pPr marL="2286000" lvl="4"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5pPr>
            <a:lvl6pPr marL="2743200" lvl="5"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6pPr>
            <a:lvl7pPr marL="3200400" lvl="6"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7pPr>
            <a:lvl8pPr marL="3657600" lvl="7"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8pPr>
            <a:lvl9pPr marL="4114800" lvl="8" indent="-368300">
              <a:lnSpc>
                <a:spcPct val="115000"/>
              </a:lnSpc>
              <a:spcBef>
                <a:spcPts val="1600"/>
              </a:spcBef>
              <a:spcAft>
                <a:spcPts val="1600"/>
              </a:spcAft>
              <a:buClr>
                <a:srgbClr val="434343"/>
              </a:buClr>
              <a:buSzPts val="2200"/>
              <a:buFont typeface="Roboto"/>
              <a:buChar char="■"/>
              <a:defRPr sz="2200">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ctrTitle"/>
          </p:nvPr>
        </p:nvSpPr>
        <p:spPr>
          <a:xfrm>
            <a:off x="921300" y="2331475"/>
            <a:ext cx="6472800" cy="13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Pengenalan Java dan Pemrograman Aplikasi Mobile</a:t>
            </a:r>
            <a:endParaRPr dirty="0"/>
          </a:p>
        </p:txBody>
      </p:sp>
      <p:sp>
        <p:nvSpPr>
          <p:cNvPr id="2" name="Kotak Teks 1">
            <a:extLst>
              <a:ext uri="{FF2B5EF4-FFF2-40B4-BE49-F238E27FC236}">
                <a16:creationId xmlns:a16="http://schemas.microsoft.com/office/drawing/2014/main" id="{EC5ADFCA-D2B9-A63B-7CBA-FED02F4CFC81}"/>
              </a:ext>
            </a:extLst>
          </p:cNvPr>
          <p:cNvSpPr txBox="1"/>
          <p:nvPr/>
        </p:nvSpPr>
        <p:spPr>
          <a:xfrm>
            <a:off x="7532914" y="4484914"/>
            <a:ext cx="1069524" cy="307777"/>
          </a:xfrm>
          <a:prstGeom prst="rect">
            <a:avLst/>
          </a:prstGeom>
          <a:noFill/>
        </p:spPr>
        <p:txBody>
          <a:bodyPr wrap="none" rtlCol="0">
            <a:spAutoFit/>
          </a:bodyPr>
          <a:lstStyle/>
          <a:p>
            <a:r>
              <a:rPr lang="id-ID" b="1" dirty="0"/>
              <a:t>Ach. Dafid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9C30F3F4-BA89-E0B6-D0E3-93D7B750E9C4}"/>
              </a:ext>
            </a:extLst>
          </p:cNvPr>
          <p:cNvSpPr>
            <a:spLocks noGrp="1"/>
          </p:cNvSpPr>
          <p:nvPr>
            <p:ph type="title"/>
          </p:nvPr>
        </p:nvSpPr>
        <p:spPr>
          <a:xfrm>
            <a:off x="2122154" y="0"/>
            <a:ext cx="4899692" cy="572700"/>
          </a:xfrm>
        </p:spPr>
        <p:txBody>
          <a:bodyPr/>
          <a:lstStyle/>
          <a:p>
            <a:pPr algn="ctr"/>
            <a:r>
              <a:rPr lang="id-ID" dirty="0"/>
              <a:t>Java</a:t>
            </a:r>
          </a:p>
        </p:txBody>
      </p:sp>
      <p:sp>
        <p:nvSpPr>
          <p:cNvPr id="2" name="Kotak Teks 1">
            <a:extLst>
              <a:ext uri="{FF2B5EF4-FFF2-40B4-BE49-F238E27FC236}">
                <a16:creationId xmlns:a16="http://schemas.microsoft.com/office/drawing/2014/main" id="{97365C2E-C92E-2A4F-527C-1E28072750C3}"/>
              </a:ext>
            </a:extLst>
          </p:cNvPr>
          <p:cNvSpPr txBox="1"/>
          <p:nvPr/>
        </p:nvSpPr>
        <p:spPr>
          <a:xfrm>
            <a:off x="343189" y="699303"/>
            <a:ext cx="8457622" cy="1246495"/>
          </a:xfrm>
          <a:prstGeom prst="rect">
            <a:avLst/>
          </a:prstGeom>
          <a:noFill/>
        </p:spPr>
        <p:txBody>
          <a:bodyPr wrap="square" rtlCol="0">
            <a:spAutoFit/>
          </a:bodyPr>
          <a:lstStyle/>
          <a:p>
            <a:pPr algn="just"/>
            <a:r>
              <a:rPr lang="id-ID" sz="1500" dirty="0"/>
              <a:t>Sejarah singkat bahasa pemrograman Java berasal dari tahun 1991 oleh James </a:t>
            </a:r>
            <a:r>
              <a:rPr lang="id-ID" sz="1500" dirty="0" err="1"/>
              <a:t>Gosling</a:t>
            </a:r>
            <a:r>
              <a:rPr lang="id-ID" sz="1500" dirty="0"/>
              <a:t>, Patrick </a:t>
            </a:r>
            <a:r>
              <a:rPr lang="id-ID" sz="1500" dirty="0" err="1"/>
              <a:t>Naughton</a:t>
            </a:r>
            <a:r>
              <a:rPr lang="id-ID" sz="1500" dirty="0"/>
              <a:t> dan Mike </a:t>
            </a:r>
            <a:r>
              <a:rPr lang="id-ID" sz="1500" dirty="0" err="1"/>
              <a:t>Sherida</a:t>
            </a:r>
            <a:r>
              <a:rPr lang="id-ID" sz="1500" dirty="0"/>
              <a:t>. Berawal dengan nama </a:t>
            </a:r>
            <a:r>
              <a:rPr lang="id-ID" sz="1500" dirty="0" err="1"/>
              <a:t>Oak</a:t>
            </a:r>
            <a:r>
              <a:rPr lang="id-ID" sz="1500" dirty="0"/>
              <a:t>, pohon yang berada di dekat kantor James, kemudian diubah menjadi Green, dan pada akhirnya menjadi Java, mereka terinspirasi oleh asal usul kopi yang sedang diminum, yaitu pulau Jawa. Karena itu logo dari Java adalah kopi panas yang diseduh di dalam cangkir</a:t>
            </a:r>
          </a:p>
        </p:txBody>
      </p:sp>
      <p:pic>
        <p:nvPicPr>
          <p:cNvPr id="6" name="Gambar 5">
            <a:extLst>
              <a:ext uri="{FF2B5EF4-FFF2-40B4-BE49-F238E27FC236}">
                <a16:creationId xmlns:a16="http://schemas.microsoft.com/office/drawing/2014/main" id="{AD8D94F6-0990-4572-6671-50BD6F798ADE}"/>
              </a:ext>
            </a:extLst>
          </p:cNvPr>
          <p:cNvPicPr>
            <a:picLocks noChangeAspect="1"/>
          </p:cNvPicPr>
          <p:nvPr/>
        </p:nvPicPr>
        <p:blipFill>
          <a:blip r:embed="rId3"/>
          <a:stretch>
            <a:fillRect/>
          </a:stretch>
        </p:blipFill>
        <p:spPr>
          <a:xfrm>
            <a:off x="343189" y="2189643"/>
            <a:ext cx="4648603" cy="2400508"/>
          </a:xfrm>
          <a:prstGeom prst="rect">
            <a:avLst/>
          </a:prstGeom>
        </p:spPr>
      </p:pic>
      <p:sp>
        <p:nvSpPr>
          <p:cNvPr id="7" name="Kotak Teks 6">
            <a:extLst>
              <a:ext uri="{FF2B5EF4-FFF2-40B4-BE49-F238E27FC236}">
                <a16:creationId xmlns:a16="http://schemas.microsoft.com/office/drawing/2014/main" id="{C80091C9-A8C7-BB3E-D5F2-09423F2ED0C0}"/>
              </a:ext>
            </a:extLst>
          </p:cNvPr>
          <p:cNvSpPr txBox="1"/>
          <p:nvPr/>
        </p:nvSpPr>
        <p:spPr>
          <a:xfrm>
            <a:off x="5232017" y="2296312"/>
            <a:ext cx="3011903" cy="1600438"/>
          </a:xfrm>
          <a:prstGeom prst="rect">
            <a:avLst/>
          </a:prstGeom>
          <a:noFill/>
        </p:spPr>
        <p:txBody>
          <a:bodyPr wrap="square" rtlCol="0">
            <a:spAutoFit/>
          </a:bodyPr>
          <a:lstStyle/>
          <a:p>
            <a:pPr algn="just"/>
            <a:r>
              <a:rPr lang="id-ID" dirty="0"/>
              <a:t>Struktur dasar Program Java Secara Umum dibagi menjadi 4 bagian, yaitu: </a:t>
            </a:r>
          </a:p>
          <a:p>
            <a:pPr marL="342900" indent="-342900" algn="just">
              <a:buAutoNum type="arabicPeriod"/>
            </a:pPr>
            <a:r>
              <a:rPr lang="id-ID" dirty="0"/>
              <a:t>Deklarasi </a:t>
            </a:r>
            <a:r>
              <a:rPr lang="id-ID" dirty="0" err="1"/>
              <a:t>Package</a:t>
            </a:r>
            <a:endParaRPr lang="id-ID" dirty="0"/>
          </a:p>
          <a:p>
            <a:pPr marL="342900" indent="-342900" algn="just">
              <a:buAutoNum type="arabicPeriod"/>
            </a:pPr>
            <a:r>
              <a:rPr lang="id-ID" dirty="0"/>
              <a:t>Impor </a:t>
            </a:r>
            <a:r>
              <a:rPr lang="id-ID" dirty="0" err="1"/>
              <a:t>Library</a:t>
            </a:r>
            <a:endParaRPr lang="id-ID" dirty="0"/>
          </a:p>
          <a:p>
            <a:pPr marL="342900" indent="-342900" algn="just">
              <a:buAutoNum type="arabicPeriod"/>
            </a:pPr>
            <a:r>
              <a:rPr lang="id-ID" dirty="0"/>
              <a:t>Bagian </a:t>
            </a:r>
            <a:r>
              <a:rPr lang="id-ID" dirty="0" err="1"/>
              <a:t>Class</a:t>
            </a:r>
            <a:endParaRPr lang="id-ID" dirty="0"/>
          </a:p>
          <a:p>
            <a:pPr marL="342900" indent="-342900" algn="just">
              <a:buAutoNum type="arabicPeriod"/>
            </a:pPr>
            <a:r>
              <a:rPr lang="id-ID" dirty="0" err="1"/>
              <a:t>Method</a:t>
            </a:r>
            <a:r>
              <a:rPr lang="id-ID" dirty="0"/>
              <a:t> Main.</a:t>
            </a:r>
          </a:p>
        </p:txBody>
      </p:sp>
    </p:spTree>
    <p:extLst>
      <p:ext uri="{BB962C8B-B14F-4D97-AF65-F5344CB8AC3E}">
        <p14:creationId xmlns:p14="http://schemas.microsoft.com/office/powerpoint/2010/main" val="405756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 name="Kotak Teks 1">
            <a:extLst>
              <a:ext uri="{FF2B5EF4-FFF2-40B4-BE49-F238E27FC236}">
                <a16:creationId xmlns:a16="http://schemas.microsoft.com/office/drawing/2014/main" id="{97365C2E-C92E-2A4F-527C-1E28072750C3}"/>
              </a:ext>
            </a:extLst>
          </p:cNvPr>
          <p:cNvSpPr txBox="1"/>
          <p:nvPr/>
        </p:nvSpPr>
        <p:spPr>
          <a:xfrm>
            <a:off x="343189" y="1043060"/>
            <a:ext cx="8457622" cy="784830"/>
          </a:xfrm>
          <a:prstGeom prst="rect">
            <a:avLst/>
          </a:prstGeom>
          <a:noFill/>
        </p:spPr>
        <p:txBody>
          <a:bodyPr wrap="square" rtlCol="0">
            <a:spAutoFit/>
          </a:bodyPr>
          <a:lstStyle/>
          <a:p>
            <a:pPr algn="just"/>
            <a:r>
              <a:rPr lang="id-ID" sz="1500" dirty="0" err="1"/>
              <a:t>Statement</a:t>
            </a:r>
            <a:r>
              <a:rPr lang="id-ID" sz="1500" dirty="0"/>
              <a:t> dan ekspresi adalah bagian terkecil dalam program. Dalam Java, harus diakhiri dengan titik koma “;”. Contoh </a:t>
            </a:r>
            <a:r>
              <a:rPr lang="id-ID" sz="1500" dirty="0" err="1"/>
              <a:t>statement</a:t>
            </a:r>
            <a:r>
              <a:rPr lang="id-ID" sz="1500" dirty="0"/>
              <a:t> dan ekspresi </a:t>
            </a:r>
            <a:r>
              <a:rPr lang="id-ID" sz="1500" dirty="0" err="1"/>
              <a:t>Statement</a:t>
            </a:r>
            <a:r>
              <a:rPr lang="id-ID" sz="1500" dirty="0"/>
              <a:t> dan ekspresi akan menjadi instruksi yang dikerjakan oleh </a:t>
            </a:r>
            <a:r>
              <a:rPr lang="id-ID" sz="1500" dirty="0" err="1"/>
              <a:t>computer</a:t>
            </a:r>
            <a:r>
              <a:rPr lang="id-ID" sz="1500" dirty="0"/>
              <a:t>.</a:t>
            </a:r>
          </a:p>
        </p:txBody>
      </p:sp>
      <p:pic>
        <p:nvPicPr>
          <p:cNvPr id="9" name="Gambar 8">
            <a:extLst>
              <a:ext uri="{FF2B5EF4-FFF2-40B4-BE49-F238E27FC236}">
                <a16:creationId xmlns:a16="http://schemas.microsoft.com/office/drawing/2014/main" id="{9BE27C07-8896-AD35-B4F3-1CCBAF94457C}"/>
              </a:ext>
            </a:extLst>
          </p:cNvPr>
          <p:cNvPicPr>
            <a:picLocks noChangeAspect="1"/>
          </p:cNvPicPr>
          <p:nvPr/>
        </p:nvPicPr>
        <p:blipFill>
          <a:blip r:embed="rId3"/>
          <a:stretch>
            <a:fillRect/>
          </a:stretch>
        </p:blipFill>
        <p:spPr>
          <a:xfrm>
            <a:off x="676921" y="1996885"/>
            <a:ext cx="3238781" cy="1562235"/>
          </a:xfrm>
          <a:prstGeom prst="rect">
            <a:avLst/>
          </a:prstGeom>
        </p:spPr>
      </p:pic>
      <p:pic>
        <p:nvPicPr>
          <p:cNvPr id="11" name="Gambar 10">
            <a:extLst>
              <a:ext uri="{FF2B5EF4-FFF2-40B4-BE49-F238E27FC236}">
                <a16:creationId xmlns:a16="http://schemas.microsoft.com/office/drawing/2014/main" id="{D81FA2BF-95B8-52E1-7FA7-060208523B4D}"/>
              </a:ext>
            </a:extLst>
          </p:cNvPr>
          <p:cNvPicPr>
            <a:picLocks noChangeAspect="1"/>
          </p:cNvPicPr>
          <p:nvPr/>
        </p:nvPicPr>
        <p:blipFill>
          <a:blip r:embed="rId4"/>
          <a:stretch>
            <a:fillRect/>
          </a:stretch>
        </p:blipFill>
        <p:spPr>
          <a:xfrm>
            <a:off x="6066073" y="2271228"/>
            <a:ext cx="1783235" cy="1013548"/>
          </a:xfrm>
          <a:prstGeom prst="rect">
            <a:avLst/>
          </a:prstGeom>
        </p:spPr>
      </p:pic>
      <p:sp>
        <p:nvSpPr>
          <p:cNvPr id="12" name="Kotak Teks 11">
            <a:extLst>
              <a:ext uri="{FF2B5EF4-FFF2-40B4-BE49-F238E27FC236}">
                <a16:creationId xmlns:a16="http://schemas.microsoft.com/office/drawing/2014/main" id="{D445D52A-42AC-F7BE-079F-7CC5727A0992}"/>
              </a:ext>
            </a:extLst>
          </p:cNvPr>
          <p:cNvSpPr txBox="1"/>
          <p:nvPr/>
        </p:nvSpPr>
        <p:spPr>
          <a:xfrm>
            <a:off x="4103887" y="2616419"/>
            <a:ext cx="1072730" cy="323165"/>
          </a:xfrm>
          <a:prstGeom prst="rect">
            <a:avLst/>
          </a:prstGeom>
          <a:noFill/>
        </p:spPr>
        <p:txBody>
          <a:bodyPr wrap="none" rtlCol="0">
            <a:spAutoFit/>
          </a:bodyPr>
          <a:lstStyle/>
          <a:p>
            <a:r>
              <a:rPr lang="id-ID" sz="1500" dirty="0" err="1"/>
              <a:t>Outputnya</a:t>
            </a:r>
            <a:endParaRPr lang="id-ID" sz="1500" dirty="0"/>
          </a:p>
        </p:txBody>
      </p:sp>
      <p:sp>
        <p:nvSpPr>
          <p:cNvPr id="13" name="Panah: Kanan 12">
            <a:extLst>
              <a:ext uri="{FF2B5EF4-FFF2-40B4-BE49-F238E27FC236}">
                <a16:creationId xmlns:a16="http://schemas.microsoft.com/office/drawing/2014/main" id="{3DBFD4EC-965B-FA08-54A8-698DF1311C2E}"/>
              </a:ext>
            </a:extLst>
          </p:cNvPr>
          <p:cNvSpPr/>
          <p:nvPr/>
        </p:nvSpPr>
        <p:spPr>
          <a:xfrm>
            <a:off x="5288777" y="2637059"/>
            <a:ext cx="570641" cy="281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07579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 name="Kotak Teks 1">
            <a:extLst>
              <a:ext uri="{FF2B5EF4-FFF2-40B4-BE49-F238E27FC236}">
                <a16:creationId xmlns:a16="http://schemas.microsoft.com/office/drawing/2014/main" id="{97365C2E-C92E-2A4F-527C-1E28072750C3}"/>
              </a:ext>
            </a:extLst>
          </p:cNvPr>
          <p:cNvSpPr txBox="1"/>
          <p:nvPr/>
        </p:nvSpPr>
        <p:spPr>
          <a:xfrm>
            <a:off x="343189" y="768053"/>
            <a:ext cx="8457622" cy="1015663"/>
          </a:xfrm>
          <a:prstGeom prst="rect">
            <a:avLst/>
          </a:prstGeom>
          <a:noFill/>
        </p:spPr>
        <p:txBody>
          <a:bodyPr wrap="square" rtlCol="0">
            <a:spAutoFit/>
          </a:bodyPr>
          <a:lstStyle/>
          <a:p>
            <a:pPr algn="just"/>
            <a:r>
              <a:rPr lang="id-ID" sz="1500" dirty="0"/>
              <a:t>Prosedur, Fungsi maupun </a:t>
            </a:r>
            <a:r>
              <a:rPr lang="id-ID" sz="1500" dirty="0" err="1"/>
              <a:t>Method</a:t>
            </a:r>
            <a:r>
              <a:rPr lang="id-ID" sz="1500" dirty="0"/>
              <a:t> adalah sama. Prosedur adalah sebutan untuk fungsi yang memiliki karakteristik tidak mengembalikan nilai, biasanya ditandai dengan kata kunci ‘</a:t>
            </a:r>
            <a:r>
              <a:rPr lang="id-ID" sz="1500" dirty="0" err="1"/>
              <a:t>void</a:t>
            </a:r>
            <a:r>
              <a:rPr lang="id-ID" sz="1500" dirty="0"/>
              <a:t>’. Fungsi adalah istilah untuk fungsi yang mengembalikan nilai. </a:t>
            </a:r>
            <a:r>
              <a:rPr lang="id-ID" sz="1500" dirty="0" err="1"/>
              <a:t>Method</a:t>
            </a:r>
            <a:r>
              <a:rPr lang="id-ID" sz="1500" dirty="0"/>
              <a:t> adalah fungsi yang berada di dalam </a:t>
            </a:r>
            <a:r>
              <a:rPr lang="id-ID" sz="1500" dirty="0" err="1"/>
              <a:t>Class</a:t>
            </a:r>
            <a:r>
              <a:rPr lang="id-ID" sz="1500" dirty="0"/>
              <a:t>, </a:t>
            </a:r>
            <a:r>
              <a:rPr lang="id-ID" sz="1500" dirty="0" err="1"/>
              <a:t>dimana</a:t>
            </a:r>
            <a:r>
              <a:rPr lang="id-ID" sz="1500" dirty="0"/>
              <a:t> istilah ini biasanya digunakan dalam OOP</a:t>
            </a:r>
          </a:p>
        </p:txBody>
      </p:sp>
      <p:sp>
        <p:nvSpPr>
          <p:cNvPr id="12" name="Kotak Teks 11">
            <a:extLst>
              <a:ext uri="{FF2B5EF4-FFF2-40B4-BE49-F238E27FC236}">
                <a16:creationId xmlns:a16="http://schemas.microsoft.com/office/drawing/2014/main" id="{D445D52A-42AC-F7BE-079F-7CC5727A0992}"/>
              </a:ext>
            </a:extLst>
          </p:cNvPr>
          <p:cNvSpPr txBox="1"/>
          <p:nvPr/>
        </p:nvSpPr>
        <p:spPr>
          <a:xfrm>
            <a:off x="3406056" y="2637059"/>
            <a:ext cx="1072730" cy="323165"/>
          </a:xfrm>
          <a:prstGeom prst="rect">
            <a:avLst/>
          </a:prstGeom>
          <a:noFill/>
        </p:spPr>
        <p:txBody>
          <a:bodyPr wrap="none" rtlCol="0">
            <a:spAutoFit/>
          </a:bodyPr>
          <a:lstStyle/>
          <a:p>
            <a:r>
              <a:rPr lang="id-ID" sz="1500" dirty="0" err="1"/>
              <a:t>Outputnya</a:t>
            </a:r>
            <a:endParaRPr lang="id-ID" sz="1500" dirty="0"/>
          </a:p>
        </p:txBody>
      </p:sp>
      <p:sp>
        <p:nvSpPr>
          <p:cNvPr id="13" name="Panah: Kanan 12">
            <a:extLst>
              <a:ext uri="{FF2B5EF4-FFF2-40B4-BE49-F238E27FC236}">
                <a16:creationId xmlns:a16="http://schemas.microsoft.com/office/drawing/2014/main" id="{3DBFD4EC-965B-FA08-54A8-698DF1311C2E}"/>
              </a:ext>
            </a:extLst>
          </p:cNvPr>
          <p:cNvSpPr/>
          <p:nvPr/>
        </p:nvSpPr>
        <p:spPr>
          <a:xfrm>
            <a:off x="4636915" y="2657699"/>
            <a:ext cx="570641" cy="281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pic>
        <p:nvPicPr>
          <p:cNvPr id="4" name="Gambar 3">
            <a:extLst>
              <a:ext uri="{FF2B5EF4-FFF2-40B4-BE49-F238E27FC236}">
                <a16:creationId xmlns:a16="http://schemas.microsoft.com/office/drawing/2014/main" id="{CC6DF002-A1C5-6379-1B5D-CE3335F9C0DA}"/>
              </a:ext>
            </a:extLst>
          </p:cNvPr>
          <p:cNvPicPr>
            <a:picLocks noChangeAspect="1"/>
          </p:cNvPicPr>
          <p:nvPr/>
        </p:nvPicPr>
        <p:blipFill>
          <a:blip r:embed="rId3"/>
          <a:stretch>
            <a:fillRect/>
          </a:stretch>
        </p:blipFill>
        <p:spPr>
          <a:xfrm>
            <a:off x="702626" y="1979381"/>
            <a:ext cx="2545301" cy="1920406"/>
          </a:xfrm>
          <a:prstGeom prst="rect">
            <a:avLst/>
          </a:prstGeom>
        </p:spPr>
      </p:pic>
      <p:pic>
        <p:nvPicPr>
          <p:cNvPr id="6" name="Gambar 5">
            <a:extLst>
              <a:ext uri="{FF2B5EF4-FFF2-40B4-BE49-F238E27FC236}">
                <a16:creationId xmlns:a16="http://schemas.microsoft.com/office/drawing/2014/main" id="{9EC5E282-2B41-D27C-9CE1-E89F3EFD6E25}"/>
              </a:ext>
            </a:extLst>
          </p:cNvPr>
          <p:cNvPicPr>
            <a:picLocks noChangeAspect="1"/>
          </p:cNvPicPr>
          <p:nvPr/>
        </p:nvPicPr>
        <p:blipFill>
          <a:blip r:embed="rId4"/>
          <a:stretch>
            <a:fillRect/>
          </a:stretch>
        </p:blipFill>
        <p:spPr>
          <a:xfrm>
            <a:off x="5365685" y="2383314"/>
            <a:ext cx="3292125" cy="830652"/>
          </a:xfrm>
          <a:prstGeom prst="rect">
            <a:avLst/>
          </a:prstGeom>
        </p:spPr>
      </p:pic>
    </p:spTree>
    <p:extLst>
      <p:ext uri="{BB962C8B-B14F-4D97-AF65-F5344CB8AC3E}">
        <p14:creationId xmlns:p14="http://schemas.microsoft.com/office/powerpoint/2010/main" val="110454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 name="Kotak Teks 1">
            <a:extLst>
              <a:ext uri="{FF2B5EF4-FFF2-40B4-BE49-F238E27FC236}">
                <a16:creationId xmlns:a16="http://schemas.microsoft.com/office/drawing/2014/main" id="{97365C2E-C92E-2A4F-527C-1E28072750C3}"/>
              </a:ext>
            </a:extLst>
          </p:cNvPr>
          <p:cNvSpPr txBox="1"/>
          <p:nvPr/>
        </p:nvSpPr>
        <p:spPr>
          <a:xfrm>
            <a:off x="343189" y="452837"/>
            <a:ext cx="8457622" cy="553998"/>
          </a:xfrm>
          <a:prstGeom prst="rect">
            <a:avLst/>
          </a:prstGeom>
          <a:noFill/>
        </p:spPr>
        <p:txBody>
          <a:bodyPr wrap="square" rtlCol="0">
            <a:spAutoFit/>
          </a:bodyPr>
          <a:lstStyle/>
          <a:p>
            <a:pPr algn="just"/>
            <a:r>
              <a:rPr lang="id-ID" sz="1500" dirty="0"/>
              <a:t>Parameter adalah </a:t>
            </a:r>
            <a:r>
              <a:rPr lang="id-ID" sz="1500" dirty="0" err="1"/>
              <a:t>variable</a:t>
            </a:r>
            <a:r>
              <a:rPr lang="id-ID" sz="1500" dirty="0"/>
              <a:t> yang menampung nilai untuk diproses </a:t>
            </a:r>
            <a:r>
              <a:rPr lang="id-ID" sz="1500" dirty="0" err="1"/>
              <a:t>didalam</a:t>
            </a:r>
            <a:r>
              <a:rPr lang="id-ID" sz="1500" dirty="0"/>
              <a:t> sebuah fungsi. Parameter memiliki fungsi sebagai nilai masukan pengguna untuk fungsi.</a:t>
            </a:r>
          </a:p>
        </p:txBody>
      </p:sp>
      <p:sp>
        <p:nvSpPr>
          <p:cNvPr id="13" name="Panah: Kanan 12">
            <a:extLst>
              <a:ext uri="{FF2B5EF4-FFF2-40B4-BE49-F238E27FC236}">
                <a16:creationId xmlns:a16="http://schemas.microsoft.com/office/drawing/2014/main" id="{3DBFD4EC-965B-FA08-54A8-698DF1311C2E}"/>
              </a:ext>
            </a:extLst>
          </p:cNvPr>
          <p:cNvSpPr/>
          <p:nvPr/>
        </p:nvSpPr>
        <p:spPr>
          <a:xfrm rot="2761348">
            <a:off x="4493770" y="2406337"/>
            <a:ext cx="570641" cy="281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pic>
        <p:nvPicPr>
          <p:cNvPr id="5" name="Gambar 4">
            <a:extLst>
              <a:ext uri="{FF2B5EF4-FFF2-40B4-BE49-F238E27FC236}">
                <a16:creationId xmlns:a16="http://schemas.microsoft.com/office/drawing/2014/main" id="{321D2772-D301-6B09-64F9-934AA9CB17F2}"/>
              </a:ext>
            </a:extLst>
          </p:cNvPr>
          <p:cNvPicPr>
            <a:picLocks noChangeAspect="1"/>
          </p:cNvPicPr>
          <p:nvPr/>
        </p:nvPicPr>
        <p:blipFill>
          <a:blip r:embed="rId3"/>
          <a:stretch>
            <a:fillRect/>
          </a:stretch>
        </p:blipFill>
        <p:spPr>
          <a:xfrm>
            <a:off x="477255" y="1391298"/>
            <a:ext cx="3581710" cy="2057578"/>
          </a:xfrm>
          <a:prstGeom prst="rect">
            <a:avLst/>
          </a:prstGeom>
        </p:spPr>
      </p:pic>
      <p:pic>
        <p:nvPicPr>
          <p:cNvPr id="8" name="Gambar 7">
            <a:extLst>
              <a:ext uri="{FF2B5EF4-FFF2-40B4-BE49-F238E27FC236}">
                <a16:creationId xmlns:a16="http://schemas.microsoft.com/office/drawing/2014/main" id="{510B22C9-E494-A6A4-863A-FED3F3BCC9BA}"/>
              </a:ext>
            </a:extLst>
          </p:cNvPr>
          <p:cNvPicPr>
            <a:picLocks noChangeAspect="1"/>
          </p:cNvPicPr>
          <p:nvPr/>
        </p:nvPicPr>
        <p:blipFill>
          <a:blip r:embed="rId4"/>
          <a:stretch>
            <a:fillRect/>
          </a:stretch>
        </p:blipFill>
        <p:spPr>
          <a:xfrm>
            <a:off x="4572000" y="3517081"/>
            <a:ext cx="3772227" cy="1173582"/>
          </a:xfrm>
          <a:prstGeom prst="rect">
            <a:avLst/>
          </a:prstGeom>
        </p:spPr>
      </p:pic>
    </p:spTree>
    <p:extLst>
      <p:ext uri="{BB962C8B-B14F-4D97-AF65-F5344CB8AC3E}">
        <p14:creationId xmlns:p14="http://schemas.microsoft.com/office/powerpoint/2010/main" val="242551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9C30F3F4-BA89-E0B6-D0E3-93D7B750E9C4}"/>
              </a:ext>
            </a:extLst>
          </p:cNvPr>
          <p:cNvSpPr>
            <a:spLocks noGrp="1"/>
          </p:cNvSpPr>
          <p:nvPr>
            <p:ph type="title"/>
          </p:nvPr>
        </p:nvSpPr>
        <p:spPr>
          <a:xfrm>
            <a:off x="2122154" y="1999050"/>
            <a:ext cx="4899692" cy="572700"/>
          </a:xfrm>
        </p:spPr>
        <p:txBody>
          <a:bodyPr/>
          <a:lstStyle/>
          <a:p>
            <a:pPr algn="ctr"/>
            <a:r>
              <a:rPr lang="id-ID" dirty="0" err="1"/>
              <a:t>Terimakasih</a:t>
            </a:r>
            <a:endParaRPr lang="id-ID" dirty="0"/>
          </a:p>
        </p:txBody>
      </p:sp>
    </p:spTree>
    <p:extLst>
      <p:ext uri="{BB962C8B-B14F-4D97-AF65-F5344CB8AC3E}">
        <p14:creationId xmlns:p14="http://schemas.microsoft.com/office/powerpoint/2010/main" val="345108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4" name="Judul 3">
            <a:extLst>
              <a:ext uri="{FF2B5EF4-FFF2-40B4-BE49-F238E27FC236}">
                <a16:creationId xmlns:a16="http://schemas.microsoft.com/office/drawing/2014/main" id="{A21B97AA-54A7-E868-204E-70FD3EA6DE84}"/>
              </a:ext>
            </a:extLst>
          </p:cNvPr>
          <p:cNvSpPr>
            <a:spLocks noGrp="1"/>
          </p:cNvSpPr>
          <p:nvPr>
            <p:ph type="title"/>
          </p:nvPr>
        </p:nvSpPr>
        <p:spPr>
          <a:xfrm>
            <a:off x="1426157" y="551543"/>
            <a:ext cx="6291679" cy="755700"/>
          </a:xfrm>
        </p:spPr>
        <p:txBody>
          <a:bodyPr/>
          <a:lstStyle/>
          <a:p>
            <a:r>
              <a:rPr lang="id-ID" dirty="0"/>
              <a:t>Kerja sama Android dan Java</a:t>
            </a:r>
          </a:p>
        </p:txBody>
      </p:sp>
      <p:sp>
        <p:nvSpPr>
          <p:cNvPr id="9" name="Kotak Teks 8">
            <a:extLst>
              <a:ext uri="{FF2B5EF4-FFF2-40B4-BE49-F238E27FC236}">
                <a16:creationId xmlns:a16="http://schemas.microsoft.com/office/drawing/2014/main" id="{A3DBC73B-6AB0-8EF4-6B5F-13A504FEF1DB}"/>
              </a:ext>
            </a:extLst>
          </p:cNvPr>
          <p:cNvSpPr txBox="1"/>
          <p:nvPr/>
        </p:nvSpPr>
        <p:spPr>
          <a:xfrm>
            <a:off x="856340" y="2010311"/>
            <a:ext cx="7431314" cy="1323439"/>
          </a:xfrm>
          <a:prstGeom prst="rect">
            <a:avLst/>
          </a:prstGeom>
          <a:noFill/>
        </p:spPr>
        <p:txBody>
          <a:bodyPr wrap="square" rtlCol="0">
            <a:spAutoFit/>
          </a:bodyPr>
          <a:lstStyle/>
          <a:p>
            <a:pPr algn="just"/>
            <a:r>
              <a:rPr lang="id-ID" sz="1600" dirty="0"/>
              <a:t>Ketika menulis sebuah program dengan bahasa pemrograman </a:t>
            </a:r>
            <a:r>
              <a:rPr lang="id-ID" sz="1600" dirty="0" err="1"/>
              <a:t>java</a:t>
            </a:r>
            <a:r>
              <a:rPr lang="id-ID" sz="1600" dirty="0"/>
              <a:t> untuk android, kita menekan sebuah tombol untuk menjalankan dan mentransformasi </a:t>
            </a:r>
            <a:r>
              <a:rPr lang="id-ID" sz="1600" dirty="0" err="1"/>
              <a:t>koding</a:t>
            </a:r>
            <a:r>
              <a:rPr lang="id-ID" sz="1600" dirty="0"/>
              <a:t> yang telah kita buat ke dalam bentuk lain yang dapat dimengerti dan diterjemahkan oleh Android. Bentuk ini dinamakan </a:t>
            </a:r>
            <a:r>
              <a:rPr lang="id-ID" sz="1600" b="1" dirty="0" err="1"/>
              <a:t>Dalvik</a:t>
            </a:r>
            <a:r>
              <a:rPr lang="id-ID" sz="1600" b="1" dirty="0"/>
              <a:t> </a:t>
            </a:r>
            <a:r>
              <a:rPr lang="id-ID" sz="1600" b="1" dirty="0" err="1"/>
              <a:t>Executable</a:t>
            </a:r>
            <a:r>
              <a:rPr lang="id-ID" sz="1600" dirty="0"/>
              <a:t>, atau disingkat sebagai kode </a:t>
            </a:r>
            <a:r>
              <a:rPr lang="id-ID" sz="1600" b="1" dirty="0"/>
              <a:t>DEX</a:t>
            </a:r>
            <a:r>
              <a:rPr lang="id-ID" sz="1600" dirty="0"/>
              <a:t>, dan prosesnya dimakan </a:t>
            </a:r>
            <a:r>
              <a:rPr lang="id-ID" sz="1600" dirty="0" err="1"/>
              <a:t>compile</a:t>
            </a:r>
            <a:endParaRPr lang="id-ID"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4" name="Judul 3">
            <a:extLst>
              <a:ext uri="{FF2B5EF4-FFF2-40B4-BE49-F238E27FC236}">
                <a16:creationId xmlns:a16="http://schemas.microsoft.com/office/drawing/2014/main" id="{A21B97AA-54A7-E868-204E-70FD3EA6DE84}"/>
              </a:ext>
            </a:extLst>
          </p:cNvPr>
          <p:cNvSpPr>
            <a:spLocks noGrp="1"/>
          </p:cNvSpPr>
          <p:nvPr>
            <p:ph type="title"/>
          </p:nvPr>
        </p:nvSpPr>
        <p:spPr>
          <a:xfrm>
            <a:off x="1426157" y="551543"/>
            <a:ext cx="6291679" cy="755700"/>
          </a:xfrm>
        </p:spPr>
        <p:txBody>
          <a:bodyPr/>
          <a:lstStyle/>
          <a:p>
            <a:pPr algn="ctr"/>
            <a:r>
              <a:rPr lang="id-ID" dirty="0"/>
              <a:t>Apa Itu Android?</a:t>
            </a:r>
          </a:p>
        </p:txBody>
      </p:sp>
      <p:sp>
        <p:nvSpPr>
          <p:cNvPr id="2" name="Kotak Teks 1">
            <a:extLst>
              <a:ext uri="{FF2B5EF4-FFF2-40B4-BE49-F238E27FC236}">
                <a16:creationId xmlns:a16="http://schemas.microsoft.com/office/drawing/2014/main" id="{C4A0BC08-6743-A48C-9E7F-ECD3CEA116F7}"/>
              </a:ext>
            </a:extLst>
          </p:cNvPr>
          <p:cNvSpPr txBox="1"/>
          <p:nvPr/>
        </p:nvSpPr>
        <p:spPr>
          <a:xfrm>
            <a:off x="885367" y="1826037"/>
            <a:ext cx="7373257" cy="2062103"/>
          </a:xfrm>
          <a:prstGeom prst="rect">
            <a:avLst/>
          </a:prstGeom>
          <a:noFill/>
        </p:spPr>
        <p:txBody>
          <a:bodyPr wrap="square" rtlCol="0">
            <a:spAutoFit/>
          </a:bodyPr>
          <a:lstStyle/>
          <a:p>
            <a:pPr algn="just"/>
            <a:r>
              <a:rPr lang="id-ID" sz="1600" dirty="0"/>
              <a:t>Android merupakan sistem yang kompleks, namun pengguna tidak membutuhkan pengetahuan yang dalam tentang sistem ini untuk dapat menghasilkan aplikasi yang baik. Dalam memulainya, kita hanya perlu memahami dasarnya yaitu bagian dari sistem Android yang menjalankan atau </a:t>
            </a:r>
            <a:r>
              <a:rPr lang="id-ID" sz="1600" dirty="0" err="1"/>
              <a:t>executes</a:t>
            </a:r>
            <a:r>
              <a:rPr lang="id-ID" sz="1600" dirty="0"/>
              <a:t> </a:t>
            </a:r>
            <a:r>
              <a:rPr lang="id-ID" sz="1600" dirty="0" err="1"/>
              <a:t>code</a:t>
            </a:r>
            <a:r>
              <a:rPr lang="id-ID" sz="1600" dirty="0"/>
              <a:t> DEX yang sudah di </a:t>
            </a:r>
            <a:r>
              <a:rPr lang="id-ID" sz="1600" dirty="0" err="1"/>
              <a:t>compile</a:t>
            </a:r>
            <a:r>
              <a:rPr lang="id-ID" sz="1600" dirty="0"/>
              <a:t> menggunakan </a:t>
            </a:r>
            <a:r>
              <a:rPr lang="id-ID" sz="1600" dirty="0" err="1"/>
              <a:t>Dalvik</a:t>
            </a:r>
            <a:r>
              <a:rPr lang="id-ID" sz="1600" dirty="0"/>
              <a:t> Virtual </a:t>
            </a:r>
            <a:r>
              <a:rPr lang="id-ID" sz="1600" dirty="0" err="1"/>
              <a:t>Machine</a:t>
            </a:r>
            <a:r>
              <a:rPr lang="id-ID" sz="1600" dirty="0"/>
              <a:t> (DVM). DVM adalah sebuah perangkat lunak yang ditulis menggunakan Bahasa pemrograman lain yang berjalan khusus dan diadaptasi menggunakan sistem operasi Linux.</a:t>
            </a:r>
          </a:p>
        </p:txBody>
      </p:sp>
    </p:spTree>
    <p:extLst>
      <p:ext uri="{BB962C8B-B14F-4D97-AF65-F5344CB8AC3E}">
        <p14:creationId xmlns:p14="http://schemas.microsoft.com/office/powerpoint/2010/main" val="61138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6" name="Kotak Teks 5">
            <a:extLst>
              <a:ext uri="{FF2B5EF4-FFF2-40B4-BE49-F238E27FC236}">
                <a16:creationId xmlns:a16="http://schemas.microsoft.com/office/drawing/2014/main" id="{C6086F20-3DC4-E5C0-2D1B-9190F44BDC2B}"/>
              </a:ext>
            </a:extLst>
          </p:cNvPr>
          <p:cNvSpPr txBox="1"/>
          <p:nvPr/>
        </p:nvSpPr>
        <p:spPr>
          <a:xfrm>
            <a:off x="815980" y="1837904"/>
            <a:ext cx="7512035" cy="1569660"/>
          </a:xfrm>
          <a:prstGeom prst="rect">
            <a:avLst/>
          </a:prstGeom>
          <a:noFill/>
        </p:spPr>
        <p:txBody>
          <a:bodyPr wrap="square" rtlCol="0">
            <a:spAutoFit/>
          </a:bodyPr>
          <a:lstStyle/>
          <a:p>
            <a:pPr algn="just"/>
            <a:r>
              <a:rPr lang="id-ID" sz="1600" dirty="0"/>
              <a:t>Android adalah sebuah sistem di dalam sistem, pengguna umumnya tidak akan menyadari bahwa android menggunakan sistem operasi Linux. Tujuan dari DVM adalah untuk menyembunyikan kompleksitas dan keragaman baik dari perangkat lunak maupun perangkat keras yang dijalankan oleh Android, namun secara bersamaan menampilkan semua fitur fiturnya yang memiliki berbagai macam manfaat.</a:t>
            </a:r>
          </a:p>
        </p:txBody>
      </p:sp>
      <p:sp>
        <p:nvSpPr>
          <p:cNvPr id="7" name="Judul 3">
            <a:extLst>
              <a:ext uri="{FF2B5EF4-FFF2-40B4-BE49-F238E27FC236}">
                <a16:creationId xmlns:a16="http://schemas.microsoft.com/office/drawing/2014/main" id="{09FD3577-AE02-D895-117E-CCF1237F5254}"/>
              </a:ext>
            </a:extLst>
          </p:cNvPr>
          <p:cNvSpPr>
            <a:spLocks noGrp="1"/>
          </p:cNvSpPr>
          <p:nvPr>
            <p:ph type="title"/>
          </p:nvPr>
        </p:nvSpPr>
        <p:spPr>
          <a:xfrm>
            <a:off x="1426157" y="762000"/>
            <a:ext cx="6291679" cy="755700"/>
          </a:xfrm>
        </p:spPr>
        <p:txBody>
          <a:bodyPr/>
          <a:lstStyle/>
          <a:p>
            <a:pPr algn="ctr"/>
            <a:r>
              <a:rPr lang="id-ID" dirty="0"/>
              <a:t>Kesimpulan Tentang Android</a:t>
            </a:r>
          </a:p>
        </p:txBody>
      </p:sp>
    </p:spTree>
    <p:extLst>
      <p:ext uri="{BB962C8B-B14F-4D97-AF65-F5344CB8AC3E}">
        <p14:creationId xmlns:p14="http://schemas.microsoft.com/office/powerpoint/2010/main" val="151762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9C30F3F4-BA89-E0B6-D0E3-93D7B750E9C4}"/>
              </a:ext>
            </a:extLst>
          </p:cNvPr>
          <p:cNvSpPr>
            <a:spLocks noGrp="1"/>
          </p:cNvSpPr>
          <p:nvPr>
            <p:ph type="title"/>
          </p:nvPr>
        </p:nvSpPr>
        <p:spPr>
          <a:xfrm>
            <a:off x="311700" y="669996"/>
            <a:ext cx="8520600" cy="572700"/>
          </a:xfrm>
        </p:spPr>
        <p:txBody>
          <a:bodyPr/>
          <a:lstStyle/>
          <a:p>
            <a:pPr algn="ctr"/>
            <a:r>
              <a:rPr lang="id-ID" dirty="0"/>
              <a:t>Cara Kerja </a:t>
            </a:r>
            <a:r>
              <a:rPr lang="id-ID" dirty="0" err="1"/>
              <a:t>Dalvik</a:t>
            </a:r>
            <a:r>
              <a:rPr lang="id-ID" dirty="0"/>
              <a:t> Virtual </a:t>
            </a:r>
            <a:r>
              <a:rPr lang="id-ID" dirty="0" err="1"/>
              <a:t>Machine</a:t>
            </a:r>
            <a:br>
              <a:rPr lang="id-ID" dirty="0"/>
            </a:br>
            <a:r>
              <a:rPr lang="id-ID" dirty="0"/>
              <a:t>(DVM)</a:t>
            </a:r>
          </a:p>
        </p:txBody>
      </p:sp>
      <p:sp>
        <p:nvSpPr>
          <p:cNvPr id="2" name="Kotak Teks 1">
            <a:extLst>
              <a:ext uri="{FF2B5EF4-FFF2-40B4-BE49-F238E27FC236}">
                <a16:creationId xmlns:a16="http://schemas.microsoft.com/office/drawing/2014/main" id="{481562D4-1015-37C1-F9D6-8A4A4F9240C0}"/>
              </a:ext>
            </a:extLst>
          </p:cNvPr>
          <p:cNvSpPr txBox="1"/>
          <p:nvPr/>
        </p:nvSpPr>
        <p:spPr>
          <a:xfrm>
            <a:off x="311700" y="2232842"/>
            <a:ext cx="8097187" cy="1477328"/>
          </a:xfrm>
          <a:prstGeom prst="rect">
            <a:avLst/>
          </a:prstGeom>
          <a:noFill/>
        </p:spPr>
        <p:txBody>
          <a:bodyPr wrap="square" rtlCol="0">
            <a:spAutoFit/>
          </a:bodyPr>
          <a:lstStyle/>
          <a:p>
            <a:pPr marL="342900" indent="-342900" algn="just">
              <a:buAutoNum type="arabicPeriod"/>
            </a:pPr>
            <a:r>
              <a:rPr lang="id-ID" sz="1800" dirty="0"/>
              <a:t>DVM harus memiliki akses ke </a:t>
            </a:r>
            <a:r>
              <a:rPr lang="id-ID" sz="1800" dirty="0" err="1"/>
              <a:t>hardware</a:t>
            </a:r>
            <a:r>
              <a:rPr lang="id-ID" sz="1800" dirty="0"/>
              <a:t>, </a:t>
            </a:r>
            <a:r>
              <a:rPr lang="id-ID" sz="1800" dirty="0" err="1"/>
              <a:t>dimana</a:t>
            </a:r>
            <a:r>
              <a:rPr lang="id-ID" sz="1800" dirty="0"/>
              <a:t> secara otomatis telah dilakukan</a:t>
            </a:r>
          </a:p>
          <a:p>
            <a:pPr marL="342900" indent="-342900" algn="just">
              <a:buAutoNum type="arabicPeriod"/>
            </a:pPr>
            <a:r>
              <a:rPr lang="id-ID" sz="1800" dirty="0"/>
              <a:t>akses ini harus mudah digunakan serta diolah oleh </a:t>
            </a:r>
            <a:r>
              <a:rPr lang="id-ID" sz="1800" dirty="0" err="1"/>
              <a:t>programmer</a:t>
            </a:r>
            <a:r>
              <a:rPr lang="id-ID" sz="1800" dirty="0"/>
              <a:t> maupun pengembang, jadi DVM menggunakan Android </a:t>
            </a:r>
            <a:r>
              <a:rPr lang="id-ID" sz="1800" dirty="0" err="1"/>
              <a:t>Application</a:t>
            </a:r>
            <a:r>
              <a:rPr lang="id-ID" sz="1800" dirty="0"/>
              <a:t> </a:t>
            </a:r>
            <a:r>
              <a:rPr lang="id-ID" sz="1800" dirty="0" err="1"/>
              <a:t>Proggraming</a:t>
            </a:r>
            <a:r>
              <a:rPr lang="id-ID" sz="1800" dirty="0"/>
              <a:t> </a:t>
            </a:r>
            <a:r>
              <a:rPr lang="id-ID" sz="1800" dirty="0" err="1"/>
              <a:t>Interface</a:t>
            </a:r>
            <a:r>
              <a:rPr lang="id-ID" sz="1800" dirty="0"/>
              <a:t> atau yang umumnya disebut dengan API.</a:t>
            </a:r>
          </a:p>
        </p:txBody>
      </p:sp>
    </p:spTree>
    <p:extLst>
      <p:ext uri="{BB962C8B-B14F-4D97-AF65-F5344CB8AC3E}">
        <p14:creationId xmlns:p14="http://schemas.microsoft.com/office/powerpoint/2010/main" val="376861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4" name="Judul 3">
            <a:extLst>
              <a:ext uri="{FF2B5EF4-FFF2-40B4-BE49-F238E27FC236}">
                <a16:creationId xmlns:a16="http://schemas.microsoft.com/office/drawing/2014/main" id="{A21B97AA-54A7-E868-204E-70FD3EA6DE84}"/>
              </a:ext>
            </a:extLst>
          </p:cNvPr>
          <p:cNvSpPr>
            <a:spLocks noGrp="1"/>
          </p:cNvSpPr>
          <p:nvPr>
            <p:ph type="title"/>
          </p:nvPr>
        </p:nvSpPr>
        <p:spPr>
          <a:xfrm>
            <a:off x="1426155" y="-7257"/>
            <a:ext cx="6291679" cy="755700"/>
          </a:xfrm>
        </p:spPr>
        <p:txBody>
          <a:bodyPr/>
          <a:lstStyle/>
          <a:p>
            <a:pPr algn="ctr"/>
            <a:r>
              <a:rPr lang="id-ID" dirty="0"/>
              <a:t>API Android</a:t>
            </a:r>
          </a:p>
        </p:txBody>
      </p:sp>
      <p:sp>
        <p:nvSpPr>
          <p:cNvPr id="2" name="Kotak Teks 1">
            <a:extLst>
              <a:ext uri="{FF2B5EF4-FFF2-40B4-BE49-F238E27FC236}">
                <a16:creationId xmlns:a16="http://schemas.microsoft.com/office/drawing/2014/main" id="{C4A0BC08-6743-A48C-9E7F-ECD3CEA116F7}"/>
              </a:ext>
            </a:extLst>
          </p:cNvPr>
          <p:cNvSpPr txBox="1"/>
          <p:nvPr/>
        </p:nvSpPr>
        <p:spPr>
          <a:xfrm>
            <a:off x="58051" y="810037"/>
            <a:ext cx="9027885" cy="584775"/>
          </a:xfrm>
          <a:prstGeom prst="rect">
            <a:avLst/>
          </a:prstGeom>
          <a:noFill/>
        </p:spPr>
        <p:txBody>
          <a:bodyPr wrap="square" rtlCol="0">
            <a:spAutoFit/>
          </a:bodyPr>
          <a:lstStyle/>
          <a:p>
            <a:pPr algn="just"/>
            <a:r>
              <a:rPr lang="id-ID" sz="1600" dirty="0"/>
              <a:t>API Android adalah </a:t>
            </a:r>
            <a:r>
              <a:rPr lang="id-ID" sz="1600" dirty="0" err="1"/>
              <a:t>code</a:t>
            </a:r>
            <a:r>
              <a:rPr lang="id-ID" sz="1600" dirty="0"/>
              <a:t> yang membuat segalanya menjadi mudah dalam menjalankan sebuah instruksi khusus.</a:t>
            </a:r>
          </a:p>
        </p:txBody>
      </p:sp>
      <p:pic>
        <p:nvPicPr>
          <p:cNvPr id="5" name="Gambar 4">
            <a:extLst>
              <a:ext uri="{FF2B5EF4-FFF2-40B4-BE49-F238E27FC236}">
                <a16:creationId xmlns:a16="http://schemas.microsoft.com/office/drawing/2014/main" id="{FE3F7229-26E4-D57F-44FC-170E54505503}"/>
              </a:ext>
            </a:extLst>
          </p:cNvPr>
          <p:cNvPicPr>
            <a:picLocks noChangeAspect="1"/>
          </p:cNvPicPr>
          <p:nvPr/>
        </p:nvPicPr>
        <p:blipFill>
          <a:blip r:embed="rId3"/>
          <a:stretch>
            <a:fillRect/>
          </a:stretch>
        </p:blipFill>
        <p:spPr>
          <a:xfrm>
            <a:off x="2106708" y="1828799"/>
            <a:ext cx="4930567" cy="510584"/>
          </a:xfrm>
          <a:prstGeom prst="rect">
            <a:avLst/>
          </a:prstGeom>
        </p:spPr>
      </p:pic>
      <p:sp>
        <p:nvSpPr>
          <p:cNvPr id="6" name="Kotak Teks 5">
            <a:extLst>
              <a:ext uri="{FF2B5EF4-FFF2-40B4-BE49-F238E27FC236}">
                <a16:creationId xmlns:a16="http://schemas.microsoft.com/office/drawing/2014/main" id="{F64932F9-A524-7F04-0561-A01215645012}"/>
              </a:ext>
            </a:extLst>
          </p:cNvPr>
          <p:cNvSpPr txBox="1"/>
          <p:nvPr/>
        </p:nvSpPr>
        <p:spPr>
          <a:xfrm>
            <a:off x="91776" y="2689006"/>
            <a:ext cx="8960429" cy="1815882"/>
          </a:xfrm>
          <a:prstGeom prst="rect">
            <a:avLst/>
          </a:prstGeom>
          <a:noFill/>
        </p:spPr>
        <p:txBody>
          <a:bodyPr wrap="square" rtlCol="0">
            <a:spAutoFit/>
          </a:bodyPr>
          <a:lstStyle/>
          <a:p>
            <a:pPr algn="just"/>
            <a:r>
              <a:rPr lang="id-ID" sz="1600" dirty="0"/>
              <a:t>kode </a:t>
            </a:r>
            <a:r>
              <a:rPr lang="id-ID" sz="1600" dirty="0" err="1"/>
              <a:t>diatas</a:t>
            </a:r>
            <a:r>
              <a:rPr lang="id-ID" sz="1600" dirty="0"/>
              <a:t> berfungsi untuk mencari satelit yang dapat digunakan di luar angkasa, lalu pengguna berkomunikasi dengan satelit tersebut di dalam orbitnya yang sedang mengelilingi bumi, satelit tersebut kemudian memberikan posisi seseorang berada sekarang secara </a:t>
            </a:r>
            <a:r>
              <a:rPr lang="id-ID" sz="1600" dirty="0" err="1"/>
              <a:t>live</a:t>
            </a:r>
            <a:r>
              <a:rPr lang="id-ID" sz="1600" dirty="0"/>
              <a:t> yang dihitung berdasarkan angka </a:t>
            </a:r>
            <a:r>
              <a:rPr lang="id-ID" sz="1600" dirty="0" err="1"/>
              <a:t>latitude</a:t>
            </a:r>
            <a:r>
              <a:rPr lang="id-ID" sz="1600" dirty="0"/>
              <a:t> dan </a:t>
            </a:r>
            <a:r>
              <a:rPr lang="id-ID" sz="1600" dirty="0" err="1"/>
              <a:t>longitude</a:t>
            </a:r>
            <a:r>
              <a:rPr lang="id-ID" sz="1600" dirty="0"/>
              <a:t> di permukaan bumi.</a:t>
            </a:r>
          </a:p>
          <a:p>
            <a:pPr algn="just"/>
            <a:r>
              <a:rPr lang="id-ID" sz="1600" dirty="0"/>
              <a:t>API Android memiliki banyak kode Java yang telah ditulis dan siap digunakan sesuai kebutuhan kita. Untuk memulainya kita membutuhkan pemahaman tentang Bahasa pemrograman Java dan </a:t>
            </a:r>
            <a:r>
              <a:rPr lang="id-ID" sz="1600" dirty="0" err="1"/>
              <a:t>Object</a:t>
            </a:r>
            <a:r>
              <a:rPr lang="id-ID" sz="1600" dirty="0"/>
              <a:t> </a:t>
            </a:r>
            <a:r>
              <a:rPr lang="id-ID" sz="1600" dirty="0" err="1"/>
              <a:t>Oriented</a:t>
            </a:r>
            <a:r>
              <a:rPr lang="id-ID" sz="1600" dirty="0"/>
              <a:t> </a:t>
            </a:r>
            <a:r>
              <a:rPr lang="id-ID" sz="1600" dirty="0" err="1"/>
              <a:t>Programming</a:t>
            </a:r>
            <a:r>
              <a:rPr lang="id-ID" sz="1600" dirty="0"/>
              <a:t> (OOP)</a:t>
            </a:r>
          </a:p>
        </p:txBody>
      </p:sp>
    </p:spTree>
    <p:extLst>
      <p:ext uri="{BB962C8B-B14F-4D97-AF65-F5344CB8AC3E}">
        <p14:creationId xmlns:p14="http://schemas.microsoft.com/office/powerpoint/2010/main" val="86253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9C30F3F4-BA89-E0B6-D0E3-93D7B750E9C4}"/>
              </a:ext>
            </a:extLst>
          </p:cNvPr>
          <p:cNvSpPr>
            <a:spLocks noGrp="1"/>
          </p:cNvSpPr>
          <p:nvPr>
            <p:ph type="title"/>
          </p:nvPr>
        </p:nvSpPr>
        <p:spPr>
          <a:xfrm>
            <a:off x="2122154" y="440013"/>
            <a:ext cx="4899692" cy="572700"/>
          </a:xfrm>
        </p:spPr>
        <p:txBody>
          <a:bodyPr/>
          <a:lstStyle/>
          <a:p>
            <a:pPr algn="ctr"/>
            <a:r>
              <a:rPr lang="id-ID" dirty="0"/>
              <a:t>Java (OOP)</a:t>
            </a:r>
          </a:p>
        </p:txBody>
      </p:sp>
      <p:sp>
        <p:nvSpPr>
          <p:cNvPr id="3" name="Kotak Teks 2">
            <a:extLst>
              <a:ext uri="{FF2B5EF4-FFF2-40B4-BE49-F238E27FC236}">
                <a16:creationId xmlns:a16="http://schemas.microsoft.com/office/drawing/2014/main" id="{8C74EA56-CDE8-996A-5C17-8203F5D60228}"/>
              </a:ext>
            </a:extLst>
          </p:cNvPr>
          <p:cNvSpPr txBox="1"/>
          <p:nvPr/>
        </p:nvSpPr>
        <p:spPr>
          <a:xfrm>
            <a:off x="822743" y="1294477"/>
            <a:ext cx="7498514" cy="2554545"/>
          </a:xfrm>
          <a:prstGeom prst="rect">
            <a:avLst/>
          </a:prstGeom>
          <a:noFill/>
        </p:spPr>
        <p:txBody>
          <a:bodyPr wrap="square" rtlCol="0">
            <a:spAutoFit/>
          </a:bodyPr>
          <a:lstStyle/>
          <a:p>
            <a:pPr algn="just"/>
            <a:r>
              <a:rPr lang="id-ID" sz="1600" dirty="0"/>
              <a:t>Java adalah bahasa pemrograman yang telah ada sebelum Android, merupakan bahasa yang </a:t>
            </a:r>
            <a:r>
              <a:rPr lang="id-ID" sz="1600" dirty="0" err="1"/>
              <a:t>object</a:t>
            </a:r>
            <a:r>
              <a:rPr lang="id-ID" sz="1600" dirty="0"/>
              <a:t> </a:t>
            </a:r>
            <a:r>
              <a:rPr lang="id-ID" sz="1600" dirty="0" err="1"/>
              <a:t>oriented</a:t>
            </a:r>
            <a:r>
              <a:rPr lang="id-ID" sz="1600" dirty="0"/>
              <a:t>, yang memiliki arti bahwa bahasa pemrograman ini menggunakan konsep pemrograman objek yang dapat digunakan kembali.</a:t>
            </a:r>
          </a:p>
          <a:p>
            <a:pPr algn="just"/>
            <a:r>
              <a:rPr lang="id-ID" sz="1600" dirty="0"/>
              <a:t>Java memungkinkan </a:t>
            </a:r>
            <a:r>
              <a:rPr lang="id-ID" sz="1600" dirty="0" err="1"/>
              <a:t>programmernya</a:t>
            </a:r>
            <a:r>
              <a:rPr lang="id-ID" sz="1600" dirty="0"/>
              <a:t> untuk menulis kode yang digunakan berulang kali </a:t>
            </a:r>
            <a:r>
              <a:rPr lang="id-ID" sz="1600" dirty="0" err="1"/>
              <a:t>kedepannya</a:t>
            </a:r>
            <a:r>
              <a:rPr lang="id-ID" sz="1600" dirty="0"/>
              <a:t>, dicontohkan dengan menciptakan pemrograman </a:t>
            </a:r>
            <a:r>
              <a:rPr lang="id-ID" sz="1600" dirty="0" err="1"/>
              <a:t>oriented</a:t>
            </a:r>
            <a:r>
              <a:rPr lang="id-ID" sz="1600" dirty="0"/>
              <a:t> untuk melakukan perkalian, </a:t>
            </a:r>
            <a:r>
              <a:rPr lang="id-ID" sz="1600" dirty="0" err="1"/>
              <a:t>dimana</a:t>
            </a:r>
            <a:r>
              <a:rPr lang="id-ID" sz="1600" dirty="0"/>
              <a:t> </a:t>
            </a:r>
            <a:r>
              <a:rPr lang="id-ID" sz="1600" dirty="0" err="1"/>
              <a:t>programmer</a:t>
            </a:r>
            <a:r>
              <a:rPr lang="id-ID" sz="1600" dirty="0"/>
              <a:t> tidak perlu menulis ulang semua kode dari awal apabila </a:t>
            </a:r>
            <a:r>
              <a:rPr lang="id-ID" sz="1600" dirty="0" err="1"/>
              <a:t>programmer</a:t>
            </a:r>
            <a:r>
              <a:rPr lang="id-ID" sz="1600" dirty="0"/>
              <a:t> memasukkan angka yang berbeda, </a:t>
            </a:r>
            <a:r>
              <a:rPr lang="id-ID" sz="1600" dirty="0" err="1"/>
              <a:t>programmer</a:t>
            </a:r>
            <a:r>
              <a:rPr lang="id-ID" sz="1600" dirty="0"/>
              <a:t> tersebut cukup memanggil fungsi perkalian, memasukkan angka yang ingin dikalikan dan sistem akan memprosesnya berdasarkan pendekatan dari OOP. </a:t>
            </a:r>
          </a:p>
        </p:txBody>
      </p:sp>
    </p:spTree>
    <p:extLst>
      <p:ext uri="{BB962C8B-B14F-4D97-AF65-F5344CB8AC3E}">
        <p14:creationId xmlns:p14="http://schemas.microsoft.com/office/powerpoint/2010/main" val="114711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9" name="Gambar 8">
            <a:extLst>
              <a:ext uri="{FF2B5EF4-FFF2-40B4-BE49-F238E27FC236}">
                <a16:creationId xmlns:a16="http://schemas.microsoft.com/office/drawing/2014/main" id="{F707D016-C0B6-16B4-4F67-8DCAFA219BB2}"/>
              </a:ext>
            </a:extLst>
          </p:cNvPr>
          <p:cNvPicPr>
            <a:picLocks noChangeAspect="1"/>
          </p:cNvPicPr>
          <p:nvPr/>
        </p:nvPicPr>
        <p:blipFill>
          <a:blip r:embed="rId3"/>
          <a:stretch>
            <a:fillRect/>
          </a:stretch>
        </p:blipFill>
        <p:spPr>
          <a:xfrm>
            <a:off x="4090736" y="2132425"/>
            <a:ext cx="4854361" cy="2316681"/>
          </a:xfrm>
          <a:prstGeom prst="rect">
            <a:avLst/>
          </a:prstGeom>
        </p:spPr>
      </p:pic>
      <p:sp>
        <p:nvSpPr>
          <p:cNvPr id="10" name="Kotak Teks 9">
            <a:extLst>
              <a:ext uri="{FF2B5EF4-FFF2-40B4-BE49-F238E27FC236}">
                <a16:creationId xmlns:a16="http://schemas.microsoft.com/office/drawing/2014/main" id="{5678E74D-84B9-79E8-CA12-E55E0384ACDE}"/>
              </a:ext>
            </a:extLst>
          </p:cNvPr>
          <p:cNvSpPr txBox="1"/>
          <p:nvPr/>
        </p:nvSpPr>
        <p:spPr>
          <a:xfrm>
            <a:off x="725332" y="330010"/>
            <a:ext cx="7693336" cy="1569660"/>
          </a:xfrm>
          <a:prstGeom prst="rect">
            <a:avLst/>
          </a:prstGeom>
          <a:noFill/>
        </p:spPr>
        <p:txBody>
          <a:bodyPr wrap="square" rtlCol="0">
            <a:spAutoFit/>
          </a:bodyPr>
          <a:lstStyle/>
          <a:p>
            <a:pPr algn="just"/>
            <a:r>
              <a:rPr lang="id-ID" sz="1600" dirty="0"/>
              <a:t>Dalam menyelesaikan sebuah tugas menggunakan Android, kode perlu ditulis menggunakan bahasa pemrograman </a:t>
            </a:r>
            <a:r>
              <a:rPr lang="id-ID" sz="1600" dirty="0" err="1"/>
              <a:t>java</a:t>
            </a:r>
            <a:r>
              <a:rPr lang="id-ID" sz="1600" dirty="0"/>
              <a:t>, serta dapat juga menggunakan kode Java yang tersedia dalam API Android yang umumnya dikenal sebagai </a:t>
            </a:r>
            <a:r>
              <a:rPr lang="id-ID" sz="1600" dirty="0" err="1"/>
              <a:t>library</a:t>
            </a:r>
            <a:r>
              <a:rPr lang="id-ID" sz="1600" dirty="0"/>
              <a:t>. Kemudian </a:t>
            </a:r>
            <a:r>
              <a:rPr lang="id-ID" sz="1600" dirty="0" err="1"/>
              <a:t>dikompllasi</a:t>
            </a:r>
            <a:r>
              <a:rPr lang="id-ID" sz="1600" dirty="0"/>
              <a:t> </a:t>
            </a:r>
            <a:r>
              <a:rPr lang="id-ID" sz="1600" dirty="0" err="1"/>
              <a:t>kedalam</a:t>
            </a:r>
            <a:r>
              <a:rPr lang="id-ID" sz="1600" dirty="0"/>
              <a:t> kode DEX dan dijalankan oleh DVM, yang memiliki koneksi ke sistem operasi dasar menggunakan Linux guna menangani berbagai macam tipe perangkat keras yang kompleks dan sangat beragam.</a:t>
            </a:r>
          </a:p>
        </p:txBody>
      </p:sp>
      <p:sp>
        <p:nvSpPr>
          <p:cNvPr id="11" name="Kotak Teks 10">
            <a:extLst>
              <a:ext uri="{FF2B5EF4-FFF2-40B4-BE49-F238E27FC236}">
                <a16:creationId xmlns:a16="http://schemas.microsoft.com/office/drawing/2014/main" id="{44157820-0CBC-EFD6-6C35-7F763D3A8CFD}"/>
              </a:ext>
            </a:extLst>
          </p:cNvPr>
          <p:cNvSpPr txBox="1"/>
          <p:nvPr/>
        </p:nvSpPr>
        <p:spPr>
          <a:xfrm>
            <a:off x="198903" y="2571750"/>
            <a:ext cx="3801979" cy="1384995"/>
          </a:xfrm>
          <a:prstGeom prst="rect">
            <a:avLst/>
          </a:prstGeom>
          <a:noFill/>
        </p:spPr>
        <p:txBody>
          <a:bodyPr wrap="square" rtlCol="0">
            <a:spAutoFit/>
          </a:bodyPr>
          <a:lstStyle/>
          <a:p>
            <a:pPr algn="just"/>
            <a:r>
              <a:rPr lang="id-ID" dirty="0"/>
              <a:t>Kode DEX (Bersama dengan sumber daya lainnya) ditempatkan </a:t>
            </a:r>
            <a:r>
              <a:rPr lang="id-ID" dirty="0" err="1"/>
              <a:t>kedalam</a:t>
            </a:r>
            <a:r>
              <a:rPr lang="id-ID" dirty="0"/>
              <a:t> kumpulan </a:t>
            </a:r>
            <a:r>
              <a:rPr lang="id-ID" dirty="0" err="1"/>
              <a:t>file</a:t>
            </a:r>
            <a:r>
              <a:rPr lang="id-ID" dirty="0"/>
              <a:t> yang disebut Android </a:t>
            </a:r>
            <a:r>
              <a:rPr lang="id-ID" dirty="0" err="1"/>
              <a:t>Application</a:t>
            </a:r>
            <a:r>
              <a:rPr lang="id-ID" dirty="0"/>
              <a:t> </a:t>
            </a:r>
            <a:r>
              <a:rPr lang="id-ID" dirty="0" err="1"/>
              <a:t>Package</a:t>
            </a:r>
            <a:r>
              <a:rPr lang="id-ID" dirty="0"/>
              <a:t> (APK) dan APK inilah yang dibutuhkan oleh DVM untuk menjalankan aplikasi yang telah dibuat atau yang telah dimiliki.</a:t>
            </a:r>
          </a:p>
        </p:txBody>
      </p:sp>
    </p:spTree>
    <p:extLst>
      <p:ext uri="{BB962C8B-B14F-4D97-AF65-F5344CB8AC3E}">
        <p14:creationId xmlns:p14="http://schemas.microsoft.com/office/powerpoint/2010/main" val="204160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9C30F3F4-BA89-E0B6-D0E3-93D7B750E9C4}"/>
              </a:ext>
            </a:extLst>
          </p:cNvPr>
          <p:cNvSpPr>
            <a:spLocks noGrp="1"/>
          </p:cNvSpPr>
          <p:nvPr>
            <p:ph type="title"/>
          </p:nvPr>
        </p:nvSpPr>
        <p:spPr>
          <a:xfrm>
            <a:off x="2122154" y="0"/>
            <a:ext cx="4899692" cy="572700"/>
          </a:xfrm>
        </p:spPr>
        <p:txBody>
          <a:bodyPr/>
          <a:lstStyle/>
          <a:p>
            <a:pPr algn="ctr"/>
            <a:r>
              <a:rPr lang="id-ID" dirty="0"/>
              <a:t>Android Studio</a:t>
            </a:r>
          </a:p>
        </p:txBody>
      </p:sp>
      <p:sp>
        <p:nvSpPr>
          <p:cNvPr id="3" name="Kotak Teks 2">
            <a:extLst>
              <a:ext uri="{FF2B5EF4-FFF2-40B4-BE49-F238E27FC236}">
                <a16:creationId xmlns:a16="http://schemas.microsoft.com/office/drawing/2014/main" id="{8C74EA56-CDE8-996A-5C17-8203F5D60228}"/>
              </a:ext>
            </a:extLst>
          </p:cNvPr>
          <p:cNvSpPr txBox="1"/>
          <p:nvPr/>
        </p:nvSpPr>
        <p:spPr>
          <a:xfrm>
            <a:off x="308243" y="1807267"/>
            <a:ext cx="8527513" cy="2169825"/>
          </a:xfrm>
          <a:prstGeom prst="rect">
            <a:avLst/>
          </a:prstGeom>
          <a:noFill/>
        </p:spPr>
        <p:txBody>
          <a:bodyPr wrap="square" rtlCol="0">
            <a:spAutoFit/>
          </a:bodyPr>
          <a:lstStyle/>
          <a:p>
            <a:pPr algn="just"/>
            <a:r>
              <a:rPr lang="id-ID" sz="1500" dirty="0"/>
              <a:t>kita membutuhkan dua hal sebelum memulai </a:t>
            </a:r>
            <a:r>
              <a:rPr lang="id-ID" sz="1500" dirty="0" err="1"/>
              <a:t>diantaranya</a:t>
            </a:r>
            <a:r>
              <a:rPr lang="id-ID" sz="1500" dirty="0"/>
              <a:t> adalah:</a:t>
            </a:r>
          </a:p>
          <a:p>
            <a:pPr marL="342900" indent="-342900" algn="just">
              <a:buAutoNum type="arabicPeriod"/>
            </a:pPr>
            <a:r>
              <a:rPr lang="id-ID" sz="1500" dirty="0"/>
              <a:t>Java Development KIT (JDK) Kita membutuhkan </a:t>
            </a:r>
            <a:r>
              <a:rPr lang="id-ID" sz="1500" dirty="0" err="1"/>
              <a:t>software</a:t>
            </a:r>
            <a:r>
              <a:rPr lang="id-ID" sz="1500" dirty="0"/>
              <a:t> yang dinamakan Java Development Kit (JDK) yang menerjemahkan </a:t>
            </a:r>
            <a:r>
              <a:rPr lang="id-ID" sz="1500" dirty="0" err="1"/>
              <a:t>koding</a:t>
            </a:r>
            <a:r>
              <a:rPr lang="id-ID" sz="1500" dirty="0"/>
              <a:t> yang telah dibuat ke bentuk kode DEX yang dijalankan ke dalam DVM di dalam perangkat Android pengguna. JDK juga menyertakan kode dari pengembang lainnya yang terpisah dari API Android.</a:t>
            </a:r>
          </a:p>
          <a:p>
            <a:pPr marL="342900" indent="-342900" algn="just">
              <a:buAutoNum type="arabicPeriod"/>
            </a:pPr>
            <a:r>
              <a:rPr lang="id-ID" sz="1500" dirty="0" err="1"/>
              <a:t>Software</a:t>
            </a:r>
            <a:r>
              <a:rPr lang="id-ID" sz="1500" dirty="0"/>
              <a:t> Development Kit (SDK). Terdapat banyak perangkat yang dibutuhkan untuk </a:t>
            </a:r>
            <a:r>
              <a:rPr lang="id-ID" sz="1500" dirty="0" err="1"/>
              <a:t>mendevelop</a:t>
            </a:r>
            <a:r>
              <a:rPr lang="id-ID" sz="1500" dirty="0"/>
              <a:t> sebuah aplikasi android dan API Android. Semua perangkat yang dibutuhkan tersebut terdapat </a:t>
            </a:r>
            <a:r>
              <a:rPr lang="id-ID" sz="1500" dirty="0" err="1"/>
              <a:t>didalam</a:t>
            </a:r>
            <a:r>
              <a:rPr lang="id-ID" sz="1500" dirty="0"/>
              <a:t> Android </a:t>
            </a:r>
            <a:r>
              <a:rPr lang="id-ID" sz="1500" dirty="0" err="1"/>
              <a:t>Software</a:t>
            </a:r>
            <a:r>
              <a:rPr lang="id-ID" sz="1500" dirty="0"/>
              <a:t> Development Kit (SDK). Android Studio memberi kemudahan karena apa yang dibutuhkan sudah terbungkus Bersama dalam satu aplikasi</a:t>
            </a:r>
          </a:p>
        </p:txBody>
      </p:sp>
      <p:sp>
        <p:nvSpPr>
          <p:cNvPr id="2" name="Kotak Teks 1">
            <a:extLst>
              <a:ext uri="{FF2B5EF4-FFF2-40B4-BE49-F238E27FC236}">
                <a16:creationId xmlns:a16="http://schemas.microsoft.com/office/drawing/2014/main" id="{97365C2E-C92E-2A4F-527C-1E28072750C3}"/>
              </a:ext>
            </a:extLst>
          </p:cNvPr>
          <p:cNvSpPr txBox="1"/>
          <p:nvPr/>
        </p:nvSpPr>
        <p:spPr>
          <a:xfrm>
            <a:off x="308243" y="953685"/>
            <a:ext cx="8457622" cy="784830"/>
          </a:xfrm>
          <a:prstGeom prst="rect">
            <a:avLst/>
          </a:prstGeom>
          <a:noFill/>
        </p:spPr>
        <p:txBody>
          <a:bodyPr wrap="square" rtlCol="0">
            <a:spAutoFit/>
          </a:bodyPr>
          <a:lstStyle/>
          <a:p>
            <a:pPr algn="just"/>
            <a:r>
              <a:rPr lang="id-ID" sz="1500" dirty="0"/>
              <a:t>Android studio adalah sebuah </a:t>
            </a:r>
            <a:r>
              <a:rPr lang="id-ID" sz="1500" dirty="0" err="1"/>
              <a:t>Integrated</a:t>
            </a:r>
            <a:r>
              <a:rPr lang="id-ID" sz="1500" dirty="0"/>
              <a:t> Development </a:t>
            </a:r>
            <a:r>
              <a:rPr lang="id-ID" sz="1500" dirty="0" err="1"/>
              <a:t>Environtment</a:t>
            </a:r>
            <a:r>
              <a:rPr lang="id-ID" sz="1500" dirty="0"/>
              <a:t> (IDE) yang akan menangani semua hal yang berhubungan dengan </a:t>
            </a:r>
            <a:r>
              <a:rPr lang="id-ID" sz="1500" dirty="0" err="1"/>
              <a:t>mengkompile</a:t>
            </a:r>
            <a:r>
              <a:rPr lang="id-ID" sz="1500" dirty="0"/>
              <a:t> kode yang telah kita buat dan menghubungkannya ke dalam JDK dan API Android.</a:t>
            </a:r>
          </a:p>
        </p:txBody>
      </p:sp>
    </p:spTree>
    <p:extLst>
      <p:ext uri="{BB962C8B-B14F-4D97-AF65-F5344CB8AC3E}">
        <p14:creationId xmlns:p14="http://schemas.microsoft.com/office/powerpoint/2010/main" val="2122799657"/>
      </p:ext>
    </p:extLst>
  </p:cSld>
  <p:clrMapOvr>
    <a:masterClrMapping/>
  </p:clrMapOvr>
</p:sld>
</file>

<file path=ppt/theme/theme1.xml><?xml version="1.0" encoding="utf-8"?>
<a:theme xmlns:a="http://schemas.openxmlformats.org/drawingml/2006/main" name="0160_Stracciatella_Template_SlidesMania">
  <a:themeElements>
    <a:clrScheme name="Simple Light">
      <a:dk1>
        <a:srgbClr val="000000"/>
      </a:dk1>
      <a:lt1>
        <a:srgbClr val="FFFFFF"/>
      </a:lt1>
      <a:dk2>
        <a:srgbClr val="595959"/>
      </a:dk2>
      <a:lt2>
        <a:srgbClr val="FFF2CC"/>
      </a:lt2>
      <a:accent1>
        <a:srgbClr val="FFFFFF"/>
      </a:accent1>
      <a:accent2>
        <a:srgbClr val="D9D9D9"/>
      </a:accent2>
      <a:accent3>
        <a:srgbClr val="737373"/>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890</Words>
  <Application>Microsoft Office PowerPoint</Application>
  <PresentationFormat>Peragaan Layar (16:9)</PresentationFormat>
  <Paragraphs>38</Paragraphs>
  <Slides>14</Slides>
  <Notes>14</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14</vt:i4>
      </vt:variant>
    </vt:vector>
  </HeadingPairs>
  <TitlesOfParts>
    <vt:vector size="20" baseType="lpstr">
      <vt:lpstr>Arial</vt:lpstr>
      <vt:lpstr>Barlow Black</vt:lpstr>
      <vt:lpstr>Barlow Condensed</vt:lpstr>
      <vt:lpstr>Roboto</vt:lpstr>
      <vt:lpstr>Calibri</vt:lpstr>
      <vt:lpstr>0160_Stracciatella_Template_SlidesMania</vt:lpstr>
      <vt:lpstr>Pengenalan Java dan Pemrograman Aplikasi Mobile</vt:lpstr>
      <vt:lpstr>Kerja sama Android dan Java</vt:lpstr>
      <vt:lpstr>Apa Itu Android?</vt:lpstr>
      <vt:lpstr>Kesimpulan Tentang Android</vt:lpstr>
      <vt:lpstr>Cara Kerja Dalvik Virtual Machine (DVM)</vt:lpstr>
      <vt:lpstr>API Android</vt:lpstr>
      <vt:lpstr>Java (OOP)</vt:lpstr>
      <vt:lpstr>Presentasi PowerPoint</vt:lpstr>
      <vt:lpstr>Android Studio</vt:lpstr>
      <vt:lpstr>Java</vt:lpstr>
      <vt:lpstr>Presentasi PowerPoint</vt:lpstr>
      <vt:lpstr>Presentasi PowerPoint</vt:lpstr>
      <vt:lpstr>Presentasi PowerPoint</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cp:lastModifiedBy>galihrestubaihq@outlook.com</cp:lastModifiedBy>
  <cp:revision>8</cp:revision>
  <dcterms:modified xsi:type="dcterms:W3CDTF">2023-02-08T09:20:30Z</dcterms:modified>
</cp:coreProperties>
</file>