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8" r:id="rId3"/>
    <p:sldId id="279" r:id="rId4"/>
    <p:sldId id="277" r:id="rId5"/>
    <p:sldId id="280" r:id="rId6"/>
    <p:sldId id="278" r:id="rId7"/>
    <p:sldId id="281" r:id="rId8"/>
    <p:sldId id="286" r:id="rId9"/>
    <p:sldId id="287" r:id="rId10"/>
    <p:sldId id="285" r:id="rId11"/>
  </p:sldIdLst>
  <p:sldSz cx="9144000" cy="5143500" type="screen16x9"/>
  <p:notesSz cx="6858000" cy="9144000"/>
  <p:embeddedFontLst>
    <p:embeddedFont>
      <p:font typeface="Barlow Black" panose="00000A00000000000000" pitchFamily="2" charset="0"/>
      <p:bold r:id="rId13"/>
      <p:boldItalic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32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8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55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1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01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0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3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77281" y="3109255"/>
            <a:ext cx="1062000" cy="10656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080419" y="1944747"/>
            <a:ext cx="563100" cy="5652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577646" y="2054637"/>
            <a:ext cx="1437600" cy="1442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349358" y="2262935"/>
            <a:ext cx="1168200" cy="1172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393979" y="1132871"/>
            <a:ext cx="863700" cy="8664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379561" y="1154194"/>
            <a:ext cx="556800" cy="5589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799992" y="2864871"/>
            <a:ext cx="450600" cy="4518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32928" y="3524212"/>
            <a:ext cx="941100" cy="944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053837" y="3555375"/>
            <a:ext cx="1086300" cy="10902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645844" y="4078583"/>
            <a:ext cx="860400" cy="863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428619" y="3612778"/>
            <a:ext cx="636900" cy="6390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66676" y="4224555"/>
            <a:ext cx="636900" cy="6390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128092" y="159908"/>
            <a:ext cx="2720510" cy="2878081"/>
            <a:chOff x="4869527" y="541405"/>
            <a:chExt cx="1956357" cy="2069371"/>
          </a:xfrm>
        </p:grpSpPr>
        <p:sp>
          <p:nvSpPr>
            <p:cNvPr id="25" name="Google Shape;25;p2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921300" y="3672325"/>
            <a:ext cx="582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21300" y="2255275"/>
            <a:ext cx="64728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flipH="1">
            <a:off x="6300630" y="2109549"/>
            <a:ext cx="2720510" cy="2873736"/>
            <a:chOff x="4869527" y="541405"/>
            <a:chExt cx="1956357" cy="2069371"/>
          </a:xfrm>
        </p:grpSpPr>
        <p:sp>
          <p:nvSpPr>
            <p:cNvPr id="63" name="Google Shape;63;p4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3086150" y="555600"/>
            <a:ext cx="5716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086150" y="1389600"/>
            <a:ext cx="5716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128155" y="159924"/>
            <a:ext cx="2720510" cy="2873736"/>
            <a:chOff x="4869527" y="541405"/>
            <a:chExt cx="1956357" cy="2069371"/>
          </a:xfrm>
        </p:grpSpPr>
        <p:sp>
          <p:nvSpPr>
            <p:cNvPr id="115" name="Google Shape;115;p10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Black"/>
              <a:buNone/>
              <a:defRPr sz="36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683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dk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ctrTitle"/>
          </p:nvPr>
        </p:nvSpPr>
        <p:spPr>
          <a:xfrm>
            <a:off x="921300" y="2331475"/>
            <a:ext cx="64728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STRUKTUR PROJECT ANDROID</a:t>
            </a:r>
            <a:endParaRPr dirty="0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EC5ADFCA-D2B9-A63B-7CBA-FED02F4CFC81}"/>
              </a:ext>
            </a:extLst>
          </p:cNvPr>
          <p:cNvSpPr txBox="1"/>
          <p:nvPr/>
        </p:nvSpPr>
        <p:spPr>
          <a:xfrm>
            <a:off x="7532914" y="448491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Ach. Dafid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154" y="1999050"/>
            <a:ext cx="4899692" cy="572700"/>
          </a:xfrm>
        </p:spPr>
        <p:txBody>
          <a:bodyPr/>
          <a:lstStyle/>
          <a:p>
            <a:pPr algn="ctr"/>
            <a:r>
              <a:rPr lang="id-ID" dirty="0" err="1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10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59" y="591267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Struktur </a:t>
            </a:r>
            <a:r>
              <a:rPr lang="id-ID" dirty="0" err="1"/>
              <a:t>Projek</a:t>
            </a:r>
            <a:endParaRPr lang="id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3DBC73B-6AB0-8EF4-6B5F-13A504FEF1DB}"/>
              </a:ext>
            </a:extLst>
          </p:cNvPr>
          <p:cNvSpPr txBox="1"/>
          <p:nvPr/>
        </p:nvSpPr>
        <p:spPr>
          <a:xfrm>
            <a:off x="924704" y="1602254"/>
            <a:ext cx="729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Setiap </a:t>
            </a:r>
            <a:r>
              <a:rPr lang="id-ID" sz="2000" dirty="0" err="1"/>
              <a:t>project</a:t>
            </a:r>
            <a:r>
              <a:rPr lang="id-ID" sz="2000" dirty="0"/>
              <a:t> di Android Studio terdiri dari beberapa modul dengan </a:t>
            </a:r>
            <a:r>
              <a:rPr lang="id-ID" sz="2000" dirty="0" err="1"/>
              <a:t>file</a:t>
            </a:r>
            <a:r>
              <a:rPr lang="id-ID" sz="2000" dirty="0"/>
              <a:t> kode sumber dan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resource</a:t>
            </a:r>
            <a:r>
              <a:rPr lang="id-ID" sz="2000" dirty="0"/>
              <a:t>. Jenis modul meliputi: </a:t>
            </a:r>
          </a:p>
          <a:p>
            <a:pPr marL="285750" indent="-285750" algn="just">
              <a:buFontTx/>
              <a:buChar char="-"/>
            </a:pPr>
            <a:r>
              <a:rPr lang="id-ID" sz="2000" dirty="0"/>
              <a:t>Modul aplikasi Android</a:t>
            </a:r>
          </a:p>
          <a:p>
            <a:pPr marL="285750" indent="-285750" algn="just">
              <a:buFontTx/>
              <a:buChar char="-"/>
            </a:pPr>
            <a:r>
              <a:rPr lang="id-ID" sz="2000" dirty="0"/>
              <a:t>Modul </a:t>
            </a:r>
            <a:r>
              <a:rPr lang="id-ID" sz="2000" dirty="0" err="1"/>
              <a:t>library</a:t>
            </a:r>
            <a:endParaRPr lang="id-ID" sz="2000" dirty="0"/>
          </a:p>
          <a:p>
            <a:pPr marL="285750" indent="-285750" algn="just">
              <a:buFontTx/>
              <a:buChar char="-"/>
            </a:pPr>
            <a:r>
              <a:rPr lang="id-ID" sz="2000" dirty="0"/>
              <a:t>Modul Google </a:t>
            </a:r>
            <a:r>
              <a:rPr lang="id-ID" sz="2000" dirty="0" err="1"/>
              <a:t>App</a:t>
            </a:r>
            <a:r>
              <a:rPr lang="id-ID" sz="2000" dirty="0"/>
              <a:t> </a:t>
            </a:r>
            <a:r>
              <a:rPr lang="id-ID" sz="2000" dirty="0" err="1"/>
              <a:t>Engine</a:t>
            </a:r>
            <a:endParaRPr lang="id-ID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58" y="17188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3 Folder Utama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63B5AA25-2D25-76A3-42C6-68AD9049794F}"/>
              </a:ext>
            </a:extLst>
          </p:cNvPr>
          <p:cNvSpPr txBox="1"/>
          <p:nvPr/>
        </p:nvSpPr>
        <p:spPr>
          <a:xfrm>
            <a:off x="476325" y="1171366"/>
            <a:ext cx="81913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/>
              <a:t>Secara umum struktur </a:t>
            </a:r>
            <a:r>
              <a:rPr lang="id-ID" sz="1600" dirty="0" err="1"/>
              <a:t>project</a:t>
            </a:r>
            <a:r>
              <a:rPr lang="id-ID" sz="1600" dirty="0"/>
              <a:t> android terdiri dari tiga folder utama, yaitu :</a:t>
            </a:r>
          </a:p>
          <a:p>
            <a:pPr marL="342900" indent="-342900" algn="just">
              <a:buAutoNum type="arabicPeriod"/>
            </a:pPr>
            <a:r>
              <a:rPr lang="id-ID" sz="1600" dirty="0" err="1"/>
              <a:t>Manifest</a:t>
            </a:r>
            <a:r>
              <a:rPr lang="id-ID" sz="1600" dirty="0"/>
              <a:t>: Digunakan untuk menjelaskan informasi penting tentang aplikasi dan dapat melakukan beberapa pengaturan yang dibutuhkan dalam </a:t>
            </a:r>
            <a:r>
              <a:rPr lang="id-ID" sz="1600" dirty="0" err="1"/>
              <a:t>project</a:t>
            </a:r>
            <a:r>
              <a:rPr lang="id-ID" sz="1600" dirty="0"/>
              <a:t>, seperti Nama aplikasi, </a:t>
            </a:r>
            <a:r>
              <a:rPr lang="id-ID" sz="1600" dirty="0" err="1"/>
              <a:t>icon</a:t>
            </a:r>
            <a:r>
              <a:rPr lang="id-ID" sz="1600" dirty="0"/>
              <a:t> aplikasi, </a:t>
            </a:r>
            <a:r>
              <a:rPr lang="id-ID" sz="1600" dirty="0" err="1"/>
              <a:t>theme</a:t>
            </a:r>
            <a:r>
              <a:rPr lang="id-ID" sz="1600" dirty="0"/>
              <a:t> </a:t>
            </a:r>
            <a:r>
              <a:rPr lang="id-ID" sz="1600" dirty="0" err="1"/>
              <a:t>style</a:t>
            </a:r>
            <a:r>
              <a:rPr lang="id-ID" sz="1600" dirty="0"/>
              <a:t>, </a:t>
            </a:r>
            <a:r>
              <a:rPr lang="id-ID" sz="1600" dirty="0" err="1"/>
              <a:t>User</a:t>
            </a:r>
            <a:r>
              <a:rPr lang="id-ID" sz="1600" dirty="0"/>
              <a:t> </a:t>
            </a:r>
            <a:r>
              <a:rPr lang="id-ID" sz="1600" dirty="0" err="1"/>
              <a:t>permission</a:t>
            </a:r>
            <a:r>
              <a:rPr lang="id-ID" sz="1600" dirty="0"/>
              <a:t> (jika membuat aplikasi yang membutuhkan akses </a:t>
            </a:r>
            <a:r>
              <a:rPr lang="id-ID" sz="1600" dirty="0" err="1"/>
              <a:t>hardware</a:t>
            </a:r>
            <a:r>
              <a:rPr lang="id-ID" sz="1600" dirty="0"/>
              <a:t> </a:t>
            </a:r>
            <a:r>
              <a:rPr lang="id-ID" sz="1600" dirty="0" err="1"/>
              <a:t>smartphone</a:t>
            </a:r>
            <a:r>
              <a:rPr lang="id-ID" sz="1600" dirty="0"/>
              <a:t> maupun internet). Setiap aktivitas yang dibuat harus terdaftar pada </a:t>
            </a:r>
            <a:r>
              <a:rPr lang="id-ID" sz="1600" dirty="0" err="1"/>
              <a:t>file</a:t>
            </a:r>
            <a:r>
              <a:rPr lang="id-ID" sz="1600" dirty="0"/>
              <a:t> </a:t>
            </a:r>
            <a:r>
              <a:rPr lang="id-ID" sz="1600" dirty="0" err="1"/>
              <a:t>manifest</a:t>
            </a:r>
            <a:r>
              <a:rPr lang="id-ID" sz="1600" dirty="0"/>
              <a:t>.</a:t>
            </a:r>
          </a:p>
          <a:p>
            <a:pPr marL="342900" indent="-342900" algn="just">
              <a:buAutoNum type="arabicPeriod"/>
            </a:pPr>
            <a:r>
              <a:rPr lang="id-ID" sz="1600" dirty="0"/>
              <a:t>Java: Berisi </a:t>
            </a:r>
            <a:r>
              <a:rPr lang="id-ID" sz="1600" dirty="0" err="1"/>
              <a:t>file</a:t>
            </a:r>
            <a:r>
              <a:rPr lang="id-ID" sz="1600" dirty="0"/>
              <a:t> kode sumber Java, yaitu tempat untuk mendeklarasikan atribut, pengenalan komponen dan fungsi – fungsi termasuk kode pengujian </a:t>
            </a:r>
            <a:r>
              <a:rPr lang="id-ID" sz="1600" dirty="0" err="1"/>
              <a:t>JUnit</a:t>
            </a:r>
            <a:r>
              <a:rPr lang="id-ID" sz="1600" dirty="0"/>
              <a:t>.</a:t>
            </a:r>
          </a:p>
          <a:p>
            <a:pPr marL="342900" indent="-342900" algn="just">
              <a:buAutoNum type="arabicPeriod"/>
            </a:pPr>
            <a:r>
              <a:rPr lang="id-ID" sz="1600" dirty="0" err="1"/>
              <a:t>Res</a:t>
            </a:r>
            <a:r>
              <a:rPr lang="id-ID" sz="1600" dirty="0"/>
              <a:t>: Berisi semua </a:t>
            </a:r>
            <a:r>
              <a:rPr lang="id-ID" sz="1600" dirty="0" err="1"/>
              <a:t>resource</a:t>
            </a:r>
            <a:r>
              <a:rPr lang="id-ID" sz="1600" dirty="0"/>
              <a:t> non-kode seperti </a:t>
            </a:r>
            <a:r>
              <a:rPr lang="id-ID" sz="1600" dirty="0" err="1"/>
              <a:t>drawable</a:t>
            </a:r>
            <a:r>
              <a:rPr lang="id-ID" sz="1600" dirty="0"/>
              <a:t> dan </a:t>
            </a:r>
            <a:r>
              <a:rPr lang="id-ID" sz="1600" dirty="0" err="1"/>
              <a:t>mipmap</a:t>
            </a:r>
            <a:r>
              <a:rPr lang="id-ID" sz="1600" dirty="0"/>
              <a:t> untuk menyimpan </a:t>
            </a:r>
            <a:r>
              <a:rPr lang="id-ID" sz="1600" dirty="0" err="1"/>
              <a:t>icon</a:t>
            </a:r>
            <a:r>
              <a:rPr lang="id-ID" sz="1600" dirty="0"/>
              <a:t> atau gambar, </a:t>
            </a:r>
            <a:r>
              <a:rPr lang="id-ID" sz="1600" dirty="0" err="1"/>
              <a:t>file</a:t>
            </a:r>
            <a:r>
              <a:rPr lang="id-ID" sz="1600" dirty="0"/>
              <a:t> </a:t>
            </a:r>
            <a:r>
              <a:rPr lang="id-ID" sz="1600" dirty="0" err="1"/>
              <a:t>layout</a:t>
            </a:r>
            <a:r>
              <a:rPr lang="id-ID" sz="1600" dirty="0"/>
              <a:t> XML untuk mendesain tampilan, dan berisi kode-kode yang sederhana seperti </a:t>
            </a:r>
            <a:r>
              <a:rPr lang="id-ID" sz="1600" dirty="0" err="1"/>
              <a:t>string</a:t>
            </a:r>
            <a:r>
              <a:rPr lang="id-ID" sz="1600" dirty="0"/>
              <a:t>, integer dan warna. </a:t>
            </a:r>
          </a:p>
        </p:txBody>
      </p:sp>
    </p:spTree>
    <p:extLst>
      <p:ext uri="{BB962C8B-B14F-4D97-AF65-F5344CB8AC3E}">
        <p14:creationId xmlns:p14="http://schemas.microsoft.com/office/powerpoint/2010/main" val="6113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3">
            <a:extLst>
              <a:ext uri="{FF2B5EF4-FFF2-40B4-BE49-F238E27FC236}">
                <a16:creationId xmlns:a16="http://schemas.microsoft.com/office/drawing/2014/main" id="{09FD3577-AE02-D895-117E-CCF1237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Projek</a:t>
            </a:r>
            <a:r>
              <a:rPr lang="id-ID" dirty="0"/>
              <a:t> baru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6FF387A-33DC-C7CE-DC0F-429FE4D7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54" y="1795024"/>
            <a:ext cx="3795089" cy="2667231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529F9719-1043-BA2F-E7D1-A5D507444CB6}"/>
              </a:ext>
            </a:extLst>
          </p:cNvPr>
          <p:cNvSpPr txBox="1"/>
          <p:nvPr/>
        </p:nvSpPr>
        <p:spPr>
          <a:xfrm>
            <a:off x="1065652" y="941901"/>
            <a:ext cx="7012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dirty="0"/>
              <a:t>Untuk membuat aplikasi pertama, maka pilih Start a </a:t>
            </a:r>
            <a:r>
              <a:rPr lang="id-ID" sz="1500" dirty="0" err="1"/>
              <a:t>new</a:t>
            </a:r>
            <a:r>
              <a:rPr lang="id-ID" sz="1500" dirty="0"/>
              <a:t> Android Studio Project, kemudian buat </a:t>
            </a:r>
            <a:r>
              <a:rPr lang="id-ID" sz="1500" dirty="0" err="1"/>
              <a:t>project</a:t>
            </a:r>
            <a:r>
              <a:rPr lang="id-ID" sz="1500" dirty="0"/>
              <a:t> dengan nama </a:t>
            </a:r>
            <a:r>
              <a:rPr lang="id-ID" sz="1500" dirty="0" err="1"/>
              <a:t>ProjectPertamaku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15176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DB1CD0E7-8092-62BD-F97A-E3CFBFE6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3" y="1005708"/>
            <a:ext cx="4328607" cy="3132082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69E867D9-7B31-AC26-F3E3-1D6EF370FA0D}"/>
              </a:ext>
            </a:extLst>
          </p:cNvPr>
          <p:cNvSpPr txBox="1"/>
          <p:nvPr/>
        </p:nvSpPr>
        <p:spPr>
          <a:xfrm>
            <a:off x="4699867" y="217259"/>
            <a:ext cx="43519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d-ID" sz="1500" dirty="0" err="1"/>
              <a:t>Name</a:t>
            </a:r>
            <a:r>
              <a:rPr lang="id-ID" sz="1500" dirty="0"/>
              <a:t> : Merupakan nama untuk </a:t>
            </a:r>
            <a:r>
              <a:rPr lang="id-ID" sz="1500" dirty="0" err="1"/>
              <a:t>project</a:t>
            </a:r>
            <a:r>
              <a:rPr lang="id-ID" sz="1500" dirty="0"/>
              <a:t> yang akan di bangun.</a:t>
            </a:r>
          </a:p>
          <a:p>
            <a:pPr marL="342900" indent="-342900" algn="just">
              <a:buAutoNum type="arabicPeriod"/>
            </a:pPr>
            <a:r>
              <a:rPr lang="id-ID" sz="1500" dirty="0" err="1"/>
              <a:t>Package</a:t>
            </a:r>
            <a:r>
              <a:rPr lang="id-ID" sz="1500" dirty="0"/>
              <a:t> </a:t>
            </a:r>
            <a:r>
              <a:rPr lang="id-ID" sz="1500" dirty="0" err="1"/>
              <a:t>Name</a:t>
            </a:r>
            <a:r>
              <a:rPr lang="id-ID" sz="1500" dirty="0"/>
              <a:t>: Merupakan alamat </a:t>
            </a:r>
            <a:r>
              <a:rPr lang="id-ID" sz="1500" dirty="0" err="1"/>
              <a:t>Website</a:t>
            </a:r>
            <a:r>
              <a:rPr lang="id-ID" sz="1500" dirty="0"/>
              <a:t>, sekolah, perusahaan atau yang lainnya, kolom ini harus diisi, jika tidak ada bisa diisi dengan contoh </a:t>
            </a:r>
            <a:r>
              <a:rPr lang="id-ID" sz="1500" dirty="0" err="1"/>
              <a:t>com.example.MyFirstApp</a:t>
            </a:r>
            <a:r>
              <a:rPr lang="id-ID" sz="1500" dirty="0"/>
              <a:t> 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Save </a:t>
            </a:r>
            <a:r>
              <a:rPr lang="id-ID" sz="1500" dirty="0" err="1"/>
              <a:t>Location</a:t>
            </a:r>
            <a:r>
              <a:rPr lang="id-ID" sz="1500" dirty="0"/>
              <a:t>: Merupakan lokasi </a:t>
            </a:r>
            <a:r>
              <a:rPr lang="id-ID" sz="1500" dirty="0" err="1"/>
              <a:t>dimana</a:t>
            </a:r>
            <a:r>
              <a:rPr lang="id-ID" sz="1500" dirty="0"/>
              <a:t> Project yang dibangun akan di simpan. 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Minimum API Level : Pada bagian ini pilihlah versi terendah android yang didukung oleh aplikasi. Biasanya sistem akan menyarankan untuk memilih minimum SDK. Secara </a:t>
            </a:r>
            <a:r>
              <a:rPr lang="id-ID" sz="1500" dirty="0" err="1"/>
              <a:t>default</a:t>
            </a:r>
            <a:r>
              <a:rPr lang="id-ID" sz="1500" dirty="0"/>
              <a:t> minimum SDK menggunakan API 15: Android 4.0.3 (Ice </a:t>
            </a:r>
            <a:r>
              <a:rPr lang="id-ID" sz="1500" dirty="0" err="1"/>
              <a:t>Cream</a:t>
            </a:r>
            <a:r>
              <a:rPr lang="id-ID" sz="1500" dirty="0"/>
              <a:t> Sandwich). 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Setelah di klik </a:t>
            </a:r>
            <a:r>
              <a:rPr lang="id-ID" sz="1500" dirty="0" err="1"/>
              <a:t>finish</a:t>
            </a:r>
            <a:r>
              <a:rPr lang="id-ID" sz="1500" dirty="0"/>
              <a:t>, maka selanjutnya tunggu hingga proses selesai dan akan muncul tampilan seperti di bawah ini.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Jika akan membuat pengaturan </a:t>
            </a:r>
            <a:r>
              <a:rPr lang="id-ID" sz="1500" dirty="0" err="1"/>
              <a:t>layout</a:t>
            </a:r>
            <a:r>
              <a:rPr lang="id-ID" sz="1500" dirty="0"/>
              <a:t> yang digunakan untuk </a:t>
            </a:r>
            <a:r>
              <a:rPr lang="id-ID" sz="1500" dirty="0" err="1"/>
              <a:t>interface</a:t>
            </a:r>
            <a:r>
              <a:rPr lang="id-ID" sz="1500" dirty="0"/>
              <a:t> utama maka klik pada folder </a:t>
            </a:r>
            <a:r>
              <a:rPr lang="id-ID" sz="1500" dirty="0" err="1"/>
              <a:t>layout</a:t>
            </a:r>
            <a:r>
              <a:rPr lang="id-ID" sz="1500" dirty="0"/>
              <a:t> → activity_main.xml </a:t>
            </a:r>
          </a:p>
        </p:txBody>
      </p:sp>
    </p:spTree>
    <p:extLst>
      <p:ext uri="{BB962C8B-B14F-4D97-AF65-F5344CB8AC3E}">
        <p14:creationId xmlns:p14="http://schemas.microsoft.com/office/powerpoint/2010/main" val="8625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Jendela Utama Android Studio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F1B55892-0A3A-3515-FEFB-9B0EAC89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17" y="1188255"/>
            <a:ext cx="4931004" cy="2766990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07F33AC3-8F8E-2313-35FB-D368DE3FB21F}"/>
              </a:ext>
            </a:extLst>
          </p:cNvPr>
          <p:cNvSpPr txBox="1"/>
          <p:nvPr/>
        </p:nvSpPr>
        <p:spPr>
          <a:xfrm>
            <a:off x="138179" y="842485"/>
            <a:ext cx="3936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/>
              <a:t>Folder Bagian Android Studio</a:t>
            </a:r>
            <a:r>
              <a:rPr lang="id-ID" dirty="0"/>
              <a:t> : Merupakan bagian dari susunan folder </a:t>
            </a:r>
            <a:r>
              <a:rPr lang="id-ID" dirty="0" err="1"/>
              <a:t>project</a:t>
            </a:r>
            <a:r>
              <a:rPr lang="id-ID" dirty="0"/>
              <a:t> Android Studio, terdapat beberapa folder penting yaitu folder </a:t>
            </a:r>
            <a:r>
              <a:rPr lang="id-ID" dirty="0" err="1"/>
              <a:t>manifest</a:t>
            </a:r>
            <a:r>
              <a:rPr lang="id-ID" dirty="0"/>
              <a:t>, folder </a:t>
            </a:r>
            <a:r>
              <a:rPr lang="id-ID" dirty="0" err="1"/>
              <a:t>java</a:t>
            </a:r>
            <a:r>
              <a:rPr lang="id-ID" dirty="0"/>
              <a:t>, folder </a:t>
            </a:r>
            <a:r>
              <a:rPr lang="id-ID" dirty="0" err="1"/>
              <a:t>res</a:t>
            </a:r>
            <a:r>
              <a:rPr lang="id-ID" dirty="0"/>
              <a:t>, dan </a:t>
            </a:r>
            <a:r>
              <a:rPr lang="id-ID" dirty="0" err="1"/>
              <a:t>gradle</a:t>
            </a:r>
            <a:r>
              <a:rPr lang="id-ID" dirty="0"/>
              <a:t>.</a:t>
            </a:r>
          </a:p>
          <a:p>
            <a:pPr algn="just"/>
            <a:r>
              <a:rPr lang="id-ID" b="1" dirty="0" err="1"/>
              <a:t>Pallete</a:t>
            </a:r>
            <a:r>
              <a:rPr lang="id-ID" b="1" dirty="0"/>
              <a:t> </a:t>
            </a:r>
            <a:r>
              <a:rPr lang="id-ID" dirty="0"/>
              <a:t>: Berisi beberapa </a:t>
            </a:r>
            <a:r>
              <a:rPr lang="id-ID" dirty="0" err="1"/>
              <a:t>tools</a:t>
            </a:r>
            <a:r>
              <a:rPr lang="id-ID" dirty="0"/>
              <a:t> atau komponen yang bisa digunakan untuk membuat </a:t>
            </a:r>
            <a:r>
              <a:rPr lang="id-ID" dirty="0" err="1"/>
              <a:t>Graphic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endParaRPr lang="id-ID" dirty="0"/>
          </a:p>
          <a:p>
            <a:pPr algn="just"/>
            <a:r>
              <a:rPr lang="id-ID" b="1" dirty="0" err="1"/>
              <a:t>Component</a:t>
            </a:r>
            <a:r>
              <a:rPr lang="id-ID" b="1" dirty="0"/>
              <a:t> Tree </a:t>
            </a:r>
            <a:r>
              <a:rPr lang="id-ID" b="1" dirty="0" err="1"/>
              <a:t>Layout</a:t>
            </a:r>
            <a:r>
              <a:rPr lang="id-ID" b="1" dirty="0"/>
              <a:t> </a:t>
            </a:r>
            <a:r>
              <a:rPr lang="id-ID" dirty="0"/>
              <a:t>: Merupakan </a:t>
            </a:r>
            <a:r>
              <a:rPr lang="id-ID" dirty="0" err="1"/>
              <a:t>component</a:t>
            </a:r>
            <a:r>
              <a:rPr lang="id-ID" dirty="0"/>
              <a:t> Tree yang memiliki fungsi menampilkan </a:t>
            </a:r>
            <a:r>
              <a:rPr lang="id-ID" dirty="0" err="1"/>
              <a:t>Layout</a:t>
            </a:r>
            <a:r>
              <a:rPr lang="id-ID" dirty="0"/>
              <a:t> dan susunan dari komponen yang digunakan</a:t>
            </a:r>
          </a:p>
          <a:p>
            <a:pPr algn="just"/>
            <a:r>
              <a:rPr lang="id-ID" b="1" dirty="0"/>
              <a:t>Layar Utama </a:t>
            </a:r>
            <a:r>
              <a:rPr lang="id-ID" dirty="0"/>
              <a:t>: Merupakan Layar utama untuk mendesain </a:t>
            </a:r>
            <a:r>
              <a:rPr lang="id-ID" dirty="0" err="1"/>
              <a:t>interface</a:t>
            </a:r>
            <a:r>
              <a:rPr lang="id-ID" dirty="0"/>
              <a:t> sesuai kebutuhan </a:t>
            </a:r>
          </a:p>
          <a:p>
            <a:pPr algn="just"/>
            <a:r>
              <a:rPr lang="id-ID" b="1" dirty="0" err="1"/>
              <a:t>Properties</a:t>
            </a:r>
            <a:r>
              <a:rPr lang="id-ID" b="1" dirty="0"/>
              <a:t> </a:t>
            </a:r>
            <a:r>
              <a:rPr lang="id-ID" dirty="0"/>
              <a:t>: Bagian ini digunakan untuk menampilkan semua informasi dan mengatur komponen yang dipilih seperti </a:t>
            </a:r>
            <a:r>
              <a:rPr lang="id-ID" dirty="0" err="1"/>
              <a:t>nama_id</a:t>
            </a:r>
            <a:r>
              <a:rPr lang="id-ID" dirty="0"/>
              <a:t>, ukuran/</a:t>
            </a:r>
            <a:r>
              <a:rPr lang="id-ID" dirty="0" err="1"/>
              <a:t>Size</a:t>
            </a:r>
            <a:r>
              <a:rPr lang="id-ID" dirty="0"/>
              <a:t>, </a:t>
            </a:r>
            <a:r>
              <a:rPr lang="id-ID" dirty="0" err="1"/>
              <a:t>Font</a:t>
            </a:r>
            <a:r>
              <a:rPr lang="id-ID" dirty="0"/>
              <a:t>, </a:t>
            </a:r>
            <a:r>
              <a:rPr lang="id-ID" dirty="0" err="1"/>
              <a:t>Background</a:t>
            </a:r>
            <a:r>
              <a:rPr lang="id-ID" dirty="0"/>
              <a:t>, </a:t>
            </a:r>
            <a:r>
              <a:rPr lang="id-ID" dirty="0" err="1"/>
              <a:t>Color</a:t>
            </a:r>
            <a:r>
              <a:rPr lang="id-ID" dirty="0"/>
              <a:t> </a:t>
            </a:r>
            <a:r>
              <a:rPr lang="id-ID" dirty="0" err="1"/>
              <a:t>dll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61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ambar 9">
            <a:extLst>
              <a:ext uri="{FF2B5EF4-FFF2-40B4-BE49-F238E27FC236}">
                <a16:creationId xmlns:a16="http://schemas.microsoft.com/office/drawing/2014/main" id="{1EBA5476-5565-7F62-F92B-E612A8EA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" y="56677"/>
            <a:ext cx="3101609" cy="1661304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C03E57E0-C42F-588D-F2D7-4276B853B501}"/>
              </a:ext>
            </a:extLst>
          </p:cNvPr>
          <p:cNvSpPr txBox="1"/>
          <p:nvPr/>
        </p:nvSpPr>
        <p:spPr>
          <a:xfrm>
            <a:off x="3279228" y="56677"/>
            <a:ext cx="56755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dirty="0" err="1"/>
              <a:t>Manifest</a:t>
            </a:r>
            <a:r>
              <a:rPr lang="id-ID" sz="1500" dirty="0"/>
              <a:t> (AndroidManifest.xml)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manifest</a:t>
            </a:r>
            <a:r>
              <a:rPr lang="id-ID" sz="1500" dirty="0"/>
              <a:t> merupakan </a:t>
            </a:r>
            <a:r>
              <a:rPr lang="id-ID" sz="1500" dirty="0" err="1"/>
              <a:t>element</a:t>
            </a:r>
            <a:r>
              <a:rPr lang="id-ID" sz="1500" dirty="0"/>
              <a:t> </a:t>
            </a:r>
            <a:r>
              <a:rPr lang="id-ID" sz="1500" dirty="0" err="1"/>
              <a:t>root</a:t>
            </a:r>
            <a:r>
              <a:rPr lang="id-ID" sz="1500" dirty="0"/>
              <a:t> sumber </a:t>
            </a:r>
            <a:r>
              <a:rPr lang="id-ID" sz="1500" dirty="0" err="1"/>
              <a:t>project</a:t>
            </a:r>
            <a:r>
              <a:rPr lang="id-ID" sz="1500" dirty="0"/>
              <a:t> yang digunakan untuk menjelaskan informasi penting tentang aplikasi dan dapat melakukan beberapa pengaturan yang dibutuhkan dalam </a:t>
            </a:r>
            <a:r>
              <a:rPr lang="id-ID" sz="1500" dirty="0" err="1"/>
              <a:t>project</a:t>
            </a:r>
            <a:r>
              <a:rPr lang="id-ID" sz="1500" dirty="0"/>
              <a:t>, seperti Nama aplikasi, </a:t>
            </a:r>
            <a:r>
              <a:rPr lang="id-ID" sz="1500" dirty="0" err="1"/>
              <a:t>icon</a:t>
            </a:r>
            <a:r>
              <a:rPr lang="id-ID" sz="1500" dirty="0"/>
              <a:t> aplikasi, </a:t>
            </a:r>
            <a:r>
              <a:rPr lang="id-ID" sz="1500" dirty="0" err="1"/>
              <a:t>theme</a:t>
            </a:r>
            <a:r>
              <a:rPr lang="id-ID" sz="1500" dirty="0"/>
              <a:t> </a:t>
            </a:r>
            <a:r>
              <a:rPr lang="id-ID" sz="1500" dirty="0" err="1"/>
              <a:t>style</a:t>
            </a:r>
            <a:r>
              <a:rPr lang="id-ID" sz="1500" dirty="0"/>
              <a:t>, </a:t>
            </a:r>
            <a:r>
              <a:rPr lang="id-ID" sz="1500" dirty="0" err="1"/>
              <a:t>User</a:t>
            </a:r>
            <a:r>
              <a:rPr lang="id-ID" sz="1500" dirty="0"/>
              <a:t> </a:t>
            </a:r>
            <a:r>
              <a:rPr lang="id-ID" sz="1500" dirty="0" err="1"/>
              <a:t>permission</a:t>
            </a:r>
            <a:r>
              <a:rPr lang="id-ID" sz="1500" dirty="0"/>
              <a:t> (jika membuat aplikasi yang membutuhkan akses </a:t>
            </a:r>
            <a:r>
              <a:rPr lang="id-ID" sz="1500" dirty="0" err="1"/>
              <a:t>hardware</a:t>
            </a:r>
            <a:r>
              <a:rPr lang="id-ID" sz="1500" dirty="0"/>
              <a:t> </a:t>
            </a:r>
            <a:r>
              <a:rPr lang="id-ID" sz="1500" dirty="0" err="1"/>
              <a:t>smartphone</a:t>
            </a:r>
            <a:r>
              <a:rPr lang="id-ID" sz="1500" dirty="0"/>
              <a:t> maupun internet). 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7782442C-E875-C17D-D236-6BA2CBEC7D2A}"/>
              </a:ext>
            </a:extLst>
          </p:cNvPr>
          <p:cNvSpPr txBox="1"/>
          <p:nvPr/>
        </p:nvSpPr>
        <p:spPr>
          <a:xfrm>
            <a:off x="155259" y="2046319"/>
            <a:ext cx="6022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dirty="0"/>
              <a:t>Dalam folder </a:t>
            </a:r>
            <a:r>
              <a:rPr lang="id-ID" sz="1500" dirty="0" err="1"/>
              <a:t>java</a:t>
            </a:r>
            <a:r>
              <a:rPr lang="id-ID" sz="1500" dirty="0"/>
              <a:t>, terdapat 3 folder dengan nama yang sama sesuai dengan </a:t>
            </a:r>
            <a:r>
              <a:rPr lang="id-ID" sz="1500" dirty="0" err="1"/>
              <a:t>package</a:t>
            </a:r>
            <a:r>
              <a:rPr lang="id-ID" sz="1500" dirty="0"/>
              <a:t> </a:t>
            </a:r>
            <a:r>
              <a:rPr lang="id-ID" sz="1500" dirty="0" err="1"/>
              <a:t>name</a:t>
            </a:r>
            <a:r>
              <a:rPr lang="id-ID" sz="1500" dirty="0"/>
              <a:t> pada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manifest</a:t>
            </a:r>
            <a:r>
              <a:rPr lang="id-ID" sz="1500" dirty="0"/>
              <a:t>, </a:t>
            </a:r>
            <a:r>
              <a:rPr lang="id-ID" sz="1500" dirty="0" err="1"/>
              <a:t>dimana</a:t>
            </a:r>
            <a:r>
              <a:rPr lang="id-ID" sz="1500" dirty="0"/>
              <a:t> pada </a:t>
            </a:r>
            <a:r>
              <a:rPr lang="id-ID" sz="1500" dirty="0" err="1"/>
              <a:t>manifest</a:t>
            </a:r>
            <a:r>
              <a:rPr lang="id-ID" sz="1500" dirty="0"/>
              <a:t> </a:t>
            </a:r>
            <a:r>
              <a:rPr lang="id-ID" sz="1500" dirty="0" err="1"/>
              <a:t>package</a:t>
            </a:r>
            <a:r>
              <a:rPr lang="id-ID" sz="1500" dirty="0"/>
              <a:t> </a:t>
            </a:r>
            <a:r>
              <a:rPr lang="id-ID" sz="1500" dirty="0" err="1"/>
              <a:t>name</a:t>
            </a:r>
            <a:r>
              <a:rPr lang="id-ID" sz="1500" dirty="0"/>
              <a:t> </a:t>
            </a:r>
            <a:r>
              <a:rPr lang="id-ID" sz="1500" dirty="0" err="1"/>
              <a:t>nya</a:t>
            </a:r>
            <a:r>
              <a:rPr lang="id-ID" sz="1500" dirty="0"/>
              <a:t> adalah </a:t>
            </a:r>
            <a:r>
              <a:rPr lang="id-ID" sz="1500" dirty="0" err="1"/>
              <a:t>polinema.ac.id.projectpertamaku</a:t>
            </a:r>
            <a:r>
              <a:rPr lang="id-ID" sz="1500" dirty="0"/>
              <a:t>. Ketiga folder tersebut meski memiliki nama yang sama akan tetapi memiliki fungsi yang berbeda.</a:t>
            </a:r>
          </a:p>
          <a:p>
            <a:pPr algn="just"/>
            <a:r>
              <a:rPr lang="id-ID" sz="1500" dirty="0"/>
              <a:t>Pada folder pertama terdapat nama </a:t>
            </a:r>
            <a:r>
              <a:rPr lang="id-ID" sz="1500" dirty="0" err="1"/>
              <a:t>package</a:t>
            </a:r>
            <a:r>
              <a:rPr lang="id-ID" sz="1500" dirty="0"/>
              <a:t> berisi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class</a:t>
            </a:r>
            <a:r>
              <a:rPr lang="id-ID" sz="1500" dirty="0"/>
              <a:t> </a:t>
            </a:r>
            <a:r>
              <a:rPr lang="id-ID" sz="1500" dirty="0" err="1"/>
              <a:t>Activity</a:t>
            </a:r>
            <a:r>
              <a:rPr lang="id-ID" sz="1500" dirty="0"/>
              <a:t> </a:t>
            </a:r>
            <a:r>
              <a:rPr lang="id-ID" sz="1500" dirty="0" err="1"/>
              <a:t>java</a:t>
            </a:r>
            <a:r>
              <a:rPr lang="id-ID" sz="1500" dirty="0"/>
              <a:t>, yang bisa kita ambil contoh bernama MainActivity.java. </a:t>
            </a:r>
            <a:r>
              <a:rPr lang="id-ID" sz="1500" dirty="0" err="1"/>
              <a:t>File</a:t>
            </a:r>
            <a:r>
              <a:rPr lang="id-ID" sz="1500" dirty="0"/>
              <a:t> ini adalah sebuah </a:t>
            </a:r>
            <a:r>
              <a:rPr lang="id-ID" sz="1500" dirty="0" err="1"/>
              <a:t>class</a:t>
            </a:r>
            <a:r>
              <a:rPr lang="id-ID" sz="1500" dirty="0"/>
              <a:t> yang digunakan untuk mendeklarasikan atribut, pengenalan komponen yang digunakan pada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layout</a:t>
            </a:r>
            <a:r>
              <a:rPr lang="id-ID" sz="1500" dirty="0"/>
              <a:t> dan membuat fungsi-fungsi yang dibutuhkan dalam program. Sedangkan pada folder kedua dan ketiga berisi </a:t>
            </a:r>
            <a:r>
              <a:rPr lang="id-ID" sz="1500" dirty="0" err="1"/>
              <a:t>file</a:t>
            </a:r>
            <a:r>
              <a:rPr lang="id-ID" sz="1500" dirty="0"/>
              <a:t> yang digunakan untuk testing. </a:t>
            </a:r>
          </a:p>
        </p:txBody>
      </p:sp>
      <p:pic>
        <p:nvPicPr>
          <p:cNvPr id="15" name="Gambar 14">
            <a:extLst>
              <a:ext uri="{FF2B5EF4-FFF2-40B4-BE49-F238E27FC236}">
                <a16:creationId xmlns:a16="http://schemas.microsoft.com/office/drawing/2014/main" id="{02504DDA-E85B-0417-0EDD-A74031CD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728" y="2046319"/>
            <a:ext cx="2790796" cy="26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5E48F08B-2A04-240A-1E49-7FA2F6BF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976"/>
            <a:ext cx="2751058" cy="3055885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2D44D8C5-51DF-5ABD-3D54-A1B2D3CFDDFE}"/>
              </a:ext>
            </a:extLst>
          </p:cNvPr>
          <p:cNvSpPr txBox="1"/>
          <p:nvPr/>
        </p:nvSpPr>
        <p:spPr>
          <a:xfrm>
            <a:off x="2841709" y="102476"/>
            <a:ext cx="614066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b="1" dirty="0" err="1"/>
              <a:t>Drawable</a:t>
            </a:r>
            <a:r>
              <a:rPr lang="id-ID" sz="1500" b="1" dirty="0"/>
              <a:t> : </a:t>
            </a:r>
            <a:r>
              <a:rPr lang="id-ID" sz="1500" dirty="0"/>
              <a:t>Folder ini digunakan untuk memasukkan gambar pendukung atau </a:t>
            </a:r>
            <a:r>
              <a:rPr lang="id-ID" sz="1500" dirty="0" err="1"/>
              <a:t>icon</a:t>
            </a:r>
            <a:r>
              <a:rPr lang="id-ID" sz="1500" dirty="0"/>
              <a:t> yang nantinya akan digunakan untuk membuat desain </a:t>
            </a:r>
            <a:r>
              <a:rPr lang="id-ID" sz="1500" dirty="0" err="1"/>
              <a:t>layout</a:t>
            </a:r>
            <a:r>
              <a:rPr lang="id-ID" sz="1500" dirty="0"/>
              <a:t>. Biasanya digunakan untuk menampilkan gambar statis di aplikasi. Isi pada folder </a:t>
            </a:r>
            <a:r>
              <a:rPr lang="id-ID" sz="1500" dirty="0" err="1"/>
              <a:t>drawable</a:t>
            </a:r>
            <a:r>
              <a:rPr lang="id-ID" sz="1500" dirty="0"/>
              <a:t> dapat berupa sebuah gambar atau </a:t>
            </a:r>
            <a:r>
              <a:rPr lang="id-ID" sz="1500" dirty="0" err="1"/>
              <a:t>xml</a:t>
            </a:r>
            <a:r>
              <a:rPr lang="id-ID" sz="1500" dirty="0"/>
              <a:t> </a:t>
            </a:r>
            <a:r>
              <a:rPr lang="id-ID" sz="1500" dirty="0" err="1"/>
              <a:t>drawable</a:t>
            </a:r>
            <a:r>
              <a:rPr lang="id-ID" sz="1500" dirty="0"/>
              <a:t> dengan syarat penamaan pada folder ini tidak boleh menggunakan angka, huruf kapital dan menggunakan </a:t>
            </a:r>
            <a:r>
              <a:rPr lang="id-ID" sz="1500" dirty="0" err="1"/>
              <a:t>underscore</a:t>
            </a:r>
            <a:r>
              <a:rPr lang="id-ID" sz="1500" dirty="0"/>
              <a:t> sebagai pendukung antar kata (jika ada spasi) Ada dua cara yang digunakan untuk menentukan dan membuat </a:t>
            </a:r>
            <a:r>
              <a:rPr lang="id-ID" sz="1500" dirty="0" err="1"/>
              <a:t>instance</a:t>
            </a:r>
            <a:r>
              <a:rPr lang="id-ID" sz="1500" dirty="0"/>
              <a:t> </a:t>
            </a:r>
            <a:r>
              <a:rPr lang="id-ID" sz="1500" dirty="0" err="1"/>
              <a:t>drawable</a:t>
            </a:r>
            <a:r>
              <a:rPr lang="id-ID" sz="1500" dirty="0"/>
              <a:t> selain menggunakan </a:t>
            </a:r>
            <a:r>
              <a:rPr lang="id-ID" sz="1500" dirty="0" err="1"/>
              <a:t>class</a:t>
            </a:r>
            <a:r>
              <a:rPr lang="id-ID" sz="1500" dirty="0"/>
              <a:t> </a:t>
            </a:r>
            <a:r>
              <a:rPr lang="id-ID" sz="1500" dirty="0" err="1"/>
              <a:t>constructor</a:t>
            </a:r>
            <a:endParaRPr lang="id-ID" sz="1500" dirty="0"/>
          </a:p>
          <a:p>
            <a:pPr marL="285750" indent="-285750" algn="just">
              <a:buFontTx/>
              <a:buChar char="-"/>
            </a:pPr>
            <a:r>
              <a:rPr lang="id-ID" sz="1500" dirty="0"/>
              <a:t>Meluaskan </a:t>
            </a:r>
            <a:r>
              <a:rPr lang="id-ID" sz="1500" dirty="0" err="1"/>
              <a:t>resource</a:t>
            </a:r>
            <a:r>
              <a:rPr lang="id-ID" sz="1500" dirty="0"/>
              <a:t> gambar (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bitmap</a:t>
            </a:r>
            <a:r>
              <a:rPr lang="id-ID" sz="1500" dirty="0"/>
              <a:t>) yang </a:t>
            </a:r>
            <a:r>
              <a:rPr lang="id-ID" sz="1500" dirty="0" err="1"/>
              <a:t>tesimpan</a:t>
            </a:r>
            <a:r>
              <a:rPr lang="id-ID" sz="1500" dirty="0"/>
              <a:t> </a:t>
            </a:r>
            <a:r>
              <a:rPr lang="id-ID" sz="1500" dirty="0" err="1"/>
              <a:t>didalam</a:t>
            </a:r>
            <a:endParaRPr lang="id-ID" sz="1500" dirty="0"/>
          </a:p>
          <a:p>
            <a:pPr marL="285750" indent="-285750" algn="just">
              <a:buFontTx/>
              <a:buChar char="-"/>
            </a:pPr>
            <a:r>
              <a:rPr lang="id-ID" sz="1500" dirty="0"/>
              <a:t>Meluaskan Resource XML yang menentukan properti </a:t>
            </a:r>
            <a:r>
              <a:rPr lang="id-ID" sz="1500" dirty="0" err="1"/>
              <a:t>drawable</a:t>
            </a:r>
            <a:endParaRPr lang="id-ID" sz="1500" dirty="0"/>
          </a:p>
          <a:p>
            <a:pPr algn="just"/>
            <a:r>
              <a:rPr lang="id-ID" sz="1500" b="1" dirty="0" err="1"/>
              <a:t>Layout</a:t>
            </a:r>
            <a:r>
              <a:rPr lang="id-ID" sz="1500" b="1" dirty="0"/>
              <a:t> : </a:t>
            </a:r>
            <a:r>
              <a:rPr lang="id-ID" sz="1500" dirty="0"/>
              <a:t>Folder ini menyimpan </a:t>
            </a:r>
            <a:r>
              <a:rPr lang="id-ID" sz="1500" dirty="0" err="1"/>
              <a:t>file-file</a:t>
            </a:r>
            <a:r>
              <a:rPr lang="id-ID" sz="1500" dirty="0"/>
              <a:t> dalam bentul .</a:t>
            </a:r>
            <a:r>
              <a:rPr lang="id-ID" sz="1500" dirty="0" err="1"/>
              <a:t>xml</a:t>
            </a:r>
            <a:r>
              <a:rPr lang="id-ID" sz="1500" dirty="0"/>
              <a:t> yang digunakan untuk pengaturan </a:t>
            </a:r>
            <a:r>
              <a:rPr lang="id-ID" sz="1500" dirty="0" err="1"/>
              <a:t>layout</a:t>
            </a:r>
            <a:r>
              <a:rPr lang="id-ID" sz="1500" dirty="0"/>
              <a:t> sebagai </a:t>
            </a:r>
            <a:r>
              <a:rPr lang="id-ID" sz="1500" dirty="0" err="1"/>
              <a:t>user</a:t>
            </a:r>
            <a:r>
              <a:rPr lang="id-ID" sz="1500" dirty="0"/>
              <a:t> </a:t>
            </a:r>
            <a:r>
              <a:rPr lang="id-ID" sz="1500" dirty="0" err="1"/>
              <a:t>interface</a:t>
            </a:r>
            <a:r>
              <a:rPr lang="id-ID" sz="1500" dirty="0"/>
              <a:t> utama pada aplikasi android yang dibuat Layout.xml digunakan untuk membuat tampilan </a:t>
            </a:r>
            <a:r>
              <a:rPr lang="id-ID" sz="1500" dirty="0" err="1"/>
              <a:t>activity</a:t>
            </a:r>
            <a:r>
              <a:rPr lang="id-ID" sz="1500" dirty="0"/>
              <a:t> atau </a:t>
            </a:r>
            <a:r>
              <a:rPr lang="id-ID" sz="1500" dirty="0" err="1"/>
              <a:t>fragment</a:t>
            </a:r>
            <a:r>
              <a:rPr lang="id-ID" sz="1500" dirty="0"/>
              <a:t> pada android studio.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layout</a:t>
            </a:r>
            <a:r>
              <a:rPr lang="id-ID" sz="1500" dirty="0"/>
              <a:t> ini berbentuk </a:t>
            </a:r>
            <a:r>
              <a:rPr lang="id-ID" sz="1500" dirty="0" err="1"/>
              <a:t>tag</a:t>
            </a:r>
            <a:r>
              <a:rPr lang="id-ID" sz="1500" dirty="0"/>
              <a:t> </a:t>
            </a:r>
            <a:r>
              <a:rPr lang="id-ID" sz="1500" dirty="0" err="1"/>
              <a:t>xml</a:t>
            </a:r>
            <a:r>
              <a:rPr lang="id-ID" sz="1500" dirty="0"/>
              <a:t> </a:t>
            </a:r>
            <a:r>
              <a:rPr lang="id-ID" sz="1500" dirty="0" err="1"/>
              <a:t>dimana</a:t>
            </a:r>
            <a:r>
              <a:rPr lang="id-ID" sz="1500" dirty="0"/>
              <a:t> masing-masing </a:t>
            </a:r>
            <a:r>
              <a:rPr lang="id-ID" sz="1500" dirty="0" err="1"/>
              <a:t>tag</a:t>
            </a:r>
            <a:r>
              <a:rPr lang="id-ID" sz="1500" dirty="0"/>
              <a:t> memiliki aturan - aturan sendiri seperti pada kode </a:t>
            </a:r>
            <a:r>
              <a:rPr lang="id-ID" sz="1500" dirty="0" err="1"/>
              <a:t>html</a:t>
            </a:r>
            <a:r>
              <a:rPr lang="id-ID" sz="1500" dirty="0"/>
              <a:t> untuk aplikasi web. </a:t>
            </a:r>
            <a:endParaRPr lang="id-ID" sz="1500" b="1" dirty="0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C3DDF3D4-2512-6D1C-88C6-94B6F93EE6EA}"/>
              </a:ext>
            </a:extLst>
          </p:cNvPr>
          <p:cNvSpPr txBox="1"/>
          <p:nvPr/>
        </p:nvSpPr>
        <p:spPr>
          <a:xfrm>
            <a:off x="226642" y="4025361"/>
            <a:ext cx="8755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b="1" dirty="0" err="1"/>
              <a:t>Mipmap</a:t>
            </a:r>
            <a:r>
              <a:rPr lang="id-ID" sz="1500" b="1" dirty="0"/>
              <a:t> : </a:t>
            </a:r>
            <a:r>
              <a:rPr lang="id-ID" sz="1500" dirty="0"/>
              <a:t>Folder ini digunakan untuk memasukkan gambar berupa </a:t>
            </a:r>
            <a:r>
              <a:rPr lang="id-ID" sz="1500" dirty="0" err="1"/>
              <a:t>icon</a:t>
            </a:r>
            <a:r>
              <a:rPr lang="id-ID" sz="1500" dirty="0"/>
              <a:t>. </a:t>
            </a:r>
            <a:r>
              <a:rPr lang="id-ID" sz="1500" dirty="0" err="1"/>
              <a:t>Icon</a:t>
            </a:r>
            <a:r>
              <a:rPr lang="id-ID" sz="1500" dirty="0"/>
              <a:t> </a:t>
            </a:r>
            <a:r>
              <a:rPr lang="id-ID" sz="1500" dirty="0" err="1"/>
              <a:t>default</a:t>
            </a:r>
            <a:r>
              <a:rPr lang="id-ID" sz="1500" dirty="0"/>
              <a:t> aplikasi yang dibuat juga diambil dari folder ini. Folder </a:t>
            </a:r>
            <a:r>
              <a:rPr lang="id-ID" sz="1500" dirty="0" err="1"/>
              <a:t>mipmap</a:t>
            </a:r>
            <a:r>
              <a:rPr lang="id-ID" sz="1500" dirty="0"/>
              <a:t> ini hampir sama dengan folder </a:t>
            </a:r>
            <a:r>
              <a:rPr lang="id-ID" sz="1500" dirty="0" err="1"/>
              <a:t>drawable</a:t>
            </a:r>
            <a:r>
              <a:rPr lang="id-ID" sz="1500" dirty="0"/>
              <a:t>, perbedaannya adalah pada folder </a:t>
            </a:r>
            <a:r>
              <a:rPr lang="id-ID" sz="1500" dirty="0" err="1"/>
              <a:t>mipmap</a:t>
            </a:r>
            <a:r>
              <a:rPr lang="id-ID" sz="1500" dirty="0"/>
              <a:t> pengguna dapat membuat folder lagi dan bisa meletakkan </a:t>
            </a:r>
            <a:r>
              <a:rPr lang="id-ID" sz="1500" dirty="0" err="1"/>
              <a:t>icon</a:t>
            </a:r>
            <a:r>
              <a:rPr lang="id-ID" sz="1500" dirty="0"/>
              <a:t> bar untuk </a:t>
            </a:r>
            <a:r>
              <a:rPr lang="id-ID" sz="1500" dirty="0" err="1"/>
              <a:t>project</a:t>
            </a:r>
            <a:r>
              <a:rPr lang="id-ID" sz="1500" dirty="0"/>
              <a:t> android. </a:t>
            </a:r>
            <a:endParaRPr lang="id-ID" sz="1500" b="1" dirty="0"/>
          </a:p>
        </p:txBody>
      </p:sp>
    </p:spTree>
    <p:extLst>
      <p:ext uri="{BB962C8B-B14F-4D97-AF65-F5344CB8AC3E}">
        <p14:creationId xmlns:p14="http://schemas.microsoft.com/office/powerpoint/2010/main" val="117164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tak Teks 7">
            <a:extLst>
              <a:ext uri="{FF2B5EF4-FFF2-40B4-BE49-F238E27FC236}">
                <a16:creationId xmlns:a16="http://schemas.microsoft.com/office/drawing/2014/main" id="{2D44D8C5-51DF-5ABD-3D54-A1B2D3CFDDFE}"/>
              </a:ext>
            </a:extLst>
          </p:cNvPr>
          <p:cNvSpPr txBox="1"/>
          <p:nvPr/>
        </p:nvSpPr>
        <p:spPr>
          <a:xfrm>
            <a:off x="139931" y="1025173"/>
            <a:ext cx="886413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b="1" dirty="0" err="1"/>
              <a:t>Values</a:t>
            </a:r>
            <a:r>
              <a:rPr lang="id-ID" sz="1500" b="1" dirty="0"/>
              <a:t> :</a:t>
            </a:r>
            <a:r>
              <a:rPr lang="id-ID" sz="1500" dirty="0"/>
              <a:t> Folder ini berisi </a:t>
            </a:r>
            <a:r>
              <a:rPr lang="id-ID" sz="1500" dirty="0" err="1"/>
              <a:t>file</a:t>
            </a:r>
            <a:r>
              <a:rPr lang="id-ID" sz="1500" dirty="0"/>
              <a:t> XML yang berisi kode-kode yang sederhana seperti </a:t>
            </a:r>
            <a:r>
              <a:rPr lang="id-ID" sz="1500" dirty="0" err="1"/>
              <a:t>string</a:t>
            </a:r>
            <a:r>
              <a:rPr lang="id-ID" sz="1500" dirty="0"/>
              <a:t>, integer dan warna. Berikut adalah beberapa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xml</a:t>
            </a:r>
            <a:r>
              <a:rPr lang="id-ID" sz="1500" dirty="0"/>
              <a:t> yang terdapat dalam folder </a:t>
            </a:r>
            <a:r>
              <a:rPr lang="id-ID" sz="1500" dirty="0" err="1"/>
              <a:t>value</a:t>
            </a:r>
            <a:r>
              <a:rPr lang="id-ID" sz="15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id-ID" sz="1500" dirty="0"/>
              <a:t>Colors.xml : </a:t>
            </a:r>
            <a:r>
              <a:rPr lang="id-ID" sz="1500" dirty="0" err="1"/>
              <a:t>file</a:t>
            </a:r>
            <a:r>
              <a:rPr lang="id-ID" sz="1500" dirty="0"/>
              <a:t> ini digunakan untuk menulis </a:t>
            </a:r>
            <a:r>
              <a:rPr lang="id-ID" sz="1500" dirty="0" err="1"/>
              <a:t>kodekode</a:t>
            </a:r>
            <a:r>
              <a:rPr lang="id-ID" sz="1500" dirty="0"/>
              <a:t> pengaturan warna. Warna status bar, teks juga bisa disebut </a:t>
            </a:r>
            <a:r>
              <a:rPr lang="id-ID" sz="1500" dirty="0" err="1"/>
              <a:t>theme</a:t>
            </a:r>
            <a:r>
              <a:rPr lang="id-ID" sz="1500" dirty="0"/>
              <a:t> dasar dari aplikasi android</a:t>
            </a:r>
          </a:p>
          <a:p>
            <a:pPr marL="285750" indent="-285750" algn="just">
              <a:buFontTx/>
              <a:buChar char="-"/>
            </a:pPr>
            <a:r>
              <a:rPr lang="id-ID" sz="1500" dirty="0" err="1"/>
              <a:t>Dimensi.xlm</a:t>
            </a:r>
            <a:r>
              <a:rPr lang="id-ID" sz="1500" dirty="0"/>
              <a:t> : </a:t>
            </a:r>
            <a:r>
              <a:rPr lang="id-ID" sz="1500" dirty="0" err="1"/>
              <a:t>file</a:t>
            </a:r>
            <a:r>
              <a:rPr lang="id-ID" sz="1500" dirty="0"/>
              <a:t> ini digunakan untuk pengaturan margin aplikasi </a:t>
            </a:r>
          </a:p>
          <a:p>
            <a:pPr marL="285750" indent="-285750" algn="just">
              <a:buFontTx/>
              <a:buChar char="-"/>
            </a:pPr>
            <a:r>
              <a:rPr lang="id-ID" sz="1500" dirty="0"/>
              <a:t>Strings.xml : </a:t>
            </a:r>
            <a:r>
              <a:rPr lang="id-ID" sz="1500" dirty="0" err="1"/>
              <a:t>file</a:t>
            </a:r>
            <a:r>
              <a:rPr lang="id-ID" sz="1500" dirty="0"/>
              <a:t> ini digunakan untuk pengaturan teks </a:t>
            </a:r>
            <a:r>
              <a:rPr lang="id-ID" sz="1500" dirty="0" err="1"/>
              <a:t>teks</a:t>
            </a:r>
            <a:r>
              <a:rPr lang="id-ID" sz="1500" dirty="0"/>
              <a:t> aplikasi yang dibuat</a:t>
            </a:r>
          </a:p>
          <a:p>
            <a:pPr marL="285750" indent="-285750" algn="just">
              <a:buFontTx/>
              <a:buChar char="-"/>
            </a:pPr>
            <a:r>
              <a:rPr lang="id-ID" sz="1500" dirty="0"/>
              <a:t>Styles.xml : </a:t>
            </a:r>
            <a:r>
              <a:rPr lang="id-ID" sz="1500" dirty="0" err="1"/>
              <a:t>file</a:t>
            </a:r>
            <a:r>
              <a:rPr lang="id-ID" sz="1500" dirty="0"/>
              <a:t> ini digunakan untuk memberikan nama warna setelah kode-kode warna dimasukkan atau </a:t>
            </a:r>
            <a:r>
              <a:rPr lang="id-ID" sz="1500" dirty="0" err="1"/>
              <a:t>disetting</a:t>
            </a:r>
            <a:endParaRPr lang="id-ID" sz="1500" dirty="0"/>
          </a:p>
          <a:p>
            <a:pPr algn="just"/>
            <a:r>
              <a:rPr lang="id-ID" sz="1500" b="1" dirty="0" err="1"/>
              <a:t>Gradle</a:t>
            </a:r>
            <a:r>
              <a:rPr lang="id-ID" sz="1500" b="1" dirty="0"/>
              <a:t> : </a:t>
            </a:r>
            <a:r>
              <a:rPr lang="id-ID" sz="1500" dirty="0"/>
              <a:t>merupakan </a:t>
            </a:r>
            <a:r>
              <a:rPr lang="id-ID" sz="1500" dirty="0" err="1"/>
              <a:t>build</a:t>
            </a:r>
            <a:r>
              <a:rPr lang="id-ID" sz="1500" dirty="0"/>
              <a:t> </a:t>
            </a:r>
            <a:r>
              <a:rPr lang="id-ID" sz="1500" dirty="0" err="1"/>
              <a:t>system</a:t>
            </a:r>
            <a:r>
              <a:rPr lang="id-ID" sz="1500" dirty="0"/>
              <a:t> yang digunakan oleh android studio, </a:t>
            </a:r>
            <a:r>
              <a:rPr lang="id-ID" sz="1500" dirty="0" err="1"/>
              <a:t>file</a:t>
            </a:r>
            <a:r>
              <a:rPr lang="id-ID" sz="1500" dirty="0"/>
              <a:t> ini berisi konfigurasi </a:t>
            </a:r>
            <a:r>
              <a:rPr lang="id-ID" sz="1500" dirty="0" err="1"/>
              <a:t>konfigurasi</a:t>
            </a:r>
            <a:r>
              <a:rPr lang="id-ID" sz="1500" dirty="0"/>
              <a:t> penting mengenai proses </a:t>
            </a:r>
            <a:r>
              <a:rPr lang="id-ID" sz="1500" dirty="0" err="1"/>
              <a:t>build</a:t>
            </a:r>
            <a:r>
              <a:rPr lang="id-ID" sz="1500" dirty="0"/>
              <a:t> aplikasi.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gradle</a:t>
            </a:r>
            <a:r>
              <a:rPr lang="id-ID" sz="1500" dirty="0"/>
              <a:t> pada sebuah </a:t>
            </a:r>
            <a:r>
              <a:rPr lang="id-ID" sz="1500" dirty="0" err="1"/>
              <a:t>project</a:t>
            </a:r>
            <a:r>
              <a:rPr lang="id-ID" sz="1500" dirty="0"/>
              <a:t> android studio terdiri dari dua level yaitu level </a:t>
            </a:r>
            <a:r>
              <a:rPr lang="id-ID" sz="1500" dirty="0" err="1"/>
              <a:t>project</a:t>
            </a:r>
            <a:r>
              <a:rPr lang="id-ID" sz="1500" dirty="0"/>
              <a:t> dan level </a:t>
            </a:r>
            <a:r>
              <a:rPr lang="id-ID" sz="1500" dirty="0" err="1"/>
              <a:t>module</a:t>
            </a:r>
            <a:r>
              <a:rPr lang="id-ID" sz="1500" dirty="0"/>
              <a:t>, sebuah </a:t>
            </a:r>
            <a:r>
              <a:rPr lang="id-ID" sz="1500" dirty="0" err="1"/>
              <a:t>project</a:t>
            </a:r>
            <a:r>
              <a:rPr lang="id-ID" sz="1500" dirty="0"/>
              <a:t> android minimal memiliki 2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gradle</a:t>
            </a:r>
            <a:r>
              <a:rPr lang="id-ID" sz="1500" dirty="0"/>
              <a:t>, jika </a:t>
            </a:r>
            <a:r>
              <a:rPr lang="id-ID" sz="1500" dirty="0" err="1"/>
              <a:t>project</a:t>
            </a:r>
            <a:r>
              <a:rPr lang="id-ID" sz="1500" dirty="0"/>
              <a:t> tersebut memiliki modul lebih dari satu maka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gradle</a:t>
            </a:r>
            <a:r>
              <a:rPr lang="id-ID" sz="1500" dirty="0"/>
              <a:t> </a:t>
            </a:r>
            <a:r>
              <a:rPr lang="id-ID" sz="1500" dirty="0" err="1"/>
              <a:t>nya</a:t>
            </a:r>
            <a:r>
              <a:rPr lang="id-ID" sz="1500" dirty="0"/>
              <a:t> akan bertambah sesuai dengan jumlah </a:t>
            </a:r>
            <a:r>
              <a:rPr lang="id-ID" sz="1500" dirty="0" err="1"/>
              <a:t>module</a:t>
            </a:r>
            <a:r>
              <a:rPr lang="id-ID" sz="1500" dirty="0"/>
              <a:t> yang dimiliki.</a:t>
            </a:r>
            <a:endParaRPr lang="id-ID" sz="1500" b="1" dirty="0"/>
          </a:p>
        </p:txBody>
      </p:sp>
    </p:spTree>
    <p:extLst>
      <p:ext uri="{BB962C8B-B14F-4D97-AF65-F5344CB8AC3E}">
        <p14:creationId xmlns:p14="http://schemas.microsoft.com/office/powerpoint/2010/main" val="921233817"/>
      </p:ext>
    </p:extLst>
  </p:cSld>
  <p:clrMapOvr>
    <a:masterClrMapping/>
  </p:clrMapOvr>
</p:sld>
</file>

<file path=ppt/theme/theme1.xml><?xml version="1.0" encoding="utf-8"?>
<a:theme xmlns:a="http://schemas.openxmlformats.org/drawingml/2006/main" name="0160_Stracciatella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F2CC"/>
      </a:lt2>
      <a:accent1>
        <a:srgbClr val="FFFFFF"/>
      </a:accent1>
      <a:accent2>
        <a:srgbClr val="D9D9D9"/>
      </a:accent2>
      <a:accent3>
        <a:srgbClr val="737373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975</Words>
  <Application>Microsoft Office PowerPoint</Application>
  <PresentationFormat>Peragaan Layar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6" baseType="lpstr">
      <vt:lpstr>Arial</vt:lpstr>
      <vt:lpstr>Barlow Condensed</vt:lpstr>
      <vt:lpstr>Roboto</vt:lpstr>
      <vt:lpstr>Barlow Black</vt:lpstr>
      <vt:lpstr>Calibri</vt:lpstr>
      <vt:lpstr>0160_Stracciatella_Template_SlidesMania</vt:lpstr>
      <vt:lpstr>STRUKTUR PROJECT ANDROID</vt:lpstr>
      <vt:lpstr>Struktur Projek</vt:lpstr>
      <vt:lpstr>3 Folder Utama</vt:lpstr>
      <vt:lpstr>Membuat Projek baru</vt:lpstr>
      <vt:lpstr>Presentasi PowerPoint</vt:lpstr>
      <vt:lpstr>Jendela Utama Android Studio</vt:lpstr>
      <vt:lpstr>Presentasi PowerPoint</vt:lpstr>
      <vt:lpstr>Presentasi PowerPoint</vt:lpstr>
      <vt:lpstr>Presentasi PowerPoint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lastModifiedBy>galihrestubaihq@outlook.com</cp:lastModifiedBy>
  <cp:revision>11</cp:revision>
  <dcterms:modified xsi:type="dcterms:W3CDTF">2023-02-08T09:39:10Z</dcterms:modified>
</cp:coreProperties>
</file>