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0"/>
  </p:notesMasterIdLst>
  <p:sldIdLst>
    <p:sldId id="256" r:id="rId2"/>
    <p:sldId id="258" r:id="rId3"/>
    <p:sldId id="279" r:id="rId4"/>
    <p:sldId id="277" r:id="rId5"/>
    <p:sldId id="288" r:id="rId6"/>
    <p:sldId id="27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285" r:id="rId19"/>
  </p:sldIdLst>
  <p:sldSz cx="9144000" cy="5143500" type="screen16x9"/>
  <p:notesSz cx="6858000" cy="9144000"/>
  <p:embeddedFontLst>
    <p:embeddedFont>
      <p:font typeface="Barlow Black" panose="00000A00000000000000" pitchFamily="2" charset="0"/>
      <p:bold r:id="rId21"/>
      <p:boldItalic r:id="rId22"/>
    </p:embeddedFont>
    <p:embeddedFont>
      <p:font typeface="Barlow Condensed" panose="00000506000000000000" pitchFamily="2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307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165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6157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500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4448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04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906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6252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320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a5c374d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a5c374d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38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755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286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016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264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2564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5a5c374d8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5a5c374d8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56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277281" y="3109255"/>
            <a:ext cx="1062000" cy="10656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6080419" y="1944747"/>
            <a:ext cx="563100" cy="5652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7577646" y="2054637"/>
            <a:ext cx="1437600" cy="14421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349358" y="2262935"/>
            <a:ext cx="1168200" cy="11721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7393979" y="1132871"/>
            <a:ext cx="863700" cy="8664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379561" y="1154194"/>
            <a:ext cx="556800" cy="5589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799992" y="2864871"/>
            <a:ext cx="450600" cy="4518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232928" y="3524212"/>
            <a:ext cx="941100" cy="9441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053837" y="3555375"/>
            <a:ext cx="1086300" cy="10902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5645844" y="4078583"/>
            <a:ext cx="860400" cy="8631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428619" y="3612778"/>
            <a:ext cx="636900" cy="6390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266676" y="4224555"/>
            <a:ext cx="636900" cy="639000"/>
          </a:xfrm>
          <a:prstGeom prst="roundRect">
            <a:avLst>
              <a:gd name="adj" fmla="val 471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732" scaled="0"/>
          </a:gra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92100" dist="254000" dir="2700000" sx="108000" sy="108000" algn="tl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2"/>
          <p:cNvGrpSpPr/>
          <p:nvPr/>
        </p:nvGrpSpPr>
        <p:grpSpPr>
          <a:xfrm>
            <a:off x="128092" y="159908"/>
            <a:ext cx="2720510" cy="2878081"/>
            <a:chOff x="4869527" y="541405"/>
            <a:chExt cx="1956357" cy="2069371"/>
          </a:xfrm>
        </p:grpSpPr>
        <p:sp>
          <p:nvSpPr>
            <p:cNvPr id="25" name="Google Shape;25;p2"/>
            <p:cNvSpPr/>
            <p:nvPr/>
          </p:nvSpPr>
          <p:spPr>
            <a:xfrm>
              <a:off x="4869527" y="541405"/>
              <a:ext cx="842700" cy="8454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74340" y="1579944"/>
              <a:ext cx="595200" cy="597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38235" y="1439601"/>
              <a:ext cx="570900" cy="5727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55661" y="2051276"/>
              <a:ext cx="557700" cy="5595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30684" y="1203010"/>
              <a:ext cx="595200" cy="597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765705" y="1445656"/>
              <a:ext cx="358800" cy="360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62972" y="1025561"/>
              <a:ext cx="358800" cy="360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921300" y="3672325"/>
            <a:ext cx="5828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921300" y="2255275"/>
            <a:ext cx="64728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 flipH="1">
            <a:off x="6300630" y="2109549"/>
            <a:ext cx="2720510" cy="2873736"/>
            <a:chOff x="4869527" y="541405"/>
            <a:chExt cx="1956357" cy="2069371"/>
          </a:xfrm>
        </p:grpSpPr>
        <p:sp>
          <p:nvSpPr>
            <p:cNvPr id="63" name="Google Shape;63;p4"/>
            <p:cNvSpPr/>
            <p:nvPr/>
          </p:nvSpPr>
          <p:spPr>
            <a:xfrm>
              <a:off x="4869527" y="541405"/>
              <a:ext cx="842700" cy="8454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874340" y="1579944"/>
              <a:ext cx="595200" cy="597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138235" y="1439601"/>
              <a:ext cx="570900" cy="5727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255661" y="2051276"/>
              <a:ext cx="557700" cy="5595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6230684" y="1203010"/>
              <a:ext cx="595200" cy="597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765705" y="1445656"/>
              <a:ext cx="358800" cy="360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762972" y="1025561"/>
              <a:ext cx="358800" cy="360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ONE_COLUMN_TEXT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3086150" y="555600"/>
            <a:ext cx="5716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3086150" y="1389600"/>
            <a:ext cx="57165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14" name="Google Shape;114;p10"/>
          <p:cNvGrpSpPr/>
          <p:nvPr/>
        </p:nvGrpSpPr>
        <p:grpSpPr>
          <a:xfrm>
            <a:off x="128155" y="159924"/>
            <a:ext cx="2720510" cy="2873736"/>
            <a:chOff x="4869527" y="541405"/>
            <a:chExt cx="1956357" cy="2069371"/>
          </a:xfrm>
        </p:grpSpPr>
        <p:sp>
          <p:nvSpPr>
            <p:cNvPr id="115" name="Google Shape;115;p10"/>
            <p:cNvSpPr/>
            <p:nvPr/>
          </p:nvSpPr>
          <p:spPr>
            <a:xfrm>
              <a:off x="4869527" y="541405"/>
              <a:ext cx="842700" cy="8454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5874340" y="1579944"/>
              <a:ext cx="595200" cy="597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5138235" y="1439601"/>
              <a:ext cx="570900" cy="5727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5255661" y="2051276"/>
              <a:ext cx="557700" cy="5595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6230684" y="1203010"/>
              <a:ext cx="595200" cy="597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5765705" y="1445656"/>
              <a:ext cx="358800" cy="360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5762972" y="1025561"/>
              <a:ext cx="358800" cy="360000"/>
            </a:xfrm>
            <a:prstGeom prst="roundRect">
              <a:avLst>
                <a:gd name="adj" fmla="val 4717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900732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292100" dist="254000" dir="2700000" sx="108000" sy="108000" algn="tl" rotWithShape="0">
                <a:srgbClr val="000000">
                  <a:alpha val="149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Black"/>
              <a:buNone/>
              <a:defRPr sz="3600">
                <a:solidFill>
                  <a:schemeClr val="dk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○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■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○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■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●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683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Roboto"/>
              <a:buChar char="○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683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200"/>
              <a:buFont typeface="Roboto"/>
              <a:buChar char="■"/>
              <a:defRPr sz="2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4735225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100">
              <a:solidFill>
                <a:schemeClr val="dk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>
            <a:spLocks noGrp="1"/>
          </p:cNvSpPr>
          <p:nvPr>
            <p:ph type="ctrTitle"/>
          </p:nvPr>
        </p:nvSpPr>
        <p:spPr>
          <a:xfrm>
            <a:off x="914425" y="2015216"/>
            <a:ext cx="64728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ACTIVITY</a:t>
            </a:r>
            <a:endParaRPr dirty="0"/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EC5ADFCA-D2B9-A63B-7CBA-FED02F4CFC81}"/>
              </a:ext>
            </a:extLst>
          </p:cNvPr>
          <p:cNvSpPr txBox="1"/>
          <p:nvPr/>
        </p:nvSpPr>
        <p:spPr>
          <a:xfrm>
            <a:off x="7532914" y="4484914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Ach. Dafid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9C30F3F4-BA89-E0B6-D0E3-93D7B750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69742"/>
            <a:ext cx="8520600" cy="572700"/>
          </a:xfrm>
        </p:spPr>
        <p:txBody>
          <a:bodyPr/>
          <a:lstStyle/>
          <a:p>
            <a:pPr algn="ctr"/>
            <a:r>
              <a:rPr lang="id-ID" dirty="0"/>
              <a:t>Membuat </a:t>
            </a:r>
            <a:r>
              <a:rPr lang="id-ID" dirty="0" err="1"/>
              <a:t>Activity</a:t>
            </a:r>
            <a:r>
              <a:rPr lang="id-ID" dirty="0"/>
              <a:t> Sederhana</a:t>
            </a: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B5C675D5-F957-46DC-60B3-D3D822A39220}"/>
              </a:ext>
            </a:extLst>
          </p:cNvPr>
          <p:cNvSpPr txBox="1"/>
          <p:nvPr/>
        </p:nvSpPr>
        <p:spPr>
          <a:xfrm>
            <a:off x="194913" y="1006185"/>
            <a:ext cx="87541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500" dirty="0"/>
              <a:t>Pada </a:t>
            </a:r>
            <a:r>
              <a:rPr lang="id-ID" sz="1500" dirty="0" err="1"/>
              <a:t>Activity</a:t>
            </a:r>
            <a:r>
              <a:rPr lang="id-ID" sz="1500" dirty="0"/>
              <a:t> terdapat dua buah </a:t>
            </a:r>
            <a:r>
              <a:rPr lang="id-ID" sz="1500" dirty="0" err="1"/>
              <a:t>file</a:t>
            </a:r>
            <a:r>
              <a:rPr lang="id-ID" sz="1500" dirty="0"/>
              <a:t>, yaitu .</a:t>
            </a:r>
            <a:r>
              <a:rPr lang="id-ID" sz="1500" dirty="0" err="1"/>
              <a:t>java</a:t>
            </a:r>
            <a:r>
              <a:rPr lang="id-ID" sz="1500" dirty="0"/>
              <a:t> dan .</a:t>
            </a:r>
            <a:r>
              <a:rPr lang="id-ID" sz="1500" dirty="0" err="1"/>
              <a:t>xml</a:t>
            </a:r>
            <a:r>
              <a:rPr lang="id-ID" sz="1500" dirty="0"/>
              <a:t>. Untuk menghubungkannya, pengguna dapat mengikuti langkah-langkah berikut untuk mempelajarinya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500" dirty="0"/>
              <a:t>Pada </a:t>
            </a:r>
            <a:r>
              <a:rPr lang="id-ID" sz="1500" dirty="0" err="1"/>
              <a:t>project</a:t>
            </a:r>
            <a:r>
              <a:rPr lang="id-ID" sz="1500" dirty="0"/>
              <a:t> </a:t>
            </a:r>
            <a:r>
              <a:rPr lang="id-ID" sz="1500" dirty="0" err="1"/>
              <a:t>ProjectPertamaku</a:t>
            </a:r>
            <a:r>
              <a:rPr lang="id-ID" sz="1500" dirty="0"/>
              <a:t> tambahkan </a:t>
            </a:r>
            <a:r>
              <a:rPr lang="id-ID" sz="1500" dirty="0" err="1"/>
              <a:t>Activity</a:t>
            </a:r>
            <a:r>
              <a:rPr lang="id-ID" sz="1500" dirty="0"/>
              <a:t> (</a:t>
            </a:r>
            <a:r>
              <a:rPr lang="id-ID" sz="1500" dirty="0" err="1"/>
              <a:t>Empty</a:t>
            </a:r>
            <a:r>
              <a:rPr lang="id-ID" sz="1500" dirty="0"/>
              <a:t> </a:t>
            </a:r>
            <a:r>
              <a:rPr lang="id-ID" sz="1500" dirty="0" err="1"/>
              <a:t>Activity</a:t>
            </a:r>
            <a:r>
              <a:rPr lang="id-ID" sz="1500" dirty="0"/>
              <a:t>), beri nama </a:t>
            </a:r>
            <a:r>
              <a:rPr lang="id-ID" sz="1500" dirty="0" err="1"/>
              <a:t>SimpleActivity</a:t>
            </a:r>
            <a:r>
              <a:rPr lang="id-ID" sz="1500" dirty="0"/>
              <a:t>. Caranya dengan klik kanan folder yang terdapat pada folder </a:t>
            </a:r>
            <a:r>
              <a:rPr lang="id-ID" sz="1500" dirty="0" err="1"/>
              <a:t>java</a:t>
            </a:r>
            <a:r>
              <a:rPr lang="id-ID" sz="1500" dirty="0"/>
              <a:t> → </a:t>
            </a:r>
            <a:r>
              <a:rPr lang="id-ID" sz="1500" dirty="0" err="1"/>
              <a:t>new</a:t>
            </a:r>
            <a:r>
              <a:rPr lang="id-ID" sz="1500" dirty="0"/>
              <a:t> → </a:t>
            </a:r>
            <a:r>
              <a:rPr lang="id-ID" sz="1500" dirty="0" err="1"/>
              <a:t>activity</a:t>
            </a:r>
            <a:r>
              <a:rPr lang="id-ID" sz="1500" dirty="0"/>
              <a:t> → </a:t>
            </a:r>
            <a:r>
              <a:rPr lang="id-ID" sz="1500" dirty="0" err="1"/>
              <a:t>Empty</a:t>
            </a:r>
            <a:r>
              <a:rPr lang="id-ID" sz="1500" dirty="0"/>
              <a:t> </a:t>
            </a:r>
            <a:r>
              <a:rPr lang="id-ID" sz="1500" dirty="0" err="1"/>
              <a:t>Activity</a:t>
            </a:r>
            <a:r>
              <a:rPr lang="id-ID" sz="1500" dirty="0"/>
              <a:t> seperti gambar berikut ini </a:t>
            </a: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3291C21A-60F8-175E-C4DD-D7B6D3A7C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992" y="2252680"/>
            <a:ext cx="5022015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2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9C30F3F4-BA89-E0B6-D0E3-93D7B750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69742"/>
            <a:ext cx="8520600" cy="572700"/>
          </a:xfrm>
        </p:spPr>
        <p:txBody>
          <a:bodyPr/>
          <a:lstStyle/>
          <a:p>
            <a:pPr algn="ctr"/>
            <a:r>
              <a:rPr lang="id-ID" dirty="0"/>
              <a:t>Membuat </a:t>
            </a:r>
            <a:r>
              <a:rPr lang="id-ID" dirty="0" err="1"/>
              <a:t>Activity</a:t>
            </a:r>
            <a:r>
              <a:rPr lang="id-ID" dirty="0"/>
              <a:t> Sederhana</a:t>
            </a: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B5C675D5-F957-46DC-60B3-D3D822A39220}"/>
              </a:ext>
            </a:extLst>
          </p:cNvPr>
          <p:cNvSpPr txBox="1"/>
          <p:nvPr/>
        </p:nvSpPr>
        <p:spPr>
          <a:xfrm>
            <a:off x="194913" y="1006185"/>
            <a:ext cx="87541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500" dirty="0"/>
              <a:t>Selanjutnya buat </a:t>
            </a:r>
            <a:r>
              <a:rPr lang="id-ID" sz="1500" dirty="0" err="1"/>
              <a:t>Activity</a:t>
            </a:r>
            <a:r>
              <a:rPr lang="id-ID" sz="1500" dirty="0"/>
              <a:t> dengan nama </a:t>
            </a:r>
            <a:r>
              <a:rPr lang="id-ID" sz="1500" dirty="0" err="1"/>
              <a:t>SimpleActivity</a:t>
            </a:r>
            <a:r>
              <a:rPr lang="id-ID" sz="1500" dirty="0"/>
              <a:t>, dan jangan lupa klik </a:t>
            </a:r>
            <a:r>
              <a:rPr lang="id-ID" sz="1500" dirty="0" err="1"/>
              <a:t>Launcher</a:t>
            </a:r>
            <a:r>
              <a:rPr lang="id-ID" sz="1500" dirty="0"/>
              <a:t> </a:t>
            </a:r>
            <a:r>
              <a:rPr lang="id-ID" sz="1500" dirty="0" err="1"/>
              <a:t>Activity</a:t>
            </a:r>
            <a:r>
              <a:rPr lang="id-ID" sz="1500" dirty="0"/>
              <a:t>, hal ini digunakan untuk menandakan bahwa </a:t>
            </a:r>
            <a:r>
              <a:rPr lang="id-ID" sz="1500" dirty="0" err="1"/>
              <a:t>activity</a:t>
            </a:r>
            <a:r>
              <a:rPr lang="id-ID" sz="1500" dirty="0"/>
              <a:t> pada </a:t>
            </a:r>
            <a:r>
              <a:rPr lang="id-ID" sz="1500" dirty="0" err="1"/>
              <a:t>tag</a:t>
            </a:r>
            <a:r>
              <a:rPr lang="id-ID" sz="1500" dirty="0"/>
              <a:t> ini merupakan </a:t>
            </a:r>
            <a:r>
              <a:rPr lang="id-ID" sz="1500" dirty="0" err="1"/>
              <a:t>activity</a:t>
            </a:r>
            <a:r>
              <a:rPr lang="id-ID" sz="1500" dirty="0"/>
              <a:t> yang pertama kali dibuka. 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F40B0B87-1A66-C9B2-F90F-D5AD0FF6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133" y="1828354"/>
            <a:ext cx="377222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1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9C30F3F4-BA89-E0B6-D0E3-93D7B750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69742"/>
            <a:ext cx="8520600" cy="572700"/>
          </a:xfrm>
        </p:spPr>
        <p:txBody>
          <a:bodyPr/>
          <a:lstStyle/>
          <a:p>
            <a:pPr algn="ctr"/>
            <a:r>
              <a:rPr lang="id-ID" dirty="0"/>
              <a:t>Membuat </a:t>
            </a:r>
            <a:r>
              <a:rPr lang="id-ID" dirty="0" err="1"/>
              <a:t>Activity</a:t>
            </a:r>
            <a:r>
              <a:rPr lang="id-ID" dirty="0"/>
              <a:t> Sederhana</a:t>
            </a: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B5C675D5-F957-46DC-60B3-D3D822A39220}"/>
              </a:ext>
            </a:extLst>
          </p:cNvPr>
          <p:cNvSpPr txBox="1"/>
          <p:nvPr/>
        </p:nvSpPr>
        <p:spPr>
          <a:xfrm>
            <a:off x="194912" y="821632"/>
            <a:ext cx="87541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500" dirty="0"/>
              <a:t>Setelah selesai maka akan muncul 2 macam </a:t>
            </a:r>
            <a:r>
              <a:rPr lang="id-ID" sz="1500" dirty="0" err="1"/>
              <a:t>file</a:t>
            </a:r>
            <a:r>
              <a:rPr lang="id-ID" sz="1500" dirty="0"/>
              <a:t> yaitu SimpleActivity.java yang terdapat pada folder Java, dan activity_simple.xml yang terdapat pada folder </a:t>
            </a:r>
            <a:r>
              <a:rPr lang="id-ID" sz="1500" dirty="0" err="1"/>
              <a:t>res</a:t>
            </a:r>
            <a:r>
              <a:rPr lang="id-ID" sz="1500" dirty="0"/>
              <a:t> yang akan digunakan untuk mendesain tampilan, lalu buka activity_simple.xml maka akan terdapat 2 macam tampilan yaitu </a:t>
            </a:r>
            <a:r>
              <a:rPr lang="id-ID" sz="1500" dirty="0" err="1"/>
              <a:t>design</a:t>
            </a:r>
            <a:r>
              <a:rPr lang="id-ID" sz="1500" dirty="0"/>
              <a:t> dan </a:t>
            </a:r>
            <a:r>
              <a:rPr lang="id-ID" sz="1500" dirty="0" err="1"/>
              <a:t>text</a:t>
            </a:r>
            <a:r>
              <a:rPr lang="id-ID" sz="1500" dirty="0"/>
              <a:t>. Design digunakan untuk </a:t>
            </a:r>
            <a:r>
              <a:rPr lang="id-ID" sz="1500" dirty="0" err="1"/>
              <a:t>drag</a:t>
            </a:r>
            <a:r>
              <a:rPr lang="id-ID" sz="1500" dirty="0"/>
              <a:t> </a:t>
            </a:r>
            <a:r>
              <a:rPr lang="id-ID" sz="1500" dirty="0" err="1"/>
              <a:t>and</a:t>
            </a:r>
            <a:r>
              <a:rPr lang="id-ID" sz="1500" dirty="0"/>
              <a:t> drop komponen serta melengkapi atributnya sedangkan </a:t>
            </a:r>
            <a:r>
              <a:rPr lang="id-ID" sz="1500" dirty="0" err="1"/>
              <a:t>Text</a:t>
            </a:r>
            <a:r>
              <a:rPr lang="id-ID" sz="1500" dirty="0"/>
              <a:t> tampilan dalam bentuk </a:t>
            </a:r>
            <a:r>
              <a:rPr lang="id-ID" sz="1500" dirty="0" err="1"/>
              <a:t>xml</a:t>
            </a:r>
            <a:r>
              <a:rPr lang="id-ID" sz="1500" dirty="0"/>
              <a:t> </a:t>
            </a:r>
            <a:r>
              <a:rPr lang="id-ID" sz="1500" dirty="0" err="1"/>
              <a:t>nya</a:t>
            </a:r>
            <a:r>
              <a:rPr lang="id-ID" sz="1500" dirty="0"/>
              <a:t>. Berikut adalah tampilan pada activity_simple.xml 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EDB71474-08BF-7235-CAD2-A876D079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113" y="2068127"/>
            <a:ext cx="5227773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1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9C30F3F4-BA89-E0B6-D0E3-93D7B750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69742"/>
            <a:ext cx="8520600" cy="572700"/>
          </a:xfrm>
        </p:spPr>
        <p:txBody>
          <a:bodyPr/>
          <a:lstStyle/>
          <a:p>
            <a:pPr algn="ctr"/>
            <a:r>
              <a:rPr lang="id-ID" dirty="0"/>
              <a:t>Membuat </a:t>
            </a:r>
            <a:r>
              <a:rPr lang="id-ID" dirty="0" err="1"/>
              <a:t>Activity</a:t>
            </a:r>
            <a:r>
              <a:rPr lang="id-ID" dirty="0"/>
              <a:t> Sederhana</a:t>
            </a: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B5C675D5-F957-46DC-60B3-D3D822A39220}"/>
              </a:ext>
            </a:extLst>
          </p:cNvPr>
          <p:cNvSpPr txBox="1"/>
          <p:nvPr/>
        </p:nvSpPr>
        <p:spPr>
          <a:xfrm>
            <a:off x="194913" y="642877"/>
            <a:ext cx="8754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500" dirty="0"/>
              <a:t>Pada </a:t>
            </a:r>
            <a:r>
              <a:rPr lang="id-ID" sz="1500" dirty="0" err="1"/>
              <a:t>ComponenTree</a:t>
            </a:r>
            <a:r>
              <a:rPr lang="id-ID" sz="1500" dirty="0"/>
              <a:t> jika </a:t>
            </a:r>
            <a:r>
              <a:rPr lang="id-ID" sz="1500" dirty="0" err="1"/>
              <a:t>default</a:t>
            </a:r>
            <a:r>
              <a:rPr lang="id-ID" sz="1500" dirty="0"/>
              <a:t> layer adalah </a:t>
            </a:r>
            <a:r>
              <a:rPr lang="id-ID" sz="1500" dirty="0" err="1"/>
              <a:t>constrain</a:t>
            </a:r>
            <a:r>
              <a:rPr lang="id-ID" sz="1500" dirty="0"/>
              <a:t> </a:t>
            </a:r>
            <a:r>
              <a:rPr lang="id-ID" sz="1500" dirty="0" err="1"/>
              <a:t>layout</a:t>
            </a:r>
            <a:r>
              <a:rPr lang="id-ID" sz="1500" dirty="0"/>
              <a:t> maka ubah menjadi linear </a:t>
            </a:r>
            <a:r>
              <a:rPr lang="id-ID" sz="1500" dirty="0" err="1"/>
              <a:t>layout</a:t>
            </a:r>
            <a:r>
              <a:rPr lang="id-ID" sz="1500" dirty="0"/>
              <a:t> dengan cara klik kanan pada </a:t>
            </a:r>
            <a:r>
              <a:rPr lang="id-ID" sz="1500" dirty="0" err="1"/>
              <a:t>ConstrainLayout</a:t>
            </a:r>
            <a:r>
              <a:rPr lang="id-ID" sz="1500" dirty="0"/>
              <a:t> → </a:t>
            </a:r>
            <a:r>
              <a:rPr lang="id-ID" sz="1500" dirty="0" err="1"/>
              <a:t>convertView</a:t>
            </a:r>
            <a:r>
              <a:rPr lang="id-ID" sz="1500" dirty="0"/>
              <a:t> → pilih </a:t>
            </a:r>
            <a:r>
              <a:rPr lang="id-ID" sz="1500" dirty="0" err="1"/>
              <a:t>LinearLayout</a:t>
            </a:r>
            <a:r>
              <a:rPr lang="id-ID" sz="1500" dirty="0"/>
              <a:t> kemudian ubah orientasi </a:t>
            </a:r>
            <a:r>
              <a:rPr lang="id-ID" sz="1500" dirty="0" err="1"/>
              <a:t>LinearLayout</a:t>
            </a:r>
            <a:r>
              <a:rPr lang="id-ID" sz="1500" dirty="0"/>
              <a:t> dari horizontal menjadi </a:t>
            </a:r>
            <a:r>
              <a:rPr lang="id-ID" sz="1500" dirty="0" err="1"/>
              <a:t>vertical</a:t>
            </a:r>
            <a:r>
              <a:rPr lang="id-ID" sz="1500" dirty="0"/>
              <a:t> dengan cara klik kanan </a:t>
            </a:r>
            <a:r>
              <a:rPr lang="id-ID" sz="1500" dirty="0" err="1"/>
              <a:t>LinearLayout</a:t>
            </a:r>
            <a:r>
              <a:rPr lang="id-ID" sz="1500" dirty="0"/>
              <a:t> → </a:t>
            </a:r>
            <a:r>
              <a:rPr lang="id-ID" sz="1500" dirty="0" err="1"/>
              <a:t>convert</a:t>
            </a:r>
            <a:r>
              <a:rPr lang="id-ID" sz="1500" dirty="0"/>
              <a:t> </a:t>
            </a:r>
            <a:r>
              <a:rPr lang="id-ID" sz="1500" dirty="0" err="1"/>
              <a:t>orientation</a:t>
            </a:r>
            <a:r>
              <a:rPr lang="id-ID" sz="1500" dirty="0"/>
              <a:t> </a:t>
            </a:r>
            <a:r>
              <a:rPr lang="id-ID" sz="1500" dirty="0" err="1"/>
              <a:t>to</a:t>
            </a:r>
            <a:r>
              <a:rPr lang="id-ID" sz="1500" dirty="0"/>
              <a:t> vertikal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500" dirty="0"/>
              <a:t>Selanjutnya </a:t>
            </a:r>
            <a:r>
              <a:rPr lang="id-ID" sz="1500" dirty="0" err="1"/>
              <a:t>Drag</a:t>
            </a:r>
            <a:r>
              <a:rPr lang="id-ID" sz="1500" dirty="0"/>
              <a:t> </a:t>
            </a:r>
            <a:r>
              <a:rPr lang="id-ID" sz="1500" dirty="0" err="1"/>
              <a:t>and</a:t>
            </a:r>
            <a:r>
              <a:rPr lang="id-ID" sz="1500" dirty="0"/>
              <a:t> Drop 3 komponen 1) </a:t>
            </a:r>
            <a:r>
              <a:rPr lang="id-ID" sz="1500" dirty="0" err="1"/>
              <a:t>PlaintText</a:t>
            </a:r>
            <a:r>
              <a:rPr lang="id-ID" sz="1500" dirty="0"/>
              <a:t> 2) </a:t>
            </a:r>
            <a:r>
              <a:rPr lang="id-ID" sz="1500" dirty="0" err="1"/>
              <a:t>Button</a:t>
            </a:r>
            <a:r>
              <a:rPr lang="id-ID" sz="1500" dirty="0"/>
              <a:t> dan 3) </a:t>
            </a:r>
            <a:r>
              <a:rPr lang="id-ID" sz="1500" dirty="0" err="1"/>
              <a:t>Text</a:t>
            </a:r>
            <a:r>
              <a:rPr lang="id-ID" sz="1500" dirty="0"/>
              <a:t> View ke dalam layar utama android, dan pastikan Tampilan </a:t>
            </a:r>
            <a:r>
              <a:rPr lang="id-ID" sz="1500" dirty="0" err="1"/>
              <a:t>Componen</a:t>
            </a:r>
            <a:r>
              <a:rPr lang="id-ID" sz="1500" dirty="0"/>
              <a:t> Tree seperti pada gambar berikut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E8CD105E-ADBB-743E-B710-A6580A62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708" y="2120205"/>
            <a:ext cx="5012583" cy="293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9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9C30F3F4-BA89-E0B6-D0E3-93D7B750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69742"/>
            <a:ext cx="8520600" cy="572700"/>
          </a:xfrm>
        </p:spPr>
        <p:txBody>
          <a:bodyPr/>
          <a:lstStyle/>
          <a:p>
            <a:pPr algn="ctr"/>
            <a:r>
              <a:rPr lang="id-ID" dirty="0"/>
              <a:t>Membuat </a:t>
            </a:r>
            <a:r>
              <a:rPr lang="id-ID" dirty="0" err="1"/>
              <a:t>Activity</a:t>
            </a:r>
            <a:r>
              <a:rPr lang="id-ID" dirty="0"/>
              <a:t> Sederhana</a:t>
            </a: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B5C675D5-F957-46DC-60B3-D3D822A39220}"/>
              </a:ext>
            </a:extLst>
          </p:cNvPr>
          <p:cNvSpPr txBox="1"/>
          <p:nvPr/>
        </p:nvSpPr>
        <p:spPr>
          <a:xfrm>
            <a:off x="194913" y="642877"/>
            <a:ext cx="87541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500" dirty="0"/>
              <a:t>Selanjutnya mengubah </a:t>
            </a:r>
            <a:r>
              <a:rPr lang="id-ID" sz="1500" dirty="0" err="1"/>
              <a:t>Id</a:t>
            </a:r>
            <a:r>
              <a:rPr lang="id-ID" sz="1500" dirty="0"/>
              <a:t> dan </a:t>
            </a:r>
            <a:r>
              <a:rPr lang="id-ID" sz="1500" dirty="0" err="1"/>
              <a:t>text</a:t>
            </a:r>
            <a:r>
              <a:rPr lang="id-ID" sz="1500" dirty="0"/>
              <a:t> pada </a:t>
            </a:r>
            <a:r>
              <a:rPr lang="id-ID" sz="1500" dirty="0" err="1"/>
              <a:t>properties</a:t>
            </a:r>
            <a:r>
              <a:rPr lang="id-ID" sz="1500" dirty="0"/>
              <a:t> hal ini berfungsi untuk mempermudah penamaan, bisa dilakukan dengan cara klik komponen yang akan diubah kemudian edit di </a:t>
            </a:r>
            <a:r>
              <a:rPr lang="id-ID" sz="1500" dirty="0" err="1"/>
              <a:t>properties</a:t>
            </a:r>
            <a:endParaRPr lang="id-ID" sz="1500" dirty="0"/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82F85381-5E62-BCAA-986E-2C481BC0D54E}"/>
              </a:ext>
            </a:extLst>
          </p:cNvPr>
          <p:cNvSpPr txBox="1"/>
          <p:nvPr/>
        </p:nvSpPr>
        <p:spPr>
          <a:xfrm>
            <a:off x="460638" y="1427707"/>
            <a:ext cx="8488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500" dirty="0" err="1"/>
              <a:t>Id</a:t>
            </a:r>
            <a:r>
              <a:rPr lang="id-ID" sz="1500" dirty="0"/>
              <a:t> </a:t>
            </a:r>
            <a:r>
              <a:rPr lang="id-ID" sz="1500" b="1" dirty="0" err="1"/>
              <a:t>Edit_text</a:t>
            </a:r>
            <a:r>
              <a:rPr lang="id-ID" sz="1500" b="1" dirty="0"/>
              <a:t> </a:t>
            </a:r>
            <a:r>
              <a:rPr lang="id-ID" sz="1500" dirty="0"/>
              <a:t>diubah menjadi </a:t>
            </a:r>
            <a:r>
              <a:rPr lang="id-ID" sz="1500" b="1" dirty="0" err="1"/>
              <a:t>input_name</a:t>
            </a:r>
            <a:r>
              <a:rPr lang="id-ID" sz="1500" b="1" dirty="0"/>
              <a:t> </a:t>
            </a:r>
            <a:r>
              <a:rPr lang="id-ID" sz="1500" dirty="0"/>
              <a:t>dan </a:t>
            </a:r>
            <a:r>
              <a:rPr lang="id-ID" sz="1500" dirty="0" err="1"/>
              <a:t>text</a:t>
            </a:r>
            <a:r>
              <a:rPr lang="id-ID" sz="1500" dirty="0"/>
              <a:t> </a:t>
            </a:r>
            <a:r>
              <a:rPr lang="id-ID" sz="1500" dirty="0" err="1"/>
              <a:t>name</a:t>
            </a:r>
            <a:r>
              <a:rPr lang="id-ID" sz="1500" dirty="0"/>
              <a:t> diganti “masukkan nama” </a:t>
            </a:r>
          </a:p>
          <a:p>
            <a:pPr algn="just"/>
            <a:r>
              <a:rPr lang="id-ID" sz="1500" dirty="0" err="1"/>
              <a:t>Id</a:t>
            </a:r>
            <a:r>
              <a:rPr lang="id-ID" sz="1500" dirty="0"/>
              <a:t> </a:t>
            </a:r>
            <a:r>
              <a:rPr lang="id-ID" sz="1500" dirty="0" err="1"/>
              <a:t>Button</a:t>
            </a:r>
            <a:r>
              <a:rPr lang="id-ID" sz="1500" dirty="0"/>
              <a:t> diubah menjadi </a:t>
            </a:r>
            <a:r>
              <a:rPr lang="id-ID" sz="1500" b="1" dirty="0" err="1"/>
              <a:t>button_submit</a:t>
            </a:r>
            <a:r>
              <a:rPr lang="id-ID" sz="1500" b="1" dirty="0"/>
              <a:t> </a:t>
            </a:r>
            <a:r>
              <a:rPr lang="id-ID" sz="1500" dirty="0"/>
              <a:t>dan </a:t>
            </a:r>
            <a:r>
              <a:rPr lang="id-ID" sz="1500" dirty="0" err="1"/>
              <a:t>text</a:t>
            </a:r>
            <a:r>
              <a:rPr lang="id-ID" sz="1500" dirty="0"/>
              <a:t> </a:t>
            </a:r>
            <a:r>
              <a:rPr lang="id-ID" sz="1500" dirty="0" err="1"/>
              <a:t>name</a:t>
            </a:r>
            <a:r>
              <a:rPr lang="id-ID" sz="1500" dirty="0"/>
              <a:t> diganti “SUBMIT”</a:t>
            </a:r>
          </a:p>
          <a:p>
            <a:pPr algn="just"/>
            <a:r>
              <a:rPr lang="id-ID" sz="1500" dirty="0" err="1"/>
              <a:t>Id</a:t>
            </a:r>
            <a:r>
              <a:rPr lang="id-ID" sz="1500" dirty="0"/>
              <a:t> </a:t>
            </a:r>
            <a:r>
              <a:rPr lang="id-ID" sz="1500" b="1" dirty="0" err="1"/>
              <a:t>TextView</a:t>
            </a:r>
            <a:r>
              <a:rPr lang="id-ID" sz="1500" dirty="0"/>
              <a:t> diubah menjadi </a:t>
            </a:r>
            <a:r>
              <a:rPr lang="id-ID" sz="1500" b="1" dirty="0" err="1"/>
              <a:t>output_name</a:t>
            </a:r>
            <a:r>
              <a:rPr lang="id-ID" sz="1500" b="1" dirty="0"/>
              <a:t> </a:t>
            </a:r>
            <a:r>
              <a:rPr lang="id-ID" sz="1500" dirty="0"/>
              <a:t>dan </a:t>
            </a:r>
            <a:r>
              <a:rPr lang="id-ID" sz="1500" dirty="0" err="1"/>
              <a:t>text</a:t>
            </a:r>
            <a:r>
              <a:rPr lang="id-ID" sz="1500" dirty="0"/>
              <a:t> </a:t>
            </a:r>
            <a:r>
              <a:rPr lang="id-ID" sz="1500" dirty="0" err="1"/>
              <a:t>name</a:t>
            </a:r>
            <a:r>
              <a:rPr lang="id-ID" sz="1500" dirty="0"/>
              <a:t> dihilangkan </a:t>
            </a:r>
          </a:p>
          <a:p>
            <a:pPr algn="just"/>
            <a:r>
              <a:rPr lang="id-ID" sz="1500" dirty="0"/>
              <a:t>Berikut ini adalah contoh pengubahan pada komponen </a:t>
            </a:r>
            <a:r>
              <a:rPr lang="id-ID" sz="1500" b="1" dirty="0" err="1"/>
              <a:t>Plain</a:t>
            </a:r>
            <a:r>
              <a:rPr lang="id-ID" sz="1500" b="1" dirty="0"/>
              <a:t> </a:t>
            </a:r>
            <a:r>
              <a:rPr lang="id-ID" sz="1500" b="1" dirty="0" err="1"/>
              <a:t>Text</a:t>
            </a:r>
            <a:endParaRPr lang="id-ID" sz="1500" b="1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1BF8D4F3-37D8-108C-40AA-BA67B54E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84" y="2484780"/>
            <a:ext cx="4262616" cy="2462028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CC50471D-F660-DB9B-1450-C440D7EF3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862" y="2484408"/>
            <a:ext cx="4271890" cy="24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0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9C30F3F4-BA89-E0B6-D0E3-93D7B750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69742"/>
            <a:ext cx="8520600" cy="572700"/>
          </a:xfrm>
        </p:spPr>
        <p:txBody>
          <a:bodyPr/>
          <a:lstStyle/>
          <a:p>
            <a:pPr algn="ctr"/>
            <a:r>
              <a:rPr lang="id-ID" dirty="0"/>
              <a:t>Membuat </a:t>
            </a:r>
            <a:r>
              <a:rPr lang="id-ID" dirty="0" err="1"/>
              <a:t>Activity</a:t>
            </a:r>
            <a:r>
              <a:rPr lang="id-ID" dirty="0"/>
              <a:t> Sederhana</a:t>
            </a: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B5C675D5-F957-46DC-60B3-D3D822A39220}"/>
              </a:ext>
            </a:extLst>
          </p:cNvPr>
          <p:cNvSpPr txBox="1"/>
          <p:nvPr/>
        </p:nvSpPr>
        <p:spPr>
          <a:xfrm>
            <a:off x="194913" y="642877"/>
            <a:ext cx="8754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500" dirty="0"/>
              <a:t>Langkah selanjutnya adalah </a:t>
            </a:r>
            <a:r>
              <a:rPr lang="id-ID" sz="1500" dirty="0" err="1"/>
              <a:t>coding</a:t>
            </a:r>
            <a:r>
              <a:rPr lang="id-ID" sz="1500" dirty="0"/>
              <a:t> pada </a:t>
            </a:r>
            <a:r>
              <a:rPr lang="id-ID" sz="1500" dirty="0" err="1"/>
              <a:t>file</a:t>
            </a:r>
            <a:r>
              <a:rPr lang="id-ID" sz="1500" dirty="0"/>
              <a:t> </a:t>
            </a:r>
            <a:r>
              <a:rPr lang="id-ID" sz="1500" dirty="0" err="1"/>
              <a:t>SimpleActivity</a:t>
            </a:r>
            <a:r>
              <a:rPr lang="id-ID" sz="1500" dirty="0"/>
              <a:t> yang terletak di folder </a:t>
            </a:r>
            <a:r>
              <a:rPr lang="id-ID" sz="1500" dirty="0" err="1"/>
              <a:t>java</a:t>
            </a:r>
            <a:r>
              <a:rPr lang="id-ID" sz="1500" dirty="0"/>
              <a:t>, ada 3 hal yang perlu ditambahkan pada </a:t>
            </a:r>
            <a:r>
              <a:rPr lang="id-ID" sz="1500" dirty="0" err="1"/>
              <a:t>file</a:t>
            </a:r>
            <a:r>
              <a:rPr lang="id-ID" sz="1500" dirty="0"/>
              <a:t> .</a:t>
            </a:r>
            <a:r>
              <a:rPr lang="id-ID" sz="1500" dirty="0" err="1"/>
              <a:t>java</a:t>
            </a:r>
            <a:r>
              <a:rPr lang="id-ID" sz="1500" dirty="0"/>
              <a:t> yaitu : </a:t>
            </a:r>
          </a:p>
          <a:p>
            <a:pPr marL="342900" indent="-342900" algn="just">
              <a:buAutoNum type="alphaLcPeriod"/>
            </a:pPr>
            <a:r>
              <a:rPr lang="id-ID" sz="1500" dirty="0"/>
              <a:t>Pendeklarasian Atribut</a:t>
            </a:r>
          </a:p>
          <a:p>
            <a:pPr marL="342900" indent="-342900" algn="just">
              <a:buAutoNum type="alphaLcPeriod"/>
            </a:pPr>
            <a:r>
              <a:rPr lang="id-ID" sz="1500" dirty="0"/>
              <a:t>Pengenalan Komponen, disesuaikan dengan penamaan </a:t>
            </a:r>
            <a:r>
              <a:rPr lang="id-ID" sz="1500" dirty="0" err="1"/>
              <a:t>id</a:t>
            </a:r>
            <a:r>
              <a:rPr lang="id-ID" sz="1500" dirty="0"/>
              <a:t> pada komponen</a:t>
            </a:r>
          </a:p>
          <a:p>
            <a:pPr marL="342900" indent="-342900" algn="just">
              <a:buAutoNum type="alphaLcPeriod"/>
            </a:pPr>
            <a:r>
              <a:rPr lang="id-ID" sz="1500" dirty="0"/>
              <a:t>Even </a:t>
            </a:r>
            <a:r>
              <a:rPr lang="id-ID" sz="1500" dirty="0" err="1"/>
              <a:t>Handling</a:t>
            </a:r>
            <a:r>
              <a:rPr lang="id-ID" sz="1500" dirty="0"/>
              <a:t>, </a:t>
            </a:r>
            <a:r>
              <a:rPr lang="id-ID" sz="1500" dirty="0" err="1"/>
              <a:t>action</a:t>
            </a:r>
            <a:r>
              <a:rPr lang="id-ID" sz="1500" dirty="0"/>
              <a:t> yang akan terjadi jika </a:t>
            </a:r>
            <a:r>
              <a:rPr lang="id-ID" sz="1500" dirty="0" err="1"/>
              <a:t>button</a:t>
            </a:r>
            <a:r>
              <a:rPr lang="id-ID" sz="1500" dirty="0"/>
              <a:t> di klik</a:t>
            </a:r>
          </a:p>
          <a:p>
            <a:pPr algn="just"/>
            <a:r>
              <a:rPr lang="id-ID" sz="1500" dirty="0"/>
              <a:t>Untuk </a:t>
            </a:r>
            <a:r>
              <a:rPr lang="id-ID" sz="1500" dirty="0" err="1"/>
              <a:t>even</a:t>
            </a:r>
            <a:r>
              <a:rPr lang="id-ID" sz="1500" dirty="0"/>
              <a:t> </a:t>
            </a:r>
            <a:r>
              <a:rPr lang="id-ID" sz="1500" dirty="0" err="1"/>
              <a:t>handling</a:t>
            </a:r>
            <a:r>
              <a:rPr lang="id-ID" sz="1500" dirty="0"/>
              <a:t>, perlu ditambahkan </a:t>
            </a:r>
            <a:r>
              <a:rPr lang="id-ID" sz="1500" dirty="0" err="1"/>
              <a:t>Layout</a:t>
            </a:r>
            <a:r>
              <a:rPr lang="id-ID" sz="1500" dirty="0"/>
              <a:t> pada Android menggunakan struktur </a:t>
            </a:r>
            <a:r>
              <a:rPr lang="id-ID" sz="1500" dirty="0" err="1"/>
              <a:t>xml</a:t>
            </a:r>
            <a:r>
              <a:rPr lang="id-ID" sz="1500" dirty="0"/>
              <a:t>. Setiap komponen mempunyai atribut-atribut dengan format </a:t>
            </a:r>
            <a:r>
              <a:rPr lang="id-ID" sz="1500" dirty="0" err="1"/>
              <a:t>key</a:t>
            </a:r>
            <a:r>
              <a:rPr lang="id-ID" sz="1500" dirty="0"/>
              <a:t> dan </a:t>
            </a:r>
            <a:r>
              <a:rPr lang="id-ID" sz="1500" dirty="0" err="1"/>
              <a:t>value</a:t>
            </a:r>
            <a:r>
              <a:rPr lang="id-ID" sz="1500" dirty="0"/>
              <a:t>. Atribut </a:t>
            </a:r>
            <a:r>
              <a:rPr lang="id-ID" sz="1500" dirty="0" err="1"/>
              <a:t>android:id</a:t>
            </a:r>
            <a:r>
              <a:rPr lang="id-ID" sz="1500" dirty="0"/>
              <a:t> digunakan untuk memberikan identitas pada suatu komponen Android. 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D8E1DDC2-AF7B-008A-A9F9-732FC102A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008" y="2581869"/>
            <a:ext cx="3631223" cy="244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71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9C30F3F4-BA89-E0B6-D0E3-93D7B750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69742"/>
            <a:ext cx="8520600" cy="572700"/>
          </a:xfrm>
        </p:spPr>
        <p:txBody>
          <a:bodyPr/>
          <a:lstStyle/>
          <a:p>
            <a:pPr algn="ctr"/>
            <a:r>
              <a:rPr lang="id-ID" dirty="0"/>
              <a:t>Membuat </a:t>
            </a:r>
            <a:r>
              <a:rPr lang="id-ID" dirty="0" err="1"/>
              <a:t>Activity</a:t>
            </a:r>
            <a:r>
              <a:rPr lang="id-ID" dirty="0"/>
              <a:t> Sederhana</a:t>
            </a: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B5C675D5-F957-46DC-60B3-D3D822A39220}"/>
              </a:ext>
            </a:extLst>
          </p:cNvPr>
          <p:cNvSpPr txBox="1"/>
          <p:nvPr/>
        </p:nvSpPr>
        <p:spPr>
          <a:xfrm>
            <a:off x="194913" y="642877"/>
            <a:ext cx="8754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500" dirty="0"/>
              <a:t>Buka </a:t>
            </a:r>
            <a:r>
              <a:rPr lang="id-ID" sz="1500" dirty="0" err="1"/>
              <a:t>file</a:t>
            </a:r>
            <a:r>
              <a:rPr lang="id-ID" sz="1500" dirty="0"/>
              <a:t> activity_simple.xml pada bagian </a:t>
            </a:r>
            <a:r>
              <a:rPr lang="id-ID" sz="1500" dirty="0" err="1"/>
              <a:t>text</a:t>
            </a:r>
            <a:r>
              <a:rPr lang="id-ID" sz="1500" dirty="0"/>
              <a:t>, lalu pada </a:t>
            </a:r>
            <a:r>
              <a:rPr lang="id-ID" sz="1500" dirty="0" err="1"/>
              <a:t>tag</a:t>
            </a:r>
            <a:r>
              <a:rPr lang="id-ID" sz="1500" dirty="0"/>
              <a:t> </a:t>
            </a:r>
            <a:r>
              <a:rPr lang="id-ID" sz="1500" dirty="0" err="1"/>
              <a:t>button</a:t>
            </a:r>
            <a:r>
              <a:rPr lang="id-ID" sz="1500" dirty="0"/>
              <a:t> tambahkan </a:t>
            </a:r>
            <a:r>
              <a:rPr lang="id-ID" sz="1500" dirty="0" err="1"/>
              <a:t>android:onClick</a:t>
            </a:r>
            <a:r>
              <a:rPr lang="id-ID" sz="1500" dirty="0"/>
              <a:t>="</a:t>
            </a:r>
            <a:r>
              <a:rPr lang="id-ID" sz="1500" dirty="0" err="1"/>
              <a:t>handleSubmit</a:t>
            </a:r>
            <a:r>
              <a:rPr lang="id-ID" sz="1500" dirty="0"/>
              <a:t>" kemudian pindahkan </a:t>
            </a:r>
            <a:r>
              <a:rPr lang="id-ID" sz="1500" dirty="0" err="1"/>
              <a:t>cursor</a:t>
            </a:r>
            <a:r>
              <a:rPr lang="id-ID" sz="1500" dirty="0"/>
              <a:t> pada baris yang memuat kode “</a:t>
            </a:r>
            <a:r>
              <a:rPr lang="id-ID" sz="1500" dirty="0" err="1"/>
              <a:t>handleSubmit</a:t>
            </a:r>
            <a:r>
              <a:rPr lang="id-ID" sz="1500" dirty="0"/>
              <a:t>” kemudian tekan tombol </a:t>
            </a:r>
            <a:r>
              <a:rPr lang="id-ID" sz="1500" dirty="0" err="1"/>
              <a:t>shortcut</a:t>
            </a:r>
            <a:r>
              <a:rPr lang="id-ID" sz="1500" dirty="0"/>
              <a:t> </a:t>
            </a:r>
            <a:r>
              <a:rPr lang="id-ID" sz="1500" dirty="0" err="1"/>
              <a:t>Alt</a:t>
            </a:r>
            <a:r>
              <a:rPr lang="id-ID" sz="1500" dirty="0"/>
              <a:t> + </a:t>
            </a:r>
            <a:r>
              <a:rPr lang="id-ID" sz="1500" dirty="0" err="1"/>
              <a:t>Enter</a:t>
            </a:r>
            <a:r>
              <a:rPr lang="id-ID" sz="1500" dirty="0"/>
              <a:t> dan pilih </a:t>
            </a:r>
            <a:r>
              <a:rPr lang="id-ID" sz="1500" dirty="0" err="1"/>
              <a:t>Create</a:t>
            </a:r>
            <a:r>
              <a:rPr lang="id-ID" sz="1500" dirty="0"/>
              <a:t> '</a:t>
            </a:r>
            <a:r>
              <a:rPr lang="id-ID" sz="1500" dirty="0" err="1"/>
              <a:t>handleSubmit</a:t>
            </a:r>
            <a:r>
              <a:rPr lang="id-ID" sz="1500" dirty="0"/>
              <a:t>(View </a:t>
            </a:r>
            <a:r>
              <a:rPr lang="id-ID" sz="1500" dirty="0" err="1"/>
              <a:t>view</a:t>
            </a:r>
            <a:r>
              <a:rPr lang="id-ID" sz="1500" dirty="0"/>
              <a:t>)' in '</a:t>
            </a:r>
            <a:r>
              <a:rPr lang="id-ID" sz="1500" dirty="0" err="1"/>
              <a:t>SimpleActivity</a:t>
            </a:r>
            <a:r>
              <a:rPr lang="id-ID" sz="1500" dirty="0"/>
              <a:t>'. Android Studio akan menambahkan secara otomatis </a:t>
            </a:r>
            <a:r>
              <a:rPr lang="id-ID" sz="1500" dirty="0" err="1"/>
              <a:t>method</a:t>
            </a:r>
            <a:r>
              <a:rPr lang="id-ID" sz="1500" dirty="0"/>
              <a:t> pada </a:t>
            </a:r>
            <a:r>
              <a:rPr lang="id-ID" sz="1500" dirty="0" err="1"/>
              <a:t>file</a:t>
            </a:r>
            <a:r>
              <a:rPr lang="id-ID" sz="1500" dirty="0"/>
              <a:t> </a:t>
            </a:r>
            <a:r>
              <a:rPr lang="id-ID" sz="1500" dirty="0" err="1"/>
              <a:t>SimpleActivity</a:t>
            </a:r>
            <a:r>
              <a:rPr lang="id-ID" sz="1500" dirty="0"/>
              <a:t>. Proses ini digunakan untuk menambahkan logika pada </a:t>
            </a:r>
            <a:r>
              <a:rPr lang="id-ID" sz="1500" dirty="0" err="1"/>
              <a:t>Activity</a:t>
            </a:r>
            <a:r>
              <a:rPr lang="id-ID" sz="1500" dirty="0"/>
              <a:t> ketika tombol ditekan.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70A5CB6-1F34-5B41-7BE7-4B869F3DA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5" y="2120205"/>
            <a:ext cx="4156818" cy="2636349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6C661E0D-BF06-87C6-E372-CD94740055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62"/>
          <a:stretch/>
        </p:blipFill>
        <p:spPr>
          <a:xfrm>
            <a:off x="5270420" y="2200036"/>
            <a:ext cx="3220312" cy="24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44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9C30F3F4-BA89-E0B6-D0E3-93D7B750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69742"/>
            <a:ext cx="8520600" cy="572700"/>
          </a:xfrm>
        </p:spPr>
        <p:txBody>
          <a:bodyPr/>
          <a:lstStyle/>
          <a:p>
            <a:pPr algn="ctr"/>
            <a:r>
              <a:rPr lang="id-ID" dirty="0"/>
              <a:t>Membuat </a:t>
            </a:r>
            <a:r>
              <a:rPr lang="id-ID" dirty="0" err="1"/>
              <a:t>Activity</a:t>
            </a:r>
            <a:r>
              <a:rPr lang="id-ID" dirty="0"/>
              <a:t> Sederhana</a:t>
            </a:r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id="{B5C675D5-F957-46DC-60B3-D3D822A39220}"/>
              </a:ext>
            </a:extLst>
          </p:cNvPr>
          <p:cNvSpPr txBox="1"/>
          <p:nvPr/>
        </p:nvSpPr>
        <p:spPr>
          <a:xfrm>
            <a:off x="194913" y="642877"/>
            <a:ext cx="8754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500" dirty="0"/>
              <a:t>Tambahkan kode berikut pada </a:t>
            </a:r>
            <a:r>
              <a:rPr lang="id-ID" sz="1500" dirty="0" err="1"/>
              <a:t>method</a:t>
            </a:r>
            <a:r>
              <a:rPr lang="id-ID" sz="1500" dirty="0"/>
              <a:t> </a:t>
            </a:r>
            <a:r>
              <a:rPr lang="id-ID" sz="1500" dirty="0" err="1"/>
              <a:t>handleSubmit</a:t>
            </a:r>
            <a:r>
              <a:rPr lang="id-ID" sz="1500" dirty="0"/>
              <a:t>(View </a:t>
            </a:r>
            <a:r>
              <a:rPr lang="id-ID" sz="1500" dirty="0" err="1"/>
              <a:t>view</a:t>
            </a:r>
            <a:r>
              <a:rPr lang="id-ID" sz="1500" dirty="0"/>
              <a:t>) untuk menampilkan nilai nama dari </a:t>
            </a:r>
            <a:r>
              <a:rPr lang="id-ID" sz="1500" dirty="0" err="1"/>
              <a:t>EditText</a:t>
            </a:r>
            <a:r>
              <a:rPr lang="id-ID" sz="1500" dirty="0"/>
              <a:t> yang ditampilkan ke </a:t>
            </a:r>
            <a:r>
              <a:rPr lang="id-ID" sz="1500" dirty="0" err="1"/>
              <a:t>TextView</a:t>
            </a:r>
            <a:r>
              <a:rPr lang="id-ID" sz="1500" dirty="0"/>
              <a:t> ketika </a:t>
            </a:r>
            <a:r>
              <a:rPr lang="id-ID" sz="1500" dirty="0" err="1"/>
              <a:t>Button</a:t>
            </a:r>
            <a:r>
              <a:rPr lang="id-ID" sz="1500" dirty="0"/>
              <a:t> ditekan.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7000A621-9880-7F1B-65CC-29A38CFD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17" y="1196875"/>
            <a:ext cx="4191363" cy="830652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A3DD4C6A-9474-D460-DE81-23DFC3FD08A1}"/>
              </a:ext>
            </a:extLst>
          </p:cNvPr>
          <p:cNvSpPr txBox="1"/>
          <p:nvPr/>
        </p:nvSpPr>
        <p:spPr>
          <a:xfrm>
            <a:off x="194912" y="2027527"/>
            <a:ext cx="58827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500" dirty="0"/>
              <a:t>K</a:t>
            </a:r>
            <a:r>
              <a:rPr lang="sv-SE" sz="1500" dirty="0"/>
              <a:t>emudian Jalankan program, maka akan muncul tampilan seperti</a:t>
            </a:r>
            <a:r>
              <a:rPr lang="id-ID" sz="1500" dirty="0"/>
              <a:t> tampilan di samping kanan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1500" dirty="0"/>
              <a:t>Terdapat cara lain yang bisa digunakan untuk </a:t>
            </a:r>
            <a:r>
              <a:rPr lang="id-ID" sz="1500" dirty="0" err="1"/>
              <a:t>even</a:t>
            </a:r>
            <a:r>
              <a:rPr lang="id-ID" sz="1500" dirty="0"/>
              <a:t> </a:t>
            </a:r>
            <a:r>
              <a:rPr lang="id-ID" sz="1500" dirty="0" err="1"/>
              <a:t>handling</a:t>
            </a:r>
            <a:r>
              <a:rPr lang="id-ID" sz="1500" dirty="0"/>
              <a:t>, yaitu dengan mengetikkan </a:t>
            </a:r>
            <a:r>
              <a:rPr lang="id-ID" sz="1500" dirty="0" err="1"/>
              <a:t>button.setOnClickListener</a:t>
            </a:r>
            <a:r>
              <a:rPr lang="id-ID" sz="1500" dirty="0"/>
              <a:t> lalu klik </a:t>
            </a:r>
            <a:r>
              <a:rPr lang="id-ID" sz="1500" dirty="0" err="1"/>
              <a:t>new</a:t>
            </a:r>
            <a:r>
              <a:rPr lang="id-ID" sz="1500" dirty="0"/>
              <a:t> </a:t>
            </a:r>
            <a:r>
              <a:rPr lang="id-ID" sz="1500" dirty="0" err="1"/>
              <a:t>didalam</a:t>
            </a:r>
            <a:r>
              <a:rPr lang="id-ID" sz="1500" dirty="0"/>
              <a:t> tanda kurung kemudian akan muncul pilihan dan pilih </a:t>
            </a:r>
            <a:r>
              <a:rPr lang="id-ID" sz="1500" dirty="0" err="1"/>
              <a:t>onClick</a:t>
            </a:r>
            <a:r>
              <a:rPr lang="id-ID" sz="1500" dirty="0"/>
              <a:t> (</a:t>
            </a:r>
            <a:r>
              <a:rPr lang="id-ID" sz="1500" dirty="0" err="1"/>
              <a:t>view</a:t>
            </a:r>
            <a:r>
              <a:rPr lang="id-ID" sz="1500" dirty="0"/>
              <a:t> </a:t>
            </a:r>
            <a:r>
              <a:rPr lang="id-ID" sz="1500" dirty="0" err="1"/>
              <a:t>view</a:t>
            </a:r>
            <a:r>
              <a:rPr lang="id-ID" sz="1500" dirty="0"/>
              <a:t>) maka otomatis akan dibuatkan </a:t>
            </a:r>
            <a:r>
              <a:rPr lang="id-ID" sz="1500" dirty="0" err="1"/>
              <a:t>methode</a:t>
            </a:r>
            <a:r>
              <a:rPr lang="id-ID" sz="1500" dirty="0"/>
              <a:t> seperti </a:t>
            </a:r>
            <a:r>
              <a:rPr lang="id-ID" sz="1500" dirty="0" err="1"/>
              <a:t>dibawah</a:t>
            </a:r>
            <a:r>
              <a:rPr lang="id-ID" sz="1500" dirty="0"/>
              <a:t> ini </a:t>
            </a:r>
          </a:p>
        </p:txBody>
      </p:sp>
      <p:pic>
        <p:nvPicPr>
          <p:cNvPr id="10" name="Gambar 9">
            <a:extLst>
              <a:ext uri="{FF2B5EF4-FFF2-40B4-BE49-F238E27FC236}">
                <a16:creationId xmlns:a16="http://schemas.microsoft.com/office/drawing/2014/main" id="{517603BD-8769-FBB4-2BA1-5209BEF8D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298" y="1612201"/>
            <a:ext cx="2761789" cy="2903045"/>
          </a:xfrm>
          <a:prstGeom prst="rect">
            <a:avLst/>
          </a:prstGeom>
        </p:spPr>
      </p:pic>
      <p:pic>
        <p:nvPicPr>
          <p:cNvPr id="12" name="Gambar 11">
            <a:extLst>
              <a:ext uri="{FF2B5EF4-FFF2-40B4-BE49-F238E27FC236}">
                <a16:creationId xmlns:a16="http://schemas.microsoft.com/office/drawing/2014/main" id="{644928BD-293F-5EF8-5EE8-FD47D0DD2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45" y="3735687"/>
            <a:ext cx="4686706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2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9C30F3F4-BA89-E0B6-D0E3-93D7B750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154" y="1999050"/>
            <a:ext cx="4899692" cy="572700"/>
          </a:xfrm>
        </p:spPr>
        <p:txBody>
          <a:bodyPr/>
          <a:lstStyle/>
          <a:p>
            <a:pPr algn="ctr"/>
            <a:r>
              <a:rPr lang="id-ID" dirty="0" err="1"/>
              <a:t>Terimakasih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108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21B97AA-54A7-E868-204E-70FD3EA6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58" y="543140"/>
            <a:ext cx="6291679" cy="755700"/>
          </a:xfrm>
        </p:spPr>
        <p:txBody>
          <a:bodyPr/>
          <a:lstStyle/>
          <a:p>
            <a:pPr algn="ctr"/>
            <a:r>
              <a:rPr lang="id-ID" dirty="0"/>
              <a:t>ACTIVITY</a:t>
            </a: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A3DBC73B-6AB0-8EF4-6B5F-13A504FEF1DB}"/>
              </a:ext>
            </a:extLst>
          </p:cNvPr>
          <p:cNvSpPr txBox="1"/>
          <p:nvPr/>
        </p:nvSpPr>
        <p:spPr>
          <a:xfrm>
            <a:off x="247504" y="1411210"/>
            <a:ext cx="864898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500" b="1" dirty="0" err="1"/>
              <a:t>Activity</a:t>
            </a:r>
            <a:r>
              <a:rPr lang="id-ID" sz="1500" dirty="0"/>
              <a:t> adalah komponen yang menampilkan dan mengatur halaman aplikasi sebagai tempat interaksi antara pengguna dengan aplikasi Android. Ketika membuat </a:t>
            </a:r>
            <a:r>
              <a:rPr lang="id-ID" sz="1500" dirty="0" err="1"/>
              <a:t>project</a:t>
            </a:r>
            <a:r>
              <a:rPr lang="id-ID" sz="1500" dirty="0"/>
              <a:t> maka </a:t>
            </a:r>
            <a:r>
              <a:rPr lang="id-ID" sz="1500" dirty="0" err="1"/>
              <a:t>Class</a:t>
            </a:r>
            <a:r>
              <a:rPr lang="id-ID" sz="1500" dirty="0"/>
              <a:t> </a:t>
            </a:r>
            <a:r>
              <a:rPr lang="id-ID" sz="1500" dirty="0" err="1"/>
              <a:t>MainActivity</a:t>
            </a:r>
            <a:r>
              <a:rPr lang="id-ID" sz="1500" dirty="0"/>
              <a:t> akan </a:t>
            </a:r>
            <a:r>
              <a:rPr lang="id-ID" sz="1500" dirty="0" err="1"/>
              <a:t>tergenerate</a:t>
            </a:r>
            <a:r>
              <a:rPr lang="id-ID" sz="1500" dirty="0"/>
              <a:t> secara otomatis, </a:t>
            </a:r>
            <a:r>
              <a:rPr lang="id-ID" sz="1500" dirty="0" err="1"/>
              <a:t>Class</a:t>
            </a:r>
            <a:r>
              <a:rPr lang="id-ID" sz="1500" dirty="0"/>
              <a:t> tersebut merupakan </a:t>
            </a:r>
            <a:r>
              <a:rPr lang="id-ID" sz="1500" dirty="0" err="1"/>
              <a:t>extends</a:t>
            </a:r>
            <a:r>
              <a:rPr lang="id-ID" sz="1500" dirty="0"/>
              <a:t> dari </a:t>
            </a:r>
            <a:r>
              <a:rPr lang="id-ID" sz="1500" dirty="0" err="1"/>
              <a:t>Class</a:t>
            </a:r>
            <a:r>
              <a:rPr lang="id-ID" sz="1500" dirty="0"/>
              <a:t> </a:t>
            </a:r>
            <a:r>
              <a:rPr lang="id-ID" sz="1500" dirty="0" err="1"/>
              <a:t>Activity</a:t>
            </a:r>
            <a:r>
              <a:rPr lang="id-ID" sz="1500" dirty="0"/>
              <a:t>. </a:t>
            </a:r>
          </a:p>
          <a:p>
            <a:pPr algn="just"/>
            <a:r>
              <a:rPr lang="id-ID" sz="1500" dirty="0"/>
              <a:t>Sebagian besar aplikasi terdiri dari beberapa layar, satu layar tersebut itulah yang disebut </a:t>
            </a:r>
            <a:r>
              <a:rPr lang="id-ID" sz="1500" dirty="0" err="1"/>
              <a:t>activity</a:t>
            </a:r>
            <a:r>
              <a:rPr lang="id-ID" sz="1500" dirty="0"/>
              <a:t>, jadi satu aplikasi bisa memiliki banyak </a:t>
            </a:r>
            <a:r>
              <a:rPr lang="id-ID" sz="1500" dirty="0" err="1"/>
              <a:t>activity</a:t>
            </a:r>
            <a:r>
              <a:rPr lang="id-ID" sz="1500" dirty="0"/>
              <a:t>. </a:t>
            </a:r>
            <a:r>
              <a:rPr lang="id-ID" sz="1500" dirty="0" err="1"/>
              <a:t>Activity</a:t>
            </a:r>
            <a:r>
              <a:rPr lang="id-ID" sz="1500" dirty="0"/>
              <a:t> terdiri dari </a:t>
            </a:r>
            <a:r>
              <a:rPr lang="id-ID" sz="1500" dirty="0" err="1"/>
              <a:t>file</a:t>
            </a:r>
            <a:r>
              <a:rPr lang="id-ID" sz="1500" dirty="0"/>
              <a:t> Java </a:t>
            </a:r>
            <a:r>
              <a:rPr lang="id-ID" sz="1500" dirty="0" err="1"/>
              <a:t>class</a:t>
            </a:r>
            <a:r>
              <a:rPr lang="id-ID" sz="1500" dirty="0"/>
              <a:t> dan </a:t>
            </a:r>
            <a:r>
              <a:rPr lang="id-ID" sz="1500" dirty="0" err="1"/>
              <a:t>file</a:t>
            </a:r>
            <a:r>
              <a:rPr lang="id-ID" sz="1500" dirty="0"/>
              <a:t> </a:t>
            </a:r>
            <a:r>
              <a:rPr lang="id-ID" sz="1500" dirty="0" err="1"/>
              <a:t>xml</a:t>
            </a:r>
            <a:r>
              <a:rPr lang="id-ID" sz="1500" dirty="0"/>
              <a:t> untuk mendesain </a:t>
            </a:r>
            <a:r>
              <a:rPr lang="id-ID" sz="1500" dirty="0" err="1"/>
              <a:t>layout</a:t>
            </a:r>
            <a:r>
              <a:rPr lang="id-ID" sz="1500" dirty="0"/>
              <a:t>. </a:t>
            </a:r>
          </a:p>
          <a:p>
            <a:pPr algn="just"/>
            <a:r>
              <a:rPr lang="id-ID" sz="1500" dirty="0"/>
              <a:t>Semua </a:t>
            </a:r>
            <a:r>
              <a:rPr lang="id-ID" sz="1500" dirty="0" err="1"/>
              <a:t>aktifitas</a:t>
            </a:r>
            <a:r>
              <a:rPr lang="id-ID" sz="1500" dirty="0"/>
              <a:t> dalam aplikasi harus terdaftar pada </a:t>
            </a:r>
            <a:r>
              <a:rPr lang="id-ID" sz="1500" dirty="0" err="1"/>
              <a:t>file</a:t>
            </a:r>
            <a:r>
              <a:rPr lang="id-ID" sz="1500" dirty="0"/>
              <a:t> </a:t>
            </a:r>
            <a:r>
              <a:rPr lang="id-ID" sz="1500" dirty="0" err="1"/>
              <a:t>manifest</a:t>
            </a:r>
            <a:r>
              <a:rPr lang="id-ID" sz="1500" dirty="0"/>
              <a:t>, aktivitas utama yang dijalankan pertama kali ditandai dengan kategori </a:t>
            </a:r>
            <a:r>
              <a:rPr lang="id-ID" sz="1500" b="1" dirty="0" err="1"/>
              <a:t>Launcher</a:t>
            </a:r>
            <a:r>
              <a:rPr lang="id-ID" sz="1500" dirty="0"/>
              <a:t> pada </a:t>
            </a:r>
            <a:r>
              <a:rPr lang="id-ID" sz="1500" dirty="0" err="1"/>
              <a:t>file</a:t>
            </a:r>
            <a:r>
              <a:rPr lang="id-ID" sz="1500" dirty="0"/>
              <a:t> </a:t>
            </a:r>
            <a:r>
              <a:rPr lang="id-ID" sz="1500" dirty="0" err="1"/>
              <a:t>manifest</a:t>
            </a:r>
            <a:r>
              <a:rPr lang="id-ID" sz="15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A21B97AA-54A7-E868-204E-70FD3EA6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64" y="0"/>
            <a:ext cx="8762871" cy="755700"/>
          </a:xfrm>
        </p:spPr>
        <p:txBody>
          <a:bodyPr/>
          <a:lstStyle/>
          <a:p>
            <a:pPr algn="ctr"/>
            <a:r>
              <a:rPr lang="en-US" dirty="0"/>
              <a:t>Activity Life Cycle (</a:t>
            </a:r>
            <a:r>
              <a:rPr lang="en-US" dirty="0" err="1"/>
              <a:t>Daur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Activity) </a:t>
            </a:r>
            <a:endParaRPr lang="id-ID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046FD81E-19C6-5186-646C-2F75A5FA0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5700"/>
            <a:ext cx="3341341" cy="4318232"/>
          </a:xfrm>
          <a:prstGeom prst="rect">
            <a:avLst/>
          </a:prstGeo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7188A104-CD93-003C-EC05-0D5E9F6D6FAF}"/>
              </a:ext>
            </a:extLst>
          </p:cNvPr>
          <p:cNvSpPr txBox="1"/>
          <p:nvPr/>
        </p:nvSpPr>
        <p:spPr>
          <a:xfrm>
            <a:off x="3510753" y="1114211"/>
            <a:ext cx="52732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000" dirty="0"/>
              <a:t>Untuk transisi di antara siklus proses aktivitas, </a:t>
            </a:r>
            <a:r>
              <a:rPr lang="id-ID" sz="2000" dirty="0" err="1"/>
              <a:t>class</a:t>
            </a:r>
            <a:r>
              <a:rPr lang="id-ID" sz="2000" dirty="0"/>
              <a:t> </a:t>
            </a:r>
            <a:r>
              <a:rPr lang="id-ID" sz="2000" dirty="0" err="1"/>
              <a:t>activity</a:t>
            </a:r>
            <a:r>
              <a:rPr lang="id-ID" sz="2000" dirty="0"/>
              <a:t> menyediakan 6 </a:t>
            </a:r>
            <a:r>
              <a:rPr lang="id-ID" sz="2000" dirty="0" err="1"/>
              <a:t>callback</a:t>
            </a:r>
            <a:r>
              <a:rPr lang="id-ID" sz="2000" dirty="0"/>
              <a:t> yaitu :</a:t>
            </a:r>
          </a:p>
          <a:p>
            <a:pPr algn="just"/>
            <a:r>
              <a:rPr lang="id-ID" sz="2000" b="1" dirty="0" err="1"/>
              <a:t>onCreate</a:t>
            </a:r>
            <a:r>
              <a:rPr lang="id-ID" sz="2000" b="1" dirty="0"/>
              <a:t>()</a:t>
            </a:r>
          </a:p>
          <a:p>
            <a:pPr algn="just"/>
            <a:r>
              <a:rPr lang="id-ID" sz="2000" b="1" dirty="0" err="1"/>
              <a:t>onStart</a:t>
            </a:r>
            <a:r>
              <a:rPr lang="id-ID" sz="2000" b="1" dirty="0"/>
              <a:t>()</a:t>
            </a:r>
          </a:p>
          <a:p>
            <a:pPr algn="just"/>
            <a:r>
              <a:rPr lang="id-ID" sz="2000" b="1" dirty="0" err="1"/>
              <a:t>onResume</a:t>
            </a:r>
            <a:r>
              <a:rPr lang="id-ID" sz="2000" b="1" dirty="0"/>
              <a:t>()</a:t>
            </a:r>
          </a:p>
          <a:p>
            <a:pPr algn="just"/>
            <a:r>
              <a:rPr lang="id-ID" sz="2000" b="1" dirty="0" err="1"/>
              <a:t>onPause</a:t>
            </a:r>
            <a:r>
              <a:rPr lang="id-ID" sz="2000" b="1" dirty="0"/>
              <a:t>()</a:t>
            </a:r>
          </a:p>
          <a:p>
            <a:pPr algn="just"/>
            <a:r>
              <a:rPr lang="id-ID" sz="2000" b="1" dirty="0" err="1"/>
              <a:t>onStop</a:t>
            </a:r>
            <a:r>
              <a:rPr lang="id-ID" sz="2000" b="1" dirty="0"/>
              <a:t>() </a:t>
            </a:r>
          </a:p>
          <a:p>
            <a:pPr algn="just"/>
            <a:r>
              <a:rPr lang="id-ID" sz="2000" b="1" dirty="0" err="1"/>
              <a:t>onDestroy</a:t>
            </a:r>
            <a:r>
              <a:rPr lang="id-ID" sz="2000" b="1" dirty="0"/>
              <a:t>()</a:t>
            </a:r>
          </a:p>
          <a:p>
            <a:pPr algn="just"/>
            <a:r>
              <a:rPr lang="id-ID" sz="2000" dirty="0" err="1"/>
              <a:t>Callback</a:t>
            </a:r>
            <a:r>
              <a:rPr lang="id-ID" sz="2000" dirty="0"/>
              <a:t> ini dipanggil sistem ketika aktivitas memasuki status baru.</a:t>
            </a:r>
          </a:p>
        </p:txBody>
      </p:sp>
    </p:spTree>
    <p:extLst>
      <p:ext uri="{BB962C8B-B14F-4D97-AF65-F5344CB8AC3E}">
        <p14:creationId xmlns:p14="http://schemas.microsoft.com/office/powerpoint/2010/main" val="61138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E7C57B64-4766-9163-E7AB-C5EDB69EE626}"/>
              </a:ext>
            </a:extLst>
          </p:cNvPr>
          <p:cNvSpPr txBox="1"/>
          <p:nvPr/>
        </p:nvSpPr>
        <p:spPr>
          <a:xfrm>
            <a:off x="278445" y="639392"/>
            <a:ext cx="858711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500" b="1" dirty="0" err="1"/>
              <a:t>onCreate</a:t>
            </a:r>
            <a:r>
              <a:rPr lang="id-ID" sz="1500" b="1" dirty="0"/>
              <a:t>()</a:t>
            </a:r>
            <a:r>
              <a:rPr lang="id-ID" sz="1500" dirty="0"/>
              <a:t> : </a:t>
            </a:r>
            <a:r>
              <a:rPr lang="id-ID" sz="1500" dirty="0" err="1"/>
              <a:t>Methode</a:t>
            </a:r>
            <a:r>
              <a:rPr lang="id-ID" sz="1500" dirty="0"/>
              <a:t> ini dipanggil ketika membuat suatu </a:t>
            </a:r>
            <a:r>
              <a:rPr lang="id-ID" sz="1500" dirty="0" err="1"/>
              <a:t>aktifitas</a:t>
            </a:r>
            <a:r>
              <a:rPr lang="id-ID" sz="1500" dirty="0"/>
              <a:t>, pada </a:t>
            </a:r>
            <a:r>
              <a:rPr lang="id-ID" sz="1500" dirty="0" err="1"/>
              <a:t>methode</a:t>
            </a:r>
            <a:r>
              <a:rPr lang="id-ID" sz="1500" dirty="0"/>
              <a:t> ini biasanya dilakukan pengenalan komponen yang digunakan pada </a:t>
            </a:r>
            <a:r>
              <a:rPr lang="id-ID" sz="1500" dirty="0" err="1"/>
              <a:t>layout</a:t>
            </a:r>
            <a:r>
              <a:rPr lang="id-ID" sz="1500" dirty="0"/>
              <a:t> dan merupakan tempat untuk memanggil </a:t>
            </a:r>
            <a:r>
              <a:rPr lang="id-ID" sz="1500" dirty="0" err="1"/>
              <a:t>method</a:t>
            </a:r>
            <a:r>
              <a:rPr lang="id-ID" sz="1500" dirty="0"/>
              <a:t> </a:t>
            </a:r>
            <a:r>
              <a:rPr lang="id-ID" sz="1500" dirty="0" err="1"/>
              <a:t>setContentView</a:t>
            </a:r>
            <a:r>
              <a:rPr lang="id-ID" sz="1500" dirty="0"/>
              <a:t> () untuk menentukan tata letak pengguna </a:t>
            </a:r>
            <a:r>
              <a:rPr lang="id-ID" sz="1500" dirty="0" err="1"/>
              <a:t>activity</a:t>
            </a:r>
            <a:r>
              <a:rPr lang="id-ID" sz="1500" dirty="0"/>
              <a:t>. Fungsi </a:t>
            </a:r>
            <a:r>
              <a:rPr lang="id-ID" sz="1500" b="1" dirty="0" err="1"/>
              <a:t>setContentView</a:t>
            </a:r>
            <a:r>
              <a:rPr lang="id-ID" sz="1500" b="1" dirty="0"/>
              <a:t>() </a:t>
            </a:r>
            <a:r>
              <a:rPr lang="id-ID" sz="1500" dirty="0"/>
              <a:t>digunakan untuk menghubungkan </a:t>
            </a:r>
            <a:r>
              <a:rPr lang="id-ID" sz="1500" dirty="0" err="1"/>
              <a:t>Activity</a:t>
            </a:r>
            <a:r>
              <a:rPr lang="id-ID" sz="1500" dirty="0"/>
              <a:t> dengan tampilan antarmuka </a:t>
            </a:r>
            <a:r>
              <a:rPr lang="id-ID" sz="1500" dirty="0" err="1"/>
              <a:t>layout</a:t>
            </a:r>
            <a:r>
              <a:rPr lang="id-ID" sz="1500" dirty="0"/>
              <a:t> yang telah dibentuk pada </a:t>
            </a:r>
            <a:r>
              <a:rPr lang="id-ID" sz="1500" dirty="0" err="1"/>
              <a:t>xml</a:t>
            </a:r>
            <a:r>
              <a:rPr lang="id-ID" sz="1500" dirty="0"/>
              <a:t>, Sedangkan untuk pengenalan komponen </a:t>
            </a:r>
            <a:r>
              <a:rPr lang="id-ID" sz="1500" dirty="0" err="1"/>
              <a:t>widget</a:t>
            </a:r>
            <a:r>
              <a:rPr lang="id-ID" sz="1500" dirty="0"/>
              <a:t> pada </a:t>
            </a:r>
            <a:r>
              <a:rPr lang="id-ID" sz="1500" dirty="0" err="1"/>
              <a:t>activity</a:t>
            </a:r>
            <a:r>
              <a:rPr lang="id-ID" sz="1500" dirty="0"/>
              <a:t> digunakan fungsi </a:t>
            </a:r>
            <a:r>
              <a:rPr lang="id-ID" sz="1500" b="1" dirty="0" err="1"/>
              <a:t>findViewById</a:t>
            </a:r>
            <a:r>
              <a:rPr lang="id-ID" sz="1500" b="1" dirty="0"/>
              <a:t>()</a:t>
            </a:r>
            <a:r>
              <a:rPr lang="id-ID" sz="1500" dirty="0"/>
              <a:t>.</a:t>
            </a:r>
            <a:r>
              <a:rPr lang="id-ID" sz="1500" b="1" dirty="0"/>
              <a:t> </a:t>
            </a:r>
            <a:r>
              <a:rPr lang="id-ID" sz="1500" dirty="0"/>
              <a:t>membuat </a:t>
            </a:r>
            <a:r>
              <a:rPr lang="id-ID" sz="1500" dirty="0" err="1"/>
              <a:t>activity</a:t>
            </a:r>
            <a:r>
              <a:rPr lang="id-ID" sz="1500" dirty="0"/>
              <a:t> dapat dilakukan secara manual atau menggunakan </a:t>
            </a:r>
            <a:r>
              <a:rPr lang="id-ID" sz="1500" dirty="0" err="1"/>
              <a:t>template</a:t>
            </a:r>
            <a:r>
              <a:rPr lang="id-ID" sz="1500" dirty="0"/>
              <a:t> yang disediakan oleh android studio.</a:t>
            </a:r>
          </a:p>
          <a:p>
            <a:pPr algn="just"/>
            <a:endParaRPr lang="id-ID" sz="1500" dirty="0"/>
          </a:p>
          <a:p>
            <a:pPr algn="just"/>
            <a:r>
              <a:rPr lang="id-ID" sz="1500" b="1" dirty="0" err="1"/>
              <a:t>onStart</a:t>
            </a:r>
            <a:r>
              <a:rPr lang="id-ID" sz="1500" b="1" dirty="0"/>
              <a:t> () </a:t>
            </a:r>
            <a:r>
              <a:rPr lang="id-ID" sz="1500" dirty="0"/>
              <a:t>: </a:t>
            </a:r>
            <a:r>
              <a:rPr lang="id-ID" sz="1500" dirty="0" err="1"/>
              <a:t>Callback</a:t>
            </a:r>
            <a:r>
              <a:rPr lang="id-ID" sz="1500" dirty="0"/>
              <a:t> ini dipanggil saat aktivitas memasuki status dimulai, dan aktivitas menjadi terlihat oleh pengguna. </a:t>
            </a:r>
            <a:r>
              <a:rPr lang="id-ID" sz="1500" dirty="0" err="1"/>
              <a:t>Callback</a:t>
            </a:r>
            <a:r>
              <a:rPr lang="id-ID" sz="1500" dirty="0"/>
              <a:t> ini merupakan persiapan akhir aktivitas untuk dikirim ke </a:t>
            </a:r>
            <a:r>
              <a:rPr lang="id-ID" sz="1500" dirty="0" err="1"/>
              <a:t>user</a:t>
            </a:r>
            <a:r>
              <a:rPr lang="id-ID" sz="1500" dirty="0"/>
              <a:t> </a:t>
            </a:r>
            <a:r>
              <a:rPr lang="id-ID" sz="1500" dirty="0" err="1"/>
              <a:t>interface</a:t>
            </a:r>
            <a:r>
              <a:rPr lang="id-ID" sz="1500" dirty="0"/>
              <a:t> dan menjadi interaktif.</a:t>
            </a:r>
          </a:p>
          <a:p>
            <a:pPr algn="just"/>
            <a:endParaRPr lang="id-ID" sz="1500" dirty="0"/>
          </a:p>
          <a:p>
            <a:pPr algn="just"/>
            <a:r>
              <a:rPr lang="id-ID" sz="1500" b="1" dirty="0" err="1"/>
              <a:t>onResume</a:t>
            </a:r>
            <a:r>
              <a:rPr lang="id-ID" sz="1500" b="1" dirty="0"/>
              <a:t>() </a:t>
            </a:r>
            <a:r>
              <a:rPr lang="id-ID" sz="1500" dirty="0"/>
              <a:t>: </a:t>
            </a:r>
            <a:r>
              <a:rPr lang="id-ID" sz="1500" dirty="0" err="1"/>
              <a:t>callback</a:t>
            </a:r>
            <a:r>
              <a:rPr lang="id-ID" sz="1500" dirty="0"/>
              <a:t> ini dipanggil sebelum aktivitas mulai berinteraksi dengan pengguna. Aktivitas ini berada pada tumpukan teratas aktivitas-aktivitas yang lain, sebagian besar aplikasi berinteraksi dengan pengguna pada metode </a:t>
            </a:r>
            <a:r>
              <a:rPr lang="id-ID" sz="1500" dirty="0" err="1"/>
              <a:t>onResume</a:t>
            </a:r>
            <a:r>
              <a:rPr lang="id-ID" sz="1500" dirty="0"/>
              <a:t>(). </a:t>
            </a:r>
          </a:p>
        </p:txBody>
      </p:sp>
    </p:spTree>
    <p:extLst>
      <p:ext uri="{BB962C8B-B14F-4D97-AF65-F5344CB8AC3E}">
        <p14:creationId xmlns:p14="http://schemas.microsoft.com/office/powerpoint/2010/main" val="151762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E7C57B64-4766-9163-E7AB-C5EDB69EE626}"/>
              </a:ext>
            </a:extLst>
          </p:cNvPr>
          <p:cNvSpPr txBox="1"/>
          <p:nvPr/>
        </p:nvSpPr>
        <p:spPr>
          <a:xfrm>
            <a:off x="278445" y="1291843"/>
            <a:ext cx="85871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500" b="1" dirty="0" err="1"/>
              <a:t>onPause</a:t>
            </a:r>
            <a:r>
              <a:rPr lang="id-ID" sz="1500" b="1" dirty="0"/>
              <a:t>() </a:t>
            </a:r>
            <a:r>
              <a:rPr lang="id-ID" sz="1500" dirty="0"/>
              <a:t>: Merupakan indikasi ketika </a:t>
            </a:r>
            <a:r>
              <a:rPr lang="id-ID" sz="1500" dirty="0" err="1"/>
              <a:t>user</a:t>
            </a:r>
            <a:r>
              <a:rPr lang="id-ID" sz="1500" dirty="0"/>
              <a:t> meninggalkan suatu aktivitas. Aktivitas yang ditinggalkan oleh </a:t>
            </a:r>
            <a:r>
              <a:rPr lang="id-ID" sz="1500" dirty="0" err="1"/>
              <a:t>user</a:t>
            </a:r>
            <a:r>
              <a:rPr lang="id-ID" sz="1500" dirty="0"/>
              <a:t> bisa berganti status menjadi berhenti atau dilanjutkan.</a:t>
            </a:r>
          </a:p>
          <a:p>
            <a:pPr algn="just"/>
            <a:endParaRPr lang="id-ID" sz="1500" dirty="0"/>
          </a:p>
          <a:p>
            <a:pPr algn="just"/>
            <a:r>
              <a:rPr lang="id-ID" sz="1500" b="1" dirty="0" err="1"/>
              <a:t>onStop</a:t>
            </a:r>
            <a:r>
              <a:rPr lang="id-ID" sz="1500" b="1" dirty="0"/>
              <a:t>() </a:t>
            </a:r>
            <a:r>
              <a:rPr lang="id-ID" sz="1500" dirty="0"/>
              <a:t>: Sistem memanggil </a:t>
            </a:r>
            <a:r>
              <a:rPr lang="id-ID" sz="1500" dirty="0" err="1"/>
              <a:t>callback</a:t>
            </a:r>
            <a:r>
              <a:rPr lang="id-ID" sz="1500" dirty="0"/>
              <a:t> ini saat aktivitas tidak lagi terlihat oleh pengguna. Biasanya terjadi karena sebuah aktivitas baru dipanggil, atau karena suatu aktivitas baru saja diakhiri. Aktivitas yang dihentikan tidak lagi terlihat sama sekali.</a:t>
            </a:r>
          </a:p>
          <a:p>
            <a:pPr algn="just"/>
            <a:endParaRPr lang="id-ID" sz="1500" dirty="0"/>
          </a:p>
          <a:p>
            <a:pPr algn="just"/>
            <a:r>
              <a:rPr lang="id-ID" sz="1500" b="1" dirty="0" err="1"/>
              <a:t>onRestart</a:t>
            </a:r>
            <a:r>
              <a:rPr lang="id-ID" sz="1500" b="1" dirty="0"/>
              <a:t>() </a:t>
            </a:r>
            <a:r>
              <a:rPr lang="id-ID" sz="1500" dirty="0"/>
              <a:t>: Sistem memanggil </a:t>
            </a:r>
            <a:r>
              <a:rPr lang="id-ID" sz="1500" dirty="0" err="1"/>
              <a:t>callback</a:t>
            </a:r>
            <a:r>
              <a:rPr lang="id-ID" sz="1500" dirty="0"/>
              <a:t> ini jika akan memulai aktivitas yang </a:t>
            </a:r>
            <a:r>
              <a:rPr lang="id-ID" sz="1500" dirty="0" err="1"/>
              <a:t>statusya</a:t>
            </a:r>
            <a:r>
              <a:rPr lang="id-ID" sz="1500" dirty="0"/>
              <a:t> berhenti </a:t>
            </a:r>
          </a:p>
          <a:p>
            <a:pPr algn="just"/>
            <a:endParaRPr lang="id-ID" sz="1500" dirty="0"/>
          </a:p>
          <a:p>
            <a:pPr algn="just"/>
            <a:r>
              <a:rPr lang="id-ID" sz="1500" b="1" dirty="0" err="1"/>
              <a:t>onDestroy</a:t>
            </a:r>
            <a:r>
              <a:rPr lang="id-ID" sz="1500" b="1" dirty="0"/>
              <a:t>() </a:t>
            </a:r>
            <a:r>
              <a:rPr lang="id-ID" sz="1500" dirty="0"/>
              <a:t>: Sistem akan memanggil </a:t>
            </a:r>
            <a:r>
              <a:rPr lang="id-ID" sz="1500" dirty="0" err="1"/>
              <a:t>callback</a:t>
            </a:r>
            <a:r>
              <a:rPr lang="id-ID" sz="1500" dirty="0"/>
              <a:t> ini ketika akan mengakhiri suatu aktivitas. </a:t>
            </a:r>
            <a:r>
              <a:rPr lang="id-ID" sz="1500" dirty="0" err="1"/>
              <a:t>onDestroy</a:t>
            </a:r>
            <a:r>
              <a:rPr lang="id-ID" sz="1500" dirty="0"/>
              <a:t>() biasanya diterapkan untuk memastikan bahwa semua </a:t>
            </a:r>
            <a:r>
              <a:rPr lang="id-ID" sz="1500" dirty="0" err="1"/>
              <a:t>resource</a:t>
            </a:r>
            <a:r>
              <a:rPr lang="id-ID" sz="1500" dirty="0"/>
              <a:t> aktivitas akan dilepas jika aktivitas atau proses yang berisi </a:t>
            </a:r>
            <a:r>
              <a:rPr lang="id-ID" sz="1500" dirty="0" err="1"/>
              <a:t>callback</a:t>
            </a:r>
            <a:r>
              <a:rPr lang="id-ID" sz="1500" dirty="0"/>
              <a:t> tersebut diakhiri. </a:t>
            </a:r>
          </a:p>
        </p:txBody>
      </p:sp>
    </p:spTree>
    <p:extLst>
      <p:ext uri="{BB962C8B-B14F-4D97-AF65-F5344CB8AC3E}">
        <p14:creationId xmlns:p14="http://schemas.microsoft.com/office/powerpoint/2010/main" val="354983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9C30F3F4-BA89-E0B6-D0E3-93D7B750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69742"/>
            <a:ext cx="8520600" cy="572700"/>
          </a:xfrm>
        </p:spPr>
        <p:txBody>
          <a:bodyPr/>
          <a:lstStyle/>
          <a:p>
            <a:pPr algn="ctr"/>
            <a:r>
              <a:rPr lang="id-ID" dirty="0"/>
              <a:t>Membuat </a:t>
            </a:r>
            <a:r>
              <a:rPr lang="id-ID" dirty="0" err="1"/>
              <a:t>Activity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3E5B5A0C-380B-85B0-C36D-DB1D0B6C1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20122"/>
            <a:ext cx="5197290" cy="3551228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6E7AE843-77D9-AA62-4594-81ACCD60D162}"/>
              </a:ext>
            </a:extLst>
          </p:cNvPr>
          <p:cNvSpPr txBox="1"/>
          <p:nvPr/>
        </p:nvSpPr>
        <p:spPr>
          <a:xfrm>
            <a:off x="5641383" y="1448365"/>
            <a:ext cx="33786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000" dirty="0"/>
              <a:t>Klik kanan pada </a:t>
            </a:r>
            <a:r>
              <a:rPr lang="id-ID" sz="2000" dirty="0" err="1"/>
              <a:t>package</a:t>
            </a:r>
            <a:r>
              <a:rPr lang="id-ID" sz="2000" dirty="0"/>
              <a:t> yang ada pada </a:t>
            </a:r>
            <a:r>
              <a:rPr lang="id-ID" sz="2000" dirty="0" err="1"/>
              <a:t>new</a:t>
            </a:r>
            <a:r>
              <a:rPr lang="id-ID" sz="2000" dirty="0"/>
              <a:t> </a:t>
            </a:r>
            <a:r>
              <a:rPr lang="id-ID" sz="2000" dirty="0" err="1"/>
              <a:t>project</a:t>
            </a:r>
            <a:r>
              <a:rPr lang="id-ID" sz="2000" dirty="0"/>
              <a:t> kemudian pada menu yang ada pilih menu </a:t>
            </a:r>
            <a:r>
              <a:rPr lang="id-ID" sz="2000" dirty="0" err="1"/>
              <a:t>activity</a:t>
            </a:r>
            <a:r>
              <a:rPr lang="id-ID" sz="2000" dirty="0"/>
              <a:t> kemudian pada pilihan </a:t>
            </a:r>
            <a:r>
              <a:rPr lang="id-ID" sz="2000" dirty="0" err="1"/>
              <a:t>template</a:t>
            </a:r>
            <a:r>
              <a:rPr lang="id-ID" sz="2000" dirty="0"/>
              <a:t> pilihlah </a:t>
            </a:r>
            <a:r>
              <a:rPr lang="id-ID" sz="2000" dirty="0" err="1"/>
              <a:t>empty</a:t>
            </a:r>
            <a:r>
              <a:rPr lang="id-ID" sz="2000" dirty="0"/>
              <a:t> </a:t>
            </a:r>
            <a:r>
              <a:rPr lang="id-ID" sz="2000" dirty="0" err="1"/>
              <a:t>activity</a:t>
            </a:r>
            <a:endParaRPr lang="id-ID" sz="1500" dirty="0"/>
          </a:p>
        </p:txBody>
      </p:sp>
    </p:spTree>
    <p:extLst>
      <p:ext uri="{BB962C8B-B14F-4D97-AF65-F5344CB8AC3E}">
        <p14:creationId xmlns:p14="http://schemas.microsoft.com/office/powerpoint/2010/main" val="376861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9C30F3F4-BA89-E0B6-D0E3-93D7B750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69742"/>
            <a:ext cx="8520600" cy="572700"/>
          </a:xfrm>
        </p:spPr>
        <p:txBody>
          <a:bodyPr/>
          <a:lstStyle/>
          <a:p>
            <a:pPr algn="ctr"/>
            <a:r>
              <a:rPr lang="id-ID" dirty="0"/>
              <a:t>Membuat </a:t>
            </a:r>
            <a:r>
              <a:rPr lang="id-ID" dirty="0" err="1"/>
              <a:t>Activity</a:t>
            </a:r>
            <a:endParaRPr lang="id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6E7AE843-77D9-AA62-4594-81ACCD60D162}"/>
              </a:ext>
            </a:extLst>
          </p:cNvPr>
          <p:cNvSpPr txBox="1"/>
          <p:nvPr/>
        </p:nvSpPr>
        <p:spPr>
          <a:xfrm>
            <a:off x="5290937" y="1842477"/>
            <a:ext cx="3541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Kemudian</a:t>
            </a:r>
            <a:r>
              <a:rPr lang="en-US" sz="2000" dirty="0"/>
              <a:t> pada dialog yang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isikan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activity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, pada screenshot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activity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Next Activity</a:t>
            </a:r>
            <a:endParaRPr lang="id-ID" sz="2000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BADAF1CA-BE0C-D7DA-9A25-92799DA26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84962"/>
            <a:ext cx="4732430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6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9C30F3F4-BA89-E0B6-D0E3-93D7B750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69742"/>
            <a:ext cx="8520600" cy="572700"/>
          </a:xfrm>
        </p:spPr>
        <p:txBody>
          <a:bodyPr/>
          <a:lstStyle/>
          <a:p>
            <a:pPr algn="ctr"/>
            <a:r>
              <a:rPr lang="id-ID" dirty="0"/>
              <a:t>Membuat </a:t>
            </a:r>
            <a:r>
              <a:rPr lang="id-ID" dirty="0" err="1"/>
              <a:t>Activity</a:t>
            </a:r>
            <a:endParaRPr lang="id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6E7AE843-77D9-AA62-4594-81ACCD60D162}"/>
              </a:ext>
            </a:extLst>
          </p:cNvPr>
          <p:cNvSpPr txBox="1"/>
          <p:nvPr/>
        </p:nvSpPr>
        <p:spPr>
          <a:xfrm>
            <a:off x="5439505" y="1256593"/>
            <a:ext cx="3541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000" dirty="0"/>
              <a:t>Klik </a:t>
            </a:r>
            <a:r>
              <a:rPr lang="id-ID" sz="2000" dirty="0" err="1"/>
              <a:t>finish</a:t>
            </a:r>
            <a:r>
              <a:rPr lang="id-ID" sz="2000" dirty="0"/>
              <a:t>, ketika tombol </a:t>
            </a:r>
            <a:r>
              <a:rPr lang="id-ID" sz="2000" dirty="0" err="1"/>
              <a:t>finish</a:t>
            </a:r>
            <a:r>
              <a:rPr lang="id-ID" sz="2000" dirty="0"/>
              <a:t> di klik maka Android Studio akan melakukan pembuatan sebuah </a:t>
            </a:r>
            <a:r>
              <a:rPr lang="id-ID" sz="2000" dirty="0" err="1"/>
              <a:t>activity</a:t>
            </a:r>
            <a:r>
              <a:rPr lang="id-ID" sz="2000" dirty="0"/>
              <a:t> yang terdiri dari satu </a:t>
            </a:r>
            <a:r>
              <a:rPr lang="id-ID" sz="2000" dirty="0" err="1"/>
              <a:t>file</a:t>
            </a:r>
            <a:r>
              <a:rPr lang="id-ID" sz="2000" dirty="0"/>
              <a:t> </a:t>
            </a:r>
            <a:r>
              <a:rPr lang="id-ID" sz="2000" dirty="0" err="1"/>
              <a:t>java</a:t>
            </a:r>
            <a:r>
              <a:rPr lang="id-ID" sz="2000" dirty="0"/>
              <a:t> </a:t>
            </a:r>
            <a:r>
              <a:rPr lang="id-ID" sz="2000" dirty="0" err="1"/>
              <a:t>NextActivity</a:t>
            </a:r>
            <a:r>
              <a:rPr lang="id-ID" sz="2000" dirty="0"/>
              <a:t> dan </a:t>
            </a:r>
            <a:r>
              <a:rPr lang="id-ID" sz="2000" dirty="0" err="1"/>
              <a:t>file</a:t>
            </a:r>
            <a:r>
              <a:rPr lang="id-ID" sz="2000" dirty="0"/>
              <a:t> </a:t>
            </a:r>
            <a:r>
              <a:rPr lang="id-ID" sz="2000" dirty="0" err="1"/>
              <a:t>xml</a:t>
            </a:r>
            <a:r>
              <a:rPr lang="id-ID" sz="2000" dirty="0"/>
              <a:t> activity_next.xml dan mendaftarkannya ke android </a:t>
            </a:r>
            <a:r>
              <a:rPr lang="id-ID" sz="2000" dirty="0" err="1"/>
              <a:t>manifest</a:t>
            </a:r>
            <a:endParaRPr lang="id-ID" sz="2000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035D11CA-EBFE-3BD3-4EA5-9BF66757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8" y="1380811"/>
            <a:ext cx="5182049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4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9C30F3F4-BA89-E0B6-D0E3-93D7B750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69742"/>
            <a:ext cx="8520600" cy="572700"/>
          </a:xfrm>
        </p:spPr>
        <p:txBody>
          <a:bodyPr/>
          <a:lstStyle/>
          <a:p>
            <a:pPr algn="ctr"/>
            <a:r>
              <a:rPr lang="id-ID" dirty="0"/>
              <a:t>Membuat </a:t>
            </a:r>
            <a:r>
              <a:rPr lang="id-ID" dirty="0" err="1"/>
              <a:t>Activity</a:t>
            </a:r>
            <a:endParaRPr lang="id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6E7AE843-77D9-AA62-4594-81ACCD60D162}"/>
              </a:ext>
            </a:extLst>
          </p:cNvPr>
          <p:cNvSpPr txBox="1"/>
          <p:nvPr/>
        </p:nvSpPr>
        <p:spPr>
          <a:xfrm>
            <a:off x="5284924" y="1602254"/>
            <a:ext cx="3711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000" dirty="0"/>
              <a:t>Setiap </a:t>
            </a:r>
            <a:r>
              <a:rPr lang="id-ID" sz="2000" dirty="0" err="1"/>
              <a:t>activity</a:t>
            </a:r>
            <a:r>
              <a:rPr lang="id-ID" sz="2000" dirty="0"/>
              <a:t> yang dibuat akan didaftarkan otomatis ke dalam android </a:t>
            </a:r>
            <a:r>
              <a:rPr lang="id-ID" sz="2000" dirty="0" err="1"/>
              <a:t>manifest</a:t>
            </a:r>
            <a:r>
              <a:rPr lang="id-ID" sz="2000" dirty="0"/>
              <a:t>, android </a:t>
            </a:r>
            <a:r>
              <a:rPr lang="id-ID" sz="2000" dirty="0" err="1"/>
              <a:t>manifest</a:t>
            </a:r>
            <a:r>
              <a:rPr lang="id-ID" sz="2000" dirty="0"/>
              <a:t> yang sudah </a:t>
            </a:r>
            <a:r>
              <a:rPr lang="id-ID" sz="2000" dirty="0" err="1"/>
              <a:t>terupdate</a:t>
            </a:r>
            <a:r>
              <a:rPr lang="id-ID" sz="2000" dirty="0"/>
              <a:t> dapat dilihat pada gambar </a:t>
            </a:r>
            <a:r>
              <a:rPr lang="id-ID" sz="2000" dirty="0" err="1"/>
              <a:t>disamping</a:t>
            </a:r>
            <a:endParaRPr lang="id-ID" sz="2000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FF062ACA-7A40-129C-BC1E-767288719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3639"/>
            <a:ext cx="5204911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0739"/>
      </p:ext>
    </p:extLst>
  </p:cSld>
  <p:clrMapOvr>
    <a:masterClrMapping/>
  </p:clrMapOvr>
</p:sld>
</file>

<file path=ppt/theme/theme1.xml><?xml version="1.0" encoding="utf-8"?>
<a:theme xmlns:a="http://schemas.openxmlformats.org/drawingml/2006/main" name="0160_Stracciatella_Template_SlidesMani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FF2CC"/>
      </a:lt2>
      <a:accent1>
        <a:srgbClr val="FFFFFF"/>
      </a:accent1>
      <a:accent2>
        <a:srgbClr val="D9D9D9"/>
      </a:accent2>
      <a:accent3>
        <a:srgbClr val="737373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1104</Words>
  <Application>Microsoft Office PowerPoint</Application>
  <PresentationFormat>Peragaan Layar (16:9)</PresentationFormat>
  <Paragraphs>64</Paragraphs>
  <Slides>18</Slides>
  <Notes>18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18</vt:i4>
      </vt:variant>
    </vt:vector>
  </HeadingPairs>
  <TitlesOfParts>
    <vt:vector size="24" baseType="lpstr">
      <vt:lpstr>Barlow Black</vt:lpstr>
      <vt:lpstr>Roboto</vt:lpstr>
      <vt:lpstr>Arial</vt:lpstr>
      <vt:lpstr>Barlow Condensed</vt:lpstr>
      <vt:lpstr>Calibri</vt:lpstr>
      <vt:lpstr>0160_Stracciatella_Template_SlidesMania</vt:lpstr>
      <vt:lpstr>ACTIVITY</vt:lpstr>
      <vt:lpstr>ACTIVITY</vt:lpstr>
      <vt:lpstr>Activity Life Cycle (Daur Hidup Activity) </vt:lpstr>
      <vt:lpstr>Presentasi PowerPoint</vt:lpstr>
      <vt:lpstr>Presentasi PowerPoint</vt:lpstr>
      <vt:lpstr>Membuat Activity</vt:lpstr>
      <vt:lpstr>Membuat Activity</vt:lpstr>
      <vt:lpstr>Membuat Activity</vt:lpstr>
      <vt:lpstr>Membuat Activity</vt:lpstr>
      <vt:lpstr>Membuat Activity Sederhana</vt:lpstr>
      <vt:lpstr>Membuat Activity Sederhana</vt:lpstr>
      <vt:lpstr>Membuat Activity Sederhana</vt:lpstr>
      <vt:lpstr>Membuat Activity Sederhana</vt:lpstr>
      <vt:lpstr>Membuat Activity Sederhana</vt:lpstr>
      <vt:lpstr>Membuat Activity Sederhana</vt:lpstr>
      <vt:lpstr>Membuat Activity Sederhana</vt:lpstr>
      <vt:lpstr>Membuat Activity Sederhana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</dc:title>
  <cp:lastModifiedBy>galihrestubaihq@outlook.com</cp:lastModifiedBy>
  <cp:revision>16</cp:revision>
  <dcterms:modified xsi:type="dcterms:W3CDTF">2023-02-08T10:25:51Z</dcterms:modified>
</cp:coreProperties>
</file>