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58" r:id="rId3"/>
    <p:sldId id="279" r:id="rId4"/>
    <p:sldId id="277" r:id="rId5"/>
    <p:sldId id="292" r:id="rId6"/>
    <p:sldId id="293" r:id="rId7"/>
    <p:sldId id="294" r:id="rId8"/>
    <p:sldId id="295" r:id="rId9"/>
    <p:sldId id="296" r:id="rId10"/>
    <p:sldId id="298" r:id="rId11"/>
    <p:sldId id="297" r:id="rId12"/>
    <p:sldId id="299" r:id="rId13"/>
    <p:sldId id="285" r:id="rId14"/>
  </p:sldIdLst>
  <p:sldSz cx="9144000" cy="5143500" type="screen16x9"/>
  <p:notesSz cx="6858000" cy="9144000"/>
  <p:embeddedFontLst>
    <p:embeddedFont>
      <p:font typeface="Barlow Black" panose="00000A00000000000000" pitchFamily="2" charset="0"/>
      <p:bold r:id="rId16"/>
      <p:boldItalic r:id="rId17"/>
    </p:embeddedFont>
    <p:embeddedFont>
      <p:font typeface="Barlow Condensed" panose="00000506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790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5787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42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932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38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755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23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21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26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061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997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 name="Google Shape;12;p2"/>
          <p:cNvSpPr/>
          <p:nvPr/>
        </p:nvSpPr>
        <p:spPr>
          <a:xfrm>
            <a:off x="7277281" y="3109255"/>
            <a:ext cx="1062000" cy="10656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a:off x="6080419" y="1944747"/>
            <a:ext cx="563100" cy="565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a:off x="7577646" y="2054637"/>
            <a:ext cx="1437600" cy="144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a:off x="6349358" y="2262935"/>
            <a:ext cx="1168200" cy="117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a:off x="7393979" y="1132871"/>
            <a:ext cx="863700" cy="866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a:off x="8379561" y="1154194"/>
            <a:ext cx="556800" cy="558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a:off x="5799992" y="2864871"/>
            <a:ext cx="450600" cy="451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a:off x="6232928" y="3524212"/>
            <a:ext cx="941100" cy="944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a:off x="5053837" y="3555375"/>
            <a:ext cx="1086300" cy="1090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a:off x="5645844" y="4078583"/>
            <a:ext cx="860400" cy="863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a:off x="8428619" y="3612778"/>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4266676" y="4224555"/>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 name="Google Shape;24;p2"/>
          <p:cNvGrpSpPr/>
          <p:nvPr/>
        </p:nvGrpSpPr>
        <p:grpSpPr>
          <a:xfrm>
            <a:off x="128092" y="159908"/>
            <a:ext cx="2720510" cy="2878081"/>
            <a:chOff x="4869527" y="541405"/>
            <a:chExt cx="1956357" cy="2069371"/>
          </a:xfrm>
        </p:grpSpPr>
        <p:sp>
          <p:nvSpPr>
            <p:cNvPr id="25" name="Google Shape;25;p2"/>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 name="Google Shape;32;p2"/>
          <p:cNvSpPr txBox="1">
            <a:spLocks noGrp="1"/>
          </p:cNvSpPr>
          <p:nvPr>
            <p:ph type="subTitle" idx="1"/>
          </p:nvPr>
        </p:nvSpPr>
        <p:spPr>
          <a:xfrm>
            <a:off x="921300" y="3672325"/>
            <a:ext cx="5828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2"/>
          <p:cNvSpPr txBox="1">
            <a:spLocks noGrp="1"/>
          </p:cNvSpPr>
          <p:nvPr>
            <p:ph type="ctrTitle"/>
          </p:nvPr>
        </p:nvSpPr>
        <p:spPr>
          <a:xfrm>
            <a:off x="921300" y="2255275"/>
            <a:ext cx="6472800" cy="1380000"/>
          </a:xfrm>
          <a:prstGeom prst="rect">
            <a:avLst/>
          </a:prstGeom>
        </p:spPr>
        <p:txBody>
          <a:bodyPr spcFirstLastPara="1" wrap="square" lIns="91425" tIns="91425" rIns="91425" bIns="91425" anchor="b" anchorCtr="0">
            <a:noAutofit/>
          </a:bodyPr>
          <a:lstStyle>
            <a:lvl1pPr lvl="0">
              <a:spcBef>
                <a:spcPts val="0"/>
              </a:spcBef>
              <a:spcAft>
                <a:spcPts val="0"/>
              </a:spcAft>
              <a:buSzPts val="45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68300">
              <a:spcBef>
                <a:spcPts val="1600"/>
              </a:spcBef>
              <a:spcAft>
                <a:spcPts val="0"/>
              </a:spcAft>
              <a:buSzPts val="2200"/>
              <a:buChar char="○"/>
              <a:defRPr/>
            </a:lvl2pPr>
            <a:lvl3pPr marL="1371600" lvl="2" indent="-368300">
              <a:spcBef>
                <a:spcPts val="1600"/>
              </a:spcBef>
              <a:spcAft>
                <a:spcPts val="0"/>
              </a:spcAft>
              <a:buSzPts val="2200"/>
              <a:buChar char="■"/>
              <a:defRPr/>
            </a:lvl3pPr>
            <a:lvl4pPr marL="1828800" lvl="3" indent="-368300">
              <a:spcBef>
                <a:spcPts val="1600"/>
              </a:spcBef>
              <a:spcAft>
                <a:spcPts val="0"/>
              </a:spcAft>
              <a:buSzPts val="2200"/>
              <a:buChar char="●"/>
              <a:defRPr/>
            </a:lvl4pPr>
            <a:lvl5pPr marL="2286000" lvl="4" indent="-368300">
              <a:spcBef>
                <a:spcPts val="1600"/>
              </a:spcBef>
              <a:spcAft>
                <a:spcPts val="0"/>
              </a:spcAft>
              <a:buSzPts val="2200"/>
              <a:buChar char="○"/>
              <a:defRPr/>
            </a:lvl5pPr>
            <a:lvl6pPr marL="2743200" lvl="5" indent="-368300">
              <a:spcBef>
                <a:spcPts val="1600"/>
              </a:spcBef>
              <a:spcAft>
                <a:spcPts val="0"/>
              </a:spcAft>
              <a:buSzPts val="2200"/>
              <a:buChar char="■"/>
              <a:defRPr/>
            </a:lvl6pPr>
            <a:lvl7pPr marL="3200400" lvl="6" indent="-368300">
              <a:spcBef>
                <a:spcPts val="1600"/>
              </a:spcBef>
              <a:spcAft>
                <a:spcPts val="0"/>
              </a:spcAft>
              <a:buSzPts val="2200"/>
              <a:buChar char="●"/>
              <a:defRPr/>
            </a:lvl7pPr>
            <a:lvl8pPr marL="3657600" lvl="7" indent="-368300">
              <a:spcBef>
                <a:spcPts val="1600"/>
              </a:spcBef>
              <a:spcAft>
                <a:spcPts val="0"/>
              </a:spcAft>
              <a:buSzPts val="2200"/>
              <a:buChar char="○"/>
              <a:defRPr/>
            </a:lvl8pPr>
            <a:lvl9pPr marL="4114800" lvl="8" indent="-368300">
              <a:spcBef>
                <a:spcPts val="1600"/>
              </a:spcBef>
              <a:spcAft>
                <a:spcPts val="1600"/>
              </a:spcAft>
              <a:buSzPts val="2200"/>
              <a:buChar char="■"/>
              <a:defRPr/>
            </a:lvl9pPr>
          </a:lstStyle>
          <a:p>
            <a:endParaRPr/>
          </a:p>
        </p:txBody>
      </p:sp>
      <p:sp>
        <p:nvSpPr>
          <p:cNvPr id="61" name="Google Shape;6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62" name="Google Shape;62;p4"/>
          <p:cNvGrpSpPr/>
          <p:nvPr/>
        </p:nvGrpSpPr>
        <p:grpSpPr>
          <a:xfrm flipH="1">
            <a:off x="6300630" y="2109549"/>
            <a:ext cx="2720510" cy="2873736"/>
            <a:chOff x="4869527" y="541405"/>
            <a:chExt cx="1956357" cy="2069371"/>
          </a:xfrm>
        </p:grpSpPr>
        <p:sp>
          <p:nvSpPr>
            <p:cNvPr id="63" name="Google Shape;63;p4"/>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 name="Google Shape;64;p4"/>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 name="Google Shape;65;p4"/>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 name="Google Shape;66;p4"/>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4"/>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 name="Google Shape;68;p4"/>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 name="Google Shape;69;p4"/>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ONE_COLUMN_TEXT_1">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086150" y="555600"/>
            <a:ext cx="57165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0"/>
          <p:cNvSpPr txBox="1">
            <a:spLocks noGrp="1"/>
          </p:cNvSpPr>
          <p:nvPr>
            <p:ph type="body" idx="1"/>
          </p:nvPr>
        </p:nvSpPr>
        <p:spPr>
          <a:xfrm>
            <a:off x="3086150" y="1389600"/>
            <a:ext cx="5716500" cy="3179400"/>
          </a:xfrm>
          <a:prstGeom prst="rect">
            <a:avLst/>
          </a:prstGeom>
        </p:spPr>
        <p:txBody>
          <a:bodyPr spcFirstLastPara="1" wrap="square" lIns="91425" tIns="91425" rIns="91425" bIns="91425" anchor="t" anchorCtr="0">
            <a:noAutofit/>
          </a:bodyPr>
          <a:lstStyle>
            <a:lvl1pPr marL="457200" lvl="0" indent="-368300" rtl="0">
              <a:spcBef>
                <a:spcPts val="0"/>
              </a:spcBef>
              <a:spcAft>
                <a:spcPts val="0"/>
              </a:spcAft>
              <a:buSzPts val="2200"/>
              <a:buChar char="●"/>
              <a:defRPr/>
            </a:lvl1pPr>
            <a:lvl2pPr marL="914400" lvl="1" indent="-368300" rtl="0">
              <a:spcBef>
                <a:spcPts val="1600"/>
              </a:spcBef>
              <a:spcAft>
                <a:spcPts val="0"/>
              </a:spcAft>
              <a:buSzPts val="2200"/>
              <a:buChar char="○"/>
              <a:defRPr/>
            </a:lvl2pPr>
            <a:lvl3pPr marL="1371600" lvl="2" indent="-368300" rtl="0">
              <a:spcBef>
                <a:spcPts val="1600"/>
              </a:spcBef>
              <a:spcAft>
                <a:spcPts val="0"/>
              </a:spcAft>
              <a:buSzPts val="2200"/>
              <a:buChar char="■"/>
              <a:defRPr/>
            </a:lvl3pPr>
            <a:lvl4pPr marL="1828800" lvl="3" indent="-368300" rtl="0">
              <a:spcBef>
                <a:spcPts val="1600"/>
              </a:spcBef>
              <a:spcAft>
                <a:spcPts val="0"/>
              </a:spcAft>
              <a:buSzPts val="2200"/>
              <a:buChar char="●"/>
              <a:defRPr/>
            </a:lvl4pPr>
            <a:lvl5pPr marL="2286000" lvl="4" indent="-368300" rtl="0">
              <a:spcBef>
                <a:spcPts val="1600"/>
              </a:spcBef>
              <a:spcAft>
                <a:spcPts val="0"/>
              </a:spcAft>
              <a:buSzPts val="2200"/>
              <a:buChar char="○"/>
              <a:defRPr/>
            </a:lvl5pPr>
            <a:lvl6pPr marL="2743200" lvl="5" indent="-368300" rtl="0">
              <a:spcBef>
                <a:spcPts val="1600"/>
              </a:spcBef>
              <a:spcAft>
                <a:spcPts val="0"/>
              </a:spcAft>
              <a:buSzPts val="2200"/>
              <a:buChar char="■"/>
              <a:defRPr/>
            </a:lvl6pPr>
            <a:lvl7pPr marL="3200400" lvl="6" indent="-368300" rtl="0">
              <a:spcBef>
                <a:spcPts val="1600"/>
              </a:spcBef>
              <a:spcAft>
                <a:spcPts val="0"/>
              </a:spcAft>
              <a:buSzPts val="2200"/>
              <a:buChar char="●"/>
              <a:defRPr/>
            </a:lvl7pPr>
            <a:lvl8pPr marL="3657600" lvl="7" indent="-368300" rtl="0">
              <a:spcBef>
                <a:spcPts val="1600"/>
              </a:spcBef>
              <a:spcAft>
                <a:spcPts val="0"/>
              </a:spcAft>
              <a:buSzPts val="2200"/>
              <a:buChar char="○"/>
              <a:defRPr/>
            </a:lvl8pPr>
            <a:lvl9pPr marL="4114800" lvl="8" indent="-368300" rtl="0">
              <a:spcBef>
                <a:spcPts val="1600"/>
              </a:spcBef>
              <a:spcAft>
                <a:spcPts val="1600"/>
              </a:spcAft>
              <a:buSzPts val="2200"/>
              <a:buChar char="■"/>
              <a:defRPr/>
            </a:lvl9pPr>
          </a:lstStyle>
          <a:p>
            <a:endParaRPr/>
          </a:p>
        </p:txBody>
      </p:sp>
      <p:sp>
        <p:nvSpPr>
          <p:cNvPr id="113" name="Google Shape;11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114" name="Google Shape;114;p10"/>
          <p:cNvGrpSpPr/>
          <p:nvPr/>
        </p:nvGrpSpPr>
        <p:grpSpPr>
          <a:xfrm>
            <a:off x="128155" y="159924"/>
            <a:ext cx="2720510" cy="2873736"/>
            <a:chOff x="4869527" y="541405"/>
            <a:chExt cx="1956357" cy="2069371"/>
          </a:xfrm>
        </p:grpSpPr>
        <p:sp>
          <p:nvSpPr>
            <p:cNvPr id="115" name="Google Shape;115;p10"/>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6" name="Google Shape;116;p10"/>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10"/>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8" name="Google Shape;118;p10"/>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 name="Google Shape;119;p10"/>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10"/>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1" name="Google Shape;121;p10"/>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rlow Black"/>
              <a:buNone/>
              <a:defRPr sz="3600">
                <a:solidFill>
                  <a:schemeClr val="dk1"/>
                </a:solidFill>
                <a:latin typeface="Barlow Black"/>
                <a:ea typeface="Barlow Black"/>
                <a:cs typeface="Barlow Black"/>
                <a:sym typeface="Barlow Black"/>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68300">
              <a:lnSpc>
                <a:spcPct val="115000"/>
              </a:lnSpc>
              <a:spcBef>
                <a:spcPts val="0"/>
              </a:spcBef>
              <a:spcAft>
                <a:spcPts val="0"/>
              </a:spcAft>
              <a:buClr>
                <a:srgbClr val="434343"/>
              </a:buClr>
              <a:buSzPts val="2200"/>
              <a:buFont typeface="Roboto"/>
              <a:buChar char="●"/>
              <a:defRPr sz="2200">
                <a:solidFill>
                  <a:srgbClr val="434343"/>
                </a:solidFill>
                <a:latin typeface="Roboto"/>
                <a:ea typeface="Roboto"/>
                <a:cs typeface="Roboto"/>
                <a:sym typeface="Roboto"/>
              </a:defRPr>
            </a:lvl1pPr>
            <a:lvl2pPr marL="914400" lvl="1"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2pPr>
            <a:lvl3pPr marL="1371600" lvl="2"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3pPr>
            <a:lvl4pPr marL="1828800" lvl="3"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4pPr>
            <a:lvl5pPr marL="2286000" lvl="4"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5pPr>
            <a:lvl6pPr marL="2743200" lvl="5"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6pPr>
            <a:lvl7pPr marL="3200400" lvl="6"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7pPr>
            <a:lvl8pPr marL="3657600" lvl="7"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8pPr>
            <a:lvl9pPr marL="4114800" lvl="8" indent="-368300">
              <a:lnSpc>
                <a:spcPct val="115000"/>
              </a:lnSpc>
              <a:spcBef>
                <a:spcPts val="1600"/>
              </a:spcBef>
              <a:spcAft>
                <a:spcPts val="1600"/>
              </a:spcAft>
              <a:buClr>
                <a:srgbClr val="434343"/>
              </a:buClr>
              <a:buSzPts val="2200"/>
              <a:buFont typeface="Roboto"/>
              <a:buChar char="■"/>
              <a:defRPr sz="2200">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ctrTitle"/>
          </p:nvPr>
        </p:nvSpPr>
        <p:spPr>
          <a:xfrm>
            <a:off x="914425" y="2015216"/>
            <a:ext cx="6472800" cy="13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LAYOUT</a:t>
            </a:r>
            <a:endParaRPr dirty="0"/>
          </a:p>
        </p:txBody>
      </p:sp>
      <p:sp>
        <p:nvSpPr>
          <p:cNvPr id="2" name="Kotak Teks 1">
            <a:extLst>
              <a:ext uri="{FF2B5EF4-FFF2-40B4-BE49-F238E27FC236}">
                <a16:creationId xmlns:a16="http://schemas.microsoft.com/office/drawing/2014/main" id="{EC5ADFCA-D2B9-A63B-7CBA-FED02F4CFC81}"/>
              </a:ext>
            </a:extLst>
          </p:cNvPr>
          <p:cNvSpPr txBox="1"/>
          <p:nvPr/>
        </p:nvSpPr>
        <p:spPr>
          <a:xfrm>
            <a:off x="7532914" y="4484914"/>
            <a:ext cx="1069524" cy="307777"/>
          </a:xfrm>
          <a:prstGeom prst="rect">
            <a:avLst/>
          </a:prstGeom>
          <a:noFill/>
        </p:spPr>
        <p:txBody>
          <a:bodyPr wrap="none" rtlCol="0">
            <a:spAutoFit/>
          </a:bodyPr>
          <a:lstStyle/>
          <a:p>
            <a:r>
              <a:rPr lang="id-ID" b="1" dirty="0"/>
              <a:t>Ach. Dafid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a:t>
            </a:r>
            <a:r>
              <a:rPr lang="id-ID" sz="3200" dirty="0"/>
              <a:t>Relatif </a:t>
            </a:r>
            <a:r>
              <a:rPr lang="en-US" sz="3200" dirty="0"/>
              <a:t>Layout</a:t>
            </a:r>
            <a:endParaRPr lang="id-ID" sz="3200" dirty="0"/>
          </a:p>
        </p:txBody>
      </p:sp>
      <p:sp>
        <p:nvSpPr>
          <p:cNvPr id="2" name="Kotak Teks 1">
            <a:extLst>
              <a:ext uri="{FF2B5EF4-FFF2-40B4-BE49-F238E27FC236}">
                <a16:creationId xmlns:a16="http://schemas.microsoft.com/office/drawing/2014/main" id="{589FB8FE-B89A-BA9F-76EE-3155C2231E22}"/>
              </a:ext>
            </a:extLst>
          </p:cNvPr>
          <p:cNvSpPr txBox="1"/>
          <p:nvPr/>
        </p:nvSpPr>
        <p:spPr>
          <a:xfrm>
            <a:off x="551173" y="1560666"/>
            <a:ext cx="8041653" cy="323165"/>
          </a:xfrm>
          <a:prstGeom prst="rect">
            <a:avLst/>
          </a:prstGeom>
          <a:noFill/>
        </p:spPr>
        <p:txBody>
          <a:bodyPr wrap="square" rtlCol="0">
            <a:spAutoFit/>
          </a:bodyPr>
          <a:lstStyle/>
          <a:p>
            <a:pPr marL="285750" indent="-285750" algn="just">
              <a:buFont typeface="Arial" panose="020B0604020202020204" pitchFamily="34" charset="0"/>
              <a:buChar char="•"/>
            </a:pPr>
            <a:r>
              <a:rPr lang="id-ID" sz="1500" dirty="0"/>
              <a:t>Pada </a:t>
            </a:r>
            <a:r>
              <a:rPr lang="id-ID" sz="1500" dirty="0" err="1"/>
              <a:t>button</a:t>
            </a:r>
            <a:r>
              <a:rPr lang="id-ID" sz="1500" dirty="0"/>
              <a:t> pertama dapat dilihat bahwa </a:t>
            </a:r>
            <a:r>
              <a:rPr lang="id-ID" sz="1500" dirty="0" err="1"/>
              <a:t>button</a:t>
            </a:r>
            <a:r>
              <a:rPr lang="id-ID" sz="1500" dirty="0"/>
              <a:t> mempunyai </a:t>
            </a:r>
            <a:r>
              <a:rPr lang="id-ID" sz="1500" dirty="0" err="1"/>
              <a:t>properties</a:t>
            </a:r>
            <a:endParaRPr lang="id-ID" sz="1500" dirty="0"/>
          </a:p>
        </p:txBody>
      </p:sp>
      <p:pic>
        <p:nvPicPr>
          <p:cNvPr id="4" name="Gambar 3">
            <a:extLst>
              <a:ext uri="{FF2B5EF4-FFF2-40B4-BE49-F238E27FC236}">
                <a16:creationId xmlns:a16="http://schemas.microsoft.com/office/drawing/2014/main" id="{77BD36DC-B2C8-5F5E-3FDD-7BEADA010504}"/>
              </a:ext>
            </a:extLst>
          </p:cNvPr>
          <p:cNvPicPr>
            <a:picLocks noChangeAspect="1"/>
          </p:cNvPicPr>
          <p:nvPr/>
        </p:nvPicPr>
        <p:blipFill>
          <a:blip r:embed="rId3"/>
          <a:stretch>
            <a:fillRect/>
          </a:stretch>
        </p:blipFill>
        <p:spPr>
          <a:xfrm>
            <a:off x="918381" y="1883831"/>
            <a:ext cx="2659610" cy="556308"/>
          </a:xfrm>
          <a:prstGeom prst="rect">
            <a:avLst/>
          </a:prstGeom>
        </p:spPr>
      </p:pic>
      <p:sp>
        <p:nvSpPr>
          <p:cNvPr id="8" name="Kotak Teks 7">
            <a:extLst>
              <a:ext uri="{FF2B5EF4-FFF2-40B4-BE49-F238E27FC236}">
                <a16:creationId xmlns:a16="http://schemas.microsoft.com/office/drawing/2014/main" id="{0F4F0979-DB22-66AA-C6D3-A9DCC4CAC73E}"/>
              </a:ext>
            </a:extLst>
          </p:cNvPr>
          <p:cNvSpPr txBox="1"/>
          <p:nvPr/>
        </p:nvSpPr>
        <p:spPr>
          <a:xfrm>
            <a:off x="551173" y="2440139"/>
            <a:ext cx="8041653" cy="553998"/>
          </a:xfrm>
          <a:prstGeom prst="rect">
            <a:avLst/>
          </a:prstGeom>
          <a:noFill/>
        </p:spPr>
        <p:txBody>
          <a:bodyPr wrap="square" rtlCol="0">
            <a:spAutoFit/>
          </a:bodyPr>
          <a:lstStyle/>
          <a:p>
            <a:pPr marL="285750" indent="-285750" algn="just">
              <a:buFont typeface="Arial" panose="020B0604020202020204" pitchFamily="34" charset="0"/>
              <a:buChar char="•"/>
            </a:pPr>
            <a:r>
              <a:rPr lang="sv-SE" sz="1500" dirty="0"/>
              <a:t>Dengan konfigurasi properties seperti diatas, sebuah item akan diposisikan disebelah kiri atas, sedangkan pada button 2 mempunyai properties</a:t>
            </a:r>
            <a:endParaRPr lang="id-ID" sz="1500" dirty="0"/>
          </a:p>
        </p:txBody>
      </p:sp>
      <p:pic>
        <p:nvPicPr>
          <p:cNvPr id="10" name="Gambar 9">
            <a:extLst>
              <a:ext uri="{FF2B5EF4-FFF2-40B4-BE49-F238E27FC236}">
                <a16:creationId xmlns:a16="http://schemas.microsoft.com/office/drawing/2014/main" id="{66306C2F-F0FB-6E17-F026-3624C1253095}"/>
              </a:ext>
            </a:extLst>
          </p:cNvPr>
          <p:cNvPicPr>
            <a:picLocks noChangeAspect="1"/>
          </p:cNvPicPr>
          <p:nvPr/>
        </p:nvPicPr>
        <p:blipFill>
          <a:blip r:embed="rId4"/>
          <a:stretch>
            <a:fillRect/>
          </a:stretch>
        </p:blipFill>
        <p:spPr>
          <a:xfrm>
            <a:off x="918381" y="2994137"/>
            <a:ext cx="2850127" cy="533446"/>
          </a:xfrm>
          <a:prstGeom prst="rect">
            <a:avLst/>
          </a:prstGeom>
        </p:spPr>
      </p:pic>
    </p:spTree>
    <p:extLst>
      <p:ext uri="{BB962C8B-B14F-4D97-AF65-F5344CB8AC3E}">
        <p14:creationId xmlns:p14="http://schemas.microsoft.com/office/powerpoint/2010/main" val="222305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a:t>
            </a:r>
            <a:r>
              <a:rPr lang="id-ID" sz="3200" dirty="0"/>
              <a:t>Relatif </a:t>
            </a:r>
            <a:r>
              <a:rPr lang="en-US" sz="3200" dirty="0"/>
              <a:t>Layout</a:t>
            </a:r>
            <a:endParaRPr lang="id-ID" sz="3200" dirty="0"/>
          </a:p>
        </p:txBody>
      </p:sp>
      <p:sp>
        <p:nvSpPr>
          <p:cNvPr id="12" name="Kotak Teks 11">
            <a:extLst>
              <a:ext uri="{FF2B5EF4-FFF2-40B4-BE49-F238E27FC236}">
                <a16:creationId xmlns:a16="http://schemas.microsoft.com/office/drawing/2014/main" id="{A41C39DB-CEA7-1BEB-6C99-CCDD254561A4}"/>
              </a:ext>
            </a:extLst>
          </p:cNvPr>
          <p:cNvSpPr txBox="1"/>
          <p:nvPr/>
        </p:nvSpPr>
        <p:spPr>
          <a:xfrm>
            <a:off x="551173" y="887944"/>
            <a:ext cx="8041653" cy="1015663"/>
          </a:xfrm>
          <a:prstGeom prst="rect">
            <a:avLst/>
          </a:prstGeom>
          <a:noFill/>
        </p:spPr>
        <p:txBody>
          <a:bodyPr wrap="square" rtlCol="0">
            <a:spAutoFit/>
          </a:bodyPr>
          <a:lstStyle/>
          <a:p>
            <a:pPr marL="285750" indent="-285750" algn="just">
              <a:buFont typeface="Arial" panose="020B0604020202020204" pitchFamily="34" charset="0"/>
              <a:buChar char="•"/>
            </a:pPr>
            <a:r>
              <a:rPr lang="id-ID" sz="1500" dirty="0"/>
              <a:t>Dengan konfigurasi </a:t>
            </a:r>
            <a:r>
              <a:rPr lang="id-ID" sz="1500" dirty="0" err="1"/>
              <a:t>properties</a:t>
            </a:r>
            <a:r>
              <a:rPr lang="id-ID" sz="1500" dirty="0"/>
              <a:t> seperti </a:t>
            </a:r>
            <a:r>
              <a:rPr lang="id-ID" sz="1500" dirty="0" err="1"/>
              <a:t>diatas</a:t>
            </a:r>
            <a:r>
              <a:rPr lang="id-ID" sz="1500" dirty="0"/>
              <a:t>, sebuah item akan diposisikan </a:t>
            </a:r>
            <a:r>
              <a:rPr lang="id-ID" sz="1500" dirty="0" err="1"/>
              <a:t>disebelah</a:t>
            </a:r>
            <a:r>
              <a:rPr lang="id-ID" sz="1500" dirty="0"/>
              <a:t> kiri bawah</a:t>
            </a:r>
          </a:p>
          <a:p>
            <a:pPr marL="285750" indent="-285750" algn="just">
              <a:buFont typeface="Arial" panose="020B0604020202020204" pitchFamily="34" charset="0"/>
              <a:buChar char="•"/>
            </a:pPr>
            <a:r>
              <a:rPr lang="id-ID" sz="1500" dirty="0"/>
              <a:t>Untuk lebih memahami relatif </a:t>
            </a:r>
            <a:r>
              <a:rPr lang="id-ID" sz="1500" dirty="0" err="1"/>
              <a:t>layout</a:t>
            </a:r>
            <a:r>
              <a:rPr lang="id-ID" sz="1500" dirty="0"/>
              <a:t>, tambahkan dua </a:t>
            </a:r>
            <a:r>
              <a:rPr lang="id-ID" sz="1500" dirty="0" err="1"/>
              <a:t>button</a:t>
            </a:r>
            <a:r>
              <a:rPr lang="id-ID" sz="1500" dirty="0"/>
              <a:t> baru ke dalam </a:t>
            </a:r>
            <a:r>
              <a:rPr lang="id-ID" sz="1500" dirty="0" err="1"/>
              <a:t>layout</a:t>
            </a:r>
            <a:r>
              <a:rPr lang="id-ID" sz="1500" dirty="0"/>
              <a:t>, lalu ubah ke </a:t>
            </a:r>
            <a:r>
              <a:rPr lang="id-ID" sz="1500" dirty="0" err="1"/>
              <a:t>text</a:t>
            </a:r>
            <a:r>
              <a:rPr lang="id-ID" sz="1500" dirty="0"/>
              <a:t> mode, sesuaikan dengan </a:t>
            </a:r>
            <a:r>
              <a:rPr lang="id-ID" sz="1500" dirty="0" err="1"/>
              <a:t>kodingan</a:t>
            </a:r>
            <a:r>
              <a:rPr lang="id-ID" sz="1500" dirty="0"/>
              <a:t> </a:t>
            </a:r>
            <a:r>
              <a:rPr lang="id-ID" sz="1500" dirty="0" err="1"/>
              <a:t>dibawah</a:t>
            </a:r>
            <a:r>
              <a:rPr lang="id-ID" sz="1500" dirty="0"/>
              <a:t> ini</a:t>
            </a:r>
          </a:p>
        </p:txBody>
      </p:sp>
      <p:pic>
        <p:nvPicPr>
          <p:cNvPr id="14" name="Gambar 13">
            <a:extLst>
              <a:ext uri="{FF2B5EF4-FFF2-40B4-BE49-F238E27FC236}">
                <a16:creationId xmlns:a16="http://schemas.microsoft.com/office/drawing/2014/main" id="{F2ED59A0-B5FA-71EA-6192-DB662279CFFC}"/>
              </a:ext>
            </a:extLst>
          </p:cNvPr>
          <p:cNvPicPr>
            <a:picLocks noChangeAspect="1"/>
          </p:cNvPicPr>
          <p:nvPr/>
        </p:nvPicPr>
        <p:blipFill>
          <a:blip r:embed="rId3"/>
          <a:stretch>
            <a:fillRect/>
          </a:stretch>
        </p:blipFill>
        <p:spPr>
          <a:xfrm>
            <a:off x="2198987" y="1952665"/>
            <a:ext cx="4746024" cy="3047521"/>
          </a:xfrm>
          <a:prstGeom prst="rect">
            <a:avLst/>
          </a:prstGeom>
        </p:spPr>
      </p:pic>
    </p:spTree>
    <p:extLst>
      <p:ext uri="{BB962C8B-B14F-4D97-AF65-F5344CB8AC3E}">
        <p14:creationId xmlns:p14="http://schemas.microsoft.com/office/powerpoint/2010/main" val="257033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a:t>
            </a:r>
            <a:r>
              <a:rPr lang="id-ID" sz="3200" dirty="0"/>
              <a:t>Relatif </a:t>
            </a:r>
            <a:r>
              <a:rPr lang="en-US" sz="3200" dirty="0"/>
              <a:t>Layout</a:t>
            </a:r>
            <a:endParaRPr lang="id-ID" sz="3200" dirty="0"/>
          </a:p>
        </p:txBody>
      </p:sp>
      <p:sp>
        <p:nvSpPr>
          <p:cNvPr id="12" name="Kotak Teks 11">
            <a:extLst>
              <a:ext uri="{FF2B5EF4-FFF2-40B4-BE49-F238E27FC236}">
                <a16:creationId xmlns:a16="http://schemas.microsoft.com/office/drawing/2014/main" id="{A41C39DB-CEA7-1BEB-6C99-CCDD254561A4}"/>
              </a:ext>
            </a:extLst>
          </p:cNvPr>
          <p:cNvSpPr txBox="1"/>
          <p:nvPr/>
        </p:nvSpPr>
        <p:spPr>
          <a:xfrm>
            <a:off x="551173" y="887944"/>
            <a:ext cx="8041653" cy="323165"/>
          </a:xfrm>
          <a:prstGeom prst="rect">
            <a:avLst/>
          </a:prstGeom>
          <a:noFill/>
        </p:spPr>
        <p:txBody>
          <a:bodyPr wrap="square" rtlCol="0">
            <a:spAutoFit/>
          </a:bodyPr>
          <a:lstStyle/>
          <a:p>
            <a:pPr marL="285750" indent="-285750" algn="just">
              <a:buFont typeface="Arial" panose="020B0604020202020204" pitchFamily="34" charset="0"/>
              <a:buChar char="•"/>
            </a:pPr>
            <a:r>
              <a:rPr lang="id-ID" sz="1500" dirty="0"/>
              <a:t>Terlihat bahwa pada </a:t>
            </a:r>
            <a:r>
              <a:rPr lang="id-ID" sz="1500" dirty="0" err="1"/>
              <a:t>button</a:t>
            </a:r>
            <a:r>
              <a:rPr lang="id-ID" sz="1500" dirty="0"/>
              <a:t> 3 terdapat konfigurasi </a:t>
            </a:r>
            <a:r>
              <a:rPr lang="id-ID" sz="1500" dirty="0" err="1"/>
              <a:t>properties</a:t>
            </a:r>
            <a:r>
              <a:rPr lang="id-ID" sz="1500" dirty="0"/>
              <a:t> sebagai berikut</a:t>
            </a:r>
          </a:p>
        </p:txBody>
      </p:sp>
      <p:pic>
        <p:nvPicPr>
          <p:cNvPr id="3" name="Gambar 2">
            <a:extLst>
              <a:ext uri="{FF2B5EF4-FFF2-40B4-BE49-F238E27FC236}">
                <a16:creationId xmlns:a16="http://schemas.microsoft.com/office/drawing/2014/main" id="{DC36993E-20A0-2AFF-7110-AD8B128F5444}"/>
              </a:ext>
            </a:extLst>
          </p:cNvPr>
          <p:cNvPicPr>
            <a:picLocks noChangeAspect="1"/>
          </p:cNvPicPr>
          <p:nvPr/>
        </p:nvPicPr>
        <p:blipFill>
          <a:blip r:embed="rId3"/>
          <a:stretch>
            <a:fillRect/>
          </a:stretch>
        </p:blipFill>
        <p:spPr>
          <a:xfrm>
            <a:off x="920701" y="1267250"/>
            <a:ext cx="2682472" cy="518205"/>
          </a:xfrm>
          <a:prstGeom prst="rect">
            <a:avLst/>
          </a:prstGeom>
        </p:spPr>
      </p:pic>
      <p:sp>
        <p:nvSpPr>
          <p:cNvPr id="4" name="Kotak Teks 3">
            <a:extLst>
              <a:ext uri="{FF2B5EF4-FFF2-40B4-BE49-F238E27FC236}">
                <a16:creationId xmlns:a16="http://schemas.microsoft.com/office/drawing/2014/main" id="{6B91DE55-5CC5-887A-4EDA-982B6DDCC4E6}"/>
              </a:ext>
            </a:extLst>
          </p:cNvPr>
          <p:cNvSpPr txBox="1"/>
          <p:nvPr/>
        </p:nvSpPr>
        <p:spPr>
          <a:xfrm>
            <a:off x="551173" y="1841596"/>
            <a:ext cx="8041653" cy="784830"/>
          </a:xfrm>
          <a:prstGeom prst="rect">
            <a:avLst/>
          </a:prstGeom>
          <a:noFill/>
        </p:spPr>
        <p:txBody>
          <a:bodyPr wrap="square" rtlCol="0">
            <a:spAutoFit/>
          </a:bodyPr>
          <a:lstStyle/>
          <a:p>
            <a:pPr algn="just"/>
            <a:r>
              <a:rPr lang="id-ID" sz="1500" dirty="0"/>
              <a:t>ini berarti bahwa sesuai konfigurasi </a:t>
            </a:r>
            <a:r>
              <a:rPr lang="id-ID" sz="1500" dirty="0" err="1"/>
              <a:t>diatas</a:t>
            </a:r>
            <a:r>
              <a:rPr lang="id-ID" sz="1500" dirty="0"/>
              <a:t>, </a:t>
            </a:r>
            <a:r>
              <a:rPr lang="id-ID" sz="1500" dirty="0" err="1"/>
              <a:t>button</a:t>
            </a:r>
            <a:r>
              <a:rPr lang="id-ID" sz="1500" dirty="0"/>
              <a:t> 3 akan diletakkan di sebelah kiri atas dan </a:t>
            </a:r>
            <a:r>
              <a:rPr lang="id-ID" sz="1500" dirty="0" err="1"/>
              <a:t>dibawah</a:t>
            </a:r>
            <a:r>
              <a:rPr lang="id-ID" sz="1500" dirty="0"/>
              <a:t> </a:t>
            </a:r>
            <a:r>
              <a:rPr lang="id-ID" sz="1500" dirty="0" err="1"/>
              <a:t>button</a:t>
            </a:r>
            <a:r>
              <a:rPr lang="id-ID" sz="1500" dirty="0"/>
              <a:t> 1 </a:t>
            </a:r>
          </a:p>
          <a:p>
            <a:pPr marL="285750" indent="-285750" algn="just">
              <a:buFont typeface="Arial" panose="020B0604020202020204" pitchFamily="34" charset="0"/>
              <a:buChar char="•"/>
            </a:pPr>
            <a:r>
              <a:rPr lang="id-ID" sz="1500" dirty="0"/>
              <a:t>Sedangkan pada </a:t>
            </a:r>
            <a:r>
              <a:rPr lang="id-ID" sz="1500" dirty="0" err="1"/>
              <a:t>button</a:t>
            </a:r>
            <a:r>
              <a:rPr lang="id-ID" sz="1500" dirty="0"/>
              <a:t> 4 terdapat konfigurasi </a:t>
            </a:r>
            <a:r>
              <a:rPr lang="id-ID" sz="1500" dirty="0" err="1"/>
              <a:t>properties</a:t>
            </a:r>
            <a:r>
              <a:rPr lang="id-ID" sz="1500" dirty="0"/>
              <a:t> sebagai berikut</a:t>
            </a:r>
          </a:p>
        </p:txBody>
      </p:sp>
      <p:pic>
        <p:nvPicPr>
          <p:cNvPr id="7" name="Gambar 6">
            <a:extLst>
              <a:ext uri="{FF2B5EF4-FFF2-40B4-BE49-F238E27FC236}">
                <a16:creationId xmlns:a16="http://schemas.microsoft.com/office/drawing/2014/main" id="{94B6102C-EDE2-83E1-4F39-FBBC35EE7213}"/>
              </a:ext>
            </a:extLst>
          </p:cNvPr>
          <p:cNvPicPr>
            <a:picLocks noChangeAspect="1"/>
          </p:cNvPicPr>
          <p:nvPr/>
        </p:nvPicPr>
        <p:blipFill>
          <a:blip r:embed="rId4"/>
          <a:stretch>
            <a:fillRect/>
          </a:stretch>
        </p:blipFill>
        <p:spPr>
          <a:xfrm>
            <a:off x="920701" y="2626426"/>
            <a:ext cx="2667231" cy="518205"/>
          </a:xfrm>
          <a:prstGeom prst="rect">
            <a:avLst/>
          </a:prstGeom>
        </p:spPr>
      </p:pic>
      <p:sp>
        <p:nvSpPr>
          <p:cNvPr id="8" name="Kotak Teks 7">
            <a:extLst>
              <a:ext uri="{FF2B5EF4-FFF2-40B4-BE49-F238E27FC236}">
                <a16:creationId xmlns:a16="http://schemas.microsoft.com/office/drawing/2014/main" id="{914A1222-464A-C205-3ADF-CFA2031EEF0C}"/>
              </a:ext>
            </a:extLst>
          </p:cNvPr>
          <p:cNvSpPr txBox="1"/>
          <p:nvPr/>
        </p:nvSpPr>
        <p:spPr>
          <a:xfrm>
            <a:off x="551172" y="3149580"/>
            <a:ext cx="8041653" cy="553998"/>
          </a:xfrm>
          <a:prstGeom prst="rect">
            <a:avLst/>
          </a:prstGeom>
          <a:noFill/>
        </p:spPr>
        <p:txBody>
          <a:bodyPr wrap="square" rtlCol="0">
            <a:spAutoFit/>
          </a:bodyPr>
          <a:lstStyle/>
          <a:p>
            <a:pPr algn="just"/>
            <a:r>
              <a:rPr lang="id-ID" sz="1500" dirty="0"/>
              <a:t>ini berarti bahwa sesuai konfigurasi </a:t>
            </a:r>
            <a:r>
              <a:rPr lang="id-ID" sz="1500" dirty="0" err="1"/>
              <a:t>diatas</a:t>
            </a:r>
            <a:r>
              <a:rPr lang="id-ID" sz="1500" dirty="0"/>
              <a:t>, </a:t>
            </a:r>
            <a:r>
              <a:rPr lang="id-ID" sz="1500" dirty="0" err="1"/>
              <a:t>button</a:t>
            </a:r>
            <a:r>
              <a:rPr lang="id-ID" sz="1500" dirty="0"/>
              <a:t> 4 akan diletakkan di sebelah kanan bawah dan </a:t>
            </a:r>
            <a:r>
              <a:rPr lang="id-ID" sz="1500" dirty="0" err="1"/>
              <a:t>diatas</a:t>
            </a:r>
            <a:r>
              <a:rPr lang="id-ID" sz="1500" dirty="0"/>
              <a:t> </a:t>
            </a:r>
            <a:r>
              <a:rPr lang="id-ID" sz="1500" dirty="0" err="1"/>
              <a:t>button</a:t>
            </a:r>
            <a:r>
              <a:rPr lang="id-ID" sz="1500" dirty="0"/>
              <a:t> 2</a:t>
            </a:r>
          </a:p>
        </p:txBody>
      </p:sp>
    </p:spTree>
    <p:extLst>
      <p:ext uri="{BB962C8B-B14F-4D97-AF65-F5344CB8AC3E}">
        <p14:creationId xmlns:p14="http://schemas.microsoft.com/office/powerpoint/2010/main" val="121346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9C30F3F4-BA89-E0B6-D0E3-93D7B750E9C4}"/>
              </a:ext>
            </a:extLst>
          </p:cNvPr>
          <p:cNvSpPr>
            <a:spLocks noGrp="1"/>
          </p:cNvSpPr>
          <p:nvPr>
            <p:ph type="title"/>
          </p:nvPr>
        </p:nvSpPr>
        <p:spPr>
          <a:xfrm>
            <a:off x="2122154" y="1999050"/>
            <a:ext cx="4899692" cy="572700"/>
          </a:xfrm>
        </p:spPr>
        <p:txBody>
          <a:bodyPr/>
          <a:lstStyle/>
          <a:p>
            <a:pPr algn="ctr"/>
            <a:r>
              <a:rPr lang="id-ID" dirty="0" err="1"/>
              <a:t>Terimakasih</a:t>
            </a:r>
            <a:endParaRPr lang="id-ID" dirty="0"/>
          </a:p>
        </p:txBody>
      </p:sp>
    </p:spTree>
    <p:extLst>
      <p:ext uri="{BB962C8B-B14F-4D97-AF65-F5344CB8AC3E}">
        <p14:creationId xmlns:p14="http://schemas.microsoft.com/office/powerpoint/2010/main" val="345108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4" name="Judul 3">
            <a:extLst>
              <a:ext uri="{FF2B5EF4-FFF2-40B4-BE49-F238E27FC236}">
                <a16:creationId xmlns:a16="http://schemas.microsoft.com/office/drawing/2014/main" id="{A21B97AA-54A7-E868-204E-70FD3EA6DE84}"/>
              </a:ext>
            </a:extLst>
          </p:cNvPr>
          <p:cNvSpPr>
            <a:spLocks noGrp="1"/>
          </p:cNvSpPr>
          <p:nvPr>
            <p:ph type="title"/>
          </p:nvPr>
        </p:nvSpPr>
        <p:spPr>
          <a:xfrm>
            <a:off x="1426157" y="467512"/>
            <a:ext cx="6291679" cy="755700"/>
          </a:xfrm>
        </p:spPr>
        <p:txBody>
          <a:bodyPr/>
          <a:lstStyle/>
          <a:p>
            <a:pPr algn="ctr"/>
            <a:r>
              <a:rPr lang="id-ID" dirty="0"/>
              <a:t>LAYOUT</a:t>
            </a:r>
          </a:p>
        </p:txBody>
      </p:sp>
      <p:sp>
        <p:nvSpPr>
          <p:cNvPr id="9" name="Kotak Teks 8">
            <a:extLst>
              <a:ext uri="{FF2B5EF4-FFF2-40B4-BE49-F238E27FC236}">
                <a16:creationId xmlns:a16="http://schemas.microsoft.com/office/drawing/2014/main" id="{A3DBC73B-6AB0-8EF4-6B5F-13A504FEF1DB}"/>
              </a:ext>
            </a:extLst>
          </p:cNvPr>
          <p:cNvSpPr txBox="1"/>
          <p:nvPr/>
        </p:nvSpPr>
        <p:spPr>
          <a:xfrm>
            <a:off x="634234" y="1602254"/>
            <a:ext cx="7875526" cy="1938992"/>
          </a:xfrm>
          <a:prstGeom prst="rect">
            <a:avLst/>
          </a:prstGeom>
          <a:noFill/>
        </p:spPr>
        <p:txBody>
          <a:bodyPr wrap="square" rtlCol="0">
            <a:spAutoFit/>
          </a:bodyPr>
          <a:lstStyle/>
          <a:p>
            <a:pPr algn="just"/>
            <a:r>
              <a:rPr lang="id-ID" sz="1500" dirty="0"/>
              <a:t>Secara bahasa, </a:t>
            </a:r>
            <a:r>
              <a:rPr lang="id-ID" sz="1500" dirty="0" err="1"/>
              <a:t>layout</a:t>
            </a:r>
            <a:r>
              <a:rPr lang="id-ID" sz="1500" dirty="0"/>
              <a:t> adalah tata letak. Menurut Surianto Rustan, </a:t>
            </a:r>
            <a:r>
              <a:rPr lang="id-ID" sz="1500" dirty="0" err="1"/>
              <a:t>layout</a:t>
            </a:r>
            <a:r>
              <a:rPr lang="id-ID" sz="1500" dirty="0"/>
              <a:t> adalah tata letak dari komponen-komponen desain terhadap suatu bidang dalam media tertentu untuk mendukung konsep atau pesan yang dibuat.</a:t>
            </a:r>
          </a:p>
          <a:p>
            <a:pPr algn="just"/>
            <a:r>
              <a:rPr lang="id-ID" sz="1500" dirty="0"/>
              <a:t>Secara sederhana, definisi </a:t>
            </a:r>
            <a:r>
              <a:rPr lang="id-ID" sz="1500" dirty="0" err="1"/>
              <a:t>layout</a:t>
            </a:r>
            <a:r>
              <a:rPr lang="id-ID" sz="1500" dirty="0"/>
              <a:t> adalah desain tata letak, sedangkan arti dari </a:t>
            </a:r>
            <a:r>
              <a:rPr lang="id-ID" sz="1500" dirty="0" err="1"/>
              <a:t>layout</a:t>
            </a:r>
            <a:r>
              <a:rPr lang="id-ID" sz="1500" dirty="0"/>
              <a:t> adalah suatu susunan, rancangan, atau tata letak ruang dari sebuah elemen yang sengaja didesain untuk bisa ditempatkan dalam suatu bidang yang telah di desain sebelumnya.</a:t>
            </a:r>
          </a:p>
          <a:p>
            <a:pPr algn="just"/>
            <a:r>
              <a:rPr lang="id-ID" sz="1500" dirty="0"/>
              <a:t>Terdapat 3 jenis </a:t>
            </a:r>
            <a:r>
              <a:rPr lang="id-ID" sz="1500" dirty="0" err="1"/>
              <a:t>layout</a:t>
            </a:r>
            <a:r>
              <a:rPr lang="id-ID" sz="1500" dirty="0"/>
              <a:t> utama pada android studio yaitu Linear </a:t>
            </a:r>
            <a:r>
              <a:rPr lang="id-ID" sz="1500" dirty="0" err="1"/>
              <a:t>Layout</a:t>
            </a:r>
            <a:r>
              <a:rPr lang="id-ID" sz="1500" dirty="0"/>
              <a:t>, </a:t>
            </a:r>
            <a:r>
              <a:rPr lang="id-ID" sz="1500" dirty="0" err="1"/>
              <a:t>Realtife</a:t>
            </a:r>
            <a:r>
              <a:rPr lang="id-ID" sz="1500" dirty="0"/>
              <a:t> </a:t>
            </a:r>
            <a:r>
              <a:rPr lang="id-ID" sz="1500" dirty="0" err="1"/>
              <a:t>Layout</a:t>
            </a:r>
            <a:r>
              <a:rPr lang="id-ID" sz="1500" dirty="0"/>
              <a:t> dan </a:t>
            </a:r>
            <a:r>
              <a:rPr lang="id-ID" sz="1500" dirty="0" err="1"/>
              <a:t>Constraint</a:t>
            </a:r>
            <a:r>
              <a:rPr lang="id-ID" sz="1500" dirty="0"/>
              <a:t> </a:t>
            </a:r>
            <a:r>
              <a:rPr lang="id-ID" sz="1500" dirty="0" err="1"/>
              <a:t>Layout</a:t>
            </a:r>
            <a:r>
              <a:rPr lang="id-ID" sz="1500" dirty="0"/>
              <a:t>. Akan tetapi </a:t>
            </a:r>
            <a:r>
              <a:rPr lang="id-ID" sz="1500" dirty="0" err="1"/>
              <a:t>default</a:t>
            </a:r>
            <a:r>
              <a:rPr lang="id-ID" sz="1500" dirty="0"/>
              <a:t> </a:t>
            </a:r>
            <a:r>
              <a:rPr lang="id-ID" sz="1500" dirty="0" err="1"/>
              <a:t>layout</a:t>
            </a:r>
            <a:r>
              <a:rPr lang="id-ID" sz="1500" dirty="0"/>
              <a:t> pada android studio adalah </a:t>
            </a:r>
            <a:r>
              <a:rPr lang="id-ID" sz="1500" dirty="0" err="1"/>
              <a:t>constraint</a:t>
            </a:r>
            <a:r>
              <a:rPr lang="id-ID" sz="1500" dirty="0"/>
              <a:t> </a:t>
            </a:r>
            <a:r>
              <a:rPr lang="id-ID" sz="1500" dirty="0" err="1"/>
              <a:t>layout</a:t>
            </a:r>
            <a:endParaRPr lang="id-ID"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3" name="Judul 2">
            <a:extLst>
              <a:ext uri="{FF2B5EF4-FFF2-40B4-BE49-F238E27FC236}">
                <a16:creationId xmlns:a16="http://schemas.microsoft.com/office/drawing/2014/main" id="{39D5E794-DBFF-0BCE-353D-E686DA646862}"/>
              </a:ext>
            </a:extLst>
          </p:cNvPr>
          <p:cNvSpPr>
            <a:spLocks noGrp="1"/>
          </p:cNvSpPr>
          <p:nvPr>
            <p:ph type="title"/>
          </p:nvPr>
        </p:nvSpPr>
        <p:spPr>
          <a:xfrm>
            <a:off x="1713749" y="742520"/>
            <a:ext cx="5716500" cy="755700"/>
          </a:xfrm>
        </p:spPr>
        <p:txBody>
          <a:bodyPr/>
          <a:lstStyle/>
          <a:p>
            <a:pPr algn="ctr"/>
            <a:r>
              <a:rPr lang="id-ID" dirty="0"/>
              <a:t>LINEAR LAYOUT</a:t>
            </a:r>
          </a:p>
        </p:txBody>
      </p:sp>
      <p:sp>
        <p:nvSpPr>
          <p:cNvPr id="7" name="Kotak Teks 6">
            <a:extLst>
              <a:ext uri="{FF2B5EF4-FFF2-40B4-BE49-F238E27FC236}">
                <a16:creationId xmlns:a16="http://schemas.microsoft.com/office/drawing/2014/main" id="{CC5B4144-2112-BAEF-7C4F-50ACF071FEF0}"/>
              </a:ext>
            </a:extLst>
          </p:cNvPr>
          <p:cNvSpPr txBox="1"/>
          <p:nvPr/>
        </p:nvSpPr>
        <p:spPr>
          <a:xfrm>
            <a:off x="1155031" y="1656921"/>
            <a:ext cx="6833937" cy="1938992"/>
          </a:xfrm>
          <a:prstGeom prst="rect">
            <a:avLst/>
          </a:prstGeom>
          <a:noFill/>
        </p:spPr>
        <p:txBody>
          <a:bodyPr wrap="square" rtlCol="0">
            <a:spAutoFit/>
          </a:bodyPr>
          <a:lstStyle/>
          <a:p>
            <a:pPr algn="just"/>
            <a:r>
              <a:rPr lang="id-ID" sz="1500" dirty="0" err="1"/>
              <a:t>LinearLayout</a:t>
            </a:r>
            <a:r>
              <a:rPr lang="id-ID" sz="1500" dirty="0"/>
              <a:t> adalah kelompok tampilan yang menampilkan semua komponen dalam satu arah, yaitu vertikal maupun horizontal. Semua komponen </a:t>
            </a:r>
            <a:r>
              <a:rPr lang="id-ID" sz="1500" dirty="0" err="1"/>
              <a:t>LinearLayout</a:t>
            </a:r>
            <a:r>
              <a:rPr lang="id-ID" sz="1500" dirty="0"/>
              <a:t> akan disejajarkan satu sama lain, sehingga orientasi vertikal hanya akan memiliki satu turunan per baris, dan orientasi horizontal hanya akan setinggi satu baris. Linear </a:t>
            </a:r>
            <a:r>
              <a:rPr lang="id-ID" sz="1500" dirty="0" err="1"/>
              <a:t>layout</a:t>
            </a:r>
            <a:r>
              <a:rPr lang="id-ID" sz="1500" dirty="0"/>
              <a:t> adalah salah satu </a:t>
            </a:r>
            <a:r>
              <a:rPr lang="id-ID" sz="1500" dirty="0" err="1"/>
              <a:t>layout</a:t>
            </a:r>
            <a:r>
              <a:rPr lang="id-ID" sz="1500" dirty="0"/>
              <a:t> termudah untuk mendesain sebuah aplikasi, karena pengguna hanya tinggal </a:t>
            </a:r>
            <a:r>
              <a:rPr lang="id-ID" sz="1500" dirty="0" err="1"/>
              <a:t>drag</a:t>
            </a:r>
            <a:r>
              <a:rPr lang="id-ID" sz="1500" dirty="0"/>
              <a:t> </a:t>
            </a:r>
            <a:r>
              <a:rPr lang="id-ID" sz="1500" dirty="0" err="1"/>
              <a:t>and</a:t>
            </a:r>
            <a:r>
              <a:rPr lang="id-ID" sz="1500" dirty="0"/>
              <a:t> drop komponen, dan secara otomatis komponen akan tersusun secara vertikal maupun secara horizontal.</a:t>
            </a:r>
          </a:p>
        </p:txBody>
      </p:sp>
    </p:spTree>
    <p:extLst>
      <p:ext uri="{BB962C8B-B14F-4D97-AF65-F5344CB8AC3E}">
        <p14:creationId xmlns:p14="http://schemas.microsoft.com/office/powerpoint/2010/main" val="61138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 name="Judul 2">
            <a:extLst>
              <a:ext uri="{FF2B5EF4-FFF2-40B4-BE49-F238E27FC236}">
                <a16:creationId xmlns:a16="http://schemas.microsoft.com/office/drawing/2014/main" id="{40CFF6B8-5281-5BC4-D671-D7309BC5A9FC}"/>
              </a:ext>
            </a:extLst>
          </p:cNvPr>
          <p:cNvSpPr>
            <a:spLocks noGrp="1"/>
          </p:cNvSpPr>
          <p:nvPr>
            <p:ph type="title"/>
          </p:nvPr>
        </p:nvSpPr>
        <p:spPr>
          <a:xfrm>
            <a:off x="1713748" y="921274"/>
            <a:ext cx="5716500" cy="755700"/>
          </a:xfrm>
        </p:spPr>
        <p:txBody>
          <a:bodyPr/>
          <a:lstStyle/>
          <a:p>
            <a:pPr algn="ctr"/>
            <a:r>
              <a:rPr lang="id-ID" dirty="0"/>
              <a:t>RELATIF LAYOUT</a:t>
            </a:r>
          </a:p>
        </p:txBody>
      </p:sp>
      <p:sp>
        <p:nvSpPr>
          <p:cNvPr id="3" name="Kotak Teks 2">
            <a:extLst>
              <a:ext uri="{FF2B5EF4-FFF2-40B4-BE49-F238E27FC236}">
                <a16:creationId xmlns:a16="http://schemas.microsoft.com/office/drawing/2014/main" id="{6433BCAC-E4A8-C9C3-1D0C-F532A62B9777}"/>
              </a:ext>
            </a:extLst>
          </p:cNvPr>
          <p:cNvSpPr txBox="1"/>
          <p:nvPr/>
        </p:nvSpPr>
        <p:spPr>
          <a:xfrm>
            <a:off x="1155030" y="1952554"/>
            <a:ext cx="6833937" cy="1477328"/>
          </a:xfrm>
          <a:prstGeom prst="rect">
            <a:avLst/>
          </a:prstGeom>
          <a:noFill/>
        </p:spPr>
        <p:txBody>
          <a:bodyPr wrap="square" rtlCol="0">
            <a:spAutoFit/>
          </a:bodyPr>
          <a:lstStyle/>
          <a:p>
            <a:pPr algn="just"/>
            <a:r>
              <a:rPr lang="id-ID" sz="1500" dirty="0" err="1"/>
              <a:t>RelativeLayout</a:t>
            </a:r>
            <a:r>
              <a:rPr lang="id-ID" sz="1500" dirty="0"/>
              <a:t> adalah tata letak tampilan yang dapat menampilkan tampilan turunan di posisi sesuai kehendak </a:t>
            </a:r>
            <a:r>
              <a:rPr lang="id-ID" sz="1500" dirty="0" err="1"/>
              <a:t>user</a:t>
            </a:r>
            <a:r>
              <a:rPr lang="id-ID" sz="1500" dirty="0"/>
              <a:t>. Posisi setiap komponen yang dipilih dapat ditentukan sebagai posisi relatif terhadap elemen lain yang setara, sebagai contoh komponen diletakkan di sebelah kiri atau di bawah tampilan lain atau di posisi relatif terhadap </a:t>
            </a:r>
            <a:r>
              <a:rPr lang="id-ID" sz="1500" dirty="0" err="1"/>
              <a:t>RelativeLayout</a:t>
            </a:r>
            <a:r>
              <a:rPr lang="id-ID" sz="1500" dirty="0"/>
              <a:t> induk (seperti sejajar dengan komponen sebelumnya bagian bawah, kiri, atau tengah).</a:t>
            </a:r>
          </a:p>
        </p:txBody>
      </p:sp>
    </p:spTree>
    <p:extLst>
      <p:ext uri="{BB962C8B-B14F-4D97-AF65-F5344CB8AC3E}">
        <p14:creationId xmlns:p14="http://schemas.microsoft.com/office/powerpoint/2010/main" val="151762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 name="Judul 2">
            <a:extLst>
              <a:ext uri="{FF2B5EF4-FFF2-40B4-BE49-F238E27FC236}">
                <a16:creationId xmlns:a16="http://schemas.microsoft.com/office/drawing/2014/main" id="{40CFF6B8-5281-5BC4-D671-D7309BC5A9FC}"/>
              </a:ext>
            </a:extLst>
          </p:cNvPr>
          <p:cNvSpPr>
            <a:spLocks noGrp="1"/>
          </p:cNvSpPr>
          <p:nvPr>
            <p:ph type="title"/>
          </p:nvPr>
        </p:nvSpPr>
        <p:spPr>
          <a:xfrm>
            <a:off x="1713748" y="921274"/>
            <a:ext cx="5716500" cy="755700"/>
          </a:xfrm>
        </p:spPr>
        <p:txBody>
          <a:bodyPr/>
          <a:lstStyle/>
          <a:p>
            <a:pPr algn="ctr"/>
            <a:r>
              <a:rPr lang="id-ID" dirty="0"/>
              <a:t>CONSTRAIN LAYOUT</a:t>
            </a:r>
          </a:p>
        </p:txBody>
      </p:sp>
      <p:sp>
        <p:nvSpPr>
          <p:cNvPr id="3" name="Kotak Teks 2">
            <a:extLst>
              <a:ext uri="{FF2B5EF4-FFF2-40B4-BE49-F238E27FC236}">
                <a16:creationId xmlns:a16="http://schemas.microsoft.com/office/drawing/2014/main" id="{6433BCAC-E4A8-C9C3-1D0C-F532A62B9777}"/>
              </a:ext>
            </a:extLst>
          </p:cNvPr>
          <p:cNvSpPr txBox="1"/>
          <p:nvPr/>
        </p:nvSpPr>
        <p:spPr>
          <a:xfrm>
            <a:off x="1155029" y="1676974"/>
            <a:ext cx="6833937" cy="2862322"/>
          </a:xfrm>
          <a:prstGeom prst="rect">
            <a:avLst/>
          </a:prstGeom>
          <a:noFill/>
        </p:spPr>
        <p:txBody>
          <a:bodyPr wrap="square" rtlCol="0">
            <a:spAutoFit/>
          </a:bodyPr>
          <a:lstStyle/>
          <a:p>
            <a:pPr algn="just"/>
            <a:r>
              <a:rPr lang="id-ID" sz="1500" dirty="0" err="1"/>
              <a:t>ConstraintLayout</a:t>
            </a:r>
            <a:r>
              <a:rPr lang="id-ID" sz="1500" dirty="0"/>
              <a:t> memungkinkan pengguna untuk membuat tata letak yang kompleks dan besar dengan hierarki tampilan datar (tidak ada kelompok tampilan bertingkat). </a:t>
            </a:r>
            <a:r>
              <a:rPr lang="id-ID" sz="1500" dirty="0" err="1"/>
              <a:t>ConstraintLayout</a:t>
            </a:r>
            <a:r>
              <a:rPr lang="id-ID" sz="1500" dirty="0"/>
              <a:t> serupa dengan </a:t>
            </a:r>
            <a:r>
              <a:rPr lang="id-ID" sz="1500" dirty="0" err="1"/>
              <a:t>RelativeLayout</a:t>
            </a:r>
            <a:r>
              <a:rPr lang="id-ID" sz="1500" dirty="0"/>
              <a:t> yang mana semua tampilannya diletakkan sesuai kehendak </a:t>
            </a:r>
            <a:r>
              <a:rPr lang="id-ID" sz="1500" dirty="0" err="1"/>
              <a:t>user</a:t>
            </a:r>
            <a:r>
              <a:rPr lang="id-ID" sz="1500" dirty="0"/>
              <a:t>, asal tetap memperhatikan tata letak induk, </a:t>
            </a:r>
            <a:r>
              <a:rPr lang="id-ID" sz="1500" dirty="0" err="1"/>
              <a:t>ConstrainLayout</a:t>
            </a:r>
            <a:r>
              <a:rPr lang="id-ID" sz="1500" dirty="0"/>
              <a:t> lebih fleksibel daripada </a:t>
            </a:r>
            <a:r>
              <a:rPr lang="id-ID" sz="1500" dirty="0" err="1"/>
              <a:t>RelativeLayout</a:t>
            </a:r>
            <a:r>
              <a:rPr lang="id-ID" sz="1500" dirty="0"/>
              <a:t> dan lebih mudah digunakan dengan </a:t>
            </a:r>
            <a:r>
              <a:rPr lang="id-ID" sz="1500" dirty="0" err="1"/>
              <a:t>Layout</a:t>
            </a:r>
            <a:r>
              <a:rPr lang="id-ID" sz="1500" dirty="0"/>
              <a:t> Editor Android Studio. </a:t>
            </a:r>
          </a:p>
          <a:p>
            <a:pPr algn="just"/>
            <a:r>
              <a:rPr lang="id-ID" sz="1500" dirty="0"/>
              <a:t>pengguna dapat mendesain komponen secara </a:t>
            </a:r>
            <a:r>
              <a:rPr lang="id-ID" sz="1500" dirty="0" err="1"/>
              <a:t>flexible</a:t>
            </a:r>
            <a:r>
              <a:rPr lang="id-ID" sz="1500" dirty="0"/>
              <a:t>, </a:t>
            </a:r>
            <a:r>
              <a:rPr lang="id-ID" sz="1500" dirty="0" err="1"/>
              <a:t>constrain</a:t>
            </a:r>
            <a:r>
              <a:rPr lang="id-ID" sz="1500" dirty="0"/>
              <a:t> </a:t>
            </a:r>
            <a:r>
              <a:rPr lang="id-ID" sz="1500" dirty="0" err="1"/>
              <a:t>layout</a:t>
            </a:r>
            <a:r>
              <a:rPr lang="id-ID" sz="1500" dirty="0"/>
              <a:t> juga menawarkan kecanggihan yang tidak dimiliki linear </a:t>
            </a:r>
            <a:r>
              <a:rPr lang="id-ID" sz="1500" dirty="0" err="1"/>
              <a:t>layout</a:t>
            </a:r>
            <a:r>
              <a:rPr lang="id-ID" sz="1500" dirty="0"/>
              <a:t> maupun relatif </a:t>
            </a:r>
            <a:r>
              <a:rPr lang="id-ID" sz="1500" dirty="0" err="1"/>
              <a:t>layout</a:t>
            </a:r>
            <a:r>
              <a:rPr lang="id-ID" sz="1500" dirty="0"/>
              <a:t>. Fitur Visual </a:t>
            </a:r>
            <a:r>
              <a:rPr lang="id-ID" sz="1500" dirty="0" err="1"/>
              <a:t>Layout</a:t>
            </a:r>
            <a:r>
              <a:rPr lang="id-ID" sz="1500" dirty="0"/>
              <a:t> Editor menawarkan semua kecanggihan </a:t>
            </a:r>
            <a:r>
              <a:rPr lang="id-ID" sz="1500" dirty="0" err="1"/>
              <a:t>ConstrainLayout</a:t>
            </a:r>
            <a:r>
              <a:rPr lang="id-ID" sz="1500" dirty="0"/>
              <a:t>, karena API </a:t>
            </a:r>
            <a:r>
              <a:rPr lang="id-ID" sz="1500" dirty="0" err="1"/>
              <a:t>layout</a:t>
            </a:r>
            <a:r>
              <a:rPr lang="id-ID" sz="1500" dirty="0"/>
              <a:t> dan </a:t>
            </a:r>
            <a:r>
              <a:rPr lang="id-ID" sz="1500" dirty="0" err="1"/>
              <a:t>Layout</a:t>
            </a:r>
            <a:r>
              <a:rPr lang="id-ID" sz="1500" dirty="0"/>
              <a:t> Editor dibuat khusus untuk digunakan bersama-sama. </a:t>
            </a:r>
          </a:p>
        </p:txBody>
      </p:sp>
    </p:spTree>
    <p:extLst>
      <p:ext uri="{BB962C8B-B14F-4D97-AF65-F5344CB8AC3E}">
        <p14:creationId xmlns:p14="http://schemas.microsoft.com/office/powerpoint/2010/main" val="388818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Linear Layout</a:t>
            </a:r>
            <a:endParaRPr lang="id-ID" sz="3200" dirty="0"/>
          </a:p>
        </p:txBody>
      </p:sp>
      <p:sp>
        <p:nvSpPr>
          <p:cNvPr id="6" name="Kotak Teks 5">
            <a:extLst>
              <a:ext uri="{FF2B5EF4-FFF2-40B4-BE49-F238E27FC236}">
                <a16:creationId xmlns:a16="http://schemas.microsoft.com/office/drawing/2014/main" id="{D2D73603-0605-ABDA-27D8-9995FAFCB9EF}"/>
              </a:ext>
            </a:extLst>
          </p:cNvPr>
          <p:cNvSpPr txBox="1"/>
          <p:nvPr/>
        </p:nvSpPr>
        <p:spPr>
          <a:xfrm>
            <a:off x="311700" y="1330145"/>
            <a:ext cx="4349677" cy="793383"/>
          </a:xfrm>
          <a:prstGeom prst="rect">
            <a:avLst/>
          </a:prstGeom>
          <a:noFill/>
        </p:spPr>
        <p:txBody>
          <a:bodyPr wrap="square" rtlCol="0">
            <a:spAutoFit/>
          </a:bodyPr>
          <a:lstStyle/>
          <a:p>
            <a:pPr algn="just"/>
            <a:r>
              <a:rPr lang="id-ID" sz="1500" dirty="0"/>
              <a:t>Buatlah sebuah </a:t>
            </a:r>
            <a:r>
              <a:rPr lang="id-ID" sz="1500" dirty="0" err="1"/>
              <a:t>project</a:t>
            </a:r>
            <a:r>
              <a:rPr lang="id-ID" sz="1500" dirty="0"/>
              <a:t> baru yang bernama </a:t>
            </a:r>
            <a:r>
              <a:rPr lang="id-ID" sz="1500" dirty="0" err="1"/>
              <a:t>LinearLayout</a:t>
            </a:r>
            <a:r>
              <a:rPr lang="id-ID" sz="1500" dirty="0"/>
              <a:t>. Kemudian bukalah </a:t>
            </a:r>
            <a:r>
              <a:rPr lang="id-ID" sz="1500" dirty="0" err="1"/>
              <a:t>file</a:t>
            </a:r>
            <a:r>
              <a:rPr lang="id-ID" sz="1500" dirty="0"/>
              <a:t> activity_main.xml yang terletak pada folder </a:t>
            </a:r>
            <a:r>
              <a:rPr lang="id-ID" sz="1500" dirty="0" err="1"/>
              <a:t>Res</a:t>
            </a:r>
            <a:r>
              <a:rPr lang="id-ID" sz="1500" dirty="0"/>
              <a:t>.</a:t>
            </a:r>
          </a:p>
        </p:txBody>
      </p:sp>
      <p:pic>
        <p:nvPicPr>
          <p:cNvPr id="8" name="Gambar 7">
            <a:extLst>
              <a:ext uri="{FF2B5EF4-FFF2-40B4-BE49-F238E27FC236}">
                <a16:creationId xmlns:a16="http://schemas.microsoft.com/office/drawing/2014/main" id="{6CABEFE1-E091-6AE8-4A9A-793C4CDDD97E}"/>
              </a:ext>
            </a:extLst>
          </p:cNvPr>
          <p:cNvPicPr>
            <a:picLocks noChangeAspect="1"/>
          </p:cNvPicPr>
          <p:nvPr/>
        </p:nvPicPr>
        <p:blipFill>
          <a:blip r:embed="rId3"/>
          <a:stretch>
            <a:fillRect/>
          </a:stretch>
        </p:blipFill>
        <p:spPr>
          <a:xfrm>
            <a:off x="4932953" y="670312"/>
            <a:ext cx="3815729" cy="2404027"/>
          </a:xfrm>
          <a:prstGeom prst="rect">
            <a:avLst/>
          </a:prstGeom>
        </p:spPr>
      </p:pic>
      <p:pic>
        <p:nvPicPr>
          <p:cNvPr id="3" name="Gambar 2">
            <a:extLst>
              <a:ext uri="{FF2B5EF4-FFF2-40B4-BE49-F238E27FC236}">
                <a16:creationId xmlns:a16="http://schemas.microsoft.com/office/drawing/2014/main" id="{4DF004C9-5B02-869F-D26D-38EEFA63EBBA}"/>
              </a:ext>
            </a:extLst>
          </p:cNvPr>
          <p:cNvPicPr>
            <a:picLocks noChangeAspect="1"/>
          </p:cNvPicPr>
          <p:nvPr/>
        </p:nvPicPr>
        <p:blipFill>
          <a:blip r:embed="rId4"/>
          <a:stretch>
            <a:fillRect/>
          </a:stretch>
        </p:blipFill>
        <p:spPr>
          <a:xfrm>
            <a:off x="395318" y="2880974"/>
            <a:ext cx="3697135" cy="2105233"/>
          </a:xfrm>
          <a:prstGeom prst="rect">
            <a:avLst/>
          </a:prstGeom>
        </p:spPr>
      </p:pic>
      <p:sp>
        <p:nvSpPr>
          <p:cNvPr id="4" name="Kotak Teks 3">
            <a:extLst>
              <a:ext uri="{FF2B5EF4-FFF2-40B4-BE49-F238E27FC236}">
                <a16:creationId xmlns:a16="http://schemas.microsoft.com/office/drawing/2014/main" id="{776BC83E-2F85-9CC2-7E4D-95DCCA00A259}"/>
              </a:ext>
            </a:extLst>
          </p:cNvPr>
          <p:cNvSpPr txBox="1"/>
          <p:nvPr/>
        </p:nvSpPr>
        <p:spPr>
          <a:xfrm>
            <a:off x="4399005" y="3446638"/>
            <a:ext cx="4349677" cy="1246495"/>
          </a:xfrm>
          <a:prstGeom prst="rect">
            <a:avLst/>
          </a:prstGeom>
          <a:noFill/>
        </p:spPr>
        <p:txBody>
          <a:bodyPr wrap="square" rtlCol="0">
            <a:spAutoFit/>
          </a:bodyPr>
          <a:lstStyle/>
          <a:p>
            <a:pPr algn="just"/>
            <a:r>
              <a:rPr lang="id-ID" sz="1500" dirty="0"/>
              <a:t>Bisa dilihat bahwa </a:t>
            </a:r>
            <a:r>
              <a:rPr lang="id-ID" sz="1500" dirty="0" err="1"/>
              <a:t>default</a:t>
            </a:r>
            <a:r>
              <a:rPr lang="id-ID" sz="1500" dirty="0"/>
              <a:t> </a:t>
            </a:r>
            <a:r>
              <a:rPr lang="id-ID" sz="1500" dirty="0" err="1"/>
              <a:t>layout</a:t>
            </a:r>
            <a:r>
              <a:rPr lang="id-ID" sz="1500" dirty="0"/>
              <a:t> adalah </a:t>
            </a:r>
            <a:r>
              <a:rPr lang="id-ID" sz="1500" dirty="0" err="1"/>
              <a:t>constraint</a:t>
            </a:r>
            <a:r>
              <a:rPr lang="id-ID" sz="1500" dirty="0"/>
              <a:t> </a:t>
            </a:r>
            <a:r>
              <a:rPr lang="id-ID" sz="1500" dirty="0" err="1"/>
              <a:t>layout</a:t>
            </a:r>
            <a:r>
              <a:rPr lang="id-ID" sz="1500" dirty="0"/>
              <a:t>, maka lakukanlah konversi dari </a:t>
            </a:r>
            <a:r>
              <a:rPr lang="id-ID" sz="1500" dirty="0" err="1"/>
              <a:t>constraint</a:t>
            </a:r>
            <a:r>
              <a:rPr lang="id-ID" sz="1500" dirty="0"/>
              <a:t> </a:t>
            </a:r>
            <a:r>
              <a:rPr lang="id-ID" sz="1500" dirty="0" err="1"/>
              <a:t>layout</a:t>
            </a:r>
            <a:r>
              <a:rPr lang="id-ID" sz="1500" dirty="0"/>
              <a:t> ke linear </a:t>
            </a:r>
            <a:r>
              <a:rPr lang="id-ID" sz="1500" dirty="0" err="1"/>
              <a:t>layout</a:t>
            </a:r>
            <a:r>
              <a:rPr lang="id-ID" sz="1500" dirty="0"/>
              <a:t> dengan cara klik kanan </a:t>
            </a:r>
            <a:r>
              <a:rPr lang="id-ID" sz="1500" dirty="0" err="1"/>
              <a:t>constrain</a:t>
            </a:r>
            <a:r>
              <a:rPr lang="id-ID" sz="1500" dirty="0"/>
              <a:t> </a:t>
            </a:r>
            <a:r>
              <a:rPr lang="id-ID" sz="1500" dirty="0" err="1"/>
              <a:t>layout</a:t>
            </a:r>
            <a:r>
              <a:rPr lang="id-ID" sz="1500" dirty="0"/>
              <a:t> → </a:t>
            </a:r>
            <a:r>
              <a:rPr lang="id-ID" sz="1500" dirty="0" err="1"/>
              <a:t>convert</a:t>
            </a:r>
            <a:r>
              <a:rPr lang="id-ID" sz="1500" dirty="0"/>
              <a:t> </a:t>
            </a:r>
            <a:r>
              <a:rPr lang="id-ID" sz="1500" dirty="0" err="1"/>
              <a:t>view</a:t>
            </a:r>
            <a:r>
              <a:rPr lang="id-ID" sz="1500" dirty="0"/>
              <a:t> → linear </a:t>
            </a:r>
            <a:r>
              <a:rPr lang="id-ID" sz="1500" dirty="0" err="1"/>
              <a:t>layout</a:t>
            </a:r>
            <a:endParaRPr lang="id-ID" sz="1500" dirty="0"/>
          </a:p>
        </p:txBody>
      </p:sp>
    </p:spTree>
    <p:extLst>
      <p:ext uri="{BB962C8B-B14F-4D97-AF65-F5344CB8AC3E}">
        <p14:creationId xmlns:p14="http://schemas.microsoft.com/office/powerpoint/2010/main" val="243656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Linear Layout</a:t>
            </a:r>
            <a:endParaRPr lang="id-ID" sz="3200" dirty="0"/>
          </a:p>
        </p:txBody>
      </p:sp>
      <p:pic>
        <p:nvPicPr>
          <p:cNvPr id="7" name="Gambar 6">
            <a:extLst>
              <a:ext uri="{FF2B5EF4-FFF2-40B4-BE49-F238E27FC236}">
                <a16:creationId xmlns:a16="http://schemas.microsoft.com/office/drawing/2014/main" id="{1CAFFC6B-DEED-9726-5A15-83B90CC780F7}"/>
              </a:ext>
            </a:extLst>
          </p:cNvPr>
          <p:cNvPicPr>
            <a:picLocks noChangeAspect="1"/>
          </p:cNvPicPr>
          <p:nvPr/>
        </p:nvPicPr>
        <p:blipFill>
          <a:blip r:embed="rId3"/>
          <a:stretch>
            <a:fillRect/>
          </a:stretch>
        </p:blipFill>
        <p:spPr>
          <a:xfrm>
            <a:off x="4854120" y="705598"/>
            <a:ext cx="4101919" cy="2601367"/>
          </a:xfrm>
          <a:prstGeom prst="rect">
            <a:avLst/>
          </a:prstGeom>
        </p:spPr>
      </p:pic>
      <p:sp>
        <p:nvSpPr>
          <p:cNvPr id="9" name="Kotak Teks 8">
            <a:extLst>
              <a:ext uri="{FF2B5EF4-FFF2-40B4-BE49-F238E27FC236}">
                <a16:creationId xmlns:a16="http://schemas.microsoft.com/office/drawing/2014/main" id="{A2C6D003-B005-A6B1-E11B-F8B6563D1856}"/>
              </a:ext>
            </a:extLst>
          </p:cNvPr>
          <p:cNvSpPr txBox="1"/>
          <p:nvPr/>
        </p:nvSpPr>
        <p:spPr>
          <a:xfrm>
            <a:off x="743667" y="1035574"/>
            <a:ext cx="3698851" cy="923330"/>
          </a:xfrm>
          <a:prstGeom prst="rect">
            <a:avLst/>
          </a:prstGeom>
          <a:noFill/>
        </p:spPr>
        <p:txBody>
          <a:bodyPr wrap="square" rtlCol="0">
            <a:spAutoFit/>
          </a:bodyPr>
          <a:lstStyle/>
          <a:p>
            <a:pPr algn="just"/>
            <a:r>
              <a:rPr lang="id-ID" sz="1800" dirty="0"/>
              <a:t>Selanjutnya ubah </a:t>
            </a:r>
            <a:r>
              <a:rPr lang="id-ID" sz="1800" dirty="0" err="1"/>
              <a:t>orientation</a:t>
            </a:r>
            <a:r>
              <a:rPr lang="id-ID" sz="1800" dirty="0"/>
              <a:t> linear </a:t>
            </a:r>
            <a:r>
              <a:rPr lang="id-ID" sz="1800" dirty="0" err="1"/>
              <a:t>layout</a:t>
            </a:r>
            <a:r>
              <a:rPr lang="id-ID" sz="1800" dirty="0"/>
              <a:t> dari vertikal </a:t>
            </a:r>
            <a:r>
              <a:rPr lang="id-ID" sz="1800" dirty="0" err="1"/>
              <a:t>layout</a:t>
            </a:r>
            <a:r>
              <a:rPr lang="id-ID" sz="1800" dirty="0"/>
              <a:t> menjadi horizontal </a:t>
            </a:r>
            <a:r>
              <a:rPr lang="id-ID" sz="1800" dirty="0" err="1"/>
              <a:t>layout</a:t>
            </a:r>
            <a:endParaRPr lang="id-ID" sz="1800" dirty="0"/>
          </a:p>
        </p:txBody>
      </p:sp>
      <p:pic>
        <p:nvPicPr>
          <p:cNvPr id="12" name="Gambar 11">
            <a:extLst>
              <a:ext uri="{FF2B5EF4-FFF2-40B4-BE49-F238E27FC236}">
                <a16:creationId xmlns:a16="http://schemas.microsoft.com/office/drawing/2014/main" id="{8E7D250E-5E8F-1640-BDD6-68BABF9B06BF}"/>
              </a:ext>
            </a:extLst>
          </p:cNvPr>
          <p:cNvPicPr>
            <a:picLocks noChangeAspect="1"/>
          </p:cNvPicPr>
          <p:nvPr/>
        </p:nvPicPr>
        <p:blipFill>
          <a:blip r:embed="rId4"/>
          <a:stretch>
            <a:fillRect/>
          </a:stretch>
        </p:blipFill>
        <p:spPr>
          <a:xfrm>
            <a:off x="391885" y="2514112"/>
            <a:ext cx="3272509" cy="2549577"/>
          </a:xfrm>
          <a:prstGeom prst="rect">
            <a:avLst/>
          </a:prstGeom>
        </p:spPr>
      </p:pic>
      <p:sp>
        <p:nvSpPr>
          <p:cNvPr id="13" name="Kotak Teks 12">
            <a:extLst>
              <a:ext uri="{FF2B5EF4-FFF2-40B4-BE49-F238E27FC236}">
                <a16:creationId xmlns:a16="http://schemas.microsoft.com/office/drawing/2014/main" id="{E8C274B6-25ED-453C-87A1-C7790911BEBF}"/>
              </a:ext>
            </a:extLst>
          </p:cNvPr>
          <p:cNvSpPr txBox="1"/>
          <p:nvPr/>
        </p:nvSpPr>
        <p:spPr>
          <a:xfrm>
            <a:off x="3954380" y="3589653"/>
            <a:ext cx="4797735" cy="1015663"/>
          </a:xfrm>
          <a:prstGeom prst="rect">
            <a:avLst/>
          </a:prstGeom>
          <a:noFill/>
        </p:spPr>
        <p:txBody>
          <a:bodyPr wrap="square" rtlCol="0">
            <a:spAutoFit/>
          </a:bodyPr>
          <a:lstStyle/>
          <a:p>
            <a:pPr algn="just"/>
            <a:r>
              <a:rPr lang="id-ID" sz="1500" dirty="0"/>
              <a:t>Selanjutnya </a:t>
            </a:r>
            <a:r>
              <a:rPr lang="id-ID" sz="1500" dirty="0" err="1"/>
              <a:t>drag</a:t>
            </a:r>
            <a:r>
              <a:rPr lang="id-ID" sz="1500" dirty="0"/>
              <a:t> </a:t>
            </a:r>
            <a:r>
              <a:rPr lang="id-ID" sz="1500" dirty="0" err="1"/>
              <a:t>and</a:t>
            </a:r>
            <a:r>
              <a:rPr lang="id-ID" sz="1500" dirty="0"/>
              <a:t> drop </a:t>
            </a:r>
            <a:r>
              <a:rPr lang="id-ID" sz="1500" dirty="0" err="1"/>
              <a:t>Textview</a:t>
            </a:r>
            <a:r>
              <a:rPr lang="id-ID" sz="1500" dirty="0"/>
              <a:t>, dan 3 </a:t>
            </a:r>
            <a:r>
              <a:rPr lang="id-ID" sz="1500" dirty="0" err="1"/>
              <a:t>button</a:t>
            </a:r>
            <a:r>
              <a:rPr lang="id-ID" sz="1500" dirty="0"/>
              <a:t> ke dalam </a:t>
            </a:r>
            <a:r>
              <a:rPr lang="id-ID" sz="1500" dirty="0" err="1"/>
              <a:t>layout</a:t>
            </a:r>
            <a:r>
              <a:rPr lang="id-ID" sz="1500" dirty="0"/>
              <a:t>, ubah warna </a:t>
            </a:r>
            <a:r>
              <a:rPr lang="id-ID" sz="1500" dirty="0" err="1"/>
              <a:t>button</a:t>
            </a:r>
            <a:r>
              <a:rPr lang="id-ID" sz="1500" dirty="0"/>
              <a:t> menjadi warna biru, sehingga jika menggunakan </a:t>
            </a:r>
            <a:r>
              <a:rPr lang="id-ID" sz="1500" dirty="0" err="1"/>
              <a:t>vertical</a:t>
            </a:r>
            <a:r>
              <a:rPr lang="id-ID" sz="1500" dirty="0"/>
              <a:t> linear </a:t>
            </a:r>
            <a:r>
              <a:rPr lang="id-ID" sz="1500" dirty="0" err="1"/>
              <a:t>layout</a:t>
            </a:r>
            <a:r>
              <a:rPr lang="id-ID" sz="1500" dirty="0"/>
              <a:t> hasil keluaran seperti di samping kiri</a:t>
            </a:r>
          </a:p>
        </p:txBody>
      </p:sp>
    </p:spTree>
    <p:extLst>
      <p:ext uri="{BB962C8B-B14F-4D97-AF65-F5344CB8AC3E}">
        <p14:creationId xmlns:p14="http://schemas.microsoft.com/office/powerpoint/2010/main" val="386345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Linear Layout</a:t>
            </a:r>
            <a:endParaRPr lang="id-ID" sz="3200" dirty="0"/>
          </a:p>
        </p:txBody>
      </p:sp>
      <p:pic>
        <p:nvPicPr>
          <p:cNvPr id="3" name="Gambar 2">
            <a:extLst>
              <a:ext uri="{FF2B5EF4-FFF2-40B4-BE49-F238E27FC236}">
                <a16:creationId xmlns:a16="http://schemas.microsoft.com/office/drawing/2014/main" id="{E91BCEA8-3321-5089-3C7E-10642F2A5D3C}"/>
              </a:ext>
            </a:extLst>
          </p:cNvPr>
          <p:cNvPicPr>
            <a:picLocks noChangeAspect="1"/>
          </p:cNvPicPr>
          <p:nvPr/>
        </p:nvPicPr>
        <p:blipFill>
          <a:blip r:embed="rId3"/>
          <a:stretch>
            <a:fillRect/>
          </a:stretch>
        </p:blipFill>
        <p:spPr>
          <a:xfrm>
            <a:off x="2845920" y="907629"/>
            <a:ext cx="3452159" cy="2888230"/>
          </a:xfrm>
          <a:prstGeom prst="rect">
            <a:avLst/>
          </a:prstGeom>
        </p:spPr>
      </p:pic>
      <p:sp>
        <p:nvSpPr>
          <p:cNvPr id="4" name="Kotak Teks 3">
            <a:extLst>
              <a:ext uri="{FF2B5EF4-FFF2-40B4-BE49-F238E27FC236}">
                <a16:creationId xmlns:a16="http://schemas.microsoft.com/office/drawing/2014/main" id="{EE9816F7-EA55-F93D-1A17-3FB2759DD9F7}"/>
              </a:ext>
            </a:extLst>
          </p:cNvPr>
          <p:cNvSpPr txBox="1"/>
          <p:nvPr/>
        </p:nvSpPr>
        <p:spPr>
          <a:xfrm>
            <a:off x="1880363" y="3974261"/>
            <a:ext cx="5383272" cy="523220"/>
          </a:xfrm>
          <a:prstGeom prst="rect">
            <a:avLst/>
          </a:prstGeom>
          <a:noFill/>
        </p:spPr>
        <p:txBody>
          <a:bodyPr wrap="square" rtlCol="0">
            <a:spAutoFit/>
          </a:bodyPr>
          <a:lstStyle/>
          <a:p>
            <a:pPr algn="just"/>
            <a:r>
              <a:rPr lang="id-ID" dirty="0"/>
              <a:t>Pada bagian atribut, ubah </a:t>
            </a:r>
            <a:r>
              <a:rPr lang="id-ID" dirty="0" err="1"/>
              <a:t>layout_width</a:t>
            </a:r>
            <a:r>
              <a:rPr lang="id-ID" dirty="0"/>
              <a:t> dan </a:t>
            </a:r>
            <a:r>
              <a:rPr lang="id-ID" dirty="0" err="1"/>
              <a:t>layout_height</a:t>
            </a:r>
            <a:r>
              <a:rPr lang="id-ID" dirty="0"/>
              <a:t> dari </a:t>
            </a:r>
            <a:r>
              <a:rPr lang="id-ID" dirty="0" err="1"/>
              <a:t>match_parent</a:t>
            </a:r>
            <a:r>
              <a:rPr lang="id-ID" dirty="0"/>
              <a:t> menjadi </a:t>
            </a:r>
            <a:r>
              <a:rPr lang="id-ID" dirty="0" err="1"/>
              <a:t>wrap</a:t>
            </a:r>
            <a:r>
              <a:rPr lang="id-ID" dirty="0"/>
              <a:t> </a:t>
            </a:r>
            <a:r>
              <a:rPr lang="id-ID" dirty="0" err="1"/>
              <a:t>content</a:t>
            </a:r>
            <a:endParaRPr lang="id-ID" dirty="0"/>
          </a:p>
        </p:txBody>
      </p:sp>
    </p:spTree>
    <p:extLst>
      <p:ext uri="{BB962C8B-B14F-4D97-AF65-F5344CB8AC3E}">
        <p14:creationId xmlns:p14="http://schemas.microsoft.com/office/powerpoint/2010/main" val="156087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5" name="Judul 4">
            <a:extLst>
              <a:ext uri="{FF2B5EF4-FFF2-40B4-BE49-F238E27FC236}">
                <a16:creationId xmlns:a16="http://schemas.microsoft.com/office/drawing/2014/main" id="{DE98CEB5-B77C-E8E0-48B1-2CB2878DAB30}"/>
              </a:ext>
            </a:extLst>
          </p:cNvPr>
          <p:cNvSpPr>
            <a:spLocks noGrp="1"/>
          </p:cNvSpPr>
          <p:nvPr>
            <p:ph type="title"/>
          </p:nvPr>
        </p:nvSpPr>
        <p:spPr>
          <a:xfrm>
            <a:off x="311700" y="0"/>
            <a:ext cx="8520600" cy="572700"/>
          </a:xfrm>
        </p:spPr>
        <p:txBody>
          <a:bodyPr/>
          <a:lstStyle/>
          <a:p>
            <a:r>
              <a:rPr lang="en-US" sz="3200" dirty="0" err="1"/>
              <a:t>Membuat</a:t>
            </a:r>
            <a:r>
              <a:rPr lang="en-US" sz="3200" dirty="0"/>
              <a:t> Layout </a:t>
            </a:r>
            <a:r>
              <a:rPr lang="en-US" sz="3200" dirty="0" err="1"/>
              <a:t>Menggunakan</a:t>
            </a:r>
            <a:r>
              <a:rPr lang="en-US" sz="3200" dirty="0"/>
              <a:t> </a:t>
            </a:r>
            <a:r>
              <a:rPr lang="id-ID" sz="3200" dirty="0"/>
              <a:t>Relatif </a:t>
            </a:r>
            <a:r>
              <a:rPr lang="en-US" sz="3200" dirty="0"/>
              <a:t>Layout</a:t>
            </a:r>
            <a:endParaRPr lang="id-ID" sz="3200" dirty="0"/>
          </a:p>
        </p:txBody>
      </p:sp>
      <p:sp>
        <p:nvSpPr>
          <p:cNvPr id="2" name="Kotak Teks 1">
            <a:extLst>
              <a:ext uri="{FF2B5EF4-FFF2-40B4-BE49-F238E27FC236}">
                <a16:creationId xmlns:a16="http://schemas.microsoft.com/office/drawing/2014/main" id="{589FB8FE-B89A-BA9F-76EE-3155C2231E22}"/>
              </a:ext>
            </a:extLst>
          </p:cNvPr>
          <p:cNvSpPr txBox="1"/>
          <p:nvPr/>
        </p:nvSpPr>
        <p:spPr>
          <a:xfrm>
            <a:off x="551173" y="976278"/>
            <a:ext cx="8041653" cy="1015663"/>
          </a:xfrm>
          <a:prstGeom prst="rect">
            <a:avLst/>
          </a:prstGeom>
          <a:noFill/>
        </p:spPr>
        <p:txBody>
          <a:bodyPr wrap="square" rtlCol="0">
            <a:spAutoFit/>
          </a:bodyPr>
          <a:lstStyle/>
          <a:p>
            <a:pPr marL="285750" indent="-285750" algn="just">
              <a:buFont typeface="Arial" panose="020B0604020202020204" pitchFamily="34" charset="0"/>
              <a:buChar char="•"/>
            </a:pPr>
            <a:r>
              <a:rPr lang="id-ID" sz="1500" dirty="0"/>
              <a:t>Untuk membuat contoh relatif </a:t>
            </a:r>
            <a:r>
              <a:rPr lang="id-ID" sz="1500" dirty="0" err="1"/>
              <a:t>layout</a:t>
            </a:r>
            <a:r>
              <a:rPr lang="id-ID" sz="1500" dirty="0"/>
              <a:t>, ubah </a:t>
            </a:r>
            <a:r>
              <a:rPr lang="id-ID" sz="1500" dirty="0" err="1"/>
              <a:t>layout</a:t>
            </a:r>
            <a:r>
              <a:rPr lang="id-ID" sz="1500" dirty="0"/>
              <a:t> menjadi relatif </a:t>
            </a:r>
            <a:r>
              <a:rPr lang="id-ID" sz="1500" dirty="0" err="1"/>
              <a:t>layout</a:t>
            </a:r>
            <a:r>
              <a:rPr lang="id-ID" sz="1500" dirty="0"/>
              <a:t>, </a:t>
            </a:r>
            <a:r>
              <a:rPr lang="id-ID" sz="1500" dirty="0" err="1"/>
              <a:t>drag</a:t>
            </a:r>
            <a:r>
              <a:rPr lang="id-ID" sz="1500" dirty="0"/>
              <a:t> </a:t>
            </a:r>
            <a:r>
              <a:rPr lang="id-ID" sz="1500" dirty="0" err="1"/>
              <a:t>and</a:t>
            </a:r>
            <a:r>
              <a:rPr lang="id-ID" sz="1500" dirty="0"/>
              <a:t> drop 2 </a:t>
            </a:r>
            <a:r>
              <a:rPr lang="id-ID" sz="1500" dirty="0" err="1"/>
              <a:t>button</a:t>
            </a:r>
            <a:endParaRPr lang="id-ID" sz="1500" dirty="0"/>
          </a:p>
          <a:p>
            <a:pPr marL="285750" indent="-285750" algn="just">
              <a:buFont typeface="Arial" panose="020B0604020202020204" pitchFamily="34" charset="0"/>
              <a:buChar char="•"/>
            </a:pPr>
            <a:r>
              <a:rPr lang="id-ID" sz="1500" dirty="0"/>
              <a:t>Ganti </a:t>
            </a:r>
            <a:r>
              <a:rPr lang="id-ID" sz="1500" dirty="0" err="1"/>
              <a:t>text</a:t>
            </a:r>
            <a:r>
              <a:rPr lang="id-ID" sz="1500" dirty="0"/>
              <a:t> </a:t>
            </a:r>
            <a:r>
              <a:rPr lang="id-ID" sz="1500" dirty="0" err="1"/>
              <a:t>botton</a:t>
            </a:r>
            <a:r>
              <a:rPr lang="id-ID" sz="1500" dirty="0"/>
              <a:t> satu menjadi “TOP” dan </a:t>
            </a:r>
            <a:r>
              <a:rPr lang="id-ID" sz="1500" dirty="0" err="1"/>
              <a:t>button</a:t>
            </a:r>
            <a:r>
              <a:rPr lang="id-ID" sz="1500" dirty="0"/>
              <a:t> 2 menjadi “</a:t>
            </a:r>
            <a:r>
              <a:rPr lang="id-ID" sz="1500" dirty="0" err="1"/>
              <a:t>Bottom</a:t>
            </a:r>
            <a:r>
              <a:rPr lang="id-ID" sz="1500" dirty="0"/>
              <a:t>”</a:t>
            </a:r>
          </a:p>
          <a:p>
            <a:pPr marL="285750" indent="-285750" algn="just">
              <a:buFont typeface="Arial" panose="020B0604020202020204" pitchFamily="34" charset="0"/>
              <a:buChar char="•"/>
            </a:pPr>
            <a:r>
              <a:rPr lang="id-ID" sz="1500" dirty="0"/>
              <a:t>Ubah ke mode </a:t>
            </a:r>
            <a:r>
              <a:rPr lang="id-ID" sz="1500" dirty="0" err="1"/>
              <a:t>split</a:t>
            </a:r>
            <a:r>
              <a:rPr lang="id-ID" sz="1500" dirty="0"/>
              <a:t> di pojok kanan atas, sesuaikan dengan </a:t>
            </a:r>
            <a:r>
              <a:rPr lang="id-ID" sz="1500" dirty="0" err="1"/>
              <a:t>kodingan</a:t>
            </a:r>
            <a:r>
              <a:rPr lang="id-ID" sz="1500" dirty="0"/>
              <a:t> </a:t>
            </a:r>
            <a:r>
              <a:rPr lang="id-ID" sz="1500" dirty="0" err="1"/>
              <a:t>dibawah</a:t>
            </a:r>
            <a:r>
              <a:rPr lang="id-ID" sz="1500" dirty="0"/>
              <a:t> ini</a:t>
            </a:r>
          </a:p>
        </p:txBody>
      </p:sp>
      <p:pic>
        <p:nvPicPr>
          <p:cNvPr id="7" name="Gambar 6">
            <a:extLst>
              <a:ext uri="{FF2B5EF4-FFF2-40B4-BE49-F238E27FC236}">
                <a16:creationId xmlns:a16="http://schemas.microsoft.com/office/drawing/2014/main" id="{3D0F8B84-D570-5431-220D-261924683C45}"/>
              </a:ext>
            </a:extLst>
          </p:cNvPr>
          <p:cNvPicPr>
            <a:picLocks noChangeAspect="1"/>
          </p:cNvPicPr>
          <p:nvPr/>
        </p:nvPicPr>
        <p:blipFill>
          <a:blip r:embed="rId3"/>
          <a:stretch>
            <a:fillRect/>
          </a:stretch>
        </p:blipFill>
        <p:spPr>
          <a:xfrm>
            <a:off x="2092463" y="2064483"/>
            <a:ext cx="4959071" cy="2962468"/>
          </a:xfrm>
          <a:prstGeom prst="rect">
            <a:avLst/>
          </a:prstGeom>
        </p:spPr>
      </p:pic>
    </p:spTree>
    <p:extLst>
      <p:ext uri="{BB962C8B-B14F-4D97-AF65-F5344CB8AC3E}">
        <p14:creationId xmlns:p14="http://schemas.microsoft.com/office/powerpoint/2010/main" val="2576182001"/>
      </p:ext>
    </p:extLst>
  </p:cSld>
  <p:clrMapOvr>
    <a:masterClrMapping/>
  </p:clrMapOvr>
</p:sld>
</file>

<file path=ppt/theme/theme1.xml><?xml version="1.0" encoding="utf-8"?>
<a:theme xmlns:a="http://schemas.openxmlformats.org/drawingml/2006/main" name="0160_Stracciatella_Template_SlidesMania">
  <a:themeElements>
    <a:clrScheme name="Simple Light">
      <a:dk1>
        <a:srgbClr val="000000"/>
      </a:dk1>
      <a:lt1>
        <a:srgbClr val="FFFFFF"/>
      </a:lt1>
      <a:dk2>
        <a:srgbClr val="595959"/>
      </a:dk2>
      <a:lt2>
        <a:srgbClr val="FFF2CC"/>
      </a:lt2>
      <a:accent1>
        <a:srgbClr val="FFFFFF"/>
      </a:accent1>
      <a:accent2>
        <a:srgbClr val="D9D9D9"/>
      </a:accent2>
      <a:accent3>
        <a:srgbClr val="737373"/>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677</Words>
  <Application>Microsoft Office PowerPoint</Application>
  <PresentationFormat>Peragaan Layar (16:9)</PresentationFormat>
  <Paragraphs>37</Paragraphs>
  <Slides>13</Slides>
  <Notes>13</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13</vt:i4>
      </vt:variant>
    </vt:vector>
  </HeadingPairs>
  <TitlesOfParts>
    <vt:vector size="19" baseType="lpstr">
      <vt:lpstr>Arial</vt:lpstr>
      <vt:lpstr>Roboto</vt:lpstr>
      <vt:lpstr>Barlow Condensed</vt:lpstr>
      <vt:lpstr>Barlow Black</vt:lpstr>
      <vt:lpstr>Calibri</vt:lpstr>
      <vt:lpstr>0160_Stracciatella_Template_SlidesMania</vt:lpstr>
      <vt:lpstr>LAYOUT</vt:lpstr>
      <vt:lpstr>LAYOUT</vt:lpstr>
      <vt:lpstr>LINEAR LAYOUT</vt:lpstr>
      <vt:lpstr>RELATIF LAYOUT</vt:lpstr>
      <vt:lpstr>CONSTRAIN LAYOUT</vt:lpstr>
      <vt:lpstr>Membuat Layout Menggunakan Linear Layout</vt:lpstr>
      <vt:lpstr>Membuat Layout Menggunakan Linear Layout</vt:lpstr>
      <vt:lpstr>Membuat Layout Menggunakan Linear Layout</vt:lpstr>
      <vt:lpstr>Membuat Layout Menggunakan Relatif Layout</vt:lpstr>
      <vt:lpstr>Membuat Layout Menggunakan Relatif Layout</vt:lpstr>
      <vt:lpstr>Membuat Layout Menggunakan Relatif Layout</vt:lpstr>
      <vt:lpstr>Membuat Layout Menggunakan Relatif Layout</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cp:lastModifiedBy>galihrestubaihq@outlook.com</cp:lastModifiedBy>
  <cp:revision>22</cp:revision>
  <dcterms:modified xsi:type="dcterms:W3CDTF">2023-02-08T10:01:02Z</dcterms:modified>
</cp:coreProperties>
</file>