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77" r:id="rId8"/>
    <p:sldId id="278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2" r:id="rId18"/>
    <p:sldId id="271" r:id="rId19"/>
    <p:sldId id="274" r:id="rId20"/>
    <p:sldId id="273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040-7ACB-4AA6-BE36-8FC68065584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EBC9-DDCE-42D2-9C43-7E9DCD4C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4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040-7ACB-4AA6-BE36-8FC68065584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EBC9-DDCE-42D2-9C43-7E9DCD4C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6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040-7ACB-4AA6-BE36-8FC68065584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EBC9-DDCE-42D2-9C43-7E9DCD4C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2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040-7ACB-4AA6-BE36-8FC68065584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EBC9-DDCE-42D2-9C43-7E9DCD4C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4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040-7ACB-4AA6-BE36-8FC68065584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EBC9-DDCE-42D2-9C43-7E9DCD4C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8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040-7ACB-4AA6-BE36-8FC68065584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EBC9-DDCE-42D2-9C43-7E9DCD4C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4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040-7ACB-4AA6-BE36-8FC68065584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EBC9-DDCE-42D2-9C43-7E9DCD4C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2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040-7ACB-4AA6-BE36-8FC68065584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EBC9-DDCE-42D2-9C43-7E9DCD4C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9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040-7ACB-4AA6-BE36-8FC68065584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EBC9-DDCE-42D2-9C43-7E9DCD4C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040-7ACB-4AA6-BE36-8FC68065584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EBC9-DDCE-42D2-9C43-7E9DCD4C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7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040-7ACB-4AA6-BE36-8FC68065584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EBC9-DDCE-42D2-9C43-7E9DCD4C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4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26040-7ACB-4AA6-BE36-8FC68065584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0EBC9-DDCE-42D2-9C43-7E9DCD4C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6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OOP Basic Concept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Hermawan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84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br>
              <a:rPr lang="en-US" dirty="0" smtClean="0"/>
            </a:br>
            <a:r>
              <a:rPr lang="en-US" dirty="0" smtClean="0"/>
              <a:t>Class &amp; Object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0878" y="1825625"/>
            <a:ext cx="54102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3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br>
              <a:rPr lang="en-US" dirty="0" smtClean="0"/>
            </a:br>
            <a:r>
              <a:rPr lang="en-US" dirty="0" smtClean="0"/>
              <a:t>Class </a:t>
            </a:r>
            <a:r>
              <a:rPr lang="en-US" smtClean="0"/>
              <a:t>&amp;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A class is a template for objects</a:t>
            </a:r>
            <a:r>
              <a:rPr lang="en-US" dirty="0"/>
              <a:t>. A class defines object properties including a valid range of values, and a default value. A class also describes object behavior. An object is a member or an "instance" of a class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Class: Human</a:t>
            </a:r>
          </a:p>
          <a:p>
            <a:pPr marL="0" indent="0">
              <a:buNone/>
            </a:pPr>
            <a:r>
              <a:rPr lang="en-US" dirty="0" smtClean="0"/>
              <a:t>Object: Man &amp; Woman</a:t>
            </a:r>
          </a:p>
          <a:p>
            <a:pPr marL="0" indent="0">
              <a:buNone/>
            </a:pPr>
            <a:r>
              <a:rPr lang="en-US" dirty="0" smtClean="0"/>
              <a:t>Human man = new Human;</a:t>
            </a:r>
          </a:p>
          <a:p>
            <a:pPr marL="0" indent="0">
              <a:buNone/>
            </a:pPr>
            <a:r>
              <a:rPr lang="en-US" dirty="0" smtClean="0"/>
              <a:t>Human woman = new Human;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02589" y="3573193"/>
            <a:ext cx="1219160" cy="83099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Human: Class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4644245"/>
            <a:ext cx="1275471" cy="83099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Man: Object 1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748476" y="4644245"/>
            <a:ext cx="1648742" cy="120032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woman: Object 2</a:t>
            </a:r>
          </a:p>
          <a:p>
            <a:endParaRPr lang="en-US" sz="2400" dirty="0"/>
          </a:p>
        </p:txBody>
      </p:sp>
      <p:cxnSp>
        <p:nvCxnSpPr>
          <p:cNvPr id="9" name="Straight Arrow Connector 8"/>
          <p:cNvCxnSpPr>
            <a:stCxn id="6" idx="0"/>
            <a:endCxn id="4" idx="2"/>
          </p:cNvCxnSpPr>
          <p:nvPr/>
        </p:nvCxnSpPr>
        <p:spPr>
          <a:xfrm flipV="1">
            <a:off x="6733736" y="4404190"/>
            <a:ext cx="778433" cy="24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  <a:endCxn id="4" idx="2"/>
          </p:cNvCxnSpPr>
          <p:nvPr/>
        </p:nvCxnSpPr>
        <p:spPr>
          <a:xfrm flipH="1" flipV="1">
            <a:off x="7512169" y="4404190"/>
            <a:ext cx="1060678" cy="24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299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br>
              <a:rPr lang="en-US" dirty="0" smtClean="0"/>
            </a:br>
            <a:r>
              <a:rPr lang="en-US" dirty="0" smtClean="0"/>
              <a:t>Class vs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119032"/>
              </p:ext>
            </p:extLst>
          </p:nvPr>
        </p:nvGraphicFramePr>
        <p:xfrm>
          <a:off x="838200" y="1513489"/>
          <a:ext cx="10641038" cy="5940468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563483">
                  <a:extLst>
                    <a:ext uri="{9D8B030D-6E8A-4147-A177-3AD203B41FA5}">
                      <a16:colId xmlns:a16="http://schemas.microsoft.com/office/drawing/2014/main" val="2163978387"/>
                    </a:ext>
                  </a:extLst>
                </a:gridCol>
                <a:gridCol w="5257777">
                  <a:extLst>
                    <a:ext uri="{9D8B030D-6E8A-4147-A177-3AD203B41FA5}">
                      <a16:colId xmlns:a16="http://schemas.microsoft.com/office/drawing/2014/main" val="1788681369"/>
                    </a:ext>
                  </a:extLst>
                </a:gridCol>
                <a:gridCol w="4819778">
                  <a:extLst>
                    <a:ext uri="{9D8B030D-6E8A-4147-A177-3AD203B41FA5}">
                      <a16:colId xmlns:a16="http://schemas.microsoft.com/office/drawing/2014/main" val="1705878254"/>
                    </a:ext>
                  </a:extLst>
                </a:gridCol>
              </a:tblGrid>
              <a:tr h="691273"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</a:pPr>
                      <a:r>
                        <a:rPr lang="en-US" sz="1400" dirty="0" smtClean="0">
                          <a:effectLst/>
                        </a:rPr>
                        <a:t>No</a:t>
                      </a:r>
                    </a:p>
                    <a:p>
                      <a:pPr algn="l" fontAlgn="base">
                        <a:lnSpc>
                          <a:spcPct val="100000"/>
                        </a:lnSpc>
                      </a:pPr>
                      <a:endParaRPr lang="en-US" sz="1400" b="0" dirty="0">
                        <a:effectLst/>
                      </a:endParaRPr>
                    </a:p>
                  </a:txBody>
                  <a:tcPr marL="83041" marR="83041" marT="116257" marB="11625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</a:pPr>
                      <a:r>
                        <a:rPr lang="en-US" sz="1400" dirty="0" smtClean="0">
                          <a:effectLst/>
                        </a:rPr>
                        <a:t>Class</a:t>
                      </a:r>
                      <a:endParaRPr lang="en-US" sz="1400" b="0" dirty="0">
                        <a:effectLst/>
                      </a:endParaRPr>
                    </a:p>
                  </a:txBody>
                  <a:tcPr marL="83041" marR="83041" marT="116257" marB="11625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</a:pPr>
                      <a:r>
                        <a:rPr lang="en-US" sz="1400" dirty="0" smtClean="0">
                          <a:effectLst/>
                        </a:rPr>
                        <a:t>Object</a:t>
                      </a:r>
                      <a:endParaRPr lang="en-US" sz="1400" b="0" dirty="0">
                        <a:effectLst/>
                      </a:endParaRPr>
                    </a:p>
                  </a:txBody>
                  <a:tcPr marL="83041" marR="83041" marT="116257" marB="11625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45526"/>
                  </a:ext>
                </a:extLst>
              </a:tr>
              <a:tr h="691273">
                <a:tc>
                  <a:txBody>
                    <a:bodyPr/>
                    <a:lstStyle/>
                    <a:p>
                      <a:pPr algn="l" fontAlgn="base">
                        <a:lnSpc>
                          <a:spcPts val="1680"/>
                        </a:lnSpc>
                      </a:pPr>
                      <a:r>
                        <a:rPr lang="en-US" sz="1800" dirty="0" smtClean="0">
                          <a:effectLst/>
                        </a:rPr>
                        <a:t>1</a:t>
                      </a:r>
                      <a:endParaRPr lang="en-US" sz="1800" b="1" dirty="0" smtClean="0">
                        <a:effectLst/>
                      </a:endParaRPr>
                    </a:p>
                  </a:txBody>
                  <a:tcPr marL="83041" marR="83041" marT="116257" marB="116257" anchor="ctr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80"/>
                        </a:lnSpc>
                      </a:pPr>
                      <a:r>
                        <a:rPr lang="en-US" sz="1800" dirty="0">
                          <a:effectLst/>
                        </a:rPr>
                        <a:t>Class is used as a template for declaring and 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creating the objects.      </a:t>
                      </a:r>
                      <a:endParaRPr lang="en-US" sz="1800" b="0" dirty="0">
                        <a:effectLst/>
                      </a:endParaRPr>
                    </a:p>
                  </a:txBody>
                  <a:tcPr marL="83041" marR="83041" marT="116257" marB="116257" anchor="ctr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80"/>
                        </a:lnSpc>
                      </a:pPr>
                      <a:r>
                        <a:rPr lang="en-US" sz="1800" dirty="0">
                          <a:effectLst/>
                        </a:rPr>
                        <a:t>An object is an instance of a class.</a:t>
                      </a:r>
                      <a:endParaRPr lang="en-US" sz="1800" b="0" dirty="0">
                        <a:effectLst/>
                      </a:endParaRPr>
                    </a:p>
                  </a:txBody>
                  <a:tcPr marL="83041" marR="83041" marT="116257" marB="116257" anchor="ctr"/>
                </a:tc>
                <a:extLst>
                  <a:ext uri="{0D108BD9-81ED-4DB2-BD59-A6C34878D82A}">
                    <a16:rowId xmlns:a16="http://schemas.microsoft.com/office/drawing/2014/main" val="817791359"/>
                  </a:ext>
                </a:extLst>
              </a:tr>
              <a:tr h="464202">
                <a:tc>
                  <a:txBody>
                    <a:bodyPr/>
                    <a:lstStyle/>
                    <a:p>
                      <a:pPr algn="l" fontAlgn="base">
                        <a:lnSpc>
                          <a:spcPts val="1680"/>
                        </a:lnSpc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 b="0">
                        <a:effectLst/>
                      </a:endParaRPr>
                    </a:p>
                  </a:txBody>
                  <a:tcPr marL="83041" marR="83041" marT="116257" marB="116257" anchor="ctr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80"/>
                        </a:lnSpc>
                      </a:pPr>
                      <a:r>
                        <a:rPr lang="en-US" sz="1800" dirty="0">
                          <a:effectLst/>
                        </a:rPr>
                        <a:t>When a class is created, no memory is allocated.</a:t>
                      </a:r>
                      <a:endParaRPr lang="en-US" sz="1800" b="0" dirty="0">
                        <a:effectLst/>
                      </a:endParaRPr>
                    </a:p>
                  </a:txBody>
                  <a:tcPr marL="83041" marR="83041" marT="116257" marB="116257" anchor="ctr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80"/>
                        </a:lnSpc>
                      </a:pPr>
                      <a:r>
                        <a:rPr lang="en-US" sz="1800" dirty="0">
                          <a:effectLst/>
                        </a:rPr>
                        <a:t>Objects are allocated memory space whenever they are created.</a:t>
                      </a:r>
                      <a:endParaRPr lang="en-US" sz="1800" b="0" dirty="0">
                        <a:effectLst/>
                      </a:endParaRPr>
                    </a:p>
                  </a:txBody>
                  <a:tcPr marL="83041" marR="83041" marT="116257" marB="116257" anchor="ctr"/>
                </a:tc>
                <a:extLst>
                  <a:ext uri="{0D108BD9-81ED-4DB2-BD59-A6C34878D82A}">
                    <a16:rowId xmlns:a16="http://schemas.microsoft.com/office/drawing/2014/main" val="1049926800"/>
                  </a:ext>
                </a:extLst>
              </a:tr>
              <a:tr h="464202">
                <a:tc>
                  <a:txBody>
                    <a:bodyPr/>
                    <a:lstStyle/>
                    <a:p>
                      <a:pPr algn="l" fontAlgn="base">
                        <a:lnSpc>
                          <a:spcPts val="1680"/>
                        </a:lnSpc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 b="0">
                        <a:effectLst/>
                      </a:endParaRPr>
                    </a:p>
                  </a:txBody>
                  <a:tcPr marL="83041" marR="83041" marT="116257" marB="116257" anchor="ctr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80"/>
                        </a:lnSpc>
                      </a:pPr>
                      <a:r>
                        <a:rPr lang="en-US" sz="1800" dirty="0">
                          <a:effectLst/>
                        </a:rPr>
                        <a:t>The class has to be declared only once.</a:t>
                      </a:r>
                      <a:endParaRPr lang="en-US" sz="1800" b="0" dirty="0">
                        <a:effectLst/>
                      </a:endParaRPr>
                    </a:p>
                  </a:txBody>
                  <a:tcPr marL="83041" marR="83041" marT="116257" marB="116257" anchor="ctr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80"/>
                        </a:lnSpc>
                      </a:pPr>
                      <a:r>
                        <a:rPr lang="en-US" sz="1800" dirty="0">
                          <a:effectLst/>
                        </a:rPr>
                        <a:t>An object is created many times as per requirement.</a:t>
                      </a:r>
                      <a:endParaRPr lang="en-US" sz="1800" b="0" dirty="0">
                        <a:effectLst/>
                      </a:endParaRPr>
                    </a:p>
                  </a:txBody>
                  <a:tcPr marL="83041" marR="83041" marT="116257" marB="116257" anchor="ctr"/>
                </a:tc>
                <a:extLst>
                  <a:ext uri="{0D108BD9-81ED-4DB2-BD59-A6C34878D82A}">
                    <a16:rowId xmlns:a16="http://schemas.microsoft.com/office/drawing/2014/main" val="3415379377"/>
                  </a:ext>
                </a:extLst>
              </a:tr>
              <a:tr h="691273">
                <a:tc>
                  <a:txBody>
                    <a:bodyPr/>
                    <a:lstStyle/>
                    <a:p>
                      <a:pPr algn="l" fontAlgn="base">
                        <a:lnSpc>
                          <a:spcPts val="1680"/>
                        </a:lnSpc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 b="0">
                        <a:effectLst/>
                      </a:endParaRPr>
                    </a:p>
                  </a:txBody>
                  <a:tcPr marL="83041" marR="83041" marT="116257" marB="116257" anchor="ctr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80"/>
                        </a:lnSpc>
                      </a:pPr>
                      <a:r>
                        <a:rPr lang="en-US" sz="1800" dirty="0">
                          <a:effectLst/>
                        </a:rPr>
                        <a:t>A class cannot be manipulated as they are not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available in the memory.</a:t>
                      </a:r>
                      <a:endParaRPr lang="en-US" sz="1800" b="0" dirty="0">
                        <a:effectLst/>
                      </a:endParaRPr>
                    </a:p>
                  </a:txBody>
                  <a:tcPr marL="83041" marR="83041" marT="116257" marB="116257" anchor="ctr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80"/>
                        </a:lnSpc>
                      </a:pPr>
                      <a:r>
                        <a:rPr lang="en-US" sz="1800" dirty="0">
                          <a:effectLst/>
                        </a:rPr>
                        <a:t>Objects can be manipulated.</a:t>
                      </a:r>
                      <a:endParaRPr lang="en-US" sz="1800" b="0" dirty="0">
                        <a:effectLst/>
                      </a:endParaRPr>
                    </a:p>
                  </a:txBody>
                  <a:tcPr marL="83041" marR="83041" marT="116257" marB="116257" anchor="ctr"/>
                </a:tc>
                <a:extLst>
                  <a:ext uri="{0D108BD9-81ED-4DB2-BD59-A6C34878D82A}">
                    <a16:rowId xmlns:a16="http://schemas.microsoft.com/office/drawing/2014/main" val="252071625"/>
                  </a:ext>
                </a:extLst>
              </a:tr>
              <a:tr h="464202">
                <a:tc>
                  <a:txBody>
                    <a:bodyPr/>
                    <a:lstStyle/>
                    <a:p>
                      <a:pPr algn="l" fontAlgn="base">
                        <a:lnSpc>
                          <a:spcPts val="1680"/>
                        </a:lnSpc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 b="0">
                        <a:effectLst/>
                      </a:endParaRPr>
                    </a:p>
                  </a:txBody>
                  <a:tcPr marL="83041" marR="83041" marT="116257" marB="116257" anchor="ctr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80"/>
                        </a:lnSpc>
                      </a:pPr>
                      <a:r>
                        <a:rPr lang="en-US" sz="1800">
                          <a:effectLst/>
                        </a:rPr>
                        <a:t>A class is a logical entity.</a:t>
                      </a:r>
                      <a:endParaRPr lang="en-US" sz="1800" b="0">
                        <a:effectLst/>
                      </a:endParaRPr>
                    </a:p>
                  </a:txBody>
                  <a:tcPr marL="83041" marR="83041" marT="116257" marB="116257" anchor="ctr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80"/>
                        </a:lnSpc>
                      </a:pPr>
                      <a:r>
                        <a:rPr lang="en-US" sz="1800" dirty="0">
                          <a:effectLst/>
                        </a:rPr>
                        <a:t>An object is a physical entity.</a:t>
                      </a:r>
                      <a:endParaRPr lang="en-US" sz="1800" b="0" dirty="0">
                        <a:effectLst/>
                      </a:endParaRPr>
                    </a:p>
                  </a:txBody>
                  <a:tcPr marL="83041" marR="83041" marT="116257" marB="116257" anchor="ctr"/>
                </a:tc>
                <a:extLst>
                  <a:ext uri="{0D108BD9-81ED-4DB2-BD59-A6C34878D82A}">
                    <a16:rowId xmlns:a16="http://schemas.microsoft.com/office/drawing/2014/main" val="441257242"/>
                  </a:ext>
                </a:extLst>
              </a:tr>
              <a:tr h="691273">
                <a:tc>
                  <a:txBody>
                    <a:bodyPr/>
                    <a:lstStyle/>
                    <a:p>
                      <a:pPr algn="l" fontAlgn="base">
                        <a:lnSpc>
                          <a:spcPts val="1680"/>
                        </a:lnSpc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800" b="0">
                        <a:effectLst/>
                      </a:endParaRPr>
                    </a:p>
                  </a:txBody>
                  <a:tcPr marL="83041" marR="83041" marT="116257" marB="116257" anchor="ctr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80"/>
                        </a:lnSpc>
                      </a:pPr>
                      <a:r>
                        <a:rPr lang="en-US" sz="1800">
                          <a:effectLst/>
                        </a:rPr>
                        <a:t>It is declared with the class keyword</a:t>
                      </a:r>
                      <a:endParaRPr lang="en-US" sz="1800" b="0">
                        <a:effectLst/>
                      </a:endParaRPr>
                    </a:p>
                  </a:txBody>
                  <a:tcPr marL="83041" marR="83041" marT="116257" marB="116257" anchor="ctr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80"/>
                        </a:lnSpc>
                      </a:pPr>
                      <a:r>
                        <a:rPr lang="en-US" sz="1800" dirty="0">
                          <a:effectLst/>
                        </a:rPr>
                        <a:t>It is created with a class name in C++ and 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with the new keywords in Java.</a:t>
                      </a:r>
                      <a:endParaRPr lang="en-US" sz="1800" b="0" dirty="0">
                        <a:effectLst/>
                      </a:endParaRPr>
                    </a:p>
                  </a:txBody>
                  <a:tcPr marL="83041" marR="83041" marT="116257" marB="116257" anchor="ctr"/>
                </a:tc>
                <a:extLst>
                  <a:ext uri="{0D108BD9-81ED-4DB2-BD59-A6C34878D82A}">
                    <a16:rowId xmlns:a16="http://schemas.microsoft.com/office/drawing/2014/main" val="1859376697"/>
                  </a:ext>
                </a:extLst>
              </a:tr>
              <a:tr h="691273">
                <a:tc>
                  <a:txBody>
                    <a:bodyPr/>
                    <a:lstStyle/>
                    <a:p>
                      <a:pPr algn="l" fontAlgn="base">
                        <a:lnSpc>
                          <a:spcPts val="1680"/>
                        </a:lnSpc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1800" b="0">
                        <a:effectLst/>
                      </a:endParaRPr>
                    </a:p>
                  </a:txBody>
                  <a:tcPr marL="83041" marR="83041" marT="116257" marB="116257" anchor="ctr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80"/>
                        </a:lnSpc>
                      </a:pPr>
                      <a:r>
                        <a:rPr lang="en-US" sz="1800">
                          <a:effectLst/>
                        </a:rPr>
                        <a:t>Class does not contain any values which 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can be associated with the field.</a:t>
                      </a:r>
                      <a:endParaRPr lang="en-US" sz="1800" b="0">
                        <a:effectLst/>
                      </a:endParaRPr>
                    </a:p>
                  </a:txBody>
                  <a:tcPr marL="83041" marR="83041" marT="116257" marB="116257" anchor="ctr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80"/>
                        </a:lnSpc>
                      </a:pPr>
                      <a:r>
                        <a:rPr lang="en-US" sz="1800" dirty="0">
                          <a:effectLst/>
                        </a:rPr>
                        <a:t>Each object has its own values, which are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associated with it.</a:t>
                      </a:r>
                      <a:endParaRPr lang="en-US" sz="1800" b="0" dirty="0">
                        <a:effectLst/>
                      </a:endParaRPr>
                    </a:p>
                  </a:txBody>
                  <a:tcPr marL="83041" marR="83041" marT="116257" marB="116257" anchor="ctr"/>
                </a:tc>
                <a:extLst>
                  <a:ext uri="{0D108BD9-81ED-4DB2-BD59-A6C34878D82A}">
                    <a16:rowId xmlns:a16="http://schemas.microsoft.com/office/drawing/2014/main" val="2778281688"/>
                  </a:ext>
                </a:extLst>
              </a:tr>
              <a:tr h="691273">
                <a:tc>
                  <a:txBody>
                    <a:bodyPr/>
                    <a:lstStyle/>
                    <a:p>
                      <a:pPr algn="l" fontAlgn="base">
                        <a:lnSpc>
                          <a:spcPts val="1680"/>
                        </a:lnSpc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US" sz="1800" b="0">
                        <a:effectLst/>
                      </a:endParaRPr>
                    </a:p>
                  </a:txBody>
                  <a:tcPr marL="83041" marR="83041" marT="116257" marB="116257" anchor="ctr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80"/>
                        </a:lnSpc>
                      </a:pPr>
                      <a:r>
                        <a:rPr lang="en-US" sz="1800" dirty="0">
                          <a:effectLst/>
                        </a:rPr>
                        <a:t>A class is used to bind data as well as methods together as a single unit.</a:t>
                      </a:r>
                      <a:endParaRPr lang="en-US" sz="1800" b="0" dirty="0">
                        <a:effectLst/>
                      </a:endParaRPr>
                    </a:p>
                  </a:txBody>
                  <a:tcPr marL="83041" marR="83041" marT="116257" marB="116257" anchor="ctr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80"/>
                        </a:lnSpc>
                      </a:pPr>
                      <a:r>
                        <a:rPr lang="en-US" sz="1800" dirty="0">
                          <a:effectLst/>
                        </a:rPr>
                        <a:t>Objects are like a variable of the class.</a:t>
                      </a:r>
                      <a:endParaRPr lang="en-US" sz="1800" b="0" dirty="0">
                        <a:effectLst/>
                      </a:endParaRPr>
                    </a:p>
                  </a:txBody>
                  <a:tcPr marL="83041" marR="83041" marT="116257" marB="116257" anchor="ctr"/>
                </a:tc>
                <a:extLst>
                  <a:ext uri="{0D108BD9-81ED-4DB2-BD59-A6C34878D82A}">
                    <a16:rowId xmlns:a16="http://schemas.microsoft.com/office/drawing/2014/main" val="3667429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394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br>
              <a:rPr lang="en-US" dirty="0" smtClean="0"/>
            </a:br>
            <a:r>
              <a:rPr lang="en-US" dirty="0" smtClean="0"/>
              <a:t>Class &amp; Object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56669" y="2264898"/>
            <a:ext cx="1219160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Vehicle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769946" y="3884588"/>
            <a:ext cx="127547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Bicycle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7" idx="0"/>
            <a:endCxn id="6" idx="2"/>
          </p:cNvCxnSpPr>
          <p:nvPr/>
        </p:nvCxnSpPr>
        <p:spPr>
          <a:xfrm flipV="1">
            <a:off x="2407682" y="2726563"/>
            <a:ext cx="3458567" cy="115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0"/>
            <a:endCxn id="6" idx="2"/>
          </p:cNvCxnSpPr>
          <p:nvPr/>
        </p:nvCxnSpPr>
        <p:spPr>
          <a:xfrm flipH="1" flipV="1">
            <a:off x="5866249" y="2726563"/>
            <a:ext cx="687059" cy="115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48804" y="3872426"/>
            <a:ext cx="92681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Moto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089899" y="3884589"/>
            <a:ext cx="92681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Car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stCxn id="13" idx="0"/>
            <a:endCxn id="6" idx="2"/>
          </p:cNvCxnSpPr>
          <p:nvPr/>
        </p:nvCxnSpPr>
        <p:spPr>
          <a:xfrm flipV="1">
            <a:off x="4512213" y="2726563"/>
            <a:ext cx="1354036" cy="114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875139" y="3872425"/>
            <a:ext cx="92681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Train</a:t>
            </a:r>
            <a:endParaRPr lang="en-US" sz="2400" dirty="0"/>
          </a:p>
        </p:txBody>
      </p:sp>
      <p:cxnSp>
        <p:nvCxnSpPr>
          <p:cNvPr id="21" name="Straight Arrow Connector 20"/>
          <p:cNvCxnSpPr>
            <a:stCxn id="19" idx="0"/>
            <a:endCxn id="6" idx="2"/>
          </p:cNvCxnSpPr>
          <p:nvPr/>
        </p:nvCxnSpPr>
        <p:spPr>
          <a:xfrm flipH="1" flipV="1">
            <a:off x="5866249" y="2726563"/>
            <a:ext cx="2472299" cy="1145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580270" y="3872424"/>
            <a:ext cx="1294055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Aircraft</a:t>
            </a:r>
            <a:endParaRPr lang="en-US" sz="2400" dirty="0"/>
          </a:p>
        </p:txBody>
      </p:sp>
      <p:cxnSp>
        <p:nvCxnSpPr>
          <p:cNvPr id="27" name="Straight Arrow Connector 26"/>
          <p:cNvCxnSpPr>
            <a:stCxn id="26" idx="0"/>
            <a:endCxn id="6" idx="2"/>
          </p:cNvCxnSpPr>
          <p:nvPr/>
        </p:nvCxnSpPr>
        <p:spPr>
          <a:xfrm flipH="1" flipV="1">
            <a:off x="5866249" y="2726563"/>
            <a:ext cx="4361049" cy="114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7723" y="5042612"/>
            <a:ext cx="1275472" cy="83099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Manual bike</a:t>
            </a:r>
            <a:endParaRPr lang="en-US" sz="2400" dirty="0"/>
          </a:p>
        </p:txBody>
      </p:sp>
      <p:cxnSp>
        <p:nvCxnSpPr>
          <p:cNvPr id="35" name="Straight Arrow Connector 34"/>
          <p:cNvCxnSpPr>
            <a:stCxn id="31" idx="0"/>
            <a:endCxn id="7" idx="2"/>
          </p:cNvCxnSpPr>
          <p:nvPr/>
        </p:nvCxnSpPr>
        <p:spPr>
          <a:xfrm flipV="1">
            <a:off x="1245459" y="4346253"/>
            <a:ext cx="1162223" cy="696359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599005" y="5042608"/>
            <a:ext cx="1275472" cy="83099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Electric Moto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4725975" y="5064455"/>
            <a:ext cx="1275472" cy="83099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Gasoline Moto</a:t>
            </a:r>
            <a:endParaRPr lang="en-US" sz="2400" dirty="0"/>
          </a:p>
        </p:txBody>
      </p:sp>
      <p:cxnSp>
        <p:nvCxnSpPr>
          <p:cNvPr id="50" name="Straight Arrow Connector 49"/>
          <p:cNvCxnSpPr>
            <a:stCxn id="45" idx="0"/>
            <a:endCxn id="13" idx="2"/>
          </p:cNvCxnSpPr>
          <p:nvPr/>
        </p:nvCxnSpPr>
        <p:spPr>
          <a:xfrm flipV="1">
            <a:off x="3236741" y="4334091"/>
            <a:ext cx="1275472" cy="70851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6" idx="0"/>
            <a:endCxn id="13" idx="2"/>
          </p:cNvCxnSpPr>
          <p:nvPr/>
        </p:nvCxnSpPr>
        <p:spPr>
          <a:xfrm flipH="1" flipV="1">
            <a:off x="4512213" y="4334091"/>
            <a:ext cx="851498" cy="73036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10775361" y="1426870"/>
            <a:ext cx="10125" cy="1473869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9464755" y="1330718"/>
            <a:ext cx="55147" cy="166617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682772" y="780539"/>
            <a:ext cx="1572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Instance</a:t>
            </a:r>
          </a:p>
          <a:p>
            <a:r>
              <a:rPr lang="en-US" b="1" dirty="0" smtClean="0"/>
              <a:t>Generalization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10227297" y="678208"/>
            <a:ext cx="1406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Aggregation/</a:t>
            </a:r>
          </a:p>
          <a:p>
            <a:r>
              <a:rPr lang="en-US" dirty="0" smtClean="0"/>
              <a:t>Composition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174493" y="293016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a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0545018" y="293016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 a</a:t>
            </a:r>
            <a:endParaRPr lang="en-US" dirty="0"/>
          </a:p>
        </p:txBody>
      </p:sp>
      <p:cxnSp>
        <p:nvCxnSpPr>
          <p:cNvPr id="78" name="Straight Arrow Connector 77"/>
          <p:cNvCxnSpPr>
            <a:stCxn id="45" idx="0"/>
            <a:endCxn id="7" idx="2"/>
          </p:cNvCxnSpPr>
          <p:nvPr/>
        </p:nvCxnSpPr>
        <p:spPr>
          <a:xfrm flipH="1" flipV="1">
            <a:off x="2407682" y="4346253"/>
            <a:ext cx="829059" cy="69635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6" idx="0"/>
            <a:endCxn id="7" idx="2"/>
          </p:cNvCxnSpPr>
          <p:nvPr/>
        </p:nvCxnSpPr>
        <p:spPr>
          <a:xfrm flipH="1" flipV="1">
            <a:off x="2407682" y="4346253"/>
            <a:ext cx="2956029" cy="718202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737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br>
              <a:rPr lang="en-US" dirty="0" smtClean="0"/>
            </a:br>
            <a:r>
              <a:rPr lang="en-US" dirty="0" smtClean="0"/>
              <a:t>Class &amp; Object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481" y="1690688"/>
            <a:ext cx="4466995" cy="2774239"/>
          </a:xfrm>
          <a:prstGeom prst="rect">
            <a:avLst/>
          </a:prstGeom>
        </p:spPr>
      </p:pic>
      <p:pic>
        <p:nvPicPr>
          <p:cNvPr id="3076" name="Picture 4" descr="Best Fat Tire E-Bikes 2021 | Fat Tire E-Bike Revie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762" y="3530790"/>
            <a:ext cx="3122941" cy="312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73523"/>
            <a:ext cx="3528191" cy="35281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8676" y="4568242"/>
            <a:ext cx="4214648" cy="228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13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br>
              <a:rPr lang="en-US" dirty="0" smtClean="0"/>
            </a:br>
            <a:r>
              <a:rPr lang="en-US" dirty="0" smtClean="0"/>
              <a:t>Class &amp; Object Properties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1" y="3631961"/>
            <a:ext cx="152925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72607" y="3011850"/>
            <a:ext cx="15292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72607" y="4409740"/>
            <a:ext cx="15292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</p:cNvCxnSpPr>
          <p:nvPr/>
        </p:nvCxnSpPr>
        <p:spPr>
          <a:xfrm flipV="1">
            <a:off x="3358055" y="3196516"/>
            <a:ext cx="814552" cy="620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7" idx="1"/>
          </p:cNvCxnSpPr>
          <p:nvPr/>
        </p:nvCxnSpPr>
        <p:spPr>
          <a:xfrm>
            <a:off x="3358055" y="3816627"/>
            <a:ext cx="814552" cy="77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43600" y="3011850"/>
            <a:ext cx="307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Attributes are an object's 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43600" y="4409740"/>
            <a:ext cx="3509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Methods </a:t>
            </a:r>
            <a:r>
              <a:rPr lang="en-US" b="1" dirty="0"/>
              <a:t>are an object's </a:t>
            </a:r>
            <a:r>
              <a:rPr lang="en-US" b="1" dirty="0" smtClean="0"/>
              <a:t>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970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br>
              <a:rPr lang="en-US" dirty="0" smtClean="0"/>
            </a:br>
            <a:r>
              <a:rPr lang="en-US" dirty="0" smtClean="0"/>
              <a:t>Class &amp; Object Properties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1" y="3631961"/>
            <a:ext cx="152925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Vehicle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72606" y="2053620"/>
            <a:ext cx="1770993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Fuel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Speed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Body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Wheel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Drive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Payload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Engine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Weight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9467" y="4825550"/>
            <a:ext cx="1529254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Start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Accelerate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Break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Stop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Sign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</p:cNvCxnSpPr>
          <p:nvPr/>
        </p:nvCxnSpPr>
        <p:spPr>
          <a:xfrm flipV="1">
            <a:off x="3358055" y="3196516"/>
            <a:ext cx="814552" cy="620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7" idx="1"/>
          </p:cNvCxnSpPr>
          <p:nvPr/>
        </p:nvCxnSpPr>
        <p:spPr>
          <a:xfrm>
            <a:off x="3358055" y="3816627"/>
            <a:ext cx="801412" cy="1747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413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br>
              <a:rPr lang="en-US" dirty="0" smtClean="0"/>
            </a:br>
            <a:r>
              <a:rPr lang="en-US" dirty="0" smtClean="0"/>
              <a:t>Class in UML Model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192" y="1690688"/>
            <a:ext cx="4835616" cy="513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11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br>
              <a:rPr lang="en-US" dirty="0" smtClean="0"/>
            </a:br>
            <a:r>
              <a:rPr lang="en-US" dirty="0" smtClean="0"/>
              <a:t>Class in Java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60786" y="1690688"/>
            <a:ext cx="279794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class Vehicle {</a:t>
            </a:r>
          </a:p>
          <a:p>
            <a:r>
              <a:rPr lang="en-US" dirty="0" smtClean="0"/>
              <a:t>    private String body;</a:t>
            </a:r>
          </a:p>
          <a:p>
            <a:r>
              <a:rPr lang="en-US" dirty="0" smtClean="0"/>
              <a:t>    private byte wheel;</a:t>
            </a:r>
          </a:p>
          <a:p>
            <a:r>
              <a:rPr lang="en-US" dirty="0" smtClean="0"/>
              <a:t>    private String drive;</a:t>
            </a:r>
          </a:p>
          <a:p>
            <a:r>
              <a:rPr lang="en-US" dirty="0" smtClean="0"/>
              <a:t>    private </a:t>
            </a:r>
            <a:r>
              <a:rPr lang="en-US" dirty="0" err="1" smtClean="0"/>
              <a:t>int</a:t>
            </a:r>
            <a:r>
              <a:rPr lang="en-US" dirty="0" smtClean="0"/>
              <a:t> payload;</a:t>
            </a:r>
          </a:p>
          <a:p>
            <a:r>
              <a:rPr lang="en-US" dirty="0" smtClean="0"/>
              <a:t>    private byte passenger;    </a:t>
            </a:r>
          </a:p>
          <a:p>
            <a:r>
              <a:rPr lang="en-US" dirty="0" smtClean="0"/>
              <a:t>    private String size;</a:t>
            </a:r>
          </a:p>
          <a:p>
            <a:r>
              <a:rPr lang="en-US" dirty="0" smtClean="0"/>
              <a:t>    private byte weight;</a:t>
            </a:r>
          </a:p>
          <a:p>
            <a:r>
              <a:rPr lang="en-US" dirty="0" smtClean="0"/>
              <a:t>    private String fuel;</a:t>
            </a:r>
          </a:p>
          <a:p>
            <a:r>
              <a:rPr lang="en-US" dirty="0" smtClean="0"/>
              <a:t>    private byte </a:t>
            </a:r>
            <a:r>
              <a:rPr lang="en-US" dirty="0" err="1" smtClean="0"/>
              <a:t>fuelLevel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private String engine;</a:t>
            </a:r>
          </a:p>
          <a:p>
            <a:r>
              <a:rPr lang="en-US" dirty="0" smtClean="0"/>
              <a:t>    private String speed;</a:t>
            </a:r>
          </a:p>
          <a:p>
            <a:r>
              <a:rPr lang="en-US" dirty="0" smtClean="0"/>
              <a:t>    private </a:t>
            </a:r>
            <a:r>
              <a:rPr lang="en-US" dirty="0" err="1" smtClean="0"/>
              <a:t>boolean</a:t>
            </a:r>
            <a:r>
              <a:rPr lang="en-US" dirty="0" smtClean="0"/>
              <a:t> start;</a:t>
            </a:r>
          </a:p>
          <a:p>
            <a:r>
              <a:rPr lang="en-US" dirty="0" smtClean="0"/>
              <a:t>    private byte accelerate;</a:t>
            </a:r>
          </a:p>
          <a:p>
            <a:r>
              <a:rPr lang="en-US" dirty="0" smtClean="0"/>
              <a:t>    private byte brake;</a:t>
            </a:r>
          </a:p>
          <a:p>
            <a:r>
              <a:rPr lang="en-US" dirty="0" smtClean="0"/>
              <a:t>    private </a:t>
            </a:r>
            <a:r>
              <a:rPr lang="en-US" dirty="0" err="1" smtClean="0"/>
              <a:t>boolean</a:t>
            </a:r>
            <a:r>
              <a:rPr lang="en-US" dirty="0" smtClean="0"/>
              <a:t> stop;</a:t>
            </a:r>
          </a:p>
          <a:p>
            <a:r>
              <a:rPr lang="en-US" dirty="0" smtClean="0"/>
              <a:t>    private </a:t>
            </a:r>
            <a:r>
              <a:rPr lang="en-US" dirty="0" err="1" smtClean="0"/>
              <a:t>boolean</a:t>
            </a:r>
            <a:r>
              <a:rPr lang="en-US" dirty="0" smtClean="0"/>
              <a:t> off;</a:t>
            </a:r>
          </a:p>
          <a:p>
            <a:r>
              <a:rPr lang="en-US" dirty="0" smtClean="0"/>
              <a:t>    private char turn;</a:t>
            </a:r>
          </a:p>
          <a:p>
            <a:r>
              <a:rPr lang="en-US" dirty="0" smtClean="0"/>
              <a:t>……….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49462" y="2156073"/>
            <a:ext cx="366696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String </a:t>
            </a:r>
            <a:r>
              <a:rPr lang="en-US" dirty="0" err="1" smtClean="0"/>
              <a:t>getBody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  return body;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public void </a:t>
            </a:r>
            <a:r>
              <a:rPr lang="en-US" dirty="0" err="1" smtClean="0"/>
              <a:t>setBody</a:t>
            </a:r>
            <a:r>
              <a:rPr lang="en-US" dirty="0" smtClean="0"/>
              <a:t>(String body)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this.body</a:t>
            </a:r>
            <a:r>
              <a:rPr lang="en-US" dirty="0" smtClean="0"/>
              <a:t> = body;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public byte </a:t>
            </a:r>
            <a:r>
              <a:rPr lang="en-US" dirty="0" err="1" smtClean="0"/>
              <a:t>getWheel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  return wheel;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public void </a:t>
            </a:r>
            <a:r>
              <a:rPr lang="en-US" dirty="0" err="1" smtClean="0"/>
              <a:t>setWheel</a:t>
            </a:r>
            <a:r>
              <a:rPr lang="en-US" dirty="0" smtClean="0"/>
              <a:t>(byte wheel)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this.wheel</a:t>
            </a:r>
            <a:r>
              <a:rPr lang="en-US" dirty="0" smtClean="0"/>
              <a:t> = wheel;</a:t>
            </a:r>
          </a:p>
          <a:p>
            <a:r>
              <a:rPr lang="en-US" dirty="0" smtClean="0"/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85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br>
              <a:rPr lang="en-US" dirty="0" smtClean="0"/>
            </a:br>
            <a:r>
              <a:rPr lang="en-US" dirty="0" smtClean="0"/>
              <a:t>Object in Java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76551" y="2084826"/>
            <a:ext cx="475040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public static void main(String </a:t>
            </a:r>
            <a:r>
              <a:rPr lang="en-US" sz="2400" dirty="0" err="1" smtClean="0"/>
              <a:t>args</a:t>
            </a:r>
            <a:r>
              <a:rPr lang="en-US" sz="2400" dirty="0" smtClean="0"/>
              <a:t>[]){</a:t>
            </a:r>
          </a:p>
          <a:p>
            <a:r>
              <a:rPr lang="en-US" sz="2400" dirty="0" smtClean="0"/>
              <a:t>       Vehicle car = new Vehicle();</a:t>
            </a:r>
          </a:p>
          <a:p>
            <a:r>
              <a:rPr lang="en-US" sz="2400" dirty="0" smtClean="0"/>
              <a:t>       </a:t>
            </a:r>
            <a:r>
              <a:rPr lang="en-US" sz="2400" dirty="0" err="1" smtClean="0"/>
              <a:t>car.setStart</a:t>
            </a:r>
            <a:r>
              <a:rPr lang="en-US" sz="2400" dirty="0" smtClean="0"/>
              <a:t>(true);</a:t>
            </a:r>
          </a:p>
          <a:p>
            <a:r>
              <a:rPr lang="en-US" sz="2400" dirty="0" smtClean="0"/>
              <a:t>       </a:t>
            </a:r>
            <a:r>
              <a:rPr lang="en-US" sz="2400" dirty="0" err="1" smtClean="0"/>
              <a:t>car.accelerate</a:t>
            </a:r>
            <a:r>
              <a:rPr lang="en-US" sz="2400" dirty="0" smtClean="0"/>
              <a:t>=5;</a:t>
            </a:r>
          </a:p>
          <a:p>
            <a:r>
              <a:rPr lang="en-US" sz="2400" dirty="0" smtClean="0"/>
              <a:t>       </a:t>
            </a:r>
            <a:r>
              <a:rPr lang="en-US" sz="2400" dirty="0" err="1" smtClean="0"/>
              <a:t>car.brake</a:t>
            </a:r>
            <a:r>
              <a:rPr lang="en-US" sz="2400" dirty="0" smtClean="0"/>
              <a:t>=4;</a:t>
            </a:r>
          </a:p>
          <a:p>
            <a:r>
              <a:rPr lang="en-US" sz="2400" dirty="0" smtClean="0"/>
              <a:t>       </a:t>
            </a:r>
            <a:r>
              <a:rPr lang="en-US" sz="2400" dirty="0" err="1" smtClean="0"/>
              <a:t>car.getSpeed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       </a:t>
            </a:r>
            <a:r>
              <a:rPr lang="en-US" sz="2400" dirty="0" err="1" smtClean="0"/>
              <a:t>car.setStop</a:t>
            </a:r>
            <a:r>
              <a:rPr lang="en-US" sz="2400" dirty="0" smtClean="0"/>
              <a:t>(true);</a:t>
            </a:r>
          </a:p>
          <a:p>
            <a:r>
              <a:rPr lang="en-US" sz="2400" dirty="0" smtClean="0"/>
              <a:t>       </a:t>
            </a:r>
            <a:r>
              <a:rPr lang="en-US" sz="2400" dirty="0" err="1" smtClean="0"/>
              <a:t>car.setOff</a:t>
            </a:r>
            <a:r>
              <a:rPr lang="en-US" sz="2400" dirty="0" smtClean="0"/>
              <a:t>(true);</a:t>
            </a:r>
          </a:p>
          <a:p>
            <a:r>
              <a:rPr lang="en-US" sz="2400" dirty="0" smtClean="0"/>
              <a:t>       </a:t>
            </a:r>
            <a:r>
              <a:rPr lang="en-US" sz="2400" dirty="0" err="1" smtClean="0"/>
              <a:t>car.isOff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   }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936828" y="2475186"/>
            <a:ext cx="2856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Instance Object Constructor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Car is a Vehicle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5" name="Straight Arrow Connector 4"/>
          <p:cNvCxnSpPr>
            <a:stCxn id="3" idx="1"/>
          </p:cNvCxnSpPr>
          <p:nvPr/>
        </p:nvCxnSpPr>
        <p:spPr>
          <a:xfrm flipH="1" flipV="1">
            <a:off x="5659822" y="2664372"/>
            <a:ext cx="1277006" cy="133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55330" y="3362852"/>
            <a:ext cx="2044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Mutator</a:t>
            </a:r>
            <a:r>
              <a:rPr lang="en-US" dirty="0" smtClean="0">
                <a:solidFill>
                  <a:srgbClr val="FF0000"/>
                </a:solidFill>
              </a:rPr>
              <a:t> Method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Set the object value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36828" y="4021092"/>
            <a:ext cx="2084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Accessor</a:t>
            </a:r>
            <a:r>
              <a:rPr lang="en-US" dirty="0" smtClean="0">
                <a:solidFill>
                  <a:srgbClr val="FF0000"/>
                </a:solidFill>
              </a:rPr>
              <a:t> Method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Get the object value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303986" y="3410425"/>
            <a:ext cx="2661471" cy="17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162097" y="4170631"/>
            <a:ext cx="2803361" cy="86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69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Evolution of the </a:t>
            </a:r>
            <a:r>
              <a:rPr lang="en-US" b="1" dirty="0" smtClean="0"/>
              <a:t>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OOP is a kind of Programming language evolution,</a:t>
            </a:r>
          </a:p>
          <a:p>
            <a:pPr marL="0" indent="0">
              <a:buNone/>
            </a:pPr>
            <a:r>
              <a:rPr lang="en-US" dirty="0" smtClean="0"/>
              <a:t>The Generations of programming language: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achine Language (</a:t>
            </a:r>
            <a:r>
              <a:rPr lang="en-US" b="1" dirty="0"/>
              <a:t>1949 </a:t>
            </a:r>
            <a:r>
              <a:rPr lang="en-US" b="1" dirty="0" smtClean="0"/>
              <a:t>)</a:t>
            </a:r>
            <a:r>
              <a:rPr lang="en-US" dirty="0" smtClean="0"/>
              <a:t>: binary code of CPU</a:t>
            </a:r>
          </a:p>
          <a:p>
            <a:pPr lvl="1"/>
            <a:r>
              <a:rPr lang="en-US" dirty="0" smtClean="0"/>
              <a:t>Assembly Language (1950–1960): </a:t>
            </a:r>
            <a:r>
              <a:rPr lang="en-US" dirty="0" err="1" smtClean="0"/>
              <a:t>Autocode</a:t>
            </a:r>
            <a:r>
              <a:rPr lang="en-US" dirty="0" smtClean="0"/>
              <a:t>, Assembly, Algol, Cobol, Fortran</a:t>
            </a:r>
          </a:p>
          <a:p>
            <a:pPr lvl="1"/>
            <a:r>
              <a:rPr lang="en-US" dirty="0" smtClean="0"/>
              <a:t>Procedural Language </a:t>
            </a:r>
            <a:r>
              <a:rPr lang="en-US" dirty="0"/>
              <a:t>(</a:t>
            </a:r>
            <a:r>
              <a:rPr lang="en-US" dirty="0" smtClean="0"/>
              <a:t>1960–1980</a:t>
            </a:r>
            <a:r>
              <a:rPr lang="en-US" dirty="0"/>
              <a:t>)</a:t>
            </a:r>
            <a:r>
              <a:rPr lang="en-US" dirty="0" smtClean="0"/>
              <a:t>: Basic, Pascal, C</a:t>
            </a:r>
          </a:p>
          <a:p>
            <a:pPr lvl="1"/>
            <a:r>
              <a:rPr lang="en-US" dirty="0" smtClean="0"/>
              <a:t>Object Oriented Language (1980–1990): C++, ADA, Eifel</a:t>
            </a:r>
          </a:p>
          <a:p>
            <a:pPr lvl="1"/>
            <a:r>
              <a:rPr lang="en-US" dirty="0" smtClean="0"/>
              <a:t>OO Framework Language (1990-Now): Java, Python, Visual Basic, C#</a:t>
            </a:r>
          </a:p>
          <a:p>
            <a:pPr lvl="1"/>
            <a:r>
              <a:rPr lang="en-US" dirty="0" smtClean="0"/>
              <a:t>Functional Language : Java Script, SQL, Lambda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819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What is Class and Object in OOP….?</a:t>
            </a:r>
          </a:p>
          <a:p>
            <a:pPr marL="514350" indent="-514350">
              <a:buAutoNum type="arabicPeriod"/>
            </a:pPr>
            <a:r>
              <a:rPr lang="en-US" dirty="0" smtClean="0"/>
              <a:t>What is different of Class and Object….?</a:t>
            </a:r>
          </a:p>
          <a:p>
            <a:pPr marL="514350" indent="-514350">
              <a:buAutoNum type="arabicPeriod"/>
            </a:pPr>
            <a:r>
              <a:rPr lang="en-US" dirty="0" smtClean="0"/>
              <a:t>How to create a new Object from a Class in Java OOP….?</a:t>
            </a:r>
          </a:p>
          <a:p>
            <a:pPr marL="514350" indent="-514350">
              <a:buAutoNum type="arabicPeriod"/>
            </a:pPr>
            <a:r>
              <a:rPr lang="en-US" dirty="0" smtClean="0"/>
              <a:t>What is </a:t>
            </a:r>
            <a:r>
              <a:rPr lang="en-US" dirty="0" err="1" smtClean="0"/>
              <a:t>Mutator</a:t>
            </a:r>
            <a:r>
              <a:rPr lang="en-US" dirty="0" smtClean="0"/>
              <a:t> and </a:t>
            </a:r>
            <a:r>
              <a:rPr lang="en-US" dirty="0" err="1" smtClean="0"/>
              <a:t>Accessor</a:t>
            </a:r>
            <a:r>
              <a:rPr lang="en-US" dirty="0" smtClean="0"/>
              <a:t> method…?</a:t>
            </a:r>
          </a:p>
          <a:p>
            <a:pPr marL="514350" indent="-514350">
              <a:buAutoNum type="arabicPeriod"/>
            </a:pPr>
            <a:r>
              <a:rPr lang="en-US" dirty="0" smtClean="0"/>
              <a:t>Create a Class with has minimal 5 attribute and 5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637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Object-Oriented Analysis and Design with Applications 3th edition, Addison Wesley, Grady </a:t>
            </a:r>
            <a:r>
              <a:rPr lang="en-US" dirty="0" err="1" smtClean="0"/>
              <a:t>Booch</a:t>
            </a:r>
            <a:r>
              <a:rPr lang="en-US" dirty="0" smtClean="0"/>
              <a:t>.</a:t>
            </a:r>
          </a:p>
          <a:p>
            <a:r>
              <a:rPr lang="en-US" dirty="0" smtClean="0"/>
              <a:t>Object-Oriented Analysis and Design, Springer, </a:t>
            </a:r>
            <a:r>
              <a:rPr lang="en-US" dirty="0"/>
              <a:t>Brahma </a:t>
            </a:r>
            <a:r>
              <a:rPr lang="en-US" dirty="0" err="1" smtClean="0"/>
              <a:t>Dathan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https://www.geeksforgeeks.org/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6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smtClean="0"/>
              <a:t>Evolution </a:t>
            </a:r>
            <a:r>
              <a:rPr lang="en-US" b="1" dirty="0"/>
              <a:t>of the </a:t>
            </a:r>
            <a:r>
              <a:rPr lang="en-US" b="1" dirty="0" smtClean="0"/>
              <a:t>OOP</a:t>
            </a:r>
            <a:br>
              <a:rPr lang="en-US" b="1" dirty="0" smtClean="0"/>
            </a:br>
            <a:r>
              <a:rPr lang="en-US" dirty="0" smtClean="0"/>
              <a:t>Machine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smtClean="0"/>
              <a:t>[  op  |       </a:t>
            </a:r>
            <a:r>
              <a:rPr lang="en-US" dirty="0" err="1" smtClean="0"/>
              <a:t>rs</a:t>
            </a:r>
            <a:r>
              <a:rPr lang="en-US" dirty="0" smtClean="0"/>
              <a:t> |      </a:t>
            </a:r>
            <a:r>
              <a:rPr lang="en-US" dirty="0" err="1" smtClean="0"/>
              <a:t>rt</a:t>
            </a:r>
            <a:r>
              <a:rPr lang="en-US" dirty="0" smtClean="0"/>
              <a:t> |        </a:t>
            </a:r>
            <a:r>
              <a:rPr lang="en-US" dirty="0" err="1" smtClean="0"/>
              <a:t>rd</a:t>
            </a:r>
            <a:r>
              <a:rPr lang="en-US" dirty="0" smtClean="0"/>
              <a:t> |</a:t>
            </a:r>
            <a:r>
              <a:rPr lang="en-US" dirty="0" err="1" smtClean="0"/>
              <a:t>shamt</a:t>
            </a:r>
            <a:r>
              <a:rPr lang="en-US" dirty="0" smtClean="0"/>
              <a:t>| </a:t>
            </a:r>
            <a:r>
              <a:rPr lang="en-US" dirty="0" err="1" smtClean="0"/>
              <a:t>funct</a:t>
            </a:r>
            <a:r>
              <a:rPr lang="en-US" dirty="0" smtClean="0"/>
              <a:t>]</a:t>
            </a:r>
          </a:p>
          <a:p>
            <a:pPr marL="457200" lvl="1" indent="0">
              <a:buNone/>
            </a:pPr>
            <a:r>
              <a:rPr lang="en-US" dirty="0" smtClean="0"/>
              <a:t>    0              1          2           6         0          32       decimal</a:t>
            </a:r>
          </a:p>
          <a:p>
            <a:pPr marL="457200" lvl="1" indent="0">
              <a:buNone/>
            </a:pPr>
            <a:r>
              <a:rPr lang="en-US" dirty="0" smtClean="0"/>
              <a:t> 000000 00001 00010 00110 00000 100000   binary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29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smtClean="0"/>
              <a:t>Evolution </a:t>
            </a:r>
            <a:r>
              <a:rPr lang="en-US" b="1" dirty="0"/>
              <a:t>of the </a:t>
            </a:r>
            <a:r>
              <a:rPr lang="en-US" b="1" dirty="0" smtClean="0"/>
              <a:t>OOP</a:t>
            </a:r>
            <a:br>
              <a:rPr lang="en-US" b="1" dirty="0" smtClean="0"/>
            </a:br>
            <a:r>
              <a:rPr lang="en-US" dirty="0" smtClean="0"/>
              <a:t>Assembly Language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INC	EDX		; increment register counter EDX</a:t>
            </a:r>
          </a:p>
          <a:p>
            <a:pPr lvl="1"/>
            <a:r>
              <a:rPr lang="en-US" dirty="0" smtClean="0"/>
              <a:t>CMP	EDX, 10	; Compares whether the counter has reached 10</a:t>
            </a:r>
          </a:p>
          <a:p>
            <a:pPr lvl="1"/>
            <a:r>
              <a:rPr lang="en-US" dirty="0" smtClean="0"/>
              <a:t>JLE	LP1     ; If it is less than or equal to 10, then jump to LP1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672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smtClean="0"/>
              <a:t>Evolution </a:t>
            </a:r>
            <a:r>
              <a:rPr lang="en-US" b="1" dirty="0"/>
              <a:t>of the </a:t>
            </a:r>
            <a:r>
              <a:rPr lang="en-US" b="1" dirty="0" smtClean="0"/>
              <a:t>OOP</a:t>
            </a:r>
            <a:br>
              <a:rPr lang="en-US" b="1" dirty="0" smtClean="0"/>
            </a:br>
            <a:r>
              <a:rPr lang="en-US" dirty="0" smtClean="0"/>
              <a:t>Procedural Language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dirty="0" smtClean="0"/>
              <a:t>procedure </a:t>
            </a:r>
            <a:r>
              <a:rPr lang="en-US" dirty="0" err="1" smtClean="0"/>
              <a:t>findMin</a:t>
            </a:r>
            <a:r>
              <a:rPr lang="en-US" dirty="0" smtClean="0"/>
              <a:t>(x, y, z: integer; </a:t>
            </a:r>
            <a:r>
              <a:rPr lang="en-US" dirty="0" err="1" smtClean="0"/>
              <a:t>var</a:t>
            </a:r>
            <a:r>
              <a:rPr lang="en-US" dirty="0" smtClean="0"/>
              <a:t> m: integer); </a:t>
            </a:r>
          </a:p>
          <a:p>
            <a:pPr marL="457200" lvl="1" indent="0">
              <a:buNone/>
            </a:pPr>
            <a:r>
              <a:rPr lang="en-US" dirty="0" smtClean="0"/>
              <a:t>(* Finds the minimum of the 3 values *)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begin</a:t>
            </a:r>
          </a:p>
          <a:p>
            <a:pPr marL="457200" lvl="1" indent="0">
              <a:buNone/>
            </a:pPr>
            <a:r>
              <a:rPr lang="en-US" dirty="0" smtClean="0"/>
              <a:t>   if x &lt; y then</a:t>
            </a:r>
          </a:p>
          <a:p>
            <a:pPr marL="457200" lvl="1" indent="0">
              <a:buNone/>
            </a:pPr>
            <a:r>
              <a:rPr lang="en-US" dirty="0" smtClean="0"/>
              <a:t>      m := x</a:t>
            </a:r>
          </a:p>
          <a:p>
            <a:pPr marL="457200" lvl="1" indent="0">
              <a:buNone/>
            </a:pPr>
            <a:r>
              <a:rPr lang="en-US" dirty="0" smtClean="0"/>
              <a:t>   else</a:t>
            </a:r>
          </a:p>
          <a:p>
            <a:pPr marL="457200" lvl="1" indent="0">
              <a:buNone/>
            </a:pPr>
            <a:r>
              <a:rPr lang="en-US" dirty="0" smtClean="0"/>
              <a:t>      m := y;</a:t>
            </a:r>
          </a:p>
          <a:p>
            <a:pPr marL="457200" lvl="1" indent="0">
              <a:buNone/>
            </a:pPr>
            <a:r>
              <a:rPr lang="en-US" dirty="0" smtClean="0"/>
              <a:t>   </a:t>
            </a:r>
          </a:p>
          <a:p>
            <a:pPr marL="457200" lvl="1" indent="0">
              <a:buNone/>
            </a:pPr>
            <a:r>
              <a:rPr lang="en-US" dirty="0" smtClean="0"/>
              <a:t>   if z &lt;m then</a:t>
            </a:r>
          </a:p>
          <a:p>
            <a:pPr marL="457200" lvl="1" indent="0">
              <a:buNone/>
            </a:pPr>
            <a:r>
              <a:rPr lang="en-US" dirty="0" smtClean="0"/>
              <a:t>      m := z;</a:t>
            </a:r>
          </a:p>
          <a:p>
            <a:pPr marL="457200" lvl="1" indent="0">
              <a:buNone/>
            </a:pPr>
            <a:r>
              <a:rPr lang="en-US" dirty="0" smtClean="0"/>
              <a:t>end; { end of procedure </a:t>
            </a:r>
            <a:r>
              <a:rPr lang="en-US" dirty="0" err="1" smtClean="0"/>
              <a:t>findMin</a:t>
            </a:r>
            <a:r>
              <a:rPr lang="en-US" dirty="0" smtClean="0"/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2184956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smtClean="0"/>
              <a:t>Evolution </a:t>
            </a:r>
            <a:r>
              <a:rPr lang="en-US" b="1" dirty="0"/>
              <a:t>of the </a:t>
            </a:r>
            <a:r>
              <a:rPr lang="en-US" b="1" dirty="0" smtClean="0"/>
              <a:t>OOP</a:t>
            </a:r>
            <a:br>
              <a:rPr lang="en-US" b="1" dirty="0" smtClean="0"/>
            </a:br>
            <a:r>
              <a:rPr lang="en-US" dirty="0" smtClean="0"/>
              <a:t>Basic Object Language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152" y="1690688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u="sng" dirty="0" smtClean="0">
                <a:solidFill>
                  <a:srgbClr val="0070C0"/>
                </a:solidFill>
              </a:rPr>
              <a:t>Basic object </a:t>
            </a:r>
            <a:r>
              <a:rPr lang="en-US" i="1" u="sng" dirty="0" smtClean="0">
                <a:solidFill>
                  <a:srgbClr val="C00000"/>
                </a:solidFill>
              </a:rPr>
              <a:t>attribute</a:t>
            </a:r>
            <a:r>
              <a:rPr lang="en-US" u="sng" dirty="0" smtClean="0">
                <a:solidFill>
                  <a:srgbClr val="0070C0"/>
                </a:solidFill>
              </a:rPr>
              <a:t> in </a:t>
            </a:r>
            <a:r>
              <a:rPr lang="en-US" u="sng" dirty="0" smtClean="0">
                <a:solidFill>
                  <a:srgbClr val="C00000"/>
                </a:solidFill>
              </a:rPr>
              <a:t>C</a:t>
            </a:r>
            <a:r>
              <a:rPr lang="en-US" u="sng" dirty="0" smtClean="0">
                <a:solidFill>
                  <a:srgbClr val="0070C0"/>
                </a:solidFill>
              </a:rPr>
              <a:t> language</a:t>
            </a:r>
          </a:p>
          <a:p>
            <a:pPr marL="457200" lvl="1" indent="0">
              <a:buNone/>
            </a:pP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smtClean="0"/>
              <a:t>{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char* name;</a:t>
            </a: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age;</a:t>
            </a:r>
          </a:p>
          <a:p>
            <a:pPr marL="457200" lvl="1" indent="0">
              <a:buNone/>
            </a:pPr>
            <a:r>
              <a:rPr lang="en-US" dirty="0" smtClean="0"/>
              <a:t>} </a:t>
            </a:r>
            <a:r>
              <a:rPr lang="en-US" dirty="0"/>
              <a:t>Student</a:t>
            </a:r>
            <a:r>
              <a:rPr lang="en-US" dirty="0" smtClean="0"/>
              <a:t>;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300952" y="335722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main() {</a:t>
            </a: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 </a:t>
            </a:r>
            <a:r>
              <a:rPr lang="en-US" dirty="0" smtClean="0">
                <a:solidFill>
                  <a:srgbClr val="002060"/>
                </a:solidFill>
              </a:rPr>
              <a:t>Student *</a:t>
            </a:r>
            <a:r>
              <a:rPr lang="en-US" dirty="0" err="1" smtClean="0">
                <a:solidFill>
                  <a:srgbClr val="002060"/>
                </a:solidFill>
              </a:rPr>
              <a:t>adi</a:t>
            </a:r>
            <a:r>
              <a:rPr lang="en-US" dirty="0" smtClean="0">
                <a:solidFill>
                  <a:srgbClr val="002060"/>
                </a:solidFill>
              </a:rPr>
              <a:t>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</a:t>
            </a:r>
            <a:r>
              <a:rPr lang="en-US" dirty="0" err="1" smtClean="0">
                <a:solidFill>
                  <a:srgbClr val="002060"/>
                </a:solidFill>
              </a:rPr>
              <a:t>setStudent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err="1" smtClean="0">
                <a:solidFill>
                  <a:srgbClr val="002060"/>
                </a:solidFill>
              </a:rPr>
              <a:t>adi</a:t>
            </a:r>
            <a:r>
              <a:rPr lang="en-US" dirty="0" smtClean="0">
                <a:solidFill>
                  <a:srgbClr val="002060"/>
                </a:solidFill>
              </a:rPr>
              <a:t>, “</a:t>
            </a:r>
            <a:r>
              <a:rPr lang="en-US" dirty="0" err="1" smtClean="0">
                <a:solidFill>
                  <a:srgbClr val="002060"/>
                </a:solidFill>
              </a:rPr>
              <a:t>adi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darmawan</a:t>
            </a:r>
            <a:r>
              <a:rPr lang="en-US" dirty="0" smtClean="0">
                <a:solidFill>
                  <a:srgbClr val="002060"/>
                </a:solidFill>
              </a:rPr>
              <a:t>”, 18);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display(</a:t>
            </a:r>
            <a:r>
              <a:rPr lang="en-US" dirty="0" err="1" smtClean="0">
                <a:solidFill>
                  <a:srgbClr val="002060"/>
                </a:solidFill>
              </a:rPr>
              <a:t>adi</a:t>
            </a:r>
            <a:r>
              <a:rPr lang="en-US" dirty="0" smtClean="0">
                <a:solidFill>
                  <a:srgbClr val="002060"/>
                </a:solidFill>
              </a:rPr>
              <a:t>);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8896" y="5303362"/>
            <a:ext cx="37927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smtClean="0"/>
              <a:t>display(student *s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("\</a:t>
            </a:r>
            <a:r>
              <a:rPr lang="en-US" dirty="0" err="1" smtClean="0"/>
              <a:t>nDisplaying</a:t>
            </a:r>
            <a:r>
              <a:rPr lang="en-US" dirty="0" smtClean="0"/>
              <a:t> information\n");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("Name: %s", </a:t>
            </a:r>
            <a:r>
              <a:rPr lang="en-US" dirty="0" smtClean="0"/>
              <a:t>s-&gt;name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("\</a:t>
            </a:r>
            <a:r>
              <a:rPr lang="en-US" dirty="0" err="1" smtClean="0"/>
              <a:t>nAge</a:t>
            </a:r>
            <a:r>
              <a:rPr lang="en-US" dirty="0" smtClean="0"/>
              <a:t>: %d", </a:t>
            </a:r>
            <a:r>
              <a:rPr lang="en-US" dirty="0" smtClean="0"/>
              <a:t>s-&gt;age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01110" y="3964533"/>
            <a:ext cx="5094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smtClean="0"/>
              <a:t>void </a:t>
            </a:r>
            <a:r>
              <a:rPr lang="en-US" dirty="0" err="1" smtClean="0"/>
              <a:t>setStudent</a:t>
            </a:r>
            <a:r>
              <a:rPr lang="en-US" dirty="0" smtClean="0"/>
              <a:t>(Student *s</a:t>
            </a:r>
            <a:r>
              <a:rPr lang="en-US" dirty="0" smtClean="0"/>
              <a:t>, </a:t>
            </a:r>
            <a:r>
              <a:rPr lang="en-US" dirty="0" smtClean="0"/>
              <a:t>char* </a:t>
            </a:r>
            <a:r>
              <a:rPr lang="en-US" dirty="0" smtClean="0"/>
              <a:t>n, </a:t>
            </a:r>
            <a:r>
              <a:rPr lang="en-US" dirty="0" err="1" smtClean="0"/>
              <a:t>int</a:t>
            </a:r>
            <a:r>
              <a:rPr lang="en-US" dirty="0" smtClean="0"/>
              <a:t> a){</a:t>
            </a:r>
          </a:p>
          <a:p>
            <a:pPr lvl="1"/>
            <a:r>
              <a:rPr lang="en-US" dirty="0" smtClean="0"/>
              <a:t>       </a:t>
            </a:r>
            <a:r>
              <a:rPr lang="en-US" dirty="0" smtClean="0"/>
              <a:t>s-&gt;name </a:t>
            </a:r>
            <a:r>
              <a:rPr lang="en-US" dirty="0" smtClean="0"/>
              <a:t>= age;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/>
              <a:t>s-&gt;age=a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3599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smtClean="0"/>
              <a:t>Evolution </a:t>
            </a:r>
            <a:r>
              <a:rPr lang="en-US" b="1" dirty="0"/>
              <a:t>of the </a:t>
            </a:r>
            <a:r>
              <a:rPr lang="en-US" b="1" dirty="0" smtClean="0"/>
              <a:t>OOP</a:t>
            </a:r>
            <a:br>
              <a:rPr lang="en-US" b="1" dirty="0" smtClean="0"/>
            </a:br>
            <a:r>
              <a:rPr lang="en-US" dirty="0" smtClean="0"/>
              <a:t>Basic Class of Object Language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448" y="2005998"/>
            <a:ext cx="10515600" cy="4351338"/>
          </a:xfrm>
        </p:spPr>
        <p:txBody>
          <a:bodyPr>
            <a:normAutofit fontScale="32500" lnSpcReduction="20000"/>
          </a:bodyPr>
          <a:lstStyle/>
          <a:p>
            <a:pPr marL="457200" lvl="1" indent="0">
              <a:buNone/>
            </a:pPr>
            <a:r>
              <a:rPr lang="en-US" sz="7400" u="sng" dirty="0" smtClean="0">
                <a:solidFill>
                  <a:srgbClr val="0070C0"/>
                </a:solidFill>
              </a:rPr>
              <a:t>Class of Object with </a:t>
            </a:r>
            <a:r>
              <a:rPr lang="en-US" sz="7400" i="1" u="sng" dirty="0" err="1" smtClean="0">
                <a:solidFill>
                  <a:srgbClr val="C00000"/>
                </a:solidFill>
              </a:rPr>
              <a:t>attribute+method</a:t>
            </a:r>
            <a:r>
              <a:rPr lang="en-US" sz="7400" u="sng" dirty="0" smtClean="0">
                <a:solidFill>
                  <a:srgbClr val="0070C0"/>
                </a:solidFill>
              </a:rPr>
              <a:t> in </a:t>
            </a:r>
            <a:r>
              <a:rPr lang="en-US" sz="7400" u="sng" dirty="0" smtClean="0">
                <a:solidFill>
                  <a:srgbClr val="C00000"/>
                </a:solidFill>
              </a:rPr>
              <a:t>C++</a:t>
            </a:r>
            <a:r>
              <a:rPr lang="en-US" sz="7400" u="sng" dirty="0" smtClean="0">
                <a:solidFill>
                  <a:srgbClr val="0070C0"/>
                </a:solidFill>
              </a:rPr>
              <a:t> language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4900" dirty="0" smtClean="0"/>
              <a:t>Class Student {</a:t>
            </a:r>
          </a:p>
          <a:p>
            <a:pPr marL="457200" lvl="1" indent="0">
              <a:buNone/>
            </a:pPr>
            <a:r>
              <a:rPr lang="en-US" sz="4900" dirty="0"/>
              <a:t>p</a:t>
            </a:r>
            <a:r>
              <a:rPr lang="en-US" sz="4900" dirty="0" smtClean="0"/>
              <a:t>rivate:</a:t>
            </a:r>
          </a:p>
          <a:p>
            <a:pPr marL="457200" lvl="1" indent="0">
              <a:buNone/>
            </a:pPr>
            <a:r>
              <a:rPr lang="en-US" sz="4900" dirty="0" smtClean="0"/>
              <a:t>   char name[50];</a:t>
            </a:r>
          </a:p>
          <a:p>
            <a:pPr marL="457200" lvl="1" indent="0">
              <a:buNone/>
            </a:pPr>
            <a:r>
              <a:rPr lang="en-US" sz="4900" dirty="0" smtClean="0"/>
              <a:t>   </a:t>
            </a:r>
            <a:r>
              <a:rPr lang="en-US" sz="4900" dirty="0" err="1" smtClean="0"/>
              <a:t>int</a:t>
            </a:r>
            <a:r>
              <a:rPr lang="en-US" sz="4900" dirty="0" smtClean="0"/>
              <a:t> age;</a:t>
            </a:r>
          </a:p>
          <a:p>
            <a:pPr marL="457200" lvl="1" indent="0">
              <a:buNone/>
            </a:pPr>
            <a:endParaRPr lang="en-US" sz="4900" dirty="0" smtClean="0"/>
          </a:p>
          <a:p>
            <a:pPr marL="457200" lvl="1" indent="0">
              <a:buNone/>
            </a:pPr>
            <a:r>
              <a:rPr lang="en-US" sz="4900" dirty="0"/>
              <a:t>p</a:t>
            </a:r>
            <a:r>
              <a:rPr lang="en-US" sz="4900" dirty="0" smtClean="0"/>
              <a:t>ublic:</a:t>
            </a:r>
          </a:p>
          <a:p>
            <a:pPr marL="457200" lvl="1" indent="0">
              <a:buNone/>
            </a:pPr>
            <a:r>
              <a:rPr lang="en-US" sz="4900" dirty="0" smtClean="0"/>
              <a:t>   void </a:t>
            </a:r>
            <a:r>
              <a:rPr lang="en-US" sz="4900" dirty="0" err="1" smtClean="0"/>
              <a:t>setStudent</a:t>
            </a:r>
            <a:r>
              <a:rPr lang="en-US" sz="4900" dirty="0" smtClean="0"/>
              <a:t>(char n, </a:t>
            </a:r>
            <a:r>
              <a:rPr lang="en-US" sz="4900" dirty="0" err="1" smtClean="0"/>
              <a:t>int</a:t>
            </a:r>
            <a:r>
              <a:rPr lang="en-US" sz="4900" dirty="0" smtClean="0"/>
              <a:t> a){</a:t>
            </a:r>
          </a:p>
          <a:p>
            <a:pPr marL="457200" lvl="1" indent="0">
              <a:buNone/>
            </a:pPr>
            <a:r>
              <a:rPr lang="en-US" sz="4900" dirty="0" smtClean="0"/>
              <a:t>       s.name = age;</a:t>
            </a:r>
          </a:p>
          <a:p>
            <a:pPr marL="457200" lvl="1" indent="0">
              <a:buNone/>
            </a:pPr>
            <a:r>
              <a:rPr lang="en-US" sz="4900" dirty="0" smtClean="0"/>
              <a:t>       </a:t>
            </a:r>
            <a:r>
              <a:rPr lang="en-US" sz="4900" dirty="0" err="1" smtClean="0"/>
              <a:t>s.age</a:t>
            </a:r>
            <a:r>
              <a:rPr lang="en-US" sz="4900" dirty="0" smtClean="0"/>
              <a:t>=a;</a:t>
            </a:r>
          </a:p>
          <a:p>
            <a:pPr marL="457200" lvl="1" indent="0">
              <a:buNone/>
            </a:pPr>
            <a:r>
              <a:rPr lang="en-US" sz="4900" dirty="0" smtClean="0"/>
              <a:t>}</a:t>
            </a:r>
          </a:p>
          <a:p>
            <a:pPr marL="457200" lvl="1" indent="0">
              <a:buNone/>
            </a:pPr>
            <a:r>
              <a:rPr lang="en-US" sz="4900" dirty="0" smtClean="0"/>
              <a:t>void display(</a:t>
            </a:r>
            <a:r>
              <a:rPr lang="en-US" sz="4900" dirty="0" err="1" smtClean="0"/>
              <a:t>struct</a:t>
            </a:r>
            <a:r>
              <a:rPr lang="en-US" sz="4900" dirty="0" smtClean="0"/>
              <a:t> student s) {</a:t>
            </a:r>
          </a:p>
          <a:p>
            <a:pPr marL="457200" lvl="1" indent="0">
              <a:buNone/>
            </a:pPr>
            <a:r>
              <a:rPr lang="en-US" sz="4900" dirty="0" smtClean="0"/>
              <a:t>   </a:t>
            </a:r>
            <a:r>
              <a:rPr lang="en-US" sz="4900" dirty="0" err="1" smtClean="0"/>
              <a:t>printf</a:t>
            </a:r>
            <a:r>
              <a:rPr lang="en-US" sz="4900" dirty="0" smtClean="0"/>
              <a:t>("\</a:t>
            </a:r>
            <a:r>
              <a:rPr lang="en-US" sz="4900" dirty="0" err="1" smtClean="0"/>
              <a:t>nDisplaying</a:t>
            </a:r>
            <a:r>
              <a:rPr lang="en-US" sz="4900" dirty="0" smtClean="0"/>
              <a:t> information\n");</a:t>
            </a:r>
          </a:p>
          <a:p>
            <a:pPr marL="457200" lvl="1" indent="0">
              <a:buNone/>
            </a:pPr>
            <a:r>
              <a:rPr lang="en-US" sz="4900" dirty="0" smtClean="0"/>
              <a:t>   </a:t>
            </a:r>
            <a:r>
              <a:rPr lang="en-US" sz="4900" dirty="0" err="1" smtClean="0"/>
              <a:t>cout</a:t>
            </a:r>
            <a:r>
              <a:rPr lang="en-US" sz="4900" dirty="0" smtClean="0"/>
              <a:t>&lt;&lt;"Name: "&lt;&lt;name;</a:t>
            </a:r>
          </a:p>
          <a:p>
            <a:pPr marL="457200" lvl="1" indent="0">
              <a:buNone/>
            </a:pPr>
            <a:r>
              <a:rPr lang="en-US" sz="4900" dirty="0" smtClean="0"/>
              <a:t>   </a:t>
            </a:r>
            <a:r>
              <a:rPr lang="en-US" sz="4900" dirty="0" err="1" smtClean="0"/>
              <a:t>cout</a:t>
            </a:r>
            <a:r>
              <a:rPr lang="en-US" sz="4900" dirty="0" smtClean="0"/>
              <a:t>&lt;&lt;"\</a:t>
            </a:r>
            <a:r>
              <a:rPr lang="en-US" sz="4900" dirty="0" err="1" smtClean="0"/>
              <a:t>nAge</a:t>
            </a:r>
            <a:r>
              <a:rPr lang="en-US" sz="4900" dirty="0" smtClean="0"/>
              <a:t>: "&lt;&lt;age;</a:t>
            </a:r>
          </a:p>
          <a:p>
            <a:pPr marL="457200" lvl="1" indent="0">
              <a:buNone/>
            </a:pPr>
            <a:r>
              <a:rPr lang="en-US" sz="4900" dirty="0" smtClean="0"/>
              <a:t>}</a:t>
            </a:r>
          </a:p>
          <a:p>
            <a:pPr marL="457200" lvl="1" indent="0">
              <a:buNone/>
            </a:pPr>
            <a:endParaRPr lang="en-US" sz="4900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96000" y="3188412"/>
            <a:ext cx="473482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dirty="0" err="1" smtClean="0"/>
              <a:t>int</a:t>
            </a:r>
            <a:r>
              <a:rPr lang="en-US" sz="2000" dirty="0" smtClean="0"/>
              <a:t> main() {</a:t>
            </a:r>
          </a:p>
          <a:p>
            <a:pPr lvl="1"/>
            <a:r>
              <a:rPr lang="en-US" sz="2000" dirty="0" smtClean="0"/>
              <a:t>   Student </a:t>
            </a:r>
            <a:r>
              <a:rPr lang="en-US" sz="2000" dirty="0" err="1" smtClean="0"/>
              <a:t>adi</a:t>
            </a:r>
            <a:r>
              <a:rPr lang="en-US" sz="2000" dirty="0" smtClean="0"/>
              <a:t>;</a:t>
            </a:r>
          </a:p>
          <a:p>
            <a:pPr lvl="1"/>
            <a:r>
              <a:rPr lang="en-US" sz="2000" dirty="0" smtClean="0"/>
              <a:t>   </a:t>
            </a:r>
            <a:r>
              <a:rPr lang="en-US" sz="2000" dirty="0" err="1" smtClean="0"/>
              <a:t>adi.setStudent</a:t>
            </a:r>
            <a:r>
              <a:rPr lang="en-US" sz="2000" dirty="0" smtClean="0"/>
              <a:t>(“</a:t>
            </a:r>
            <a:r>
              <a:rPr lang="en-US" sz="2000" dirty="0" err="1" smtClean="0"/>
              <a:t>adi</a:t>
            </a:r>
            <a:r>
              <a:rPr lang="en-US" sz="2000" dirty="0" smtClean="0"/>
              <a:t> </a:t>
            </a:r>
            <a:r>
              <a:rPr lang="en-US" sz="2000" dirty="0" err="1" smtClean="0"/>
              <a:t>darmawan</a:t>
            </a:r>
            <a:r>
              <a:rPr lang="en-US" sz="2000" dirty="0" smtClean="0"/>
              <a:t>”, 18);</a:t>
            </a:r>
          </a:p>
          <a:p>
            <a:pPr lvl="1"/>
            <a:r>
              <a:rPr lang="en-US" sz="2000" dirty="0" smtClean="0"/>
              <a:t>   </a:t>
            </a:r>
            <a:r>
              <a:rPr lang="en-US" sz="2000" dirty="0" err="1" smtClean="0"/>
              <a:t>adi.display</a:t>
            </a:r>
            <a:r>
              <a:rPr lang="en-US" sz="2000" dirty="0" smtClean="0"/>
              <a:t>();</a:t>
            </a:r>
          </a:p>
          <a:p>
            <a:pPr lvl="1"/>
            <a:r>
              <a:rPr lang="en-US" sz="2000" dirty="0" smtClean="0"/>
              <a:t>}</a:t>
            </a:r>
          </a:p>
          <a:p>
            <a:pPr lvl="1"/>
            <a:r>
              <a:rPr lang="en-US" sz="2000" dirty="0" smtClean="0"/>
              <a:t>};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4205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smtClean="0"/>
              <a:t>Evolution </a:t>
            </a:r>
            <a:r>
              <a:rPr lang="en-US" b="1" dirty="0"/>
              <a:t>of the </a:t>
            </a:r>
            <a:r>
              <a:rPr lang="en-US" b="1" dirty="0" smtClean="0"/>
              <a:t>OOP</a:t>
            </a:r>
            <a:br>
              <a:rPr lang="en-US" b="1" dirty="0" smtClean="0"/>
            </a:br>
            <a:r>
              <a:rPr lang="en-US" dirty="0" smtClean="0"/>
              <a:t>Basic Class of Object Language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448" y="2005998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4900" dirty="0" smtClean="0"/>
              <a:t>Why Class of Object is needed….?</a:t>
            </a:r>
          </a:p>
          <a:p>
            <a:pPr lvl="2"/>
            <a:r>
              <a:rPr lang="en-US" sz="2400" dirty="0" smtClean="0">
                <a:solidFill>
                  <a:srgbClr val="0070C0"/>
                </a:solidFill>
              </a:rPr>
              <a:t>Modularity</a:t>
            </a:r>
            <a:r>
              <a:rPr lang="en-US" sz="2400" dirty="0" smtClean="0"/>
              <a:t>, programs can communicate with another transparently</a:t>
            </a:r>
          </a:p>
          <a:p>
            <a:pPr lvl="2"/>
            <a:r>
              <a:rPr lang="en-US" sz="2400" dirty="0" smtClean="0">
                <a:solidFill>
                  <a:srgbClr val="0070C0"/>
                </a:solidFill>
              </a:rPr>
              <a:t>Productivity</a:t>
            </a:r>
            <a:r>
              <a:rPr lang="en-US" sz="2400" dirty="0" smtClean="0"/>
              <a:t>, allows to break the program into the bit-sized problems</a:t>
            </a:r>
          </a:p>
          <a:p>
            <a:pPr lvl="2"/>
            <a:r>
              <a:rPr lang="en-US" sz="2400" dirty="0" smtClean="0">
                <a:solidFill>
                  <a:srgbClr val="0070C0"/>
                </a:solidFill>
              </a:rPr>
              <a:t>Reusability</a:t>
            </a:r>
            <a:r>
              <a:rPr lang="en-US" sz="2400" dirty="0" smtClean="0"/>
              <a:t>, eliminate redundant code and extend the use of existing classes.</a:t>
            </a:r>
          </a:p>
          <a:p>
            <a:pPr lvl="2"/>
            <a:r>
              <a:rPr lang="en-US" sz="2400">
                <a:solidFill>
                  <a:srgbClr val="0070C0"/>
                </a:solidFill>
              </a:rPr>
              <a:t>Security</a:t>
            </a:r>
            <a:r>
              <a:rPr lang="en-US" sz="2400"/>
              <a:t>, data hiding helps to secure programs which cannot be invaded by the code in other parts of the </a:t>
            </a:r>
            <a:r>
              <a:rPr lang="en-US" sz="2400" smtClean="0"/>
              <a:t>program</a:t>
            </a:r>
            <a:endParaRPr lang="en-US" sz="2400" dirty="0" smtClean="0"/>
          </a:p>
          <a:p>
            <a:pPr lvl="2"/>
            <a:r>
              <a:rPr lang="en-US" sz="2400" dirty="0" smtClean="0">
                <a:solidFill>
                  <a:srgbClr val="0070C0"/>
                </a:solidFill>
              </a:rPr>
              <a:t>Visibility</a:t>
            </a:r>
            <a:r>
              <a:rPr lang="en-US" sz="2400" dirty="0" smtClean="0"/>
              <a:t>, use template to manage programs by contract</a:t>
            </a:r>
          </a:p>
          <a:p>
            <a:pPr lvl="2"/>
            <a:endParaRPr lang="en-US" sz="4500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4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90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2427</TotalTime>
  <Words>1066</Words>
  <Application>Microsoft Office PowerPoint</Application>
  <PresentationFormat>Widescreen</PresentationFormat>
  <Paragraphs>233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OOP Basic Concept</vt:lpstr>
      <vt:lpstr>The Evolution of the OOP</vt:lpstr>
      <vt:lpstr>The Evolution of the OOP Machine Language</vt:lpstr>
      <vt:lpstr>The Evolution of the OOP Assembly Language </vt:lpstr>
      <vt:lpstr>The Evolution of the OOP Procedural Language </vt:lpstr>
      <vt:lpstr>The Evolution of the OOP Basic Object Language </vt:lpstr>
      <vt:lpstr>The Evolution of the OOP Basic Class of Object Language </vt:lpstr>
      <vt:lpstr>The Evolution of the OOP Basic Class of Object Language </vt:lpstr>
      <vt:lpstr>Object Oriented Programming</vt:lpstr>
      <vt:lpstr>Object Oriented Programming Class &amp; Object</vt:lpstr>
      <vt:lpstr>Object Oriented Programming Class &amp; Object</vt:lpstr>
      <vt:lpstr>Object Oriented Programming Class vs Object</vt:lpstr>
      <vt:lpstr>Object Oriented Programming Class &amp; Object Hierarchy</vt:lpstr>
      <vt:lpstr>Object Oriented Programming Class &amp; Object</vt:lpstr>
      <vt:lpstr>Object Oriented Programming Class &amp; Object Properties</vt:lpstr>
      <vt:lpstr>Object Oriented Programming Class &amp; Object Properties</vt:lpstr>
      <vt:lpstr>Object Oriented Programming Class in UML Model</vt:lpstr>
      <vt:lpstr>Object Oriented Programming Class in Java</vt:lpstr>
      <vt:lpstr>Object Oriented Programming Object in Java</vt:lpstr>
      <vt:lpstr>Quiz 1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OOP</dc:title>
  <dc:creator>Windows User</dc:creator>
  <cp:lastModifiedBy>Windows User</cp:lastModifiedBy>
  <cp:revision>61</cp:revision>
  <dcterms:created xsi:type="dcterms:W3CDTF">2022-03-12T02:05:50Z</dcterms:created>
  <dcterms:modified xsi:type="dcterms:W3CDTF">2022-08-29T22:29:21Z</dcterms:modified>
</cp:coreProperties>
</file>