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5143500" type="screen16x9"/>
  <p:notesSz cx="6858000" cy="9144000"/>
  <p:embeddedFontLst>
    <p:embeddedFont>
      <p:font typeface="Cabin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Epilogue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E08C88-3A26-4BB1-B047-5BABC9FA3F79}">
  <a:tblStyle styleId="{BCE08C88-3A26-4BB1-B047-5BABC9FA3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98" d="100"/>
          <a:sy n="98" d="100"/>
        </p:scale>
        <p:origin x="6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c497d9d98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c497d9d98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c497d9d98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c497d9d98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c497d9d98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c497d9d98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497d9d98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c497d9d98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c497d9d98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c497d9d98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c497d9d98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c497d9d98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97d9d98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97d9d98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c497d9d98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c497d9d98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c497d9d98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c497d9d98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c497d9d98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c497d9d98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c497d9d986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c497d9d986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c497d9d98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c497d9d98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497d9d98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497d9d98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97d9d98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97d9d98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497d9d98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c497d9d98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497d9d98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497d9d98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c497d9d98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c497d9d98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name="adj" fmla="val 6976"/>
            </a:avLst>
          </a:pr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1651528" y="2440091"/>
            <a:ext cx="704339" cy="704399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33" name="Google Shape;133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1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1009820" y="2519449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40" name="Google Shape;140;p11"/>
            <p:cNvSpPr/>
            <p:nvPr/>
          </p:nvSpPr>
          <p:spPr>
            <a:xfrm>
              <a:off x="-3274611" y="2338122"/>
              <a:ext cx="866462" cy="866462"/>
            </a:xfrm>
            <a:custGeom>
              <a:avLst/>
              <a:gdLst/>
              <a:ahLst/>
              <a:cxnLst/>
              <a:rect l="l" t="t" r="r" b="b"/>
              <a:pathLst>
                <a:path w="5800" h="5800" extrusionOk="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3172279" y="2383237"/>
              <a:ext cx="460271" cy="499411"/>
            </a:xfrm>
            <a:custGeom>
              <a:avLst/>
              <a:gdLst/>
              <a:ahLst/>
              <a:cxnLst/>
              <a:rect l="l" t="t" r="r" b="b"/>
              <a:pathLst>
                <a:path w="3081" h="3343" extrusionOk="0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-3188264" y="2461666"/>
              <a:ext cx="780115" cy="743215"/>
            </a:xfrm>
            <a:custGeom>
              <a:avLst/>
              <a:gdLst/>
              <a:ahLst/>
              <a:cxnLst/>
              <a:rect l="l" t="t" r="r" b="b"/>
              <a:pathLst>
                <a:path w="5222" h="4975" extrusionOk="0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-2737558" y="2820050"/>
              <a:ext cx="83061" cy="83210"/>
            </a:xfrm>
            <a:custGeom>
              <a:avLst/>
              <a:gdLst/>
              <a:ahLst/>
              <a:cxnLst/>
              <a:rect l="l" t="t" r="r" b="b"/>
              <a:pathLst>
                <a:path w="556" h="557" extrusionOk="0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45" name="Google Shape;145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1"/>
          <p:cNvSpPr txBox="1">
            <a:spLocks noGrp="1"/>
          </p:cNvSpPr>
          <p:nvPr>
            <p:ph type="title" hasCustomPrompt="1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11"/>
          <p:cNvSpPr txBox="1">
            <a:spLocks noGrp="1"/>
          </p:cNvSpPr>
          <p:nvPr>
            <p:ph type="subTitle" idx="1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3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4" name="Google Shape;234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/>
          <p:nvPr/>
        </p:nvSpPr>
        <p:spPr>
          <a:xfrm rot="423713">
            <a:off x="494816" y="3568421"/>
            <a:ext cx="440976" cy="441097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 rot="-3237051" flipH="1">
            <a:off x="-70552" y="3201499"/>
            <a:ext cx="1457989" cy="1186350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">
    <p:bg>
      <p:bgPr>
        <a:solidFill>
          <a:schemeClr val="accent2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61" name="Google Shape;26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67" name="Google Shape;267;p19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0"/>
          <p:cNvSpPr txBox="1">
            <a:spLocks noGrp="1"/>
          </p:cNvSpPr>
          <p:nvPr>
            <p:ph type="subTitle" idx="1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1" name="Google Shape;281;p20"/>
          <p:cNvSpPr>
            <a:spLocks noGrp="1"/>
          </p:cNvSpPr>
          <p:nvPr>
            <p:ph type="pic" idx="2"/>
          </p:nvPr>
        </p:nvSpPr>
        <p:spPr>
          <a:xfrm>
            <a:off x="1373525" y="1191463"/>
            <a:ext cx="2710200" cy="3028500"/>
          </a:xfrm>
          <a:prstGeom prst="roundRect">
            <a:avLst>
              <a:gd name="adj" fmla="val 996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178957" y="3738137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1373534" y="4603488"/>
            <a:ext cx="244483" cy="24452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11" name="Google Shape;311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2391313" y="1693650"/>
            <a:ext cx="1509900" cy="1452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5241238" y="1693639"/>
            <a:ext cx="1509900" cy="1452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9" name="Google Shape;35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title" idx="2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 idx="3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4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title" idx="5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6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 idx="7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8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6966975" y="1083425"/>
            <a:ext cx="986749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74" name="Google Shape;37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" name="Google Shape;380;p25"/>
          <p:cNvSpPr/>
          <p:nvPr/>
        </p:nvSpPr>
        <p:spPr>
          <a:xfrm>
            <a:off x="276638" y="4345000"/>
            <a:ext cx="886720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4" name="Google Shape;384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3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4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title" idx="5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6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title" idx="7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subTitle" idx="8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title" idx="9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subTitle" idx="13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title" idx="14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ubTitle" idx="15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6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402" name="Google Shape;402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6"/>
          <p:cNvSpPr/>
          <p:nvPr/>
        </p:nvSpPr>
        <p:spPr>
          <a:xfrm rot="8577204">
            <a:off x="8349726" y="1205862"/>
            <a:ext cx="316288" cy="316369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 rot="8577085">
            <a:off x="6895024" y="381730"/>
            <a:ext cx="489346" cy="4894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1" name="Google Shape;41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7"/>
          <p:cNvSpPr txBox="1">
            <a:spLocks noGrp="1"/>
          </p:cNvSpPr>
          <p:nvPr>
            <p:ph type="title" hasCustomPrompt="1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6" name="Google Shape;416;p27"/>
          <p:cNvSpPr txBox="1">
            <a:spLocks noGrp="1"/>
          </p:cNvSpPr>
          <p:nvPr>
            <p:ph type="subTitle" idx="1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7"/>
          <p:cNvSpPr txBox="1">
            <a:spLocks noGrp="1"/>
          </p:cNvSpPr>
          <p:nvPr>
            <p:ph type="title" idx="2" hasCustomPrompt="1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18" name="Google Shape;418;p27"/>
          <p:cNvSpPr txBox="1">
            <a:spLocks noGrp="1"/>
          </p:cNvSpPr>
          <p:nvPr>
            <p:ph type="subTitle" idx="3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20" name="Google Shape;42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6" name="Google Shape;426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27" name="Google Shape;42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29" name="Google Shape;42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3" name="Google Shape;433;p27"/>
          <p:cNvSpPr/>
          <p:nvPr/>
        </p:nvSpPr>
        <p:spPr>
          <a:xfrm>
            <a:off x="993081" y="4281718"/>
            <a:ext cx="349624" cy="321774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7896964" y="4416376"/>
            <a:ext cx="426868" cy="426901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38" name="Google Shape;43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8"/>
          <p:cNvSpPr txBox="1">
            <a:spLocks noGrp="1"/>
          </p:cNvSpPr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subTitle" idx="1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2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1420170" y="3866250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"/>
          <p:cNvSpPr/>
          <p:nvPr/>
        </p:nvSpPr>
        <p:spPr>
          <a:xfrm rot="3225843">
            <a:off x="709236" y="3422281"/>
            <a:ext cx="1874246" cy="1525057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419576" y="4453263"/>
            <a:ext cx="300428" cy="300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49" name="Google Shape;449;p2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8"/>
          <p:cNvGrpSpPr/>
          <p:nvPr/>
        </p:nvGrpSpPr>
        <p:grpSpPr>
          <a:xfrm rot="-10005687">
            <a:off x="7176473" y="640475"/>
            <a:ext cx="1900295" cy="1900078"/>
            <a:chOff x="277881" y="2901316"/>
            <a:chExt cx="1900344" cy="1900126"/>
          </a:xfrm>
        </p:grpSpPr>
        <p:sp>
          <p:nvSpPr>
            <p:cNvPr id="455" name="Google Shape;455;p28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457" name="Google Shape;457;p28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28"/>
          <p:cNvSpPr/>
          <p:nvPr/>
        </p:nvSpPr>
        <p:spPr>
          <a:xfrm rot="-9721048">
            <a:off x="7249053" y="670182"/>
            <a:ext cx="683619" cy="68379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 rot="-9720997">
            <a:off x="8465674" y="2411364"/>
            <a:ext cx="320672" cy="32076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rot="-9721047">
            <a:off x="7855628" y="2590821"/>
            <a:ext cx="146813" cy="1468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 rot="-9721073">
            <a:off x="6906618" y="951315"/>
            <a:ext cx="121490" cy="12152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 txBox="1"/>
          <p:nvPr/>
        </p:nvSpPr>
        <p:spPr>
          <a:xfrm>
            <a:off x="2638875" y="3554025"/>
            <a:ext cx="38667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8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514350"/>
            <a:ext cx="216822" cy="540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88758" y="1462158"/>
            <a:ext cx="2624071" cy="221918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4956" y="1785303"/>
            <a:ext cx="368578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5"/>
              </a:lnSpc>
            </a:pPr>
            <a:r>
              <a:rPr lang="en-US" sz="3500" dirty="0">
                <a:solidFill>
                  <a:srgbClr val="FFC000"/>
                </a:solidFill>
                <a:latin typeface="HK Grotesk Bold"/>
              </a:rPr>
              <a:t>AGILE</a:t>
            </a:r>
            <a:r>
              <a:rPr lang="en-US" sz="3500" dirty="0">
                <a:solidFill>
                  <a:srgbClr val="FFFFFF"/>
                </a:solidFill>
                <a:latin typeface="HK Grotesk Bold"/>
              </a:rPr>
              <a:t> SOFTWARE </a:t>
            </a:r>
            <a:r>
              <a:rPr lang="en-US" sz="3500" dirty="0">
                <a:solidFill>
                  <a:srgbClr val="FFC000"/>
                </a:solidFill>
                <a:latin typeface="HK Grotesk Bold"/>
              </a:rPr>
              <a:t>DEVELOPMENT</a:t>
            </a:r>
            <a:endParaRPr lang="en-US" sz="3500" dirty="0">
              <a:solidFill>
                <a:srgbClr val="FFC000"/>
              </a:solidFill>
              <a:latin typeface="HK Grotesk Bold"/>
              <a:cs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4956" y="4495756"/>
            <a:ext cx="3993618" cy="239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00B050"/>
                </a:solidFill>
                <a:latin typeface="HK Grotesk Medium"/>
              </a:rPr>
              <a:t>MANAJEMEN PROYEK PERANGKAT  LUNAK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2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19" name="Google Shape;519;p32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2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22" name="Google Shape;522;p32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2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25" name="Google Shape;525;p32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2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28" name="Google Shape;528;p32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2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title"/>
          </p:nvPr>
        </p:nvSpPr>
        <p:spPr>
          <a:xfrm>
            <a:off x="2085225" y="2138275"/>
            <a:ext cx="2285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Menerapkan Diagram </a:t>
            </a:r>
            <a:endParaRPr/>
          </a:p>
        </p:txBody>
      </p:sp>
      <p:sp>
        <p:nvSpPr>
          <p:cNvPr id="535" name="Google Shape;535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6" name="Google Shape;536;p3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538" name="Google Shape;538;p32"/>
          <p:cNvSpPr txBox="1">
            <a:spLocks noGrp="1"/>
          </p:cNvSpPr>
          <p:nvPr>
            <p:ph type="title" idx="6"/>
          </p:nvPr>
        </p:nvSpPr>
        <p:spPr>
          <a:xfrm>
            <a:off x="6117556" y="3466100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Fungsional dan non</a:t>
            </a:r>
            <a:endParaRPr/>
          </a:p>
        </p:txBody>
      </p:sp>
      <p:sp>
        <p:nvSpPr>
          <p:cNvPr id="539" name="Google Shape;539;p32"/>
          <p:cNvSpPr txBox="1">
            <a:spLocks noGrp="1"/>
          </p:cNvSpPr>
          <p:nvPr>
            <p:ph type="title" idx="8"/>
          </p:nvPr>
        </p:nvSpPr>
        <p:spPr>
          <a:xfrm>
            <a:off x="6109156" y="214261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Menerapkan Sistem</a:t>
            </a:r>
            <a:endParaRPr/>
          </a:p>
        </p:txBody>
      </p:sp>
      <p:sp>
        <p:nvSpPr>
          <p:cNvPr id="540" name="Google Shape;540;p32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1" name="Google Shape;541;p32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2" name="Google Shape;542;p32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Rumusan Masalah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78B1B904-D52B-B7BF-6335-94293015DD19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3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49" name="Google Shape;549;p33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3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Case, Activity,Sequence, Class, ER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52" name="Google Shape;552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5" name="Google Shape;555;p33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56" name="Google Shape;556;p33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33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58" name="Google Shape;558;p3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2" name="Google Shape;562;p33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3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64" name="Google Shape;564;p33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33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66" name="Google Shape;566;p3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0" name="Google Shape;570;p33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3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944B5DC2-B01D-14EB-7AC6-55EA687CA32F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" y="1415325"/>
            <a:ext cx="8018201" cy="26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4"/>
          <p:cNvSpPr txBox="1"/>
          <p:nvPr/>
        </p:nvSpPr>
        <p:spPr>
          <a:xfrm>
            <a:off x="1953400" y="309150"/>
            <a:ext cx="6282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AutoNum type="arabicPeriod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Menerapkan Use Case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36216CA1-9213-9261-31B2-B4F6D007BCA0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/>
        </p:nvSpPr>
        <p:spPr>
          <a:xfrm>
            <a:off x="1585450" y="266550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Activity Diagram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83" name="Google Shape;583;p35"/>
          <p:cNvPicPr preferRelativeResize="0"/>
          <p:nvPr/>
        </p:nvPicPr>
        <p:blipFill rotWithShape="1">
          <a:blip r:embed="rId3">
            <a:alphaModFix/>
          </a:blip>
          <a:srcRect l="3109" r="2094"/>
          <a:stretch/>
        </p:blipFill>
        <p:spPr>
          <a:xfrm>
            <a:off x="237925" y="753225"/>
            <a:ext cx="4334075" cy="40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5"/>
          <p:cNvPicPr preferRelativeResize="0"/>
          <p:nvPr/>
        </p:nvPicPr>
        <p:blipFill rotWithShape="1">
          <a:blip r:embed="rId4">
            <a:alphaModFix/>
          </a:blip>
          <a:srcRect l="6500" t="7028" r="8080"/>
          <a:stretch/>
        </p:blipFill>
        <p:spPr>
          <a:xfrm>
            <a:off x="4572000" y="1461150"/>
            <a:ext cx="4429975" cy="25400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E8FF8B55-EDB8-EC89-8DD4-9748EC95D86D}"/>
              </a:ext>
            </a:extLst>
          </p:cNvPr>
          <p:cNvSpPr txBox="1"/>
          <p:nvPr/>
        </p:nvSpPr>
        <p:spPr>
          <a:xfrm>
            <a:off x="-96882" y="2038383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/>
          <p:nvPr/>
        </p:nvSpPr>
        <p:spPr>
          <a:xfrm>
            <a:off x="1585450" y="266550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Activity Diagram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0" name="Google Shape;590;p36"/>
          <p:cNvPicPr preferRelativeResize="0"/>
          <p:nvPr/>
        </p:nvPicPr>
        <p:blipFill rotWithShape="1">
          <a:blip r:embed="rId3">
            <a:alphaModFix/>
          </a:blip>
          <a:srcRect l="6197" t="5624" r="6136"/>
          <a:stretch/>
        </p:blipFill>
        <p:spPr>
          <a:xfrm>
            <a:off x="720000" y="1003950"/>
            <a:ext cx="3866250" cy="28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6"/>
          <p:cNvPicPr preferRelativeResize="0"/>
          <p:nvPr/>
        </p:nvPicPr>
        <p:blipFill rotWithShape="1">
          <a:blip r:embed="rId4">
            <a:alphaModFix/>
          </a:blip>
          <a:srcRect l="6619" r="5583"/>
          <a:stretch/>
        </p:blipFill>
        <p:spPr>
          <a:xfrm>
            <a:off x="4821300" y="1100063"/>
            <a:ext cx="32448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D53D17E-7A4A-68B7-AEE0-94727D0D3879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/>
        </p:nvSpPr>
        <p:spPr>
          <a:xfrm>
            <a:off x="1585450" y="266550"/>
            <a:ext cx="612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2. Activity Diagram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7" name="Google Shape;597;p37"/>
          <p:cNvPicPr preferRelativeResize="0"/>
          <p:nvPr/>
        </p:nvPicPr>
        <p:blipFill rotWithShape="1">
          <a:blip r:embed="rId3">
            <a:alphaModFix/>
          </a:blip>
          <a:srcRect l="5579" t="2950" r="5007"/>
          <a:stretch/>
        </p:blipFill>
        <p:spPr>
          <a:xfrm>
            <a:off x="1795050" y="851550"/>
            <a:ext cx="4959400" cy="38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6E083A89-1BB5-88D8-935A-7680A2BFD66A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/>
        </p:nvSpPr>
        <p:spPr>
          <a:xfrm>
            <a:off x="1843550" y="263700"/>
            <a:ext cx="5039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4. Sequence Diagram .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3" name="Google Shape;6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00" y="1021676"/>
            <a:ext cx="6777400" cy="30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A1C2A146-E818-0758-BFA5-3C6473D31F23}"/>
              </a:ext>
            </a:extLst>
          </p:cNvPr>
          <p:cNvSpPr txBox="1"/>
          <p:nvPr/>
        </p:nvSpPr>
        <p:spPr>
          <a:xfrm>
            <a:off x="557487" y="2571750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1843550" y="263700"/>
            <a:ext cx="5039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4. Sequence Diagram .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09" name="Google Shape;609;p39"/>
          <p:cNvPicPr preferRelativeResize="0"/>
          <p:nvPr/>
        </p:nvPicPr>
        <p:blipFill rotWithShape="1">
          <a:blip r:embed="rId3">
            <a:alphaModFix/>
          </a:blip>
          <a:srcRect r="9796" b="2267"/>
          <a:stretch/>
        </p:blipFill>
        <p:spPr>
          <a:xfrm>
            <a:off x="1398150" y="833100"/>
            <a:ext cx="5172175" cy="3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9259C8BA-F6C7-1EB7-457F-25B368421805}"/>
              </a:ext>
            </a:extLst>
          </p:cNvPr>
          <p:cNvSpPr txBox="1"/>
          <p:nvPr/>
        </p:nvSpPr>
        <p:spPr>
          <a:xfrm>
            <a:off x="699792" y="2670022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/>
        </p:nvSpPr>
        <p:spPr>
          <a:xfrm>
            <a:off x="1843550" y="263700"/>
            <a:ext cx="5039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4. Sequence Diagram .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5" name="Google Shape;6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1095825"/>
            <a:ext cx="7265850" cy="31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FA961BBD-3CC4-1C3A-3670-946AFD57EE62}"/>
              </a:ext>
            </a:extLst>
          </p:cNvPr>
          <p:cNvSpPr txBox="1"/>
          <p:nvPr/>
        </p:nvSpPr>
        <p:spPr>
          <a:xfrm>
            <a:off x="3538686" y="4404697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"/>
          <p:cNvSpPr txBox="1"/>
          <p:nvPr/>
        </p:nvSpPr>
        <p:spPr>
          <a:xfrm>
            <a:off x="1573175" y="339900"/>
            <a:ext cx="67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5. Class Diagram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21" name="Google Shape;621;p41"/>
          <p:cNvPicPr preferRelativeResize="0"/>
          <p:nvPr/>
        </p:nvPicPr>
        <p:blipFill rotWithShape="1">
          <a:blip r:embed="rId3">
            <a:alphaModFix/>
          </a:blip>
          <a:srcRect l="9287" t="7317" r="13054" b="11645"/>
          <a:stretch/>
        </p:blipFill>
        <p:spPr>
          <a:xfrm>
            <a:off x="1334775" y="740100"/>
            <a:ext cx="5557750" cy="39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35AD0B74-F1F7-D158-DFC1-A251F8D50B04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1235" y="2303840"/>
            <a:ext cx="3089328" cy="54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3500" dirty="0">
                <a:solidFill>
                  <a:srgbClr val="FFC033"/>
                </a:solidFill>
                <a:latin typeface="HK Grotesk Bold"/>
              </a:rPr>
              <a:t>KELOMPOK 1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4575142"/>
            <a:ext cx="216822" cy="5400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406524" y="1108916"/>
            <a:ext cx="2909257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FFC033"/>
                </a:solidFill>
                <a:latin typeface="HK Grotesk Medium"/>
              </a:rPr>
              <a:t>Muhammad Rafsanjani Aziz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06524" y="1438154"/>
            <a:ext cx="2909257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202010370311141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06524" y="1675298"/>
            <a:ext cx="2909257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FFC033"/>
                </a:solidFill>
                <a:latin typeface="HK Grotesk Medium"/>
              </a:rPr>
              <a:t>Ismail Wahyu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Fadilah</a:t>
            </a:r>
            <a:endParaRPr lang="en-US" dirty="0">
              <a:solidFill>
                <a:srgbClr val="FFC033"/>
              </a:solidFill>
              <a:latin typeface="HK Grotesk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06524" y="2004536"/>
            <a:ext cx="2909257" cy="18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25" spc="31" dirty="0">
                <a:solidFill>
                  <a:srgbClr val="FFFFFF"/>
                </a:solidFill>
                <a:latin typeface="HK Grotesk Light"/>
              </a:rPr>
              <a:t>202010370311339</a:t>
            </a:r>
            <a:endParaRPr lang="en-US" sz="1050" spc="31" dirty="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06524" y="2284883"/>
            <a:ext cx="2909257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FFC033"/>
                </a:solidFill>
                <a:latin typeface="HK Grotesk Medium"/>
              </a:rPr>
              <a:t>Muhammad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Raafi</a:t>
            </a:r>
            <a:r>
              <a:rPr lang="en-US" dirty="0">
                <a:solidFill>
                  <a:srgbClr val="FFC033"/>
                </a:solidFill>
                <a:latin typeface="HK Grotesk Medium"/>
              </a:rPr>
              <a:t>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Ghaniy</a:t>
            </a:r>
            <a:r>
              <a:rPr lang="en-US" dirty="0">
                <a:solidFill>
                  <a:srgbClr val="FFC033"/>
                </a:solidFill>
                <a:latin typeface="HK Grotesk Medium"/>
              </a:rPr>
              <a:t>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Ashari</a:t>
            </a:r>
            <a:endParaRPr lang="en-US" dirty="0">
              <a:solidFill>
                <a:srgbClr val="FFC033"/>
              </a:solidFill>
              <a:latin typeface="HK Grotesk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406524" y="2614121"/>
            <a:ext cx="2909257" cy="18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25" spc="31" dirty="0">
                <a:solidFill>
                  <a:srgbClr val="FFFFFF"/>
                </a:solidFill>
                <a:latin typeface="HK Grotesk Light"/>
              </a:rPr>
              <a:t>202010370311347</a:t>
            </a:r>
            <a:endParaRPr lang="en-US" sz="1050" spc="31" dirty="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06524" y="2876152"/>
            <a:ext cx="2909257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FFC033"/>
                </a:solidFill>
                <a:latin typeface="HK Grotesk Medium"/>
              </a:rPr>
              <a:t>Muhammad Fariz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Herviady</a:t>
            </a:r>
            <a:r>
              <a:rPr lang="en-US" dirty="0">
                <a:solidFill>
                  <a:srgbClr val="FFC033"/>
                </a:solidFill>
                <a:latin typeface="HK Grotesk Medium"/>
              </a:rPr>
              <a:t>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nugraha</a:t>
            </a:r>
            <a:endParaRPr lang="en-US" dirty="0">
              <a:solidFill>
                <a:srgbClr val="FFC033"/>
              </a:solidFill>
              <a:latin typeface="HK Grotesk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06524" y="3205390"/>
            <a:ext cx="2909257" cy="18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25" spc="31" dirty="0">
                <a:solidFill>
                  <a:srgbClr val="FFFFFF"/>
                </a:solidFill>
                <a:latin typeface="HK Grotesk Light"/>
              </a:rPr>
              <a:t>202010370311349</a:t>
            </a:r>
            <a:endParaRPr lang="en-US" sz="1050" spc="31" dirty="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06524" y="3490784"/>
            <a:ext cx="2909257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rgbClr val="FFC033"/>
                </a:solidFill>
                <a:latin typeface="HK Grotesk Medium"/>
              </a:rPr>
              <a:t>Alif Tan </a:t>
            </a:r>
            <a:r>
              <a:rPr lang="en-US" dirty="0" err="1">
                <a:solidFill>
                  <a:srgbClr val="FFC033"/>
                </a:solidFill>
                <a:latin typeface="HK Grotesk Medium"/>
              </a:rPr>
              <a:t>Malaka</a:t>
            </a:r>
            <a:endParaRPr lang="en-US" dirty="0">
              <a:solidFill>
                <a:srgbClr val="FFC033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406524" y="3820022"/>
            <a:ext cx="2909257" cy="18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25" spc="31" dirty="0">
                <a:solidFill>
                  <a:srgbClr val="FFFFFF"/>
                </a:solidFill>
                <a:latin typeface="HK Grotesk Light"/>
              </a:rPr>
              <a:t>202010370311387</a:t>
            </a:r>
            <a:endParaRPr lang="en-US" sz="1050" spc="31" dirty="0">
              <a:solidFill>
                <a:srgbClr val="FFFFFF"/>
              </a:solidFill>
              <a:latin typeface="HK Grotesk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/>
          <p:nvPr/>
        </p:nvSpPr>
        <p:spPr>
          <a:xfrm>
            <a:off x="1573175" y="339900"/>
            <a:ext cx="67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6. ER Diagram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27" name="Google Shape;627;p42"/>
          <p:cNvPicPr preferRelativeResize="0"/>
          <p:nvPr/>
        </p:nvPicPr>
        <p:blipFill rotWithShape="1">
          <a:blip r:embed="rId3">
            <a:alphaModFix/>
          </a:blip>
          <a:srcRect l="8057" t="11413" r="8267" b="14997"/>
          <a:stretch/>
        </p:blipFill>
        <p:spPr>
          <a:xfrm>
            <a:off x="955050" y="836450"/>
            <a:ext cx="6650875" cy="36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93F029F6-0F43-2D2E-ACDE-4013AB01624B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3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634" name="Google Shape;634;p43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43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637" name="Google Shape;637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640" name="Google Shape;640;p43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" name="Google Shape;641;p43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42" name="Google Shape;642;p4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6" name="Google Shape;646;p43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43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648" name="Google Shape;648;p43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43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50" name="Google Shape;650;p4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4" name="Google Shape;654;p43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3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38" y="907200"/>
            <a:ext cx="7492174" cy="3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45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667" name="Google Shape;667;p45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5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Penerapan Sistem</a:t>
            </a:r>
            <a:endParaRPr sz="3800"/>
          </a:p>
        </p:txBody>
      </p:sp>
      <p:sp>
        <p:nvSpPr>
          <p:cNvPr id="670" name="Google Shape;670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72" name="Google Shape;672;p45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673" name="Google Shape;673;p4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4" name="Google Shape;674;p4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75" name="Google Shape;675;p4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45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5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681" name="Google Shape;681;p4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683" name="Google Shape;683;p4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7" name="Google Shape;687;p45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5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46"/>
          <p:cNvGraphicFramePr/>
          <p:nvPr/>
        </p:nvGraphicFramePr>
        <p:xfrm>
          <a:off x="1153350" y="663575"/>
          <a:ext cx="7270650" cy="3636520"/>
        </p:xfrm>
        <a:graphic>
          <a:graphicData uri="http://schemas.openxmlformats.org/drawingml/2006/table">
            <a:tbl>
              <a:tblPr>
                <a:noFill/>
                <a:tableStyleId>{BCE08C88-3A26-4BB1-B047-5BABC9FA3F79}</a:tableStyleId>
              </a:tblPr>
              <a:tblGrid>
                <a:gridCol w="727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       </a:t>
                      </a:r>
                      <a:endParaRPr sz="8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MyApp 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StatelessWidget {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MyApp({Key? key}) : 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(key: key)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>
                          <a:solidFill>
                            <a:srgbClr val="80808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widget is the root of your application.</a:t>
                      </a:r>
                      <a:endParaRPr sz="1200">
                        <a:solidFill>
                          <a:srgbClr val="808080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08080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@override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Widget build(BuildContext context) {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SystemChrome.setSystemUIOverlayStyle(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SystemUiOverlayStyle(statusBarColor: Colors.transparent))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return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MaterialApp(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debugShowCheckedModeBanner: 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false,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title: </a:t>
                      </a:r>
                      <a:r>
                        <a:rPr lang="en" sz="12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'ByKost '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home: LoginScreen()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2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</a:t>
                      </a:r>
                      <a:endParaRPr sz="12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 code tersebut menggunakan bahasa dart pada aplikasi mobile kost untuk menampilkan main yang terhubung ke pada kelas </a:t>
                      </a:r>
                      <a:r>
                        <a:rPr lang="en" sz="15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  <a:endParaRPr sz="15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Google Shape;698;p47"/>
          <p:cNvGraphicFramePr/>
          <p:nvPr/>
        </p:nvGraphicFramePr>
        <p:xfrm>
          <a:off x="926700" y="1049625"/>
          <a:ext cx="6984825" cy="2791325"/>
        </p:xfrm>
        <a:graphic>
          <a:graphicData uri="http://schemas.openxmlformats.org/drawingml/2006/table">
            <a:tbl>
              <a:tblPr>
                <a:noFill/>
                <a:tableStyleId>{BCE08C88-3A26-4BB1-B047-5BABC9FA3F79}</a:tableStyleId>
              </a:tblPr>
              <a:tblGrid>
                <a:gridCol w="698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2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</a:t>
                      </a:r>
                      <a:r>
                        <a:rPr lang="en" sz="15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login</a:t>
                      </a: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5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Navigator.</a:t>
                      </a:r>
                      <a:r>
                        <a:rPr lang="en" sz="1500" i="1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5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context</a:t>
                      </a: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).push(</a:t>
                      </a:r>
                      <a:endParaRPr sz="15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15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MaterialPageRoute</a:t>
                      </a: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5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builder: (context) {</a:t>
                      </a:r>
                      <a:endParaRPr sz="15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en" sz="1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n" sz="19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Tampil</a:t>
                      </a:r>
                      <a:r>
                        <a:rPr lang="en" sz="1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n" sz="1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lang="en" sz="1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1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 </a:t>
                      </a:r>
                      <a:r>
                        <a:rPr lang="en" sz="19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r>
                        <a:rPr lang="en" sz="19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9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 code tersebut menggunakan bahasa dart pada aplikasi mobile kost untuk menampilkan main yang terhubung ke pada kelas </a:t>
                      </a:r>
                      <a:r>
                        <a:rPr lang="en" sz="15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Tampil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Atau kelas Home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2B2B2B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48"/>
          <p:cNvGraphicFramePr/>
          <p:nvPr/>
        </p:nvGraphicFramePr>
        <p:xfrm>
          <a:off x="612050" y="85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{BCE08C88-3A26-4BB1-B047-5BABC9FA3F79}</a:tableStyleId>
              </a:tblPr>
              <a:tblGrid>
                <a:gridCol w="83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appBar: 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AppBar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(title: 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13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"RPL UAS"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actions: [</a:t>
                      </a:r>
                      <a:endParaRPr sz="13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IconButton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3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icon: 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Icon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(Icons.</a:t>
                      </a:r>
                      <a:r>
                        <a:rPr lang="en" sz="1300" i="1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next_plan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tooltip: </a:t>
                      </a:r>
                      <a:r>
                        <a:rPr lang="en" sz="13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en" sz="1300">
                          <a:solidFill>
                            <a:srgbClr val="9876AA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getname</a:t>
                      </a:r>
                      <a:r>
                        <a:rPr lang="en" sz="1300">
                          <a:solidFill>
                            <a:srgbClr val="6A8759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onPressed: () {</a:t>
                      </a:r>
                      <a:endParaRPr sz="13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Navigator.</a:t>
                      </a:r>
                      <a:r>
                        <a:rPr lang="en" sz="1300" i="1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(context).push(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MaterialPageRoute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3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builder: (context) {</a:t>
                      </a:r>
                      <a:endParaRPr sz="1300">
                        <a:solidFill>
                          <a:srgbClr val="A9B7C6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 </a:t>
                      </a:r>
                      <a:r>
                        <a:rPr lang="en" sz="1300">
                          <a:solidFill>
                            <a:srgbClr val="FFC66D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KOS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</a:t>
                      </a: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A9B7C6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]))</a:t>
                      </a:r>
                      <a:r>
                        <a:rPr lang="en" sz="1300">
                          <a:solidFill>
                            <a:srgbClr val="CC7832"/>
                          </a:solidFill>
                          <a:highlight>
                            <a:srgbClr val="2B2B2B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300">
                        <a:solidFill>
                          <a:srgbClr val="CC7832"/>
                        </a:solidFill>
                        <a:highlight>
                          <a:srgbClr val="2B2B2B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07916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 code tersebut menggunakan bahasa dart pada aplikasi mobile kost untuk menampilkan main yang terhubung ke pada kelas </a:t>
                      </a:r>
                      <a:r>
                        <a:rPr lang="en" sz="17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CRUD KOSl </a:t>
                      </a:r>
                      <a:r>
                        <a:rPr lang="en" sz="1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Atau kelas kos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49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710" name="Google Shape;710;p49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Fungsional dan non</a:t>
            </a:r>
            <a:endParaRPr sz="3600"/>
          </a:p>
        </p:txBody>
      </p:sp>
      <p:sp>
        <p:nvSpPr>
          <p:cNvPr id="713" name="Google Shape;713;p4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15" name="Google Shape;715;p49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716" name="Google Shape;716;p49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7" name="Google Shape;717;p49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718" name="Google Shape;718;p4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49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9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724" name="Google Shape;724;p49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5" name="Google Shape;725;p49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726" name="Google Shape;726;p4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49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/>
          <p:nvPr/>
        </p:nvSpPr>
        <p:spPr>
          <a:xfrm>
            <a:off x="1696050" y="263700"/>
            <a:ext cx="602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Pengujian Fungsional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7" name="Google Shape;7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25" y="786900"/>
            <a:ext cx="6022200" cy="411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Terima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527725"/>
            <a:ext cx="216822" cy="5400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8776" y="1481061"/>
            <a:ext cx="3353224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3975" dirty="0" err="1">
                <a:solidFill>
                  <a:schemeClr val="accent3"/>
                </a:solidFill>
                <a:latin typeface="HK Grotesk Bold"/>
              </a:rPr>
              <a:t>Tahapan</a:t>
            </a:r>
            <a:endParaRPr lang="id-ID" sz="700" dirty="0" err="1">
              <a:solidFill>
                <a:schemeClr val="accent3"/>
              </a:solidFill>
            </a:endParaRPr>
          </a:p>
          <a:p>
            <a:pPr>
              <a:lnSpc>
                <a:spcPts val="4400"/>
              </a:lnSpc>
            </a:pPr>
            <a:r>
              <a:rPr lang="en-US" sz="3975" dirty="0">
                <a:solidFill>
                  <a:srgbClr val="92D050"/>
                </a:solidFill>
                <a:latin typeface="HK Grotesk Bold"/>
              </a:rPr>
              <a:t>Agile </a:t>
            </a:r>
            <a:endParaRPr lang="en-US" sz="700" dirty="0">
              <a:solidFill>
                <a:srgbClr val="92D050"/>
              </a:solidFill>
              <a:latin typeface="Calibri"/>
              <a:cs typeface="Calibri"/>
            </a:endParaRPr>
          </a:p>
          <a:p>
            <a:pPr>
              <a:lnSpc>
                <a:spcPts val="4400"/>
              </a:lnSpc>
            </a:pPr>
            <a:r>
              <a:rPr lang="en-US" sz="3975" dirty="0">
                <a:solidFill>
                  <a:srgbClr val="FFC033"/>
                </a:solidFill>
                <a:latin typeface="HK Grotesk Bold"/>
              </a:rPr>
              <a:t>Software</a:t>
            </a:r>
            <a:endParaRPr lang="en-US" sz="700" dirty="0">
              <a:cs typeface="Calibri"/>
            </a:endParaRPr>
          </a:p>
          <a:p>
            <a:pPr>
              <a:lnSpc>
                <a:spcPts val="4400"/>
              </a:lnSpc>
            </a:pPr>
            <a:r>
              <a:rPr lang="en-US" sz="4000" dirty="0">
                <a:solidFill>
                  <a:srgbClr val="FFC033"/>
                </a:solidFill>
                <a:latin typeface="HK Grotesk Bold"/>
              </a:rPr>
              <a:t>Development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>
                <a:solidFill>
                  <a:srgbClr val="FFFFFF">
                    <a:alpha val="9804"/>
                  </a:srgbClr>
                </a:solidFill>
                <a:latin typeface="HK Grotesk Bold"/>
              </a:rPr>
              <a:t>03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23735" y="1186133"/>
            <a:ext cx="527953" cy="527953"/>
            <a:chOff x="0" y="0"/>
            <a:chExt cx="2311400" cy="2311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523735" y="1755340"/>
            <a:ext cx="527953" cy="527953"/>
            <a:chOff x="0" y="0"/>
            <a:chExt cx="2311400" cy="2311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523735" y="2321317"/>
            <a:ext cx="527953" cy="527953"/>
            <a:chOff x="0" y="0"/>
            <a:chExt cx="2311400" cy="231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5523735" y="2884229"/>
            <a:ext cx="527953" cy="527953"/>
            <a:chOff x="0" y="0"/>
            <a:chExt cx="2311400" cy="2311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5523735" y="602639"/>
            <a:ext cx="527953" cy="527953"/>
            <a:chOff x="0" y="0"/>
            <a:chExt cx="2311400" cy="2311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5523735" y="3449763"/>
            <a:ext cx="527953" cy="527953"/>
            <a:chOff x="0" y="0"/>
            <a:chExt cx="2311400" cy="2311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5656338" y="759204"/>
            <a:ext cx="266066" cy="214822"/>
            <a:chOff x="0" y="0"/>
            <a:chExt cx="6350000" cy="51269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6455988" y="756953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Perencanaan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55988" y="1340447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Implementasi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455988" y="1909654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Tes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Perangkat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Lunak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455988" y="2475631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Dokumentasi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455988" y="3038542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Deployment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455988" y="3604076"/>
            <a:ext cx="2173663" cy="18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Pemeliharaan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Perangkat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Lunak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5654679" y="1342699"/>
            <a:ext cx="266066" cy="214822"/>
            <a:chOff x="0" y="0"/>
            <a:chExt cx="6350000" cy="512699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5654679" y="1911905"/>
            <a:ext cx="266066" cy="214822"/>
            <a:chOff x="0" y="0"/>
            <a:chExt cx="6350000" cy="512699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5656338" y="2477883"/>
            <a:ext cx="266066" cy="214822"/>
            <a:chOff x="0" y="0"/>
            <a:chExt cx="6350000" cy="51269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5656338" y="3040794"/>
            <a:ext cx="266066" cy="214822"/>
            <a:chOff x="0" y="0"/>
            <a:chExt cx="6350000" cy="512699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5656338" y="3606328"/>
            <a:ext cx="266066" cy="214822"/>
            <a:chOff x="0" y="0"/>
            <a:chExt cx="6350000" cy="51269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5455" y="1192603"/>
            <a:ext cx="3187502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err="1">
                <a:solidFill>
                  <a:srgbClr val="FFC033"/>
                </a:solidFill>
                <a:latin typeface="HK Grotesk Bold"/>
              </a:rPr>
              <a:t>Perencanaan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5455" y="2005611"/>
            <a:ext cx="5091824" cy="39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Pada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langkah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ini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pengembang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dan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klien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membuat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rencana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tentang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kebutuhan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dari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perangkat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lunak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yang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akan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 </a:t>
            </a:r>
            <a:r>
              <a:rPr lang="en-US" sz="1050" spc="31" dirty="0" err="1">
                <a:solidFill>
                  <a:srgbClr val="FFFFFF"/>
                </a:solidFill>
                <a:latin typeface="HK Grotesk Light"/>
              </a:rPr>
              <a:t>dibuat</a:t>
            </a:r>
            <a:r>
              <a:rPr lang="en-US" sz="1050" spc="31" dirty="0">
                <a:solidFill>
                  <a:srgbClr val="FFFFFF"/>
                </a:solidFill>
                <a:latin typeface="HK Grotesk Light"/>
              </a:rPr>
              <a:t> 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4575142"/>
            <a:ext cx="216822" cy="540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25455" y="2792584"/>
            <a:ext cx="3187502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err="1">
                <a:solidFill>
                  <a:srgbClr val="FFC000"/>
                </a:solidFill>
                <a:ea typeface="+mn-lt"/>
                <a:cs typeface="+mn-lt"/>
              </a:rPr>
              <a:t>Implementasi</a:t>
            </a:r>
            <a:endParaRPr lang="id-ID" sz="700" dirty="0" err="1">
              <a:solidFill>
                <a:srgbClr val="FFC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5455" y="3605592"/>
            <a:ext cx="5091824" cy="3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bagian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dari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proses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dimana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programmer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melakukan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pengkodean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d-ID" sz="105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>
                <a:solidFill>
                  <a:srgbClr val="FFFFFF">
                    <a:alpha val="9804"/>
                  </a:srgbClr>
                </a:solidFill>
                <a:latin typeface="HK Grotesk Bold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5455" y="1192603"/>
            <a:ext cx="495591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b="1" dirty="0">
                <a:solidFill>
                  <a:srgbClr val="FFC000"/>
                </a:solidFill>
                <a:ea typeface="+mn-lt"/>
                <a:cs typeface="+mn-lt"/>
              </a:rPr>
              <a:t>Tes </a:t>
            </a:r>
            <a:r>
              <a:rPr lang="en-US" sz="4000" b="1" dirty="0" err="1">
                <a:solidFill>
                  <a:srgbClr val="FFC000"/>
                </a:solidFill>
                <a:ea typeface="+mn-lt"/>
                <a:cs typeface="+mn-lt"/>
              </a:rPr>
              <a:t>perangkat</a:t>
            </a:r>
            <a:r>
              <a:rPr lang="en-US" sz="4000" b="1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4000" b="1" dirty="0" err="1">
                <a:solidFill>
                  <a:srgbClr val="FFC000"/>
                </a:solidFill>
                <a:ea typeface="+mn-lt"/>
                <a:cs typeface="+mn-lt"/>
              </a:rPr>
              <a:t>lunak</a:t>
            </a:r>
            <a:endParaRPr lang="id-ID" sz="700" b="1" dirty="0" err="1">
              <a:solidFill>
                <a:srgbClr val="FFC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5455" y="2005611"/>
            <a:ext cx="5091824" cy="3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disini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yang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telah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dibuat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di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tes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oleh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bagian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kontrol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agar bug yang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ditemukan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bisa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segera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diperbaiki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dan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terjaga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d-ID" sz="70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4575142"/>
            <a:ext cx="216822" cy="540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25455" y="2792584"/>
            <a:ext cx="3187502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err="1">
                <a:solidFill>
                  <a:srgbClr val="FFC000"/>
                </a:solidFill>
                <a:ea typeface="+mn-lt"/>
                <a:cs typeface="+mn-lt"/>
              </a:rPr>
              <a:t>Dokumentasi</a:t>
            </a:r>
            <a:endParaRPr lang="id-ID" sz="700" dirty="0" err="1">
              <a:solidFill>
                <a:srgbClr val="FFC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5455" y="3605592"/>
            <a:ext cx="5091824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setelah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dilakukan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tes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langkah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selanjutnya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yaitu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proses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dokumentasi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mempermudah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proses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maintenanance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kedepannya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d-ID" sz="7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>
                <a:solidFill>
                  <a:srgbClr val="FFFFFF">
                    <a:alpha val="9804"/>
                  </a:srgbClr>
                </a:solidFill>
                <a:latin typeface="HK Grotesk Bold"/>
              </a:rPr>
              <a:t>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5455" y="1192603"/>
            <a:ext cx="495591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rgbClr val="FFC000"/>
                </a:solidFill>
                <a:ea typeface="+mn-lt"/>
                <a:cs typeface="+mn-lt"/>
              </a:rPr>
              <a:t>Deployment</a:t>
            </a:r>
            <a:endParaRPr lang="id-ID" sz="700" dirty="0">
              <a:solidFill>
                <a:srgbClr val="FFC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5455" y="2005611"/>
            <a:ext cx="5091824" cy="3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Proses yang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dilakukan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oleh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penjamin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menguji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sistem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Setelah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sistem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memenuhi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syarat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maka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siap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dideployment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d-ID" sz="7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4575142"/>
            <a:ext cx="216822" cy="540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25455" y="2792584"/>
            <a:ext cx="7471655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err="1">
                <a:solidFill>
                  <a:srgbClr val="FFC000"/>
                </a:solidFill>
                <a:ea typeface="+mn-lt"/>
                <a:cs typeface="+mn-lt"/>
              </a:rPr>
              <a:t>Pemeliharaan</a:t>
            </a:r>
            <a:r>
              <a:rPr lang="en-US" sz="4000" dirty="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rgbClr val="FFC000"/>
                </a:solidFill>
                <a:ea typeface="+mn-lt"/>
                <a:cs typeface="+mn-lt"/>
              </a:rPr>
              <a:t>Perangkat</a:t>
            </a:r>
            <a:r>
              <a:rPr lang="en-US" sz="4000" dirty="0">
                <a:solidFill>
                  <a:srgbClr val="FFC000"/>
                </a:solidFill>
                <a:ea typeface="+mn-lt"/>
                <a:cs typeface="+mn-lt"/>
              </a:rPr>
              <a:t> Lunak</a:t>
            </a:r>
            <a:endParaRPr lang="id-ID" sz="700">
              <a:solidFill>
                <a:srgbClr val="FFC000"/>
              </a:solidFill>
              <a:cs typeface="Calibr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5455" y="3605592"/>
            <a:ext cx="5091824" cy="38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Tidak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ada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yang 100%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bebas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dari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bug, oleh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karena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itu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sangatlah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penting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agar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perangkat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lunak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dipelihara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secara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50" spc="31" dirty="0" err="1">
                <a:solidFill>
                  <a:schemeClr val="tx1"/>
                </a:solidFill>
                <a:ea typeface="+mn-lt"/>
                <a:cs typeface="+mn-lt"/>
              </a:rPr>
              <a:t>berkala</a:t>
            </a:r>
            <a:r>
              <a:rPr lang="en-US" sz="1050" spc="3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id-ID" sz="700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42785" y="2125526"/>
            <a:ext cx="9143719" cy="1363851"/>
            <a:chOff x="0" y="0"/>
            <a:chExt cx="17589466" cy="26235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589466" cy="2623594"/>
            </a:xfrm>
            <a:custGeom>
              <a:avLst/>
              <a:gdLst/>
              <a:ahLst/>
              <a:cxnLst/>
              <a:rect l="l" t="t" r="r" b="b"/>
              <a:pathLst>
                <a:path w="17589466" h="2623594">
                  <a:moveTo>
                    <a:pt x="1728466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18794"/>
                  </a:lnTo>
                  <a:cubicBezTo>
                    <a:pt x="0" y="2487704"/>
                    <a:pt x="135890" y="2623594"/>
                    <a:pt x="304800" y="2623594"/>
                  </a:cubicBezTo>
                  <a:lnTo>
                    <a:pt x="17284666" y="2623594"/>
                  </a:lnTo>
                  <a:cubicBezTo>
                    <a:pt x="17453577" y="2623594"/>
                    <a:pt x="17589466" y="2487704"/>
                    <a:pt x="17589466" y="2318794"/>
                  </a:cubicBezTo>
                  <a:lnTo>
                    <a:pt x="17589466" y="304800"/>
                  </a:lnTo>
                  <a:cubicBezTo>
                    <a:pt x="17589466" y="135890"/>
                    <a:pt x="17453577" y="0"/>
                    <a:pt x="17284666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08889" y="1917520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4412" y="458252"/>
            <a:ext cx="7377569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0"/>
              </a:lnSpc>
            </a:pPr>
            <a:r>
              <a:rPr lang="en-US" sz="3400" dirty="0" err="1">
                <a:solidFill>
                  <a:srgbClr val="FFFFFF"/>
                </a:solidFill>
                <a:latin typeface="HK Grotesk Bold"/>
              </a:rPr>
              <a:t>Kelebihan</a:t>
            </a:r>
          </a:p>
          <a:p>
            <a:pPr>
              <a:lnSpc>
                <a:spcPts val="3740"/>
              </a:lnSpc>
            </a:pPr>
            <a:r>
              <a:rPr lang="en-US" sz="3400" dirty="0">
                <a:solidFill>
                  <a:srgbClr val="FFC033"/>
                </a:solidFill>
                <a:latin typeface="HK Grotesk Bold"/>
              </a:rPr>
              <a:t>Agile Software 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9865" y="2629070"/>
            <a:ext cx="1537159" cy="48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Software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Lebih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Baik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99763" y="2625534"/>
            <a:ext cx="1383201" cy="745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375" dirty="0" err="1">
                <a:solidFill>
                  <a:schemeClr val="tx1"/>
                </a:solidFill>
                <a:ea typeface="+mn-lt"/>
                <a:cs typeface="+mn-lt"/>
              </a:rPr>
              <a:t>Konsumen</a:t>
            </a:r>
            <a:r>
              <a:rPr lang="en-US" sz="1375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375" dirty="0" err="1">
                <a:solidFill>
                  <a:schemeClr val="tx1"/>
                </a:solidFill>
                <a:ea typeface="+mn-lt"/>
                <a:cs typeface="+mn-lt"/>
              </a:rPr>
              <a:t>Puas</a:t>
            </a:r>
            <a:r>
              <a:rPr lang="en-US" sz="1375" dirty="0">
                <a:solidFill>
                  <a:schemeClr val="tx1"/>
                </a:solidFill>
                <a:ea typeface="+mn-lt"/>
                <a:cs typeface="+mn-lt"/>
              </a:rPr>
              <a:t> dan </a:t>
            </a:r>
            <a:r>
              <a:rPr lang="en-US" sz="1375" dirty="0" err="1">
                <a:solidFill>
                  <a:schemeClr val="tx1"/>
                </a:solidFill>
                <a:ea typeface="+mn-lt"/>
                <a:cs typeface="+mn-lt"/>
              </a:rPr>
              <a:t>Lebih</a:t>
            </a:r>
            <a:r>
              <a:rPr lang="en-US" sz="1375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375" dirty="0" err="1">
                <a:solidFill>
                  <a:schemeClr val="tx1"/>
                </a:solidFill>
                <a:ea typeface="+mn-lt"/>
                <a:cs typeface="+mn-lt"/>
              </a:rPr>
              <a:t>Dihargai</a:t>
            </a:r>
            <a:endParaRPr lang="id-ID" sz="700" dirty="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9914" y="2641409"/>
            <a:ext cx="1644989" cy="23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Fleksibilitas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Tinggi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309981" y="2081501"/>
            <a:ext cx="167425" cy="16742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047526" y="2081501"/>
            <a:ext cx="167425" cy="16742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5904134" y="2081501"/>
            <a:ext cx="167425" cy="16742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8014741" y="2073563"/>
            <a:ext cx="167425" cy="16742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211610" y="2626987"/>
            <a:ext cx="1709687" cy="48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Software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Cepat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Selesai</a:t>
            </a:r>
            <a:endParaRPr lang="id-ID" sz="700" dirty="0" err="1">
              <a:solidFill>
                <a:schemeClr val="tx1"/>
              </a:solidFill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4575142"/>
            <a:ext cx="216822" cy="54009"/>
          </a:xfrm>
          <a:prstGeom prst="rect">
            <a:avLst/>
          </a:prstGeom>
        </p:spPr>
      </p:pic>
      <p:grpSp>
        <p:nvGrpSpPr>
          <p:cNvPr id="22" name="Group 12">
            <a:extLst>
              <a:ext uri="{FF2B5EF4-FFF2-40B4-BE49-F238E27FC236}">
                <a16:creationId xmlns:a16="http://schemas.microsoft.com/office/drawing/2014/main" id="{C04F6F61-E1BF-486C-5966-C4B047AEADCA}"/>
              </a:ext>
            </a:extLst>
          </p:cNvPr>
          <p:cNvGrpSpPr/>
          <p:nvPr/>
        </p:nvGrpSpPr>
        <p:grpSpPr>
          <a:xfrm>
            <a:off x="516480" y="2129125"/>
            <a:ext cx="166678" cy="167425"/>
            <a:chOff x="14167" y="0"/>
            <a:chExt cx="6321665" cy="6350000"/>
          </a:xfrm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DBF2862E-159A-38BC-2AFA-8CBB60057E0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24" name="TextBox 20">
            <a:extLst>
              <a:ext uri="{FF2B5EF4-FFF2-40B4-BE49-F238E27FC236}">
                <a16:creationId xmlns:a16="http://schemas.microsoft.com/office/drawing/2014/main" id="{D48EA8DB-B22A-C0C5-B36D-DE6782D42A7F}"/>
              </a:ext>
            </a:extLst>
          </p:cNvPr>
          <p:cNvSpPr txBox="1"/>
          <p:nvPr/>
        </p:nvSpPr>
        <p:spPr>
          <a:xfrm>
            <a:off x="7394423" y="2563487"/>
            <a:ext cx="1709687" cy="489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 err="1">
                <a:solidFill>
                  <a:schemeClr val="tx1"/>
                </a:solidFill>
                <a:cs typeface="Calibri"/>
              </a:rPr>
              <a:t>Pengembangan</a:t>
            </a:r>
            <a:r>
              <a:rPr lang="en-US" dirty="0">
                <a:solidFill>
                  <a:schemeClr val="tx1"/>
                </a:solidFill>
                <a:cs typeface="Calibri"/>
              </a:rPr>
              <a:t> yang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lebih</a:t>
            </a:r>
            <a:r>
              <a:rPr lang="en-US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terprediksi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2730434"/>
            <a:ext cx="56039" cy="2905187"/>
            <a:chOff x="0" y="0"/>
            <a:chExt cx="149437" cy="774716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9437" cy="2280560"/>
            </a:xfrm>
            <a:prstGeom prst="rect">
              <a:avLst/>
            </a:prstGeom>
            <a:solidFill>
              <a:srgbClr val="FFC033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60248" y="0"/>
              <a:ext cx="28940" cy="7747165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31483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08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93782" y="2235357"/>
            <a:ext cx="2475187" cy="1525760"/>
            <a:chOff x="0" y="0"/>
            <a:chExt cx="7506272" cy="46270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506272" cy="4627032"/>
            </a:xfrm>
            <a:custGeom>
              <a:avLst/>
              <a:gdLst/>
              <a:ahLst/>
              <a:cxnLst/>
              <a:rect l="l" t="t" r="r" b="b"/>
              <a:pathLst>
                <a:path w="7506272" h="4627032">
                  <a:moveTo>
                    <a:pt x="720147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22232"/>
                  </a:lnTo>
                  <a:cubicBezTo>
                    <a:pt x="0" y="4491142"/>
                    <a:pt x="135890" y="4627032"/>
                    <a:pt x="304800" y="4627032"/>
                  </a:cubicBezTo>
                  <a:lnTo>
                    <a:pt x="7201472" y="4627032"/>
                  </a:lnTo>
                  <a:cubicBezTo>
                    <a:pt x="7370382" y="4627032"/>
                    <a:pt x="7506272" y="4491142"/>
                    <a:pt x="7506272" y="4322232"/>
                  </a:cubicBezTo>
                  <a:lnTo>
                    <a:pt x="7506272" y="304800"/>
                  </a:lnTo>
                  <a:cubicBezTo>
                    <a:pt x="7506272" y="135890"/>
                    <a:pt x="7370382" y="0"/>
                    <a:pt x="7201472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412828" y="527725"/>
            <a:ext cx="216822" cy="540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57250" y="2738708"/>
            <a:ext cx="1770501" cy="48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Produk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 Akhir yang Kurang Jelas</a:t>
            </a:r>
            <a:endParaRPr lang="id-ID" sz="7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6468714" y="2235357"/>
            <a:ext cx="2475187" cy="1525760"/>
            <a:chOff x="0" y="0"/>
            <a:chExt cx="7506272" cy="46270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506272" cy="4627032"/>
            </a:xfrm>
            <a:custGeom>
              <a:avLst/>
              <a:gdLst/>
              <a:ahLst/>
              <a:cxnLst/>
              <a:rect l="l" t="t" r="r" b="b"/>
              <a:pathLst>
                <a:path w="7506272" h="4627032">
                  <a:moveTo>
                    <a:pt x="720147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22232"/>
                  </a:lnTo>
                  <a:cubicBezTo>
                    <a:pt x="0" y="4491142"/>
                    <a:pt x="135890" y="4627032"/>
                    <a:pt x="304800" y="4627032"/>
                  </a:cubicBezTo>
                  <a:lnTo>
                    <a:pt x="7201472" y="4627032"/>
                  </a:lnTo>
                  <a:cubicBezTo>
                    <a:pt x="7370382" y="4627032"/>
                    <a:pt x="7506272" y="4491142"/>
                    <a:pt x="7506272" y="4322232"/>
                  </a:cubicBezTo>
                  <a:lnTo>
                    <a:pt x="7506272" y="304800"/>
                  </a:lnTo>
                  <a:cubicBezTo>
                    <a:pt x="7506272" y="135890"/>
                    <a:pt x="7370382" y="0"/>
                    <a:pt x="7201472" y="0"/>
                  </a:cubicBezTo>
                  <a:close/>
                </a:path>
              </a:pathLst>
            </a:custGeom>
            <a:solidFill>
              <a:srgbClr val="FFC033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062866" y="2742245"/>
            <a:ext cx="1349963" cy="74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 err="1">
                <a:ea typeface="+mn-lt"/>
                <a:cs typeface="+mn-lt"/>
              </a:rPr>
              <a:t>Dokumentasi</a:t>
            </a:r>
            <a:r>
              <a:rPr lang="en-US" dirty="0">
                <a:ea typeface="+mn-lt"/>
                <a:cs typeface="+mn-lt"/>
              </a:rPr>
              <a:t> Yang Kurang </a:t>
            </a:r>
            <a:r>
              <a:rPr lang="en-US" dirty="0" err="1">
                <a:ea typeface="+mn-lt"/>
                <a:cs typeface="+mn-lt"/>
              </a:rPr>
              <a:t>Lengkap</a:t>
            </a:r>
            <a:endParaRPr lang="id-ID" sz="700" dirty="0" err="1"/>
          </a:p>
        </p:txBody>
      </p:sp>
      <p:grpSp>
        <p:nvGrpSpPr>
          <p:cNvPr id="13" name="Group 13"/>
          <p:cNvGrpSpPr/>
          <p:nvPr/>
        </p:nvGrpSpPr>
        <p:grpSpPr>
          <a:xfrm>
            <a:off x="3688724" y="2235357"/>
            <a:ext cx="2475187" cy="1525760"/>
            <a:chOff x="0" y="0"/>
            <a:chExt cx="7506272" cy="46270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506272" cy="4627032"/>
            </a:xfrm>
            <a:custGeom>
              <a:avLst/>
              <a:gdLst/>
              <a:ahLst/>
              <a:cxnLst/>
              <a:rect l="l" t="t" r="r" b="b"/>
              <a:pathLst>
                <a:path w="7506272" h="4627032">
                  <a:moveTo>
                    <a:pt x="720147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4322232"/>
                  </a:lnTo>
                  <a:cubicBezTo>
                    <a:pt x="0" y="4491142"/>
                    <a:pt x="135890" y="4627032"/>
                    <a:pt x="304800" y="4627032"/>
                  </a:cubicBezTo>
                  <a:lnTo>
                    <a:pt x="7201472" y="4627032"/>
                  </a:lnTo>
                  <a:cubicBezTo>
                    <a:pt x="7370382" y="4627032"/>
                    <a:pt x="7506272" y="4491142"/>
                    <a:pt x="7506272" y="4322232"/>
                  </a:cubicBezTo>
                  <a:lnTo>
                    <a:pt x="7506272" y="304800"/>
                  </a:lnTo>
                  <a:cubicBezTo>
                    <a:pt x="7506272" y="135890"/>
                    <a:pt x="7370382" y="0"/>
                    <a:pt x="7201472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4121940" y="2634620"/>
            <a:ext cx="1608755" cy="74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Bergantung pada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Komitmen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Tinggi Tim</a:t>
            </a:r>
            <a:endParaRPr lang="id-ID" sz="700" dirty="0">
              <a:solidFill>
                <a:schemeClr val="tx1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94412" y="458252"/>
            <a:ext cx="7377569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0"/>
              </a:lnSpc>
            </a:pPr>
            <a:r>
              <a:rPr lang="en-US" sz="3400" dirty="0" err="1">
                <a:solidFill>
                  <a:srgbClr val="FFFFFF"/>
                </a:solidFill>
                <a:latin typeface="HK Grotesk Bold"/>
              </a:rPr>
              <a:t>Kekurangan</a:t>
            </a:r>
          </a:p>
          <a:p>
            <a:pPr>
              <a:lnSpc>
                <a:spcPts val="3740"/>
              </a:lnSpc>
            </a:pPr>
            <a:r>
              <a:rPr lang="en-US" sz="3400" dirty="0">
                <a:solidFill>
                  <a:srgbClr val="FFC033"/>
                </a:solidFill>
                <a:latin typeface="HK Grotesk Bold"/>
              </a:rPr>
              <a:t>Agile Software 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1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 txBox="1">
            <a:spLocks noGrp="1"/>
          </p:cNvSpPr>
          <p:nvPr>
            <p:ph type="ctrTitle"/>
          </p:nvPr>
        </p:nvSpPr>
        <p:spPr>
          <a:xfrm>
            <a:off x="944675" y="1181550"/>
            <a:ext cx="3842100" cy="2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Sistem Informasi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Aplikasi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Sewa Kost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3" name="Google Shape;513;p31"/>
          <p:cNvPicPr preferRelativeResize="0"/>
          <p:nvPr/>
        </p:nvPicPr>
        <p:blipFill rotWithShape="1">
          <a:blip r:embed="rId3">
            <a:alphaModFix/>
          </a:blip>
          <a:srcRect l="41456" t="29954" r="43176" b="14739"/>
          <a:stretch/>
        </p:blipFill>
        <p:spPr>
          <a:xfrm>
            <a:off x="5792139" y="1202325"/>
            <a:ext cx="1424338" cy="278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0189EC0-7B17-F542-EA6F-9FB8813986A8}"/>
              </a:ext>
            </a:extLst>
          </p:cNvPr>
          <p:cNvSpPr txBox="1"/>
          <p:nvPr/>
        </p:nvSpPr>
        <p:spPr>
          <a:xfrm>
            <a:off x="61839" y="2017118"/>
            <a:ext cx="477813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solidFill>
                  <a:srgbClr val="FFFFFF">
                    <a:alpha val="9804"/>
                  </a:srgbClr>
                </a:solidFill>
                <a:latin typeface="HK Grotesk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On-screen Show (16:9)</PresentationFormat>
  <Paragraphs>135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HK Grotesk Light</vt:lpstr>
      <vt:lpstr>Epilogue</vt:lpstr>
      <vt:lpstr>HK Grotesk Bold</vt:lpstr>
      <vt:lpstr>Calibri</vt:lpstr>
      <vt:lpstr>HK Grotesk Medium</vt:lpstr>
      <vt:lpstr>Courier New</vt:lpstr>
      <vt:lpstr>Arial</vt:lpstr>
      <vt:lpstr>Comic Sans MS</vt:lpstr>
      <vt:lpstr>Cabin</vt:lpstr>
      <vt:lpstr>Software Development Agency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Informasi Aplikasi  Sewa Kost</vt:lpstr>
      <vt:lpstr>Menerapkan Diagram 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UI</vt:lpstr>
      <vt:lpstr>PowerPoint Presentation</vt:lpstr>
      <vt:lpstr>Penerapan Sistem</vt:lpstr>
      <vt:lpstr>PowerPoint Presentation</vt:lpstr>
      <vt:lpstr>PowerPoint Presentation</vt:lpstr>
      <vt:lpstr>PowerPoint Presentation</vt:lpstr>
      <vt:lpstr>Fungsional dan non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Rafly Aziz</cp:lastModifiedBy>
  <cp:revision>1</cp:revision>
  <dcterms:modified xsi:type="dcterms:W3CDTF">2023-03-07T18:50:12Z</dcterms:modified>
</cp:coreProperties>
</file>